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214CF-433A-445A-B943-841A74F31E72}"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68149-4B9F-4D4B-AD25-908B49135976}" type="slidenum">
              <a:rPr lang="en-US" smtClean="0"/>
              <a:t>‹#›</a:t>
            </a:fld>
            <a:endParaRPr lang="en-US"/>
          </a:p>
        </p:txBody>
      </p:sp>
    </p:spTree>
    <p:extLst>
      <p:ext uri="{BB962C8B-B14F-4D97-AF65-F5344CB8AC3E}">
        <p14:creationId xmlns:p14="http://schemas.microsoft.com/office/powerpoint/2010/main" val="181495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V. Yakovlev | Engineering in Particle Accelerators</a:t>
            </a:r>
          </a:p>
        </p:txBody>
      </p:sp>
      <p:sp>
        <p:nvSpPr>
          <p:cNvPr id="6" name="Slide Number Placeholder 5"/>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331302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V. Yakovlev | Engineering in Particle Accelerators</a:t>
            </a:r>
          </a:p>
        </p:txBody>
      </p:sp>
      <p:sp>
        <p:nvSpPr>
          <p:cNvPr id="6" name="Slide Number Placeholder 5"/>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28156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V. Yakovlev | Engineering in Particle Accelerators</a:t>
            </a:r>
          </a:p>
        </p:txBody>
      </p:sp>
      <p:sp>
        <p:nvSpPr>
          <p:cNvPr id="6" name="Slide Number Placeholder 5"/>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213201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1/17/2020</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Yakovlev | Engineering in Particle Accelerators</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4972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25381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V. Yakovlev | Engineering in Particle Accelerators</a:t>
            </a:r>
          </a:p>
        </p:txBody>
      </p:sp>
      <p:sp>
        <p:nvSpPr>
          <p:cNvPr id="6" name="Slide Number Placeholder 5"/>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245694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V. Yakovlev | Engineering in Particle Accelerators</a:t>
            </a:r>
          </a:p>
        </p:txBody>
      </p:sp>
      <p:sp>
        <p:nvSpPr>
          <p:cNvPr id="6" name="Slide Number Placeholder 5"/>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263302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1/17/2020</a:t>
            </a:r>
          </a:p>
        </p:txBody>
      </p:sp>
      <p:sp>
        <p:nvSpPr>
          <p:cNvPr id="6" name="Footer Placeholder 5"/>
          <p:cNvSpPr>
            <a:spLocks noGrp="1"/>
          </p:cNvSpPr>
          <p:nvPr>
            <p:ph type="ftr" sz="quarter" idx="11"/>
          </p:nvPr>
        </p:nvSpPr>
        <p:spPr/>
        <p:txBody>
          <a:bodyPr/>
          <a:lstStyle/>
          <a:p>
            <a:r>
              <a:rPr lang="en-US"/>
              <a:t>V. Yakovlev | Engineering in Particle Accelerators</a:t>
            </a:r>
          </a:p>
        </p:txBody>
      </p:sp>
      <p:sp>
        <p:nvSpPr>
          <p:cNvPr id="7" name="Slide Number Placeholder 6"/>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7584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1/17/2020</a:t>
            </a:r>
          </a:p>
        </p:txBody>
      </p:sp>
      <p:sp>
        <p:nvSpPr>
          <p:cNvPr id="8" name="Footer Placeholder 7"/>
          <p:cNvSpPr>
            <a:spLocks noGrp="1"/>
          </p:cNvSpPr>
          <p:nvPr>
            <p:ph type="ftr" sz="quarter" idx="11"/>
          </p:nvPr>
        </p:nvSpPr>
        <p:spPr/>
        <p:txBody>
          <a:bodyPr/>
          <a:lstStyle/>
          <a:p>
            <a:r>
              <a:rPr lang="en-US"/>
              <a:t>V. Yakovlev | Engineering in Particle Accelerators</a:t>
            </a:r>
          </a:p>
        </p:txBody>
      </p:sp>
      <p:sp>
        <p:nvSpPr>
          <p:cNvPr id="9" name="Slide Number Placeholder 8"/>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249288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1/17/2020</a:t>
            </a:r>
          </a:p>
        </p:txBody>
      </p:sp>
      <p:sp>
        <p:nvSpPr>
          <p:cNvPr id="4" name="Footer Placeholder 3"/>
          <p:cNvSpPr>
            <a:spLocks noGrp="1"/>
          </p:cNvSpPr>
          <p:nvPr>
            <p:ph type="ftr" sz="quarter" idx="11"/>
          </p:nvPr>
        </p:nvSpPr>
        <p:spPr/>
        <p:txBody>
          <a:bodyPr/>
          <a:lstStyle/>
          <a:p>
            <a:r>
              <a:rPr lang="en-US"/>
              <a:t>V. Yakovlev | Engineering in Particle Accelerators</a:t>
            </a:r>
          </a:p>
        </p:txBody>
      </p:sp>
      <p:sp>
        <p:nvSpPr>
          <p:cNvPr id="5" name="Slide Number Placeholder 4"/>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153814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1/17/2020</a:t>
            </a:r>
          </a:p>
        </p:txBody>
      </p:sp>
      <p:sp>
        <p:nvSpPr>
          <p:cNvPr id="3" name="Footer Placeholder 2"/>
          <p:cNvSpPr>
            <a:spLocks noGrp="1"/>
          </p:cNvSpPr>
          <p:nvPr>
            <p:ph type="ftr" sz="quarter" idx="11"/>
          </p:nvPr>
        </p:nvSpPr>
        <p:spPr/>
        <p:txBody>
          <a:bodyPr/>
          <a:lstStyle/>
          <a:p>
            <a:r>
              <a:rPr lang="en-US"/>
              <a:t>V. Yakovlev | Engineering in Particle Accelerators</a:t>
            </a:r>
          </a:p>
        </p:txBody>
      </p:sp>
      <p:sp>
        <p:nvSpPr>
          <p:cNvPr id="4" name="Slide Number Placeholder 3"/>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50973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1/17/2020</a:t>
            </a:r>
          </a:p>
        </p:txBody>
      </p:sp>
      <p:sp>
        <p:nvSpPr>
          <p:cNvPr id="6" name="Footer Placeholder 5"/>
          <p:cNvSpPr>
            <a:spLocks noGrp="1"/>
          </p:cNvSpPr>
          <p:nvPr>
            <p:ph type="ftr" sz="quarter" idx="11"/>
          </p:nvPr>
        </p:nvSpPr>
        <p:spPr/>
        <p:txBody>
          <a:bodyPr/>
          <a:lstStyle/>
          <a:p>
            <a:r>
              <a:rPr lang="en-US"/>
              <a:t>V. Yakovlev | Engineering in Particle Accelerators</a:t>
            </a:r>
          </a:p>
        </p:txBody>
      </p:sp>
      <p:sp>
        <p:nvSpPr>
          <p:cNvPr id="7" name="Slide Number Placeholder 6"/>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173147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1/17/2020</a:t>
            </a:r>
          </a:p>
        </p:txBody>
      </p:sp>
      <p:sp>
        <p:nvSpPr>
          <p:cNvPr id="6" name="Footer Placeholder 5"/>
          <p:cNvSpPr>
            <a:spLocks noGrp="1"/>
          </p:cNvSpPr>
          <p:nvPr>
            <p:ph type="ftr" sz="quarter" idx="11"/>
          </p:nvPr>
        </p:nvSpPr>
        <p:spPr/>
        <p:txBody>
          <a:bodyPr/>
          <a:lstStyle/>
          <a:p>
            <a:r>
              <a:rPr lang="en-US"/>
              <a:t>V. Yakovlev | Engineering in Particle Accelerators</a:t>
            </a:r>
          </a:p>
        </p:txBody>
      </p:sp>
      <p:sp>
        <p:nvSpPr>
          <p:cNvPr id="7" name="Slide Number Placeholder 6"/>
          <p:cNvSpPr>
            <a:spLocks noGrp="1"/>
          </p:cNvSpPr>
          <p:nvPr>
            <p:ph type="sldNum" sz="quarter" idx="12"/>
          </p:nvPr>
        </p:nvSpPr>
        <p:spPr/>
        <p:txBody>
          <a:bodyPr/>
          <a:lstStyle/>
          <a:p>
            <a:fld id="{9161E18E-0F2A-4968-B72A-36823F328C7F}" type="slidenum">
              <a:rPr lang="en-US" smtClean="0"/>
              <a:t>‹#›</a:t>
            </a:fld>
            <a:endParaRPr lang="en-US"/>
          </a:p>
        </p:txBody>
      </p:sp>
    </p:spTree>
    <p:extLst>
      <p:ext uri="{BB962C8B-B14F-4D97-AF65-F5344CB8AC3E}">
        <p14:creationId xmlns:p14="http://schemas.microsoft.com/office/powerpoint/2010/main" val="112024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1/17/2020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Yakovlev | Engineering in Particle Accelerators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1E18E-0F2A-4968-B72A-36823F328C7F}" type="slidenum">
              <a:rPr lang="en-US" smtClean="0"/>
              <a:t>‹#›</a:t>
            </a:fld>
            <a:endParaRPr lang="en-US"/>
          </a:p>
        </p:txBody>
      </p:sp>
    </p:spTree>
    <p:extLst>
      <p:ext uri="{BB962C8B-B14F-4D97-AF65-F5344CB8AC3E}">
        <p14:creationId xmlns:p14="http://schemas.microsoft.com/office/powerpoint/2010/main" val="128769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6384" y="5036904"/>
            <a:ext cx="8499231" cy="1390219"/>
          </a:xfrm>
        </p:spPr>
        <p:txBody>
          <a:bodyPr/>
          <a:lstStyle/>
          <a:p>
            <a:r>
              <a:rPr lang="en-US" dirty="0"/>
              <a:t>Vyacheslav Yakovlev</a:t>
            </a:r>
          </a:p>
          <a:p>
            <a:r>
              <a:rPr lang="en-US" dirty="0"/>
              <a:t>U.S. Particle Accelerator School (USPAS)</a:t>
            </a:r>
          </a:p>
          <a:p>
            <a:r>
              <a:rPr lang="en-US" dirty="0"/>
              <a:t>Education in Beam Physics and Accelerator Technology</a:t>
            </a:r>
          </a:p>
          <a:p>
            <a:r>
              <a:rPr lang="en-US" dirty="0"/>
              <a:t>17 January 2020</a:t>
            </a:r>
          </a:p>
          <a:p>
            <a:endParaRPr lang="en-US" dirty="0"/>
          </a:p>
        </p:txBody>
      </p:sp>
      <p:sp>
        <p:nvSpPr>
          <p:cNvPr id="3" name="Text Placeholder 2"/>
          <p:cNvSpPr>
            <a:spLocks noGrp="1"/>
          </p:cNvSpPr>
          <p:nvPr>
            <p:ph type="body" sz="quarter" idx="11"/>
          </p:nvPr>
        </p:nvSpPr>
        <p:spPr/>
        <p:txBody>
          <a:bodyPr>
            <a:noAutofit/>
          </a:bodyPr>
          <a:lstStyle/>
          <a:p>
            <a:r>
              <a:rPr lang="en-US" dirty="0"/>
              <a:t>Engineering for Particle Accelerators, Tasks</a:t>
            </a:r>
          </a:p>
        </p:txBody>
      </p:sp>
    </p:spTree>
    <p:extLst>
      <p:ext uri="{BB962C8B-B14F-4D97-AF65-F5344CB8AC3E}">
        <p14:creationId xmlns:p14="http://schemas.microsoft.com/office/powerpoint/2010/main" val="197176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r>
              <a:rPr lang="en-US" kern="0">
                <a:solidFill>
                  <a:srgbClr val="0070C0"/>
                </a:solidFill>
              </a:rPr>
              <a:t>1/17/2020</a:t>
            </a:r>
            <a:endParaRPr lang="en-US" kern="0" dirty="0">
              <a:solidFill>
                <a:srgbClr val="0070C0"/>
              </a:solidFill>
            </a:endParaRPr>
          </a:p>
        </p:txBody>
      </p:sp>
      <p:sp>
        <p:nvSpPr>
          <p:cNvPr id="7" name="Footer Placeholder 6"/>
          <p:cNvSpPr>
            <a:spLocks noGrp="1"/>
          </p:cNvSpPr>
          <p:nvPr>
            <p:ph type="ftr" sz="quarter" idx="3"/>
          </p:nvPr>
        </p:nvSpPr>
        <p:spPr/>
        <p:txBody>
          <a:bodyPr/>
          <a:lstStyle/>
          <a:p>
            <a:pPr>
              <a:defRPr/>
            </a:pPr>
            <a:r>
              <a:rPr lang="en-US" kern="0">
                <a:solidFill>
                  <a:srgbClr val="0070C0"/>
                </a:solidFill>
                <a:latin typeface="Helvetica" pitchFamily="34" charset="0"/>
                <a:cs typeface="Arial" panose="020B0604020202020204" pitchFamily="34" charset="0"/>
              </a:rPr>
              <a:t>V. Yakovlev | Engineering in Particle Accelerators</a:t>
            </a:r>
            <a:endParaRPr lang="en-US" b="1" kern="0" dirty="0">
              <a:solidFill>
                <a:srgbClr val="0070C0"/>
              </a:solidFill>
              <a:latin typeface="Helvetica" pitchFamily="34" charset="0"/>
              <a:cs typeface="Arial" panose="020B0604020202020204" pitchFamily="34" charset="0"/>
            </a:endParaRPr>
          </a:p>
        </p:txBody>
      </p:sp>
      <p:sp>
        <p:nvSpPr>
          <p:cNvPr id="8" name="Slide Number Placeholder 7"/>
          <p:cNvSpPr>
            <a:spLocks noGrp="1"/>
          </p:cNvSpPr>
          <p:nvPr>
            <p:ph type="sldNum" sz="quarter" idx="4"/>
          </p:nvPr>
        </p:nvSpPr>
        <p:spPr/>
        <p:txBody>
          <a:bodyPr/>
          <a:lstStyle/>
          <a:p>
            <a:pPr>
              <a:defRPr/>
            </a:pPr>
            <a:fld id="{148C009B-CB69-E04A-B9B3-34B26D69E9CF}" type="slidenum">
              <a:rPr lang="en-US" kern="0">
                <a:solidFill>
                  <a:srgbClr val="0070C0"/>
                </a:solidFill>
              </a:rPr>
              <a:pPr>
                <a:defRPr/>
              </a:pPr>
              <a:t>2</a:t>
            </a:fld>
            <a:endParaRPr lang="en-US" kern="0" dirty="0">
              <a:solidFill>
                <a:srgbClr val="0070C0"/>
              </a:solidFill>
            </a:endParaRPr>
          </a:p>
        </p:txBody>
      </p:sp>
      <p:sp>
        <p:nvSpPr>
          <p:cNvPr id="10" name="Title 9"/>
          <p:cNvSpPr>
            <a:spLocks noGrp="1"/>
          </p:cNvSpPr>
          <p:nvPr>
            <p:ph type="title"/>
          </p:nvPr>
        </p:nvSpPr>
        <p:spPr>
          <a:xfrm>
            <a:off x="1680305" y="43757"/>
            <a:ext cx="8686800" cy="427877"/>
          </a:xfrm>
        </p:spPr>
        <p:txBody>
          <a:bodyPr>
            <a:normAutofit fontScale="90000"/>
          </a:bodyPr>
          <a:lstStyle/>
          <a:p>
            <a:r>
              <a:rPr lang="en-US" sz="3200" dirty="0"/>
              <a:t>Homework</a:t>
            </a:r>
          </a:p>
        </p:txBody>
      </p:sp>
      <p:sp>
        <p:nvSpPr>
          <p:cNvPr id="2" name="TextBox 1"/>
          <p:cNvSpPr txBox="1"/>
          <p:nvPr/>
        </p:nvSpPr>
        <p:spPr>
          <a:xfrm>
            <a:off x="1746250" y="640991"/>
            <a:ext cx="9639244" cy="4955203"/>
          </a:xfrm>
          <a:prstGeom prst="rect">
            <a:avLst/>
          </a:prstGeom>
          <a:noFill/>
        </p:spPr>
        <p:txBody>
          <a:bodyPr wrap="square" rtlCol="0">
            <a:spAutoFit/>
          </a:bodyPr>
          <a:lstStyle/>
          <a:p>
            <a:r>
              <a:rPr lang="en-US" dirty="0"/>
              <a:t>Task 1. SRF 5-cell cavity designed for PIP II has the following parameters:</a:t>
            </a:r>
          </a:p>
          <a:p>
            <a:pPr marL="342900" indent="-342900">
              <a:buFont typeface="Arial" panose="020B0604020202020204" pitchFamily="34" charset="0"/>
              <a:buChar char="•"/>
            </a:pPr>
            <a:r>
              <a:rPr lang="en-US" sz="2000" dirty="0"/>
              <a:t>Operating frequency  is 650 MHz</a:t>
            </a:r>
          </a:p>
          <a:p>
            <a:pPr marL="342900" indent="-342900">
              <a:buFont typeface="Arial" panose="020B0604020202020204" pitchFamily="34" charset="0"/>
              <a:buChar char="•"/>
            </a:pPr>
            <a:r>
              <a:rPr lang="en-US" sz="2000" dirty="0"/>
              <a:t>Acceleration voltage V is 20 MV</a:t>
            </a:r>
          </a:p>
          <a:p>
            <a:pPr marL="342900"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R/Q</a:t>
            </a:r>
            <a:r>
              <a:rPr lang="en-US" sz="2000" dirty="0"/>
              <a:t> is 620 Ohm</a:t>
            </a:r>
          </a:p>
          <a:p>
            <a:pPr marL="342900" indent="-3429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O</a:t>
            </a:r>
            <a:r>
              <a:rPr lang="en-US" i="1" baseline="-25000" dirty="0">
                <a:latin typeface="Times New Roman" panose="02020603050405020304" pitchFamily="18" charset="0"/>
                <a:cs typeface="Times New Roman" panose="02020603050405020304" pitchFamily="18" charset="0"/>
              </a:rPr>
              <a:t>0</a:t>
            </a:r>
            <a:r>
              <a:rPr lang="en-US" sz="2000" baseline="-25000" dirty="0"/>
              <a:t> </a:t>
            </a:r>
            <a:r>
              <a:rPr lang="en-US" sz="2000" dirty="0"/>
              <a:t>at operation voltage is 3e10</a:t>
            </a:r>
          </a:p>
          <a:p>
            <a:pPr marL="342900" indent="-342900">
              <a:buFont typeface="Arial" panose="020B0604020202020204" pitchFamily="34" charset="0"/>
              <a:buChar char="•"/>
            </a:pPr>
            <a:r>
              <a:rPr lang="en-US" sz="2000" dirty="0"/>
              <a:t>The beam current </a:t>
            </a:r>
            <a:r>
              <a:rPr lang="en-US" sz="2000" i="1" dirty="0">
                <a:latin typeface="Times New Roman" panose="02020603050405020304" pitchFamily="18" charset="0"/>
                <a:cs typeface="Times New Roman" panose="02020603050405020304" pitchFamily="18" charset="0"/>
              </a:rPr>
              <a:t>I </a:t>
            </a:r>
            <a:r>
              <a:rPr lang="en-US" sz="2000" dirty="0">
                <a:latin typeface="Times New Roman" panose="02020603050405020304" pitchFamily="18" charset="0"/>
                <a:cs typeface="Times New Roman" panose="02020603050405020304" pitchFamily="18" charset="0"/>
              </a:rPr>
              <a:t>i</a:t>
            </a:r>
            <a:r>
              <a:rPr lang="en-US" sz="2000" dirty="0"/>
              <a:t>s 2 mA</a:t>
            </a:r>
          </a:p>
          <a:p>
            <a:r>
              <a:rPr lang="en-US" dirty="0"/>
              <a:t>Estimate for CW operation:</a:t>
            </a:r>
          </a:p>
          <a:p>
            <a:pPr marL="342900" indent="-342900">
              <a:buFont typeface="Arial" panose="020B0604020202020204" pitchFamily="34" charset="0"/>
              <a:buChar char="•"/>
            </a:pPr>
            <a:r>
              <a:rPr lang="en-US" sz="2000" dirty="0"/>
              <a:t>The cavity loaded </a:t>
            </a:r>
            <a:r>
              <a:rPr lang="en-US" i="1" dirty="0">
                <a:latin typeface="Times New Roman" panose="02020603050405020304" pitchFamily="18" charset="0"/>
                <a:cs typeface="Times New Roman" panose="02020603050405020304" pitchFamily="18" charset="0"/>
              </a:rPr>
              <a:t>Q, Q</a:t>
            </a:r>
            <a:r>
              <a:rPr lang="en-US" i="1" baseline="-25000" dirty="0">
                <a:latin typeface="Times New Roman" panose="02020603050405020304" pitchFamily="18" charset="0"/>
                <a:cs typeface="Times New Roman" panose="02020603050405020304" pitchFamily="18" charset="0"/>
              </a:rPr>
              <a:t>L</a:t>
            </a:r>
            <a:r>
              <a:rPr lang="en-US" i="1" dirty="0">
                <a:latin typeface="Times New Roman" panose="02020603050405020304" pitchFamily="18" charset="0"/>
                <a:cs typeface="Times New Roman" panose="02020603050405020304" pitchFamily="18" charset="0"/>
              </a:rPr>
              <a:t>= V/(I·(R/Q))</a:t>
            </a:r>
          </a:p>
          <a:p>
            <a:pPr marL="342900" indent="-342900">
              <a:buFont typeface="Arial" panose="020B0604020202020204" pitchFamily="34" charset="0"/>
              <a:buChar char="•"/>
            </a:pPr>
            <a:r>
              <a:rPr lang="en-US" sz="2000" dirty="0"/>
              <a:t>The cavity time constant</a:t>
            </a:r>
            <a:r>
              <a:rPr lang="en-US" dirty="0"/>
              <a:t>, </a:t>
            </a:r>
            <a:r>
              <a:rPr lang="el-GR" i="1" dirty="0">
                <a:latin typeface="Times New Roman" panose="02020603050405020304" pitchFamily="18" charset="0"/>
                <a:ea typeface="Cambria Math" panose="02040503050406030204" pitchFamily="18" charset="0"/>
                <a:cs typeface="Times New Roman" panose="02020603050405020304" pitchFamily="18" charset="0"/>
              </a:rPr>
              <a:t>τ</a:t>
            </a:r>
            <a:r>
              <a:rPr lang="en-US" i="1" dirty="0">
                <a:latin typeface="Times New Roman" panose="02020603050405020304" pitchFamily="18" charset="0"/>
                <a:cs typeface="Times New Roman" panose="02020603050405020304" pitchFamily="18" charset="0"/>
              </a:rPr>
              <a:t> = 2Q</a:t>
            </a:r>
            <a:r>
              <a:rPr lang="en-US" i="1" baseline="-25000" dirty="0">
                <a:latin typeface="Times New Roman" panose="02020603050405020304" pitchFamily="18" charset="0"/>
                <a:cs typeface="Times New Roman" panose="02020603050405020304" pitchFamily="18" charset="0"/>
              </a:rPr>
              <a:t>L</a:t>
            </a:r>
            <a:r>
              <a:rPr lang="en-US" i="1" dirty="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ea typeface="Cambria Math" panose="02040503050406030204" pitchFamily="18" charset="0"/>
                <a:cs typeface="Times New Roman" panose="02020603050405020304" pitchFamily="18" charset="0"/>
              </a:rPr>
              <a:t>ω</a:t>
            </a:r>
            <a:r>
              <a:rPr lang="en-US" i="1" dirty="0">
                <a:latin typeface="Times New Roman" panose="02020603050405020304" pitchFamily="18" charset="0"/>
                <a:ea typeface="Cambria Math" panose="02040503050406030204" pitchFamily="18" charset="0"/>
                <a:cs typeface="Times New Roman" panose="02020603050405020304" pitchFamily="18" charset="0"/>
              </a:rPr>
              <a:t>. </a:t>
            </a:r>
            <a:endParaRPr lang="en-US" i="1" dirty="0"/>
          </a:p>
          <a:p>
            <a:pPr marL="342900" indent="-342900">
              <a:buFont typeface="Arial" panose="020B0604020202020204" pitchFamily="34" charset="0"/>
              <a:buChar char="•"/>
            </a:pPr>
            <a:r>
              <a:rPr lang="en-US" sz="2000" dirty="0"/>
              <a:t>The cavity bandwidth , </a:t>
            </a:r>
            <a:r>
              <a:rPr lang="el-GR" i="1" dirty="0">
                <a:latin typeface="Cambria Math" panose="02040503050406030204" pitchFamily="18" charset="0"/>
                <a:ea typeface="Cambria Math" panose="02040503050406030204" pitchFamily="18" charset="0"/>
              </a:rPr>
              <a:t>δ</a:t>
            </a:r>
            <a:r>
              <a:rPr lang="en-US" i="1" dirty="0">
                <a:latin typeface="Cambria Math" panose="02040503050406030204" pitchFamily="18" charset="0"/>
                <a:ea typeface="Cambria Math" panose="02040503050406030204" pitchFamily="18" charset="0"/>
              </a:rPr>
              <a:t>f = f/</a:t>
            </a:r>
            <a:r>
              <a:rPr lang="en-US" i="1" dirty="0">
                <a:latin typeface="Times New Roman" panose="02020603050405020304" pitchFamily="18" charset="0"/>
                <a:cs typeface="Times New Roman" panose="02020603050405020304" pitchFamily="18" charset="0"/>
              </a:rPr>
              <a:t>Q</a:t>
            </a:r>
            <a:r>
              <a:rPr lang="en-US" i="1" baseline="-25000" dirty="0">
                <a:latin typeface="Times New Roman" panose="02020603050405020304" pitchFamily="18" charset="0"/>
                <a:cs typeface="Times New Roman" panose="02020603050405020304" pitchFamily="18" charset="0"/>
              </a:rPr>
              <a:t>L</a:t>
            </a:r>
            <a:r>
              <a:rPr lang="en-US" sz="2000" dirty="0"/>
              <a:t>;</a:t>
            </a:r>
          </a:p>
          <a:p>
            <a:pPr marL="342900" indent="-342900">
              <a:buFont typeface="Arial" panose="020B0604020202020204" pitchFamily="34" charset="0"/>
              <a:buChar char="•"/>
            </a:pPr>
            <a:r>
              <a:rPr lang="en-US" sz="2000" dirty="0"/>
              <a:t>Loss power in the cavity walls;</a:t>
            </a:r>
          </a:p>
          <a:p>
            <a:pPr marL="342900" indent="-342900">
              <a:buFont typeface="Arial" panose="020B0604020202020204" pitchFamily="34" charset="0"/>
              <a:buChar char="•"/>
            </a:pPr>
            <a:r>
              <a:rPr lang="en-US" sz="2000" dirty="0"/>
              <a:t>The power transferred to the beam;</a:t>
            </a:r>
          </a:p>
          <a:p>
            <a:pPr marL="342900" indent="-342900">
              <a:buFont typeface="Arial" panose="020B0604020202020204" pitchFamily="34" charset="0"/>
              <a:buChar char="•"/>
            </a:pPr>
            <a:r>
              <a:rPr lang="en-US" sz="2000" dirty="0"/>
              <a:t>Power required for refrigeration (conversion factor 1.e3 W/W,</a:t>
            </a:r>
          </a:p>
          <a:p>
            <a:pPr marL="339725"/>
            <a:r>
              <a:rPr lang="en-US" sz="2000" dirty="0"/>
              <a:t>i.e., in order to remove 1 W from the cavity wall one needs wall plug power of 1 kW);</a:t>
            </a:r>
          </a:p>
          <a:p>
            <a:pPr marL="342900" indent="-342900">
              <a:buFont typeface="Arial" panose="020B0604020202020204" pitchFamily="34" charset="0"/>
              <a:buChar char="•"/>
            </a:pPr>
            <a:r>
              <a:rPr lang="en-US" sz="2000" dirty="0"/>
              <a:t>Acceleration efficiency, the beam power over the sum of the beam power and power required for refrigeration.</a:t>
            </a:r>
          </a:p>
        </p:txBody>
      </p:sp>
    </p:spTree>
    <p:extLst>
      <p:ext uri="{BB962C8B-B14F-4D97-AF65-F5344CB8AC3E}">
        <p14:creationId xmlns:p14="http://schemas.microsoft.com/office/powerpoint/2010/main" val="376819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r>
              <a:rPr lang="en-US" kern="0">
                <a:solidFill>
                  <a:srgbClr val="0070C0"/>
                </a:solidFill>
              </a:rPr>
              <a:t>1/17/2020</a:t>
            </a:r>
            <a:endParaRPr lang="en-US" kern="0" dirty="0">
              <a:solidFill>
                <a:srgbClr val="0070C0"/>
              </a:solidFill>
            </a:endParaRPr>
          </a:p>
        </p:txBody>
      </p:sp>
      <p:sp>
        <p:nvSpPr>
          <p:cNvPr id="7" name="Footer Placeholder 6"/>
          <p:cNvSpPr>
            <a:spLocks noGrp="1"/>
          </p:cNvSpPr>
          <p:nvPr>
            <p:ph type="ftr" sz="quarter" idx="3"/>
          </p:nvPr>
        </p:nvSpPr>
        <p:spPr/>
        <p:txBody>
          <a:bodyPr/>
          <a:lstStyle/>
          <a:p>
            <a:pPr>
              <a:defRPr/>
            </a:pPr>
            <a:r>
              <a:rPr lang="en-US" kern="0">
                <a:solidFill>
                  <a:srgbClr val="0070C0"/>
                </a:solidFill>
                <a:latin typeface="Helvetica" pitchFamily="34" charset="0"/>
                <a:cs typeface="Arial" panose="020B0604020202020204" pitchFamily="34" charset="0"/>
              </a:rPr>
              <a:t>V. Yakovlev | Engineering in Particle Accelerators</a:t>
            </a:r>
            <a:endParaRPr lang="en-US" b="1" kern="0" dirty="0">
              <a:solidFill>
                <a:srgbClr val="0070C0"/>
              </a:solidFill>
              <a:latin typeface="Helvetica" pitchFamily="34" charset="0"/>
              <a:cs typeface="Arial" panose="020B0604020202020204" pitchFamily="34" charset="0"/>
            </a:endParaRPr>
          </a:p>
        </p:txBody>
      </p:sp>
      <p:sp>
        <p:nvSpPr>
          <p:cNvPr id="8" name="Slide Number Placeholder 7"/>
          <p:cNvSpPr>
            <a:spLocks noGrp="1"/>
          </p:cNvSpPr>
          <p:nvPr>
            <p:ph type="sldNum" sz="quarter" idx="4"/>
          </p:nvPr>
        </p:nvSpPr>
        <p:spPr/>
        <p:txBody>
          <a:bodyPr/>
          <a:lstStyle/>
          <a:p>
            <a:pPr>
              <a:defRPr/>
            </a:pPr>
            <a:fld id="{148C009B-CB69-E04A-B9B3-34B26D69E9CF}" type="slidenum">
              <a:rPr lang="en-US" kern="0">
                <a:solidFill>
                  <a:srgbClr val="0070C0"/>
                </a:solidFill>
              </a:rPr>
              <a:pPr>
                <a:defRPr/>
              </a:pPr>
              <a:t>3</a:t>
            </a:fld>
            <a:endParaRPr lang="en-US" kern="0" dirty="0">
              <a:solidFill>
                <a:srgbClr val="0070C0"/>
              </a:solidFill>
            </a:endParaRPr>
          </a:p>
        </p:txBody>
      </p:sp>
      <p:sp>
        <p:nvSpPr>
          <p:cNvPr id="10" name="Title 9"/>
          <p:cNvSpPr>
            <a:spLocks noGrp="1"/>
          </p:cNvSpPr>
          <p:nvPr>
            <p:ph type="title"/>
          </p:nvPr>
        </p:nvSpPr>
        <p:spPr>
          <a:xfrm>
            <a:off x="1680305" y="43757"/>
            <a:ext cx="8686800" cy="427877"/>
          </a:xfrm>
        </p:spPr>
        <p:txBody>
          <a:bodyPr>
            <a:normAutofit fontScale="90000"/>
          </a:bodyPr>
          <a:lstStyle/>
          <a:p>
            <a:r>
              <a:rPr lang="en-US" sz="3200" dirty="0"/>
              <a:t>Homework</a:t>
            </a:r>
          </a:p>
        </p:txBody>
      </p:sp>
      <p:sp>
        <p:nvSpPr>
          <p:cNvPr id="2" name="TextBox 1"/>
          <p:cNvSpPr txBox="1"/>
          <p:nvPr/>
        </p:nvSpPr>
        <p:spPr>
          <a:xfrm>
            <a:off x="1746251" y="414055"/>
            <a:ext cx="8620855" cy="5355312"/>
          </a:xfrm>
          <a:prstGeom prst="rect">
            <a:avLst/>
          </a:prstGeom>
          <a:noFill/>
        </p:spPr>
        <p:txBody>
          <a:bodyPr wrap="square" rtlCol="0">
            <a:spAutoFit/>
          </a:bodyPr>
          <a:lstStyle/>
          <a:p>
            <a:r>
              <a:rPr lang="en-US" dirty="0"/>
              <a:t>Task 2. PIP II SRF accelerator will operate CW, but will have capabilities to operate in the pulsed mode as an injector to the booster ring. The beam and cavity parameters are the same as for CW, Task 1.  The beam pulse </a:t>
            </a:r>
            <a:r>
              <a:rPr lang="en-US" dirty="0" err="1">
                <a:cs typeface="Times New Roman" panose="02020603050405020304" pitchFamily="18" charset="0"/>
              </a:rPr>
              <a:t>t</a:t>
            </a:r>
            <a:r>
              <a:rPr lang="en-US" baseline="-25000" dirty="0" err="1">
                <a:cs typeface="Times New Roman" panose="02020603050405020304" pitchFamily="18" charset="0"/>
              </a:rPr>
              <a:t>beam</a:t>
            </a:r>
            <a:r>
              <a:rPr lang="en-US" dirty="0">
                <a:cs typeface="Times New Roman" panose="02020603050405020304" pitchFamily="18" charset="0"/>
              </a:rPr>
              <a:t> </a:t>
            </a:r>
            <a:r>
              <a:rPr lang="en-US" dirty="0"/>
              <a:t>is 0.55 </a:t>
            </a:r>
            <a:r>
              <a:rPr lang="en-US" dirty="0" err="1"/>
              <a:t>msec</a:t>
            </a:r>
            <a:r>
              <a:rPr lang="en-US" dirty="0"/>
              <a:t>, repletion rate is 20 Hz. The beam appears when the cavity voltage reaches the operating value  V, and backward wave (from the cavity to the RF source) is zero. Note that this wave is a sum of the reflection from the coupling element (which is equal to the incident wave), and the wave radiated from the cavity to the line. In the beginning of the cavity filling, the radiation is zero (the cavity is empty),  and the  backward wave is equal to reflection from the coupling element, and thus, to the incident wave. If there is no beam, the backward wave is again equal to the incident wave (no losses in the cavity) after the voltage reaches its maximal value, but it is again the sum of the wave reflected from the coupling element and radiated wave. It can be only if the radiated wave is two times larger than the wave reflected from the coupling element, and has opposite sign. It means that the beam appears when the cavity field reaches half of the maximal value (zero backward wave, the reflected wave is equal to the radiated wave, and they compensate each other). The cavity voltage, thus, increases during the filling   as </a:t>
            </a:r>
            <a:r>
              <a:rPr lang="en-US" dirty="0">
                <a:cs typeface="Times New Roman" panose="02020603050405020304" pitchFamily="18" charset="0"/>
              </a:rPr>
              <a:t>V(t) =2V(1-exp(-t/</a:t>
            </a:r>
            <a:r>
              <a:rPr lang="el-GR" dirty="0">
                <a:ea typeface="Cambria Math" panose="02040503050406030204" pitchFamily="18" charset="0"/>
                <a:cs typeface="Times New Roman" panose="02020603050405020304" pitchFamily="18" charset="0"/>
              </a:rPr>
              <a:t>τ</a:t>
            </a:r>
            <a:r>
              <a:rPr lang="en-US" dirty="0">
                <a:ea typeface="Cambria Math" panose="02040503050406030204" pitchFamily="18" charset="0"/>
                <a:cs typeface="Times New Roman" panose="02020603050405020304" pitchFamily="18" charset="0"/>
              </a:rPr>
              <a:t>)), </a:t>
            </a:r>
            <a:r>
              <a:rPr lang="el-GR" dirty="0">
                <a:ea typeface="Cambria Math" panose="02040503050406030204" pitchFamily="18" charset="0"/>
                <a:cs typeface="Times New Roman" panose="02020603050405020304" pitchFamily="18" charset="0"/>
              </a:rPr>
              <a:t>τ</a:t>
            </a:r>
            <a:r>
              <a:rPr lang="en-US" dirty="0">
                <a:cs typeface="Times New Roman" panose="02020603050405020304" pitchFamily="18" charset="0"/>
              </a:rPr>
              <a:t> </a:t>
            </a:r>
            <a:r>
              <a:rPr lang="en-US" dirty="0"/>
              <a:t>is the time constant, </a:t>
            </a:r>
            <a:r>
              <a:rPr lang="el-GR" dirty="0">
                <a:ea typeface="Cambria Math" panose="02040503050406030204" pitchFamily="18" charset="0"/>
                <a:cs typeface="Times New Roman" panose="02020603050405020304" pitchFamily="18" charset="0"/>
              </a:rPr>
              <a:t>τ</a:t>
            </a:r>
            <a:r>
              <a:rPr lang="en-US" dirty="0">
                <a:cs typeface="Times New Roman" panose="02020603050405020304" pitchFamily="18" charset="0"/>
              </a:rPr>
              <a:t> = 2Q</a:t>
            </a:r>
            <a:r>
              <a:rPr lang="en-US" baseline="-25000" dirty="0">
                <a:cs typeface="Times New Roman" panose="02020603050405020304" pitchFamily="18" charset="0"/>
              </a:rPr>
              <a:t>L</a:t>
            </a:r>
            <a:r>
              <a:rPr lang="en-US" dirty="0">
                <a:cs typeface="Times New Roman" panose="02020603050405020304" pitchFamily="18" charset="0"/>
              </a:rPr>
              <a:t>/</a:t>
            </a:r>
            <a:r>
              <a:rPr lang="el-GR" dirty="0">
                <a:ea typeface="Cambria Math" panose="02040503050406030204" pitchFamily="18" charset="0"/>
                <a:cs typeface="Times New Roman" panose="02020603050405020304" pitchFamily="18" charset="0"/>
              </a:rPr>
              <a:t>ω</a:t>
            </a:r>
            <a:r>
              <a:rPr lang="en-US" dirty="0">
                <a:ea typeface="Cambria Math" panose="02040503050406030204" pitchFamily="18" charset="0"/>
                <a:cs typeface="Times New Roman" panose="02020603050405020304" pitchFamily="18" charset="0"/>
              </a:rPr>
              <a:t>. Filling is over when </a:t>
            </a:r>
            <a:r>
              <a:rPr lang="en-US" dirty="0">
                <a:cs typeface="Times New Roman" panose="02020603050405020304" pitchFamily="18" charset="0"/>
              </a:rPr>
              <a:t>V(</a:t>
            </a:r>
            <a:r>
              <a:rPr lang="en-US" dirty="0" err="1">
                <a:cs typeface="Times New Roman" panose="02020603050405020304" pitchFamily="18" charset="0"/>
              </a:rPr>
              <a:t>t</a:t>
            </a:r>
            <a:r>
              <a:rPr lang="en-US" baseline="-25000" dirty="0" err="1">
                <a:cs typeface="Times New Roman" panose="02020603050405020304" pitchFamily="18" charset="0"/>
              </a:rPr>
              <a:t>fill</a:t>
            </a:r>
            <a:r>
              <a:rPr lang="en-US" dirty="0">
                <a:cs typeface="Times New Roman" panose="02020603050405020304" pitchFamily="18" charset="0"/>
              </a:rPr>
              <a:t>) =V, and therefore, the filling time </a:t>
            </a:r>
            <a:r>
              <a:rPr lang="en-US" dirty="0" err="1">
                <a:cs typeface="Times New Roman" panose="02020603050405020304" pitchFamily="18" charset="0"/>
              </a:rPr>
              <a:t>t</a:t>
            </a:r>
            <a:r>
              <a:rPr lang="en-US" baseline="-25000" dirty="0" err="1">
                <a:cs typeface="Times New Roman" panose="02020603050405020304" pitchFamily="18" charset="0"/>
              </a:rPr>
              <a:t>fill</a:t>
            </a:r>
            <a:r>
              <a:rPr lang="en-US" baseline="-25000" dirty="0">
                <a:cs typeface="Times New Roman" panose="02020603050405020304" pitchFamily="18" charset="0"/>
              </a:rPr>
              <a:t> </a:t>
            </a:r>
            <a:r>
              <a:rPr lang="en-US" dirty="0">
                <a:cs typeface="Times New Roman" panose="02020603050405020304" pitchFamily="18" charset="0"/>
              </a:rPr>
              <a:t>is equal to </a:t>
            </a:r>
            <a:r>
              <a:rPr lang="el-GR" dirty="0">
                <a:ea typeface="Cambria Math" panose="02040503050406030204" pitchFamily="18" charset="0"/>
                <a:cs typeface="Times New Roman" panose="02020603050405020304" pitchFamily="18" charset="0"/>
              </a:rPr>
              <a:t>τ·</a:t>
            </a:r>
            <a:r>
              <a:rPr lang="en-US" dirty="0">
                <a:ea typeface="Cambria Math" panose="02040503050406030204" pitchFamily="18" charset="0"/>
                <a:cs typeface="Times New Roman" panose="02020603050405020304" pitchFamily="18" charset="0"/>
              </a:rPr>
              <a:t>ln2. After the beam ends, the RF source is turned off, and cavity discharges as </a:t>
            </a:r>
            <a:r>
              <a:rPr lang="en-US" dirty="0"/>
              <a:t> </a:t>
            </a:r>
            <a:r>
              <a:rPr lang="en-US" dirty="0">
                <a:cs typeface="Times New Roman" panose="02020603050405020304" pitchFamily="18" charset="0"/>
              </a:rPr>
              <a:t>V(t) =</a:t>
            </a:r>
            <a:r>
              <a:rPr lang="en-US" dirty="0" err="1">
                <a:cs typeface="Times New Roman" panose="02020603050405020304" pitchFamily="18" charset="0"/>
              </a:rPr>
              <a:t>Vexp</a:t>
            </a:r>
            <a:r>
              <a:rPr lang="en-US" dirty="0">
                <a:cs typeface="Times New Roman" panose="02020603050405020304" pitchFamily="18" charset="0"/>
              </a:rPr>
              <a:t>(-t/</a:t>
            </a:r>
            <a:r>
              <a:rPr lang="el-GR" dirty="0">
                <a:ea typeface="Cambria Math" panose="02040503050406030204" pitchFamily="18" charset="0"/>
                <a:cs typeface="Times New Roman" panose="02020603050405020304" pitchFamily="18" charset="0"/>
              </a:rPr>
              <a:t>τ</a:t>
            </a:r>
            <a:r>
              <a:rPr lang="en-US" dirty="0">
                <a:ea typeface="Cambria Math" panose="02040503050406030204" pitchFamily="18" charset="0"/>
                <a:cs typeface="Times New Roman" panose="02020603050405020304" pitchFamily="18" charset="0"/>
              </a:rPr>
              <a:t>). Thus, the cavity voltage has the following behavior:</a:t>
            </a:r>
            <a:endParaRPr lang="en-US" dirty="0">
              <a:cs typeface="Times New Roman" panose="02020603050405020304" pitchFamily="18" charset="0"/>
            </a:endParaRPr>
          </a:p>
        </p:txBody>
      </p:sp>
    </p:spTree>
    <p:extLst>
      <p:ext uri="{BB962C8B-B14F-4D97-AF65-F5344CB8AC3E}">
        <p14:creationId xmlns:p14="http://schemas.microsoft.com/office/powerpoint/2010/main" val="213107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r>
              <a:rPr lang="en-US" kern="0">
                <a:solidFill>
                  <a:srgbClr val="0070C0"/>
                </a:solidFill>
              </a:rPr>
              <a:t>1/17/2020</a:t>
            </a:r>
            <a:endParaRPr lang="en-US" kern="0" dirty="0">
              <a:solidFill>
                <a:srgbClr val="0070C0"/>
              </a:solidFill>
            </a:endParaRPr>
          </a:p>
        </p:txBody>
      </p:sp>
      <p:sp>
        <p:nvSpPr>
          <p:cNvPr id="7" name="Footer Placeholder 6"/>
          <p:cNvSpPr>
            <a:spLocks noGrp="1"/>
          </p:cNvSpPr>
          <p:nvPr>
            <p:ph type="ftr" sz="quarter" idx="3"/>
          </p:nvPr>
        </p:nvSpPr>
        <p:spPr/>
        <p:txBody>
          <a:bodyPr/>
          <a:lstStyle/>
          <a:p>
            <a:pPr>
              <a:defRPr/>
            </a:pPr>
            <a:r>
              <a:rPr lang="en-US" kern="0">
                <a:solidFill>
                  <a:srgbClr val="0070C0"/>
                </a:solidFill>
                <a:latin typeface="Helvetica" pitchFamily="34" charset="0"/>
                <a:cs typeface="Arial" panose="020B0604020202020204" pitchFamily="34" charset="0"/>
              </a:rPr>
              <a:t>V. Yakovlev | Engineering in Particle Accelerators</a:t>
            </a:r>
            <a:endParaRPr lang="en-US" b="1" kern="0" dirty="0">
              <a:solidFill>
                <a:srgbClr val="0070C0"/>
              </a:solidFill>
              <a:latin typeface="Helvetica" pitchFamily="34" charset="0"/>
              <a:cs typeface="Arial" panose="020B0604020202020204" pitchFamily="34" charset="0"/>
            </a:endParaRPr>
          </a:p>
        </p:txBody>
      </p:sp>
      <p:sp>
        <p:nvSpPr>
          <p:cNvPr id="8" name="Slide Number Placeholder 7"/>
          <p:cNvSpPr>
            <a:spLocks noGrp="1"/>
          </p:cNvSpPr>
          <p:nvPr>
            <p:ph type="sldNum" sz="quarter" idx="4"/>
          </p:nvPr>
        </p:nvSpPr>
        <p:spPr/>
        <p:txBody>
          <a:bodyPr/>
          <a:lstStyle/>
          <a:p>
            <a:pPr>
              <a:defRPr/>
            </a:pPr>
            <a:fld id="{148C009B-CB69-E04A-B9B3-34B26D69E9CF}" type="slidenum">
              <a:rPr lang="en-US" kern="0">
                <a:solidFill>
                  <a:srgbClr val="0070C0"/>
                </a:solidFill>
              </a:rPr>
              <a:pPr>
                <a:defRPr/>
              </a:pPr>
              <a:t>4</a:t>
            </a:fld>
            <a:endParaRPr lang="en-US" kern="0" dirty="0">
              <a:solidFill>
                <a:srgbClr val="0070C0"/>
              </a:solidFill>
            </a:endParaRPr>
          </a:p>
        </p:txBody>
      </p:sp>
      <p:sp>
        <p:nvSpPr>
          <p:cNvPr id="10" name="Title 9"/>
          <p:cNvSpPr>
            <a:spLocks noGrp="1"/>
          </p:cNvSpPr>
          <p:nvPr>
            <p:ph type="title"/>
          </p:nvPr>
        </p:nvSpPr>
        <p:spPr>
          <a:xfrm>
            <a:off x="1680305" y="43757"/>
            <a:ext cx="8686800" cy="427877"/>
          </a:xfrm>
        </p:spPr>
        <p:txBody>
          <a:bodyPr>
            <a:normAutofit fontScale="90000"/>
          </a:bodyPr>
          <a:lstStyle/>
          <a:p>
            <a:r>
              <a:rPr lang="en-US" sz="3200" dirty="0"/>
              <a:t>Homework</a:t>
            </a:r>
          </a:p>
        </p:txBody>
      </p:sp>
      <p:sp>
        <p:nvSpPr>
          <p:cNvPr id="3" name="TextBox 2"/>
          <p:cNvSpPr txBox="1"/>
          <p:nvPr/>
        </p:nvSpPr>
        <p:spPr>
          <a:xfrm>
            <a:off x="1746249" y="760396"/>
            <a:ext cx="10351343" cy="3970318"/>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V(t) =2V(1-exp(-t/</a:t>
            </a:r>
            <a:r>
              <a:rPr lang="el-GR" i="1" dirty="0">
                <a:latin typeface="Times New Roman" panose="02020603050405020304" pitchFamily="18" charset="0"/>
                <a:ea typeface="Cambria Math" panose="02040503050406030204" pitchFamily="18" charset="0"/>
                <a:cs typeface="Times New Roman" panose="02020603050405020304" pitchFamily="18" charset="0"/>
              </a:rPr>
              <a:t>τ</a:t>
            </a:r>
            <a:r>
              <a:rPr lang="en-US" i="1" dirty="0">
                <a:latin typeface="Times New Roman" panose="02020603050405020304" pitchFamily="18" charset="0"/>
                <a:ea typeface="Cambria Math" panose="02040503050406030204" pitchFamily="18" charset="0"/>
                <a:cs typeface="Times New Roman" panose="02020603050405020304" pitchFamily="18" charset="0"/>
              </a:rPr>
              <a:t>)), t&lt;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fill</a:t>
            </a:r>
            <a:r>
              <a:rPr lang="en-US" i="1" baseline="-25000"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ea typeface="Cambria Math" panose="02040503050406030204" pitchFamily="18" charset="0"/>
                <a:cs typeface="Times New Roman" panose="02020603050405020304" pitchFamily="18" charset="0"/>
              </a:rPr>
              <a:t>τ·</a:t>
            </a:r>
            <a:r>
              <a:rPr lang="en-US" i="1" dirty="0">
                <a:latin typeface="Times New Roman" panose="02020603050405020304" pitchFamily="18" charset="0"/>
                <a:ea typeface="Cambria Math" panose="02040503050406030204" pitchFamily="18" charset="0"/>
                <a:cs typeface="Times New Roman" panose="02020603050405020304" pitchFamily="18" charset="0"/>
              </a:rPr>
              <a:t>ln2 </a:t>
            </a:r>
            <a:r>
              <a:rPr lang="en-US"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latin typeface="+mj-lt"/>
                <a:ea typeface="Cambria Math" panose="02040503050406030204" pitchFamily="18" charset="0"/>
                <a:cs typeface="Times New Roman" panose="02020603050405020304" pitchFamily="18" charset="0"/>
              </a:rPr>
              <a:t>filling; RF is on, no beam;</a:t>
            </a:r>
          </a:p>
          <a:p>
            <a:pPr marL="285750" indent="-28575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V(t) =V</a:t>
            </a:r>
            <a:r>
              <a:rPr lang="en-US" i="1"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cs typeface="Times New Roman" panose="02020603050405020304" pitchFamily="18" charset="0"/>
              </a:rPr>
              <a:t>the beam acceleration; </a:t>
            </a:r>
            <a:r>
              <a:rPr lang="en-US" dirty="0">
                <a:ea typeface="Cambria Math" panose="02040503050406030204" pitchFamily="18" charset="0"/>
                <a:cs typeface="Times New Roman" panose="02020603050405020304" pitchFamily="18" charset="0"/>
              </a:rPr>
              <a:t>RF is on; </a:t>
            </a:r>
            <a:r>
              <a:rPr lang="en-US" i="1" dirty="0">
                <a:latin typeface="Times New Roman" panose="02020603050405020304" pitchFamily="18" charset="0"/>
                <a:ea typeface="Cambria Math" panose="02040503050406030204" pitchFamily="18" charset="0"/>
                <a:cs typeface="Times New Roman" panose="02020603050405020304" pitchFamily="18" charset="0"/>
              </a:rPr>
              <a:t>0&lt;t&lt;</a:t>
            </a:r>
            <a:r>
              <a:rPr lang="en-US" i="1" dirty="0" err="1">
                <a:latin typeface="Times New Roman" panose="02020603050405020304" pitchFamily="18" charset="0"/>
                <a:ea typeface="Cambria Math" panose="02040503050406030204" pitchFamily="18" charset="0"/>
                <a:cs typeface="Times New Roman" panose="02020603050405020304" pitchFamily="18" charset="0"/>
              </a:rPr>
              <a:t>t</a:t>
            </a:r>
            <a:r>
              <a:rPr lang="en-US" i="1" baseline="-25000" dirty="0" err="1">
                <a:latin typeface="Times New Roman" panose="02020603050405020304" pitchFamily="18" charset="0"/>
                <a:ea typeface="Cambria Math" panose="02040503050406030204" pitchFamily="18" charset="0"/>
                <a:cs typeface="Times New Roman" panose="02020603050405020304" pitchFamily="18" charset="0"/>
              </a:rPr>
              <a:t>beam</a:t>
            </a:r>
            <a:r>
              <a:rPr lang="en-US" i="1" baseline="-25000" dirty="0">
                <a:latin typeface="Times New Roman" panose="02020603050405020304" pitchFamily="18" charset="0"/>
                <a:ea typeface="Cambria Math" panose="02040503050406030204" pitchFamily="18" charset="0"/>
                <a:cs typeface="Times New Roman" panose="02020603050405020304" pitchFamily="18" charset="0"/>
              </a:rPr>
              <a:t> </a:t>
            </a:r>
            <a:r>
              <a:rPr lang="en-US" i="1" dirty="0">
                <a:latin typeface="Times New Roman" panose="02020603050405020304" pitchFamily="18" charset="0"/>
                <a:ea typeface="Cambria Math" panose="02040503050406030204" pitchFamily="18" charset="0"/>
                <a:cs typeface="Times New Roman" panose="02020603050405020304" pitchFamily="18" charset="0"/>
              </a:rPr>
              <a:t>, t=0</a:t>
            </a:r>
            <a:r>
              <a:rPr lang="en-US" dirty="0">
                <a:ea typeface="Cambria Math" panose="02040503050406030204" pitchFamily="18" charset="0"/>
                <a:cs typeface="Times New Roman" panose="02020603050405020304" pitchFamily="18" charset="0"/>
              </a:rPr>
              <a:t> corresponds to the end of filling process</a:t>
            </a:r>
            <a:endParaRPr lang="en-US" i="1" baseline="-25000" dirty="0">
              <a:ea typeface="Cambria Math"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V(t) =</a:t>
            </a:r>
            <a:r>
              <a:rPr lang="en-US" i="1" dirty="0" err="1">
                <a:latin typeface="Times New Roman" panose="02020603050405020304" pitchFamily="18" charset="0"/>
                <a:cs typeface="Times New Roman" panose="02020603050405020304" pitchFamily="18" charset="0"/>
              </a:rPr>
              <a:t>Vexp</a:t>
            </a:r>
            <a:r>
              <a:rPr lang="en-US" i="1" dirty="0">
                <a:latin typeface="Times New Roman" panose="02020603050405020304" pitchFamily="18" charset="0"/>
                <a:cs typeface="Times New Roman" panose="02020603050405020304" pitchFamily="18" charset="0"/>
              </a:rPr>
              <a:t>(-t/</a:t>
            </a:r>
            <a:r>
              <a:rPr lang="el-GR" i="1" dirty="0">
                <a:latin typeface="Times New Roman" panose="02020603050405020304" pitchFamily="18" charset="0"/>
                <a:ea typeface="Cambria Math" panose="02040503050406030204" pitchFamily="18" charset="0"/>
                <a:cs typeface="Times New Roman" panose="02020603050405020304" pitchFamily="18" charset="0"/>
              </a:rPr>
              <a:t>τ</a:t>
            </a:r>
            <a:r>
              <a:rPr lang="en-US" i="1"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ea typeface="Cambria Math" panose="02040503050406030204" pitchFamily="18" charset="0"/>
                <a:cs typeface="Times New Roman" panose="02020603050405020304" pitchFamily="18" charset="0"/>
              </a:rPr>
              <a:t>cavity discharge; RF is off, no beam. </a:t>
            </a:r>
            <a:r>
              <a:rPr lang="en-US" i="1" dirty="0">
                <a:latin typeface="Times New Roman" panose="02020603050405020304" pitchFamily="18" charset="0"/>
                <a:ea typeface="Cambria Math" panose="02040503050406030204" pitchFamily="18" charset="0"/>
                <a:cs typeface="Times New Roman" panose="02020603050405020304" pitchFamily="18" charset="0"/>
              </a:rPr>
              <a:t>t=0</a:t>
            </a:r>
            <a:r>
              <a:rPr lang="en-US" dirty="0">
                <a:ea typeface="Cambria Math" panose="02040503050406030204" pitchFamily="18" charset="0"/>
                <a:cs typeface="Times New Roman" panose="02020603050405020304" pitchFamily="18" charset="0"/>
              </a:rPr>
              <a:t> corresponds to the end of acceleration</a:t>
            </a:r>
          </a:p>
          <a:p>
            <a:endParaRPr lang="en-US" dirty="0"/>
          </a:p>
          <a:p>
            <a:r>
              <a:rPr lang="en-US" dirty="0"/>
              <a:t>Estimate:</a:t>
            </a:r>
          </a:p>
          <a:p>
            <a:pPr marL="285750" indent="-285750">
              <a:buFont typeface="Arial" panose="020B0604020202020204" pitchFamily="34" charset="0"/>
              <a:buChar char="•"/>
            </a:pPr>
            <a:r>
              <a:rPr lang="en-US" dirty="0"/>
              <a:t>Energy, delivered by the RF source </a:t>
            </a:r>
            <a:r>
              <a:rPr lang="en-US" u="sng" dirty="0"/>
              <a:t>to the beam </a:t>
            </a:r>
            <a:r>
              <a:rPr lang="en-US" dirty="0"/>
              <a:t>during the pulse;</a:t>
            </a:r>
          </a:p>
          <a:p>
            <a:pPr marL="285750" indent="-285750">
              <a:buFont typeface="Arial" panose="020B0604020202020204" pitchFamily="34" charset="0"/>
              <a:buChar char="•"/>
            </a:pPr>
            <a:r>
              <a:rPr lang="en-US" dirty="0"/>
              <a:t>Total energy, delivered by the RF source  during the pulse;</a:t>
            </a:r>
          </a:p>
          <a:p>
            <a:pPr marL="285750" indent="-285750">
              <a:buFont typeface="Arial" panose="020B0604020202020204" pitchFamily="34" charset="0"/>
              <a:buChar char="•"/>
            </a:pPr>
            <a:r>
              <a:rPr lang="en-US" dirty="0"/>
              <a:t>Total energy dissipated in the cavity wall during the pulse;</a:t>
            </a:r>
          </a:p>
          <a:p>
            <a:pPr marL="285750" indent="-285750">
              <a:buFont typeface="Arial" panose="020B0604020202020204" pitchFamily="34" charset="0"/>
              <a:buChar char="•"/>
            </a:pPr>
            <a:r>
              <a:rPr lang="en-US" dirty="0"/>
              <a:t>Energy, required for refrigeration;</a:t>
            </a:r>
          </a:p>
          <a:p>
            <a:pPr marL="285750" indent="-285750">
              <a:buFont typeface="Arial" panose="020B0604020202020204" pitchFamily="34" charset="0"/>
              <a:buChar char="•"/>
            </a:pPr>
            <a:r>
              <a:rPr lang="en-US" dirty="0"/>
              <a:t>Beam power /cavity (</a:t>
            </a:r>
            <a:r>
              <a:rPr lang="en-US"/>
              <a:t>20 Hz </a:t>
            </a:r>
            <a:r>
              <a:rPr lang="en-US" dirty="0"/>
              <a:t>repetition rate);</a:t>
            </a:r>
          </a:p>
          <a:p>
            <a:pPr marL="285750" indent="-285750">
              <a:buFont typeface="Arial" panose="020B0604020202020204" pitchFamily="34" charset="0"/>
              <a:buChar char="•"/>
            </a:pPr>
            <a:r>
              <a:rPr lang="en-US" dirty="0"/>
              <a:t>Average RF power/cavity;</a:t>
            </a:r>
          </a:p>
          <a:p>
            <a:pPr marL="285750" indent="-285750">
              <a:buFont typeface="Arial" panose="020B0604020202020204" pitchFamily="34" charset="0"/>
              <a:buChar char="•"/>
            </a:pPr>
            <a:r>
              <a:rPr lang="en-US" dirty="0"/>
              <a:t>Power necessary for refrigeration/cavity;</a:t>
            </a:r>
          </a:p>
          <a:p>
            <a:pPr marL="285750" indent="-285750">
              <a:buFont typeface="Arial" panose="020B0604020202020204" pitchFamily="34" charset="0"/>
              <a:buChar char="•"/>
            </a:pPr>
            <a:r>
              <a:rPr lang="en-US" dirty="0"/>
              <a:t>Acceleration efficiency.</a:t>
            </a:r>
          </a:p>
          <a:p>
            <a:endParaRPr lang="en-US" dirty="0">
              <a:latin typeface="+mj-lt"/>
            </a:endParaRPr>
          </a:p>
        </p:txBody>
      </p:sp>
      <p:pic>
        <p:nvPicPr>
          <p:cNvPr id="4" name="Picture 3"/>
          <p:cNvPicPr>
            <a:picLocks noChangeAspect="1"/>
          </p:cNvPicPr>
          <p:nvPr/>
        </p:nvPicPr>
        <p:blipFill>
          <a:blip r:embed="rId2"/>
          <a:stretch>
            <a:fillRect/>
          </a:stretch>
        </p:blipFill>
        <p:spPr>
          <a:xfrm>
            <a:off x="8861479" y="2037942"/>
            <a:ext cx="2820202" cy="1880135"/>
          </a:xfrm>
          <a:prstGeom prst="rect">
            <a:avLst/>
          </a:prstGeom>
        </p:spPr>
      </p:pic>
    </p:spTree>
    <p:extLst>
      <p:ext uri="{BB962C8B-B14F-4D97-AF65-F5344CB8AC3E}">
        <p14:creationId xmlns:p14="http://schemas.microsoft.com/office/powerpoint/2010/main" val="4063047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749</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Cambria Math</vt:lpstr>
      <vt:lpstr>Helvetica</vt:lpstr>
      <vt:lpstr>Times New Roman</vt:lpstr>
      <vt:lpstr>Office Theme</vt:lpstr>
      <vt:lpstr>PowerPoint Presentation</vt:lpstr>
      <vt:lpstr>Homework</vt:lpstr>
      <vt:lpstr>Homework</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Vyacheslav P. Yakovlev x3888 14865N</dc:creator>
  <cp:lastModifiedBy>Vyacheslav P Yakovlev</cp:lastModifiedBy>
  <cp:revision>51</cp:revision>
  <dcterms:created xsi:type="dcterms:W3CDTF">2017-06-20T19:46:06Z</dcterms:created>
  <dcterms:modified xsi:type="dcterms:W3CDTF">2020-01-14T16:38:36Z</dcterms:modified>
</cp:coreProperties>
</file>