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g" ContentType="vide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70"/>
  </p:notesMasterIdLst>
  <p:handoutMasterIdLst>
    <p:handoutMasterId r:id="rId271"/>
  </p:handoutMasterIdLst>
  <p:sldIdLst>
    <p:sldId id="294" r:id="rId2"/>
    <p:sldId id="275" r:id="rId3"/>
    <p:sldId id="295" r:id="rId4"/>
    <p:sldId id="296" r:id="rId5"/>
    <p:sldId id="365" r:id="rId6"/>
    <p:sldId id="298" r:id="rId7"/>
    <p:sldId id="724" r:id="rId8"/>
    <p:sldId id="299" r:id="rId9"/>
    <p:sldId id="420" r:id="rId10"/>
    <p:sldId id="297" r:id="rId11"/>
    <p:sldId id="300" r:id="rId12"/>
    <p:sldId id="370" r:id="rId13"/>
    <p:sldId id="423" r:id="rId14"/>
    <p:sldId id="425" r:id="rId15"/>
    <p:sldId id="429" r:id="rId16"/>
    <p:sldId id="427" r:id="rId17"/>
    <p:sldId id="430" r:id="rId18"/>
    <p:sldId id="431" r:id="rId19"/>
    <p:sldId id="432" r:id="rId20"/>
    <p:sldId id="433" r:id="rId21"/>
    <p:sldId id="588" r:id="rId22"/>
    <p:sldId id="548" r:id="rId23"/>
    <p:sldId id="544" r:id="rId24"/>
    <p:sldId id="547" r:id="rId25"/>
    <p:sldId id="440" r:id="rId26"/>
    <p:sldId id="441" r:id="rId27"/>
    <p:sldId id="442" r:id="rId28"/>
    <p:sldId id="549" r:id="rId29"/>
    <p:sldId id="445" r:id="rId30"/>
    <p:sldId id="550" r:id="rId31"/>
    <p:sldId id="551" r:id="rId32"/>
    <p:sldId id="552" r:id="rId33"/>
    <p:sldId id="553" r:id="rId34"/>
    <p:sldId id="554" r:id="rId35"/>
    <p:sldId id="555" r:id="rId36"/>
    <p:sldId id="439" r:id="rId37"/>
    <p:sldId id="570" r:id="rId38"/>
    <p:sldId id="556" r:id="rId39"/>
    <p:sldId id="589" r:id="rId40"/>
    <p:sldId id="557" r:id="rId41"/>
    <p:sldId id="559" r:id="rId42"/>
    <p:sldId id="560" r:id="rId43"/>
    <p:sldId id="558" r:id="rId44"/>
    <p:sldId id="571" r:id="rId45"/>
    <p:sldId id="576" r:id="rId46"/>
    <p:sldId id="590" r:id="rId47"/>
    <p:sldId id="591" r:id="rId48"/>
    <p:sldId id="592" r:id="rId49"/>
    <p:sldId id="593" r:id="rId50"/>
    <p:sldId id="594" r:id="rId51"/>
    <p:sldId id="434" r:id="rId52"/>
    <p:sldId id="435" r:id="rId53"/>
    <p:sldId id="453" r:id="rId54"/>
    <p:sldId id="595" r:id="rId55"/>
    <p:sldId id="437" r:id="rId56"/>
    <p:sldId id="436" r:id="rId57"/>
    <p:sldId id="596" r:id="rId58"/>
    <p:sldId id="543" r:id="rId59"/>
    <p:sldId id="455" r:id="rId60"/>
    <p:sldId id="454" r:id="rId61"/>
    <p:sldId id="597" r:id="rId62"/>
    <p:sldId id="598" r:id="rId63"/>
    <p:sldId id="599" r:id="rId64"/>
    <p:sldId id="563" r:id="rId65"/>
    <p:sldId id="564" r:id="rId66"/>
    <p:sldId id="565" r:id="rId67"/>
    <p:sldId id="466" r:id="rId68"/>
    <p:sldId id="566" r:id="rId69"/>
    <p:sldId id="573" r:id="rId70"/>
    <p:sldId id="574" r:id="rId71"/>
    <p:sldId id="601" r:id="rId72"/>
    <p:sldId id="602" r:id="rId73"/>
    <p:sldId id="603" r:id="rId74"/>
    <p:sldId id="604" r:id="rId75"/>
    <p:sldId id="722" r:id="rId76"/>
    <p:sldId id="572" r:id="rId77"/>
    <p:sldId id="498" r:id="rId78"/>
    <p:sldId id="478" r:id="rId79"/>
    <p:sldId id="477" r:id="rId80"/>
    <p:sldId id="482" r:id="rId81"/>
    <p:sldId id="483" r:id="rId82"/>
    <p:sldId id="488" r:id="rId83"/>
    <p:sldId id="496" r:id="rId84"/>
    <p:sldId id="490" r:id="rId85"/>
    <p:sldId id="585" r:id="rId86"/>
    <p:sldId id="495" r:id="rId87"/>
    <p:sldId id="493" r:id="rId88"/>
    <p:sldId id="497" r:id="rId89"/>
    <p:sldId id="494" r:id="rId90"/>
    <p:sldId id="605" r:id="rId91"/>
    <p:sldId id="606" r:id="rId92"/>
    <p:sldId id="505" r:id="rId93"/>
    <p:sldId id="506" r:id="rId94"/>
    <p:sldId id="507" r:id="rId95"/>
    <p:sldId id="501" r:id="rId96"/>
    <p:sldId id="500" r:id="rId97"/>
    <p:sldId id="499" r:id="rId98"/>
    <p:sldId id="508" r:id="rId99"/>
    <p:sldId id="584" r:id="rId100"/>
    <p:sldId id="581" r:id="rId101"/>
    <p:sldId id="607" r:id="rId102"/>
    <p:sldId id="579" r:id="rId103"/>
    <p:sldId id="580" r:id="rId104"/>
    <p:sldId id="608" r:id="rId105"/>
    <p:sldId id="609" r:id="rId106"/>
    <p:sldId id="610" r:id="rId107"/>
    <p:sldId id="611" r:id="rId108"/>
    <p:sldId id="612" r:id="rId109"/>
    <p:sldId id="613" r:id="rId110"/>
    <p:sldId id="614" r:id="rId111"/>
    <p:sldId id="615" r:id="rId112"/>
    <p:sldId id="616" r:id="rId113"/>
    <p:sldId id="617" r:id="rId114"/>
    <p:sldId id="618" r:id="rId115"/>
    <p:sldId id="619" r:id="rId116"/>
    <p:sldId id="620" r:id="rId117"/>
    <p:sldId id="621" r:id="rId118"/>
    <p:sldId id="622" r:id="rId119"/>
    <p:sldId id="623" r:id="rId120"/>
    <p:sldId id="624" r:id="rId121"/>
    <p:sldId id="625" r:id="rId122"/>
    <p:sldId id="582" r:id="rId123"/>
    <p:sldId id="583" r:id="rId124"/>
    <p:sldId id="586" r:id="rId125"/>
    <p:sldId id="509" r:id="rId126"/>
    <p:sldId id="467" r:id="rId127"/>
    <p:sldId id="626" r:id="rId128"/>
    <p:sldId id="510" r:id="rId129"/>
    <p:sldId id="511" r:id="rId130"/>
    <p:sldId id="627" r:id="rId131"/>
    <p:sldId id="628" r:id="rId132"/>
    <p:sldId id="512" r:id="rId133"/>
    <p:sldId id="533" r:id="rId134"/>
    <p:sldId id="629" r:id="rId135"/>
    <p:sldId id="630" r:id="rId136"/>
    <p:sldId id="631" r:id="rId137"/>
    <p:sldId id="632" r:id="rId138"/>
    <p:sldId id="633" r:id="rId139"/>
    <p:sldId id="635" r:id="rId140"/>
    <p:sldId id="636" r:id="rId141"/>
    <p:sldId id="637" r:id="rId142"/>
    <p:sldId id="638" r:id="rId143"/>
    <p:sldId id="639" r:id="rId144"/>
    <p:sldId id="640" r:id="rId145"/>
    <p:sldId id="641" r:id="rId146"/>
    <p:sldId id="642" r:id="rId147"/>
    <p:sldId id="643" r:id="rId148"/>
    <p:sldId id="644" r:id="rId149"/>
    <p:sldId id="645" r:id="rId150"/>
    <p:sldId id="646" r:id="rId151"/>
    <p:sldId id="647" r:id="rId152"/>
    <p:sldId id="648" r:id="rId153"/>
    <p:sldId id="649" r:id="rId154"/>
    <p:sldId id="650" r:id="rId155"/>
    <p:sldId id="513" r:id="rId156"/>
    <p:sldId id="515" r:id="rId157"/>
    <p:sldId id="651" r:id="rId158"/>
    <p:sldId id="653" r:id="rId159"/>
    <p:sldId id="575" r:id="rId160"/>
    <p:sldId id="522" r:id="rId161"/>
    <p:sldId id="523" r:id="rId162"/>
    <p:sldId id="654" r:id="rId163"/>
    <p:sldId id="655" r:id="rId164"/>
    <p:sldId id="656" r:id="rId165"/>
    <p:sldId id="577" r:id="rId166"/>
    <p:sldId id="578" r:id="rId167"/>
    <p:sldId id="657" r:id="rId168"/>
    <p:sldId id="658" r:id="rId169"/>
    <p:sldId id="659" r:id="rId170"/>
    <p:sldId id="660" r:id="rId171"/>
    <p:sldId id="661" r:id="rId172"/>
    <p:sldId id="662" r:id="rId173"/>
    <p:sldId id="663" r:id="rId174"/>
    <p:sldId id="664" r:id="rId175"/>
    <p:sldId id="665" r:id="rId176"/>
    <p:sldId id="666" r:id="rId177"/>
    <p:sldId id="667" r:id="rId178"/>
    <p:sldId id="697" r:id="rId179"/>
    <p:sldId id="698" r:id="rId180"/>
    <p:sldId id="735" r:id="rId181"/>
    <p:sldId id="739" r:id="rId182"/>
    <p:sldId id="734" r:id="rId183"/>
    <p:sldId id="699" r:id="rId184"/>
    <p:sldId id="742" r:id="rId185"/>
    <p:sldId id="743" r:id="rId186"/>
    <p:sldId id="744" r:id="rId187"/>
    <p:sldId id="745" r:id="rId188"/>
    <p:sldId id="746" r:id="rId189"/>
    <p:sldId id="700" r:id="rId190"/>
    <p:sldId id="736" r:id="rId191"/>
    <p:sldId id="701" r:id="rId192"/>
    <p:sldId id="702" r:id="rId193"/>
    <p:sldId id="704" r:id="rId194"/>
    <p:sldId id="733" r:id="rId195"/>
    <p:sldId id="705" r:id="rId196"/>
    <p:sldId id="703" r:id="rId197"/>
    <p:sldId id="706" r:id="rId198"/>
    <p:sldId id="707" r:id="rId199"/>
    <p:sldId id="708" r:id="rId200"/>
    <p:sldId id="709" r:id="rId201"/>
    <p:sldId id="710" r:id="rId202"/>
    <p:sldId id="740" r:id="rId203"/>
    <p:sldId id="260" r:id="rId204"/>
    <p:sldId id="741" r:id="rId205"/>
    <p:sldId id="268" r:id="rId206"/>
    <p:sldId id="272" r:id="rId207"/>
    <p:sldId id="269" r:id="rId208"/>
    <p:sldId id="270" r:id="rId209"/>
    <p:sldId id="271" r:id="rId210"/>
    <p:sldId id="330" r:id="rId211"/>
    <p:sldId id="332" r:id="rId212"/>
    <p:sldId id="273" r:id="rId213"/>
    <p:sldId id="277" r:id="rId214"/>
    <p:sldId id="279" r:id="rId215"/>
    <p:sldId id="280" r:id="rId216"/>
    <p:sldId id="274" r:id="rId217"/>
    <p:sldId id="304" r:id="rId218"/>
    <p:sldId id="303" r:id="rId219"/>
    <p:sldId id="306" r:id="rId220"/>
    <p:sldId id="713" r:id="rId221"/>
    <p:sldId id="714" r:id="rId222"/>
    <p:sldId id="715" r:id="rId223"/>
    <p:sldId id="546" r:id="rId224"/>
    <p:sldId id="545" r:id="rId225"/>
    <p:sldId id="569" r:id="rId226"/>
    <p:sldId id="451" r:id="rId227"/>
    <p:sldId id="444" r:id="rId228"/>
    <p:sldId id="456" r:id="rId229"/>
    <p:sldId id="716" r:id="rId230"/>
    <p:sldId id="452" r:id="rId231"/>
    <p:sldId id="561" r:id="rId232"/>
    <p:sldId id="567" r:id="rId233"/>
    <p:sldId id="562" r:id="rId234"/>
    <p:sldId id="717" r:id="rId235"/>
    <p:sldId id="718" r:id="rId236"/>
    <p:sldId id="719" r:id="rId237"/>
    <p:sldId id="720" r:id="rId238"/>
    <p:sldId id="721" r:id="rId239"/>
    <p:sldId id="723" r:id="rId240"/>
    <p:sldId id="462" r:id="rId241"/>
    <p:sldId id="463" r:id="rId242"/>
    <p:sldId id="461" r:id="rId243"/>
    <p:sldId id="464" r:id="rId244"/>
    <p:sldId id="468" r:id="rId245"/>
    <p:sldId id="469" r:id="rId246"/>
    <p:sldId id="470" r:id="rId247"/>
    <p:sldId id="472" r:id="rId248"/>
    <p:sldId id="471" r:id="rId249"/>
    <p:sldId id="473" r:id="rId250"/>
    <p:sldId id="475" r:id="rId251"/>
    <p:sldId id="476" r:id="rId252"/>
    <p:sldId id="474" r:id="rId253"/>
    <p:sldId id="479" r:id="rId254"/>
    <p:sldId id="480" r:id="rId255"/>
    <p:sldId id="481" r:id="rId256"/>
    <p:sldId id="502" r:id="rId257"/>
    <p:sldId id="504" r:id="rId258"/>
    <p:sldId id="725" r:id="rId259"/>
    <p:sldId id="726" r:id="rId260"/>
    <p:sldId id="727" r:id="rId261"/>
    <p:sldId id="728" r:id="rId262"/>
    <p:sldId id="729" r:id="rId263"/>
    <p:sldId id="731" r:id="rId264"/>
    <p:sldId id="730" r:id="rId265"/>
    <p:sldId id="732" r:id="rId266"/>
    <p:sldId id="524" r:id="rId267"/>
    <p:sldId id="525" r:id="rId268"/>
    <p:sldId id="526" r:id="rId26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2D62"/>
    <a:srgbClr val="003087"/>
    <a:srgbClr val="50504E"/>
    <a:srgbClr val="4E4E4E"/>
    <a:srgbClr val="404040"/>
    <a:srgbClr val="004C97"/>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7" autoAdjust="0"/>
    <p:restoredTop sz="94660"/>
  </p:normalViewPr>
  <p:slideViewPr>
    <p:cSldViewPr snapToGrid="0" snapToObjects="1" showGuides="1">
      <p:cViewPr varScale="1">
        <p:scale>
          <a:sx n="86" d="100"/>
          <a:sy n="86" d="100"/>
        </p:scale>
        <p:origin x="1248" y="9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handoutMaster" Target="handoutMasters/handout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6.wmf"/><Relationship Id="rId2" Type="http://schemas.openxmlformats.org/officeDocument/2006/relationships/image" Target="../media/image415.wmf"/><Relationship Id="rId1" Type="http://schemas.openxmlformats.org/officeDocument/2006/relationships/image" Target="../media/image414.wmf"/><Relationship Id="rId6" Type="http://schemas.openxmlformats.org/officeDocument/2006/relationships/image" Target="../media/image51.wmf"/><Relationship Id="rId5" Type="http://schemas.openxmlformats.org/officeDocument/2006/relationships/image" Target="../media/image418.wmf"/><Relationship Id="rId4" Type="http://schemas.openxmlformats.org/officeDocument/2006/relationships/image" Target="../media/image41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0.wmf"/><Relationship Id="rId2" Type="http://schemas.openxmlformats.org/officeDocument/2006/relationships/image" Target="../media/image419.wmf"/><Relationship Id="rId1" Type="http://schemas.openxmlformats.org/officeDocument/2006/relationships/image" Target="../media/image53.wmf"/><Relationship Id="rId4"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585447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970144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229</a:t>
            </a:fld>
            <a:endParaRPr lang="en-US"/>
          </a:p>
        </p:txBody>
      </p:sp>
    </p:spTree>
    <p:extLst>
      <p:ext uri="{BB962C8B-B14F-4D97-AF65-F5344CB8AC3E}">
        <p14:creationId xmlns:p14="http://schemas.microsoft.com/office/powerpoint/2010/main" val="17859835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230</a:t>
            </a:fld>
            <a:endParaRPr lang="en-US"/>
          </a:p>
        </p:txBody>
      </p:sp>
    </p:spTree>
    <p:extLst>
      <p:ext uri="{BB962C8B-B14F-4D97-AF65-F5344CB8AC3E}">
        <p14:creationId xmlns:p14="http://schemas.microsoft.com/office/powerpoint/2010/main" val="28617426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236</a:t>
            </a:fld>
            <a:endParaRPr lang="en-US"/>
          </a:p>
        </p:txBody>
      </p:sp>
    </p:spTree>
    <p:extLst>
      <p:ext uri="{BB962C8B-B14F-4D97-AF65-F5344CB8AC3E}">
        <p14:creationId xmlns:p14="http://schemas.microsoft.com/office/powerpoint/2010/main" val="14275273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237</a:t>
            </a:fld>
            <a:endParaRPr lang="en-US"/>
          </a:p>
        </p:txBody>
      </p:sp>
    </p:spTree>
    <p:extLst>
      <p:ext uri="{BB962C8B-B14F-4D97-AF65-F5344CB8AC3E}">
        <p14:creationId xmlns:p14="http://schemas.microsoft.com/office/powerpoint/2010/main" val="25846351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238</a:t>
            </a:fld>
            <a:endParaRPr lang="en-US"/>
          </a:p>
        </p:txBody>
      </p:sp>
    </p:spTree>
    <p:extLst>
      <p:ext uri="{BB962C8B-B14F-4D97-AF65-F5344CB8AC3E}">
        <p14:creationId xmlns:p14="http://schemas.microsoft.com/office/powerpoint/2010/main" val="39227745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239</a:t>
            </a:fld>
            <a:endParaRPr lang="en-US"/>
          </a:p>
        </p:txBody>
      </p:sp>
    </p:spTree>
    <p:extLst>
      <p:ext uri="{BB962C8B-B14F-4D97-AF65-F5344CB8AC3E}">
        <p14:creationId xmlns:p14="http://schemas.microsoft.com/office/powerpoint/2010/main" val="2069337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244</a:t>
            </a:fld>
            <a:endParaRPr lang="en-US"/>
          </a:p>
        </p:txBody>
      </p:sp>
    </p:spTree>
    <p:extLst>
      <p:ext uri="{BB962C8B-B14F-4D97-AF65-F5344CB8AC3E}">
        <p14:creationId xmlns:p14="http://schemas.microsoft.com/office/powerpoint/2010/main" val="17887289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245</a:t>
            </a:fld>
            <a:endParaRPr lang="en-US"/>
          </a:p>
        </p:txBody>
      </p:sp>
    </p:spTree>
    <p:extLst>
      <p:ext uri="{BB962C8B-B14F-4D97-AF65-F5344CB8AC3E}">
        <p14:creationId xmlns:p14="http://schemas.microsoft.com/office/powerpoint/2010/main" val="39452307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246</a:t>
            </a:fld>
            <a:endParaRPr lang="en-US"/>
          </a:p>
        </p:txBody>
      </p:sp>
    </p:spTree>
    <p:extLst>
      <p:ext uri="{BB962C8B-B14F-4D97-AF65-F5344CB8AC3E}">
        <p14:creationId xmlns:p14="http://schemas.microsoft.com/office/powerpoint/2010/main" val="22050279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247</a:t>
            </a:fld>
            <a:endParaRPr lang="en-US"/>
          </a:p>
        </p:txBody>
      </p:sp>
    </p:spTree>
    <p:extLst>
      <p:ext uri="{BB962C8B-B14F-4D97-AF65-F5344CB8AC3E}">
        <p14:creationId xmlns:p14="http://schemas.microsoft.com/office/powerpoint/2010/main" val="1403949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1561360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248</a:t>
            </a:fld>
            <a:endParaRPr lang="en-US"/>
          </a:p>
        </p:txBody>
      </p:sp>
    </p:spTree>
    <p:extLst>
      <p:ext uri="{BB962C8B-B14F-4D97-AF65-F5344CB8AC3E}">
        <p14:creationId xmlns:p14="http://schemas.microsoft.com/office/powerpoint/2010/main" val="41901629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249</a:t>
            </a:fld>
            <a:endParaRPr lang="en-US"/>
          </a:p>
        </p:txBody>
      </p:sp>
    </p:spTree>
    <p:extLst>
      <p:ext uri="{BB962C8B-B14F-4D97-AF65-F5344CB8AC3E}">
        <p14:creationId xmlns:p14="http://schemas.microsoft.com/office/powerpoint/2010/main" val="2157688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250</a:t>
            </a:fld>
            <a:endParaRPr lang="en-US"/>
          </a:p>
        </p:txBody>
      </p:sp>
    </p:spTree>
    <p:extLst>
      <p:ext uri="{BB962C8B-B14F-4D97-AF65-F5344CB8AC3E}">
        <p14:creationId xmlns:p14="http://schemas.microsoft.com/office/powerpoint/2010/main" val="30633564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251</a:t>
            </a:fld>
            <a:endParaRPr lang="en-US"/>
          </a:p>
        </p:txBody>
      </p:sp>
    </p:spTree>
    <p:extLst>
      <p:ext uri="{BB962C8B-B14F-4D97-AF65-F5344CB8AC3E}">
        <p14:creationId xmlns:p14="http://schemas.microsoft.com/office/powerpoint/2010/main" val="36883486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252</a:t>
            </a:fld>
            <a:endParaRPr lang="en-US"/>
          </a:p>
        </p:txBody>
      </p:sp>
    </p:spTree>
    <p:extLst>
      <p:ext uri="{BB962C8B-B14F-4D97-AF65-F5344CB8AC3E}">
        <p14:creationId xmlns:p14="http://schemas.microsoft.com/office/powerpoint/2010/main" val="28353804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253</a:t>
            </a:fld>
            <a:endParaRPr lang="en-US"/>
          </a:p>
        </p:txBody>
      </p:sp>
    </p:spTree>
    <p:extLst>
      <p:ext uri="{BB962C8B-B14F-4D97-AF65-F5344CB8AC3E}">
        <p14:creationId xmlns:p14="http://schemas.microsoft.com/office/powerpoint/2010/main" val="12049128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254</a:t>
            </a:fld>
            <a:endParaRPr lang="en-US"/>
          </a:p>
        </p:txBody>
      </p:sp>
    </p:spTree>
    <p:extLst>
      <p:ext uri="{BB962C8B-B14F-4D97-AF65-F5344CB8AC3E}">
        <p14:creationId xmlns:p14="http://schemas.microsoft.com/office/powerpoint/2010/main" val="38554316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255</a:t>
            </a:fld>
            <a:endParaRPr lang="en-US"/>
          </a:p>
        </p:txBody>
      </p:sp>
    </p:spTree>
    <p:extLst>
      <p:ext uri="{BB962C8B-B14F-4D97-AF65-F5344CB8AC3E}">
        <p14:creationId xmlns:p14="http://schemas.microsoft.com/office/powerpoint/2010/main" val="378808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256</a:t>
            </a:fld>
            <a:endParaRPr lang="en-US"/>
          </a:p>
        </p:txBody>
      </p:sp>
    </p:spTree>
    <p:extLst>
      <p:ext uri="{BB962C8B-B14F-4D97-AF65-F5344CB8AC3E}">
        <p14:creationId xmlns:p14="http://schemas.microsoft.com/office/powerpoint/2010/main" val="9701068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257</a:t>
            </a:fld>
            <a:endParaRPr lang="en-US"/>
          </a:p>
        </p:txBody>
      </p:sp>
    </p:spTree>
    <p:extLst>
      <p:ext uri="{BB962C8B-B14F-4D97-AF65-F5344CB8AC3E}">
        <p14:creationId xmlns:p14="http://schemas.microsoft.com/office/powerpoint/2010/main" val="3117539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02730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258</a:t>
            </a:fld>
            <a:endParaRPr lang="en-US"/>
          </a:p>
        </p:txBody>
      </p:sp>
    </p:spTree>
    <p:extLst>
      <p:ext uri="{BB962C8B-B14F-4D97-AF65-F5344CB8AC3E}">
        <p14:creationId xmlns:p14="http://schemas.microsoft.com/office/powerpoint/2010/main" val="24217858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259</a:t>
            </a:fld>
            <a:endParaRPr lang="en-US"/>
          </a:p>
        </p:txBody>
      </p:sp>
    </p:spTree>
    <p:extLst>
      <p:ext uri="{BB962C8B-B14F-4D97-AF65-F5344CB8AC3E}">
        <p14:creationId xmlns:p14="http://schemas.microsoft.com/office/powerpoint/2010/main" val="1842957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260</a:t>
            </a:fld>
            <a:endParaRPr lang="en-US"/>
          </a:p>
        </p:txBody>
      </p:sp>
    </p:spTree>
    <p:extLst>
      <p:ext uri="{BB962C8B-B14F-4D97-AF65-F5344CB8AC3E}">
        <p14:creationId xmlns:p14="http://schemas.microsoft.com/office/powerpoint/2010/main" val="8901010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261</a:t>
            </a:fld>
            <a:endParaRPr lang="en-US"/>
          </a:p>
        </p:txBody>
      </p:sp>
    </p:spTree>
    <p:extLst>
      <p:ext uri="{BB962C8B-B14F-4D97-AF65-F5344CB8AC3E}">
        <p14:creationId xmlns:p14="http://schemas.microsoft.com/office/powerpoint/2010/main" val="150268972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262</a:t>
            </a:fld>
            <a:endParaRPr lang="en-US"/>
          </a:p>
        </p:txBody>
      </p:sp>
    </p:spTree>
    <p:extLst>
      <p:ext uri="{BB962C8B-B14F-4D97-AF65-F5344CB8AC3E}">
        <p14:creationId xmlns:p14="http://schemas.microsoft.com/office/powerpoint/2010/main" val="8641774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264</a:t>
            </a:fld>
            <a:endParaRPr lang="en-US"/>
          </a:p>
        </p:txBody>
      </p:sp>
    </p:spTree>
    <p:extLst>
      <p:ext uri="{BB962C8B-B14F-4D97-AF65-F5344CB8AC3E}">
        <p14:creationId xmlns:p14="http://schemas.microsoft.com/office/powerpoint/2010/main" val="152647111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265</a:t>
            </a:fld>
            <a:endParaRPr lang="en-US"/>
          </a:p>
        </p:txBody>
      </p:sp>
    </p:spTree>
    <p:extLst>
      <p:ext uri="{BB962C8B-B14F-4D97-AF65-F5344CB8AC3E}">
        <p14:creationId xmlns:p14="http://schemas.microsoft.com/office/powerpoint/2010/main" val="352644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014398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39</a:t>
            </a:fld>
            <a:endParaRPr lang="en-US"/>
          </a:p>
        </p:txBody>
      </p:sp>
    </p:spTree>
    <p:extLst>
      <p:ext uri="{BB962C8B-B14F-4D97-AF65-F5344CB8AC3E}">
        <p14:creationId xmlns:p14="http://schemas.microsoft.com/office/powerpoint/2010/main" val="1433691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40</a:t>
            </a:fld>
            <a:endParaRPr lang="en-US"/>
          </a:p>
        </p:txBody>
      </p:sp>
    </p:spTree>
    <p:extLst>
      <p:ext uri="{BB962C8B-B14F-4D97-AF65-F5344CB8AC3E}">
        <p14:creationId xmlns:p14="http://schemas.microsoft.com/office/powerpoint/2010/main" val="124576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41</a:t>
            </a:fld>
            <a:endParaRPr lang="en-US"/>
          </a:p>
        </p:txBody>
      </p:sp>
    </p:spTree>
    <p:extLst>
      <p:ext uri="{BB962C8B-B14F-4D97-AF65-F5344CB8AC3E}">
        <p14:creationId xmlns:p14="http://schemas.microsoft.com/office/powerpoint/2010/main" val="3668773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42</a:t>
            </a:fld>
            <a:endParaRPr lang="en-US"/>
          </a:p>
        </p:txBody>
      </p:sp>
    </p:spTree>
    <p:extLst>
      <p:ext uri="{BB962C8B-B14F-4D97-AF65-F5344CB8AC3E}">
        <p14:creationId xmlns:p14="http://schemas.microsoft.com/office/powerpoint/2010/main" val="1195082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43</a:t>
            </a:fld>
            <a:endParaRPr lang="en-US"/>
          </a:p>
        </p:txBody>
      </p:sp>
    </p:spTree>
    <p:extLst>
      <p:ext uri="{BB962C8B-B14F-4D97-AF65-F5344CB8AC3E}">
        <p14:creationId xmlns:p14="http://schemas.microsoft.com/office/powerpoint/2010/main" val="2877550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44</a:t>
            </a:fld>
            <a:endParaRPr lang="en-US"/>
          </a:p>
        </p:txBody>
      </p:sp>
    </p:spTree>
    <p:extLst>
      <p:ext uri="{BB962C8B-B14F-4D97-AF65-F5344CB8AC3E}">
        <p14:creationId xmlns:p14="http://schemas.microsoft.com/office/powerpoint/2010/main" val="100513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95918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46</a:t>
            </a:fld>
            <a:endParaRPr lang="en-US"/>
          </a:p>
        </p:txBody>
      </p:sp>
    </p:spTree>
    <p:extLst>
      <p:ext uri="{BB962C8B-B14F-4D97-AF65-F5344CB8AC3E}">
        <p14:creationId xmlns:p14="http://schemas.microsoft.com/office/powerpoint/2010/main" val="74080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47</a:t>
            </a:fld>
            <a:endParaRPr lang="en-US"/>
          </a:p>
        </p:txBody>
      </p:sp>
    </p:spTree>
    <p:extLst>
      <p:ext uri="{BB962C8B-B14F-4D97-AF65-F5344CB8AC3E}">
        <p14:creationId xmlns:p14="http://schemas.microsoft.com/office/powerpoint/2010/main" val="1544319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48</a:t>
            </a:fld>
            <a:endParaRPr lang="en-US"/>
          </a:p>
        </p:txBody>
      </p:sp>
    </p:spTree>
    <p:extLst>
      <p:ext uri="{BB962C8B-B14F-4D97-AF65-F5344CB8AC3E}">
        <p14:creationId xmlns:p14="http://schemas.microsoft.com/office/powerpoint/2010/main" val="4180658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49</a:t>
            </a:fld>
            <a:endParaRPr lang="en-US"/>
          </a:p>
        </p:txBody>
      </p:sp>
    </p:spTree>
    <p:extLst>
      <p:ext uri="{BB962C8B-B14F-4D97-AF65-F5344CB8AC3E}">
        <p14:creationId xmlns:p14="http://schemas.microsoft.com/office/powerpoint/2010/main" val="1143715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50</a:t>
            </a:fld>
            <a:endParaRPr lang="en-US"/>
          </a:p>
        </p:txBody>
      </p:sp>
    </p:spTree>
    <p:extLst>
      <p:ext uri="{BB962C8B-B14F-4D97-AF65-F5344CB8AC3E}">
        <p14:creationId xmlns:p14="http://schemas.microsoft.com/office/powerpoint/2010/main" val="1210225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51</a:t>
            </a:fld>
            <a:endParaRPr lang="en-US"/>
          </a:p>
        </p:txBody>
      </p:sp>
    </p:spTree>
    <p:extLst>
      <p:ext uri="{BB962C8B-B14F-4D97-AF65-F5344CB8AC3E}">
        <p14:creationId xmlns:p14="http://schemas.microsoft.com/office/powerpoint/2010/main" val="3316875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52</a:t>
            </a:fld>
            <a:endParaRPr lang="en-US"/>
          </a:p>
        </p:txBody>
      </p:sp>
    </p:spTree>
    <p:extLst>
      <p:ext uri="{BB962C8B-B14F-4D97-AF65-F5344CB8AC3E}">
        <p14:creationId xmlns:p14="http://schemas.microsoft.com/office/powerpoint/2010/main" val="3640913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53</a:t>
            </a:fld>
            <a:endParaRPr lang="en-US"/>
          </a:p>
        </p:txBody>
      </p:sp>
    </p:spTree>
    <p:extLst>
      <p:ext uri="{BB962C8B-B14F-4D97-AF65-F5344CB8AC3E}">
        <p14:creationId xmlns:p14="http://schemas.microsoft.com/office/powerpoint/2010/main" val="3900249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54</a:t>
            </a:fld>
            <a:endParaRPr lang="en-US"/>
          </a:p>
        </p:txBody>
      </p:sp>
    </p:spTree>
    <p:extLst>
      <p:ext uri="{BB962C8B-B14F-4D97-AF65-F5344CB8AC3E}">
        <p14:creationId xmlns:p14="http://schemas.microsoft.com/office/powerpoint/2010/main" val="3672507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55</a:t>
            </a:fld>
            <a:endParaRPr lang="en-US"/>
          </a:p>
        </p:txBody>
      </p:sp>
    </p:spTree>
    <p:extLst>
      <p:ext uri="{BB962C8B-B14F-4D97-AF65-F5344CB8AC3E}">
        <p14:creationId xmlns:p14="http://schemas.microsoft.com/office/powerpoint/2010/main" val="391795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9877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56</a:t>
            </a:fld>
            <a:endParaRPr lang="en-US"/>
          </a:p>
        </p:txBody>
      </p:sp>
    </p:spTree>
    <p:extLst>
      <p:ext uri="{BB962C8B-B14F-4D97-AF65-F5344CB8AC3E}">
        <p14:creationId xmlns:p14="http://schemas.microsoft.com/office/powerpoint/2010/main" val="2656831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57</a:t>
            </a:fld>
            <a:endParaRPr lang="en-US"/>
          </a:p>
        </p:txBody>
      </p:sp>
    </p:spTree>
    <p:extLst>
      <p:ext uri="{BB962C8B-B14F-4D97-AF65-F5344CB8AC3E}">
        <p14:creationId xmlns:p14="http://schemas.microsoft.com/office/powerpoint/2010/main" val="3184271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58</a:t>
            </a:fld>
            <a:endParaRPr lang="en-US"/>
          </a:p>
        </p:txBody>
      </p:sp>
    </p:spTree>
    <p:extLst>
      <p:ext uri="{BB962C8B-B14F-4D97-AF65-F5344CB8AC3E}">
        <p14:creationId xmlns:p14="http://schemas.microsoft.com/office/powerpoint/2010/main" val="3643667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59</a:t>
            </a:fld>
            <a:endParaRPr lang="en-US"/>
          </a:p>
        </p:txBody>
      </p:sp>
    </p:spTree>
    <p:extLst>
      <p:ext uri="{BB962C8B-B14F-4D97-AF65-F5344CB8AC3E}">
        <p14:creationId xmlns:p14="http://schemas.microsoft.com/office/powerpoint/2010/main" val="2577059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60</a:t>
            </a:fld>
            <a:endParaRPr lang="en-US"/>
          </a:p>
        </p:txBody>
      </p:sp>
    </p:spTree>
    <p:extLst>
      <p:ext uri="{BB962C8B-B14F-4D97-AF65-F5344CB8AC3E}">
        <p14:creationId xmlns:p14="http://schemas.microsoft.com/office/powerpoint/2010/main" val="4039492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61</a:t>
            </a:fld>
            <a:endParaRPr lang="en-US"/>
          </a:p>
        </p:txBody>
      </p:sp>
    </p:spTree>
    <p:extLst>
      <p:ext uri="{BB962C8B-B14F-4D97-AF65-F5344CB8AC3E}">
        <p14:creationId xmlns:p14="http://schemas.microsoft.com/office/powerpoint/2010/main" val="2371071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62</a:t>
            </a:fld>
            <a:endParaRPr lang="en-US"/>
          </a:p>
        </p:txBody>
      </p:sp>
    </p:spTree>
    <p:extLst>
      <p:ext uri="{BB962C8B-B14F-4D97-AF65-F5344CB8AC3E}">
        <p14:creationId xmlns:p14="http://schemas.microsoft.com/office/powerpoint/2010/main" val="3126371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63</a:t>
            </a:fld>
            <a:endParaRPr lang="en-US"/>
          </a:p>
        </p:txBody>
      </p:sp>
    </p:spTree>
    <p:extLst>
      <p:ext uri="{BB962C8B-B14F-4D97-AF65-F5344CB8AC3E}">
        <p14:creationId xmlns:p14="http://schemas.microsoft.com/office/powerpoint/2010/main" val="2473443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67</a:t>
            </a:fld>
            <a:endParaRPr lang="en-US"/>
          </a:p>
        </p:txBody>
      </p:sp>
    </p:spTree>
    <p:extLst>
      <p:ext uri="{BB962C8B-B14F-4D97-AF65-F5344CB8AC3E}">
        <p14:creationId xmlns:p14="http://schemas.microsoft.com/office/powerpoint/2010/main" val="1481904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68</a:t>
            </a:fld>
            <a:endParaRPr lang="en-US"/>
          </a:p>
        </p:txBody>
      </p:sp>
    </p:spTree>
    <p:extLst>
      <p:ext uri="{BB962C8B-B14F-4D97-AF65-F5344CB8AC3E}">
        <p14:creationId xmlns:p14="http://schemas.microsoft.com/office/powerpoint/2010/main" val="50541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81222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72</a:t>
            </a:fld>
            <a:endParaRPr lang="en-US"/>
          </a:p>
        </p:txBody>
      </p:sp>
    </p:spTree>
    <p:extLst>
      <p:ext uri="{BB962C8B-B14F-4D97-AF65-F5344CB8AC3E}">
        <p14:creationId xmlns:p14="http://schemas.microsoft.com/office/powerpoint/2010/main" val="1195189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73</a:t>
            </a:fld>
            <a:endParaRPr lang="en-US"/>
          </a:p>
        </p:txBody>
      </p:sp>
    </p:spTree>
    <p:extLst>
      <p:ext uri="{BB962C8B-B14F-4D97-AF65-F5344CB8AC3E}">
        <p14:creationId xmlns:p14="http://schemas.microsoft.com/office/powerpoint/2010/main" val="3907409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75</a:t>
            </a:fld>
            <a:endParaRPr lang="en-US"/>
          </a:p>
        </p:txBody>
      </p:sp>
    </p:spTree>
    <p:extLst>
      <p:ext uri="{BB962C8B-B14F-4D97-AF65-F5344CB8AC3E}">
        <p14:creationId xmlns:p14="http://schemas.microsoft.com/office/powerpoint/2010/main" val="2234975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76</a:t>
            </a:fld>
            <a:endParaRPr lang="en-US"/>
          </a:p>
        </p:txBody>
      </p:sp>
    </p:spTree>
    <p:extLst>
      <p:ext uri="{BB962C8B-B14F-4D97-AF65-F5344CB8AC3E}">
        <p14:creationId xmlns:p14="http://schemas.microsoft.com/office/powerpoint/2010/main" val="2660386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77</a:t>
            </a:fld>
            <a:endParaRPr lang="en-US"/>
          </a:p>
        </p:txBody>
      </p:sp>
    </p:spTree>
    <p:extLst>
      <p:ext uri="{BB962C8B-B14F-4D97-AF65-F5344CB8AC3E}">
        <p14:creationId xmlns:p14="http://schemas.microsoft.com/office/powerpoint/2010/main" val="1086251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78</a:t>
            </a:fld>
            <a:endParaRPr lang="en-US"/>
          </a:p>
        </p:txBody>
      </p:sp>
    </p:spTree>
    <p:extLst>
      <p:ext uri="{BB962C8B-B14F-4D97-AF65-F5344CB8AC3E}">
        <p14:creationId xmlns:p14="http://schemas.microsoft.com/office/powerpoint/2010/main" val="1345028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79</a:t>
            </a:fld>
            <a:endParaRPr lang="en-US"/>
          </a:p>
        </p:txBody>
      </p:sp>
    </p:spTree>
    <p:extLst>
      <p:ext uri="{BB962C8B-B14F-4D97-AF65-F5344CB8AC3E}">
        <p14:creationId xmlns:p14="http://schemas.microsoft.com/office/powerpoint/2010/main" val="3696453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80</a:t>
            </a:fld>
            <a:endParaRPr lang="en-US"/>
          </a:p>
        </p:txBody>
      </p:sp>
    </p:spTree>
    <p:extLst>
      <p:ext uri="{BB962C8B-B14F-4D97-AF65-F5344CB8AC3E}">
        <p14:creationId xmlns:p14="http://schemas.microsoft.com/office/powerpoint/2010/main" val="277043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81</a:t>
            </a:fld>
            <a:endParaRPr lang="en-US"/>
          </a:p>
        </p:txBody>
      </p:sp>
    </p:spTree>
    <p:extLst>
      <p:ext uri="{BB962C8B-B14F-4D97-AF65-F5344CB8AC3E}">
        <p14:creationId xmlns:p14="http://schemas.microsoft.com/office/powerpoint/2010/main" val="3116935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82</a:t>
            </a:fld>
            <a:endParaRPr lang="en-US"/>
          </a:p>
        </p:txBody>
      </p:sp>
    </p:spTree>
    <p:extLst>
      <p:ext uri="{BB962C8B-B14F-4D97-AF65-F5344CB8AC3E}">
        <p14:creationId xmlns:p14="http://schemas.microsoft.com/office/powerpoint/2010/main" val="59849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3137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83</a:t>
            </a:fld>
            <a:endParaRPr lang="en-US"/>
          </a:p>
        </p:txBody>
      </p:sp>
    </p:spTree>
    <p:extLst>
      <p:ext uri="{BB962C8B-B14F-4D97-AF65-F5344CB8AC3E}">
        <p14:creationId xmlns:p14="http://schemas.microsoft.com/office/powerpoint/2010/main" val="1945042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84</a:t>
            </a:fld>
            <a:endParaRPr lang="en-US"/>
          </a:p>
        </p:txBody>
      </p:sp>
    </p:spTree>
    <p:extLst>
      <p:ext uri="{BB962C8B-B14F-4D97-AF65-F5344CB8AC3E}">
        <p14:creationId xmlns:p14="http://schemas.microsoft.com/office/powerpoint/2010/main" val="1307485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87</a:t>
            </a:fld>
            <a:endParaRPr lang="en-US"/>
          </a:p>
        </p:txBody>
      </p:sp>
    </p:spTree>
    <p:extLst>
      <p:ext uri="{BB962C8B-B14F-4D97-AF65-F5344CB8AC3E}">
        <p14:creationId xmlns:p14="http://schemas.microsoft.com/office/powerpoint/2010/main" val="202836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88</a:t>
            </a:fld>
            <a:endParaRPr lang="en-US"/>
          </a:p>
        </p:txBody>
      </p:sp>
    </p:spTree>
    <p:extLst>
      <p:ext uri="{BB962C8B-B14F-4D97-AF65-F5344CB8AC3E}">
        <p14:creationId xmlns:p14="http://schemas.microsoft.com/office/powerpoint/2010/main" val="2513990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89</a:t>
            </a:fld>
            <a:endParaRPr lang="en-US"/>
          </a:p>
        </p:txBody>
      </p:sp>
    </p:spTree>
    <p:extLst>
      <p:ext uri="{BB962C8B-B14F-4D97-AF65-F5344CB8AC3E}">
        <p14:creationId xmlns:p14="http://schemas.microsoft.com/office/powerpoint/2010/main" val="2683026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90</a:t>
            </a:fld>
            <a:endParaRPr lang="en-US"/>
          </a:p>
        </p:txBody>
      </p:sp>
    </p:spTree>
    <p:extLst>
      <p:ext uri="{BB962C8B-B14F-4D97-AF65-F5344CB8AC3E}">
        <p14:creationId xmlns:p14="http://schemas.microsoft.com/office/powerpoint/2010/main" val="28937439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91</a:t>
            </a:fld>
            <a:endParaRPr lang="en-US"/>
          </a:p>
        </p:txBody>
      </p:sp>
    </p:spTree>
    <p:extLst>
      <p:ext uri="{BB962C8B-B14F-4D97-AF65-F5344CB8AC3E}">
        <p14:creationId xmlns:p14="http://schemas.microsoft.com/office/powerpoint/2010/main" val="3052700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92</a:t>
            </a:fld>
            <a:endParaRPr lang="en-US"/>
          </a:p>
        </p:txBody>
      </p:sp>
    </p:spTree>
    <p:extLst>
      <p:ext uri="{BB962C8B-B14F-4D97-AF65-F5344CB8AC3E}">
        <p14:creationId xmlns:p14="http://schemas.microsoft.com/office/powerpoint/2010/main" val="1164873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93</a:t>
            </a:fld>
            <a:endParaRPr lang="en-US"/>
          </a:p>
        </p:txBody>
      </p:sp>
    </p:spTree>
    <p:extLst>
      <p:ext uri="{BB962C8B-B14F-4D97-AF65-F5344CB8AC3E}">
        <p14:creationId xmlns:p14="http://schemas.microsoft.com/office/powerpoint/2010/main" val="422356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94</a:t>
            </a:fld>
            <a:endParaRPr lang="en-US"/>
          </a:p>
        </p:txBody>
      </p:sp>
    </p:spTree>
    <p:extLst>
      <p:ext uri="{BB962C8B-B14F-4D97-AF65-F5344CB8AC3E}">
        <p14:creationId xmlns:p14="http://schemas.microsoft.com/office/powerpoint/2010/main" val="307853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67709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95</a:t>
            </a:fld>
            <a:endParaRPr lang="en-US"/>
          </a:p>
        </p:txBody>
      </p:sp>
    </p:spTree>
    <p:extLst>
      <p:ext uri="{BB962C8B-B14F-4D97-AF65-F5344CB8AC3E}">
        <p14:creationId xmlns:p14="http://schemas.microsoft.com/office/powerpoint/2010/main" val="2421352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96</a:t>
            </a:fld>
            <a:endParaRPr lang="en-US"/>
          </a:p>
        </p:txBody>
      </p:sp>
    </p:spTree>
    <p:extLst>
      <p:ext uri="{BB962C8B-B14F-4D97-AF65-F5344CB8AC3E}">
        <p14:creationId xmlns:p14="http://schemas.microsoft.com/office/powerpoint/2010/main" val="3585271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97</a:t>
            </a:fld>
            <a:endParaRPr lang="en-US"/>
          </a:p>
        </p:txBody>
      </p:sp>
    </p:spTree>
    <p:extLst>
      <p:ext uri="{BB962C8B-B14F-4D97-AF65-F5344CB8AC3E}">
        <p14:creationId xmlns:p14="http://schemas.microsoft.com/office/powerpoint/2010/main" val="1429526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98</a:t>
            </a:fld>
            <a:endParaRPr lang="en-US"/>
          </a:p>
        </p:txBody>
      </p:sp>
    </p:spTree>
    <p:extLst>
      <p:ext uri="{BB962C8B-B14F-4D97-AF65-F5344CB8AC3E}">
        <p14:creationId xmlns:p14="http://schemas.microsoft.com/office/powerpoint/2010/main" val="35216341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101</a:t>
            </a:fld>
            <a:endParaRPr lang="en-US"/>
          </a:p>
        </p:txBody>
      </p:sp>
    </p:spTree>
    <p:extLst>
      <p:ext uri="{BB962C8B-B14F-4D97-AF65-F5344CB8AC3E}">
        <p14:creationId xmlns:p14="http://schemas.microsoft.com/office/powerpoint/2010/main" val="3169253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104</a:t>
            </a:fld>
            <a:endParaRPr lang="en-US"/>
          </a:p>
        </p:txBody>
      </p:sp>
    </p:spTree>
    <p:extLst>
      <p:ext uri="{BB962C8B-B14F-4D97-AF65-F5344CB8AC3E}">
        <p14:creationId xmlns:p14="http://schemas.microsoft.com/office/powerpoint/2010/main" val="843019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105</a:t>
            </a:fld>
            <a:endParaRPr lang="en-US"/>
          </a:p>
        </p:txBody>
      </p:sp>
    </p:spTree>
    <p:extLst>
      <p:ext uri="{BB962C8B-B14F-4D97-AF65-F5344CB8AC3E}">
        <p14:creationId xmlns:p14="http://schemas.microsoft.com/office/powerpoint/2010/main" val="4310678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106</a:t>
            </a:fld>
            <a:endParaRPr lang="en-US"/>
          </a:p>
        </p:txBody>
      </p:sp>
    </p:spTree>
    <p:extLst>
      <p:ext uri="{BB962C8B-B14F-4D97-AF65-F5344CB8AC3E}">
        <p14:creationId xmlns:p14="http://schemas.microsoft.com/office/powerpoint/2010/main" val="2489964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107</a:t>
            </a:fld>
            <a:endParaRPr lang="en-US"/>
          </a:p>
        </p:txBody>
      </p:sp>
    </p:spTree>
    <p:extLst>
      <p:ext uri="{BB962C8B-B14F-4D97-AF65-F5344CB8AC3E}">
        <p14:creationId xmlns:p14="http://schemas.microsoft.com/office/powerpoint/2010/main" val="12761535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126</a:t>
            </a:fld>
            <a:endParaRPr lang="en-US"/>
          </a:p>
        </p:txBody>
      </p:sp>
    </p:spTree>
    <p:extLst>
      <p:ext uri="{BB962C8B-B14F-4D97-AF65-F5344CB8AC3E}">
        <p14:creationId xmlns:p14="http://schemas.microsoft.com/office/powerpoint/2010/main" val="187076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68462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130</a:t>
            </a:fld>
            <a:endParaRPr lang="en-US"/>
          </a:p>
        </p:txBody>
      </p:sp>
    </p:spTree>
    <p:extLst>
      <p:ext uri="{BB962C8B-B14F-4D97-AF65-F5344CB8AC3E}">
        <p14:creationId xmlns:p14="http://schemas.microsoft.com/office/powerpoint/2010/main" val="537352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139</a:t>
            </a:fld>
            <a:endParaRPr lang="en-US"/>
          </a:p>
        </p:txBody>
      </p:sp>
    </p:spTree>
    <p:extLst>
      <p:ext uri="{BB962C8B-B14F-4D97-AF65-F5344CB8AC3E}">
        <p14:creationId xmlns:p14="http://schemas.microsoft.com/office/powerpoint/2010/main" val="39776399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140</a:t>
            </a:fld>
            <a:endParaRPr lang="en-US"/>
          </a:p>
        </p:txBody>
      </p:sp>
    </p:spTree>
    <p:extLst>
      <p:ext uri="{BB962C8B-B14F-4D97-AF65-F5344CB8AC3E}">
        <p14:creationId xmlns:p14="http://schemas.microsoft.com/office/powerpoint/2010/main" val="28207932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144</a:t>
            </a:fld>
            <a:endParaRPr lang="en-US"/>
          </a:p>
        </p:txBody>
      </p:sp>
    </p:spTree>
    <p:extLst>
      <p:ext uri="{BB962C8B-B14F-4D97-AF65-F5344CB8AC3E}">
        <p14:creationId xmlns:p14="http://schemas.microsoft.com/office/powerpoint/2010/main" val="505419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145</a:t>
            </a:fld>
            <a:endParaRPr lang="en-US"/>
          </a:p>
        </p:txBody>
      </p:sp>
    </p:spTree>
    <p:extLst>
      <p:ext uri="{BB962C8B-B14F-4D97-AF65-F5344CB8AC3E}">
        <p14:creationId xmlns:p14="http://schemas.microsoft.com/office/powerpoint/2010/main" val="11618765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146</a:t>
            </a:fld>
            <a:endParaRPr lang="en-US"/>
          </a:p>
        </p:txBody>
      </p:sp>
    </p:spTree>
    <p:extLst>
      <p:ext uri="{BB962C8B-B14F-4D97-AF65-F5344CB8AC3E}">
        <p14:creationId xmlns:p14="http://schemas.microsoft.com/office/powerpoint/2010/main" val="19601744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147</a:t>
            </a:fld>
            <a:endParaRPr lang="en-US"/>
          </a:p>
        </p:txBody>
      </p:sp>
    </p:spTree>
    <p:extLst>
      <p:ext uri="{BB962C8B-B14F-4D97-AF65-F5344CB8AC3E}">
        <p14:creationId xmlns:p14="http://schemas.microsoft.com/office/powerpoint/2010/main" val="12133148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148</a:t>
            </a:fld>
            <a:endParaRPr lang="en-US"/>
          </a:p>
        </p:txBody>
      </p:sp>
    </p:spTree>
    <p:extLst>
      <p:ext uri="{BB962C8B-B14F-4D97-AF65-F5344CB8AC3E}">
        <p14:creationId xmlns:p14="http://schemas.microsoft.com/office/powerpoint/2010/main" val="15050898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149</a:t>
            </a:fld>
            <a:endParaRPr lang="en-US"/>
          </a:p>
        </p:txBody>
      </p:sp>
    </p:spTree>
    <p:extLst>
      <p:ext uri="{BB962C8B-B14F-4D97-AF65-F5344CB8AC3E}">
        <p14:creationId xmlns:p14="http://schemas.microsoft.com/office/powerpoint/2010/main" val="8811514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163</a:t>
            </a:fld>
            <a:endParaRPr lang="en-US"/>
          </a:p>
        </p:txBody>
      </p:sp>
    </p:spTree>
    <p:extLst>
      <p:ext uri="{BB962C8B-B14F-4D97-AF65-F5344CB8AC3E}">
        <p14:creationId xmlns:p14="http://schemas.microsoft.com/office/powerpoint/2010/main" val="194392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74981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164</a:t>
            </a:fld>
            <a:endParaRPr lang="en-US"/>
          </a:p>
        </p:txBody>
      </p:sp>
    </p:spTree>
    <p:extLst>
      <p:ext uri="{BB962C8B-B14F-4D97-AF65-F5344CB8AC3E}">
        <p14:creationId xmlns:p14="http://schemas.microsoft.com/office/powerpoint/2010/main" val="37225262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179</a:t>
            </a:fld>
            <a:endParaRPr lang="en-US"/>
          </a:p>
        </p:txBody>
      </p:sp>
    </p:spTree>
    <p:extLst>
      <p:ext uri="{BB962C8B-B14F-4D97-AF65-F5344CB8AC3E}">
        <p14:creationId xmlns:p14="http://schemas.microsoft.com/office/powerpoint/2010/main" val="27496224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180</a:t>
            </a:fld>
            <a:endParaRPr lang="en-US"/>
          </a:p>
        </p:txBody>
      </p:sp>
    </p:spTree>
    <p:extLst>
      <p:ext uri="{BB962C8B-B14F-4D97-AF65-F5344CB8AC3E}">
        <p14:creationId xmlns:p14="http://schemas.microsoft.com/office/powerpoint/2010/main" val="31451896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182</a:t>
            </a:fld>
            <a:endParaRPr lang="en-US"/>
          </a:p>
        </p:txBody>
      </p:sp>
    </p:spTree>
    <p:extLst>
      <p:ext uri="{BB962C8B-B14F-4D97-AF65-F5344CB8AC3E}">
        <p14:creationId xmlns:p14="http://schemas.microsoft.com/office/powerpoint/2010/main" val="32612488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183</a:t>
            </a:fld>
            <a:endParaRPr lang="en-US"/>
          </a:p>
        </p:txBody>
      </p:sp>
    </p:spTree>
    <p:extLst>
      <p:ext uri="{BB962C8B-B14F-4D97-AF65-F5344CB8AC3E}">
        <p14:creationId xmlns:p14="http://schemas.microsoft.com/office/powerpoint/2010/main" val="22303626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189</a:t>
            </a:fld>
            <a:endParaRPr lang="en-US"/>
          </a:p>
        </p:txBody>
      </p:sp>
    </p:spTree>
    <p:extLst>
      <p:ext uri="{BB962C8B-B14F-4D97-AF65-F5344CB8AC3E}">
        <p14:creationId xmlns:p14="http://schemas.microsoft.com/office/powerpoint/2010/main" val="6408852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192</a:t>
            </a:fld>
            <a:endParaRPr lang="en-US"/>
          </a:p>
        </p:txBody>
      </p:sp>
    </p:spTree>
    <p:extLst>
      <p:ext uri="{BB962C8B-B14F-4D97-AF65-F5344CB8AC3E}">
        <p14:creationId xmlns:p14="http://schemas.microsoft.com/office/powerpoint/2010/main" val="7661819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193</a:t>
            </a:fld>
            <a:endParaRPr lang="en-US"/>
          </a:p>
        </p:txBody>
      </p:sp>
    </p:spTree>
    <p:extLst>
      <p:ext uri="{BB962C8B-B14F-4D97-AF65-F5344CB8AC3E}">
        <p14:creationId xmlns:p14="http://schemas.microsoft.com/office/powerpoint/2010/main" val="29925702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194</a:t>
            </a:fld>
            <a:endParaRPr lang="en-US"/>
          </a:p>
        </p:txBody>
      </p:sp>
    </p:spTree>
    <p:extLst>
      <p:ext uri="{BB962C8B-B14F-4D97-AF65-F5344CB8AC3E}">
        <p14:creationId xmlns:p14="http://schemas.microsoft.com/office/powerpoint/2010/main" val="1661386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195</a:t>
            </a:fld>
            <a:endParaRPr lang="en-US"/>
          </a:p>
        </p:txBody>
      </p:sp>
    </p:spTree>
    <p:extLst>
      <p:ext uri="{BB962C8B-B14F-4D97-AF65-F5344CB8AC3E}">
        <p14:creationId xmlns:p14="http://schemas.microsoft.com/office/powerpoint/2010/main" val="286614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9182213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196</a:t>
            </a:fld>
            <a:endParaRPr lang="en-US"/>
          </a:p>
        </p:txBody>
      </p:sp>
    </p:spTree>
    <p:extLst>
      <p:ext uri="{BB962C8B-B14F-4D97-AF65-F5344CB8AC3E}">
        <p14:creationId xmlns:p14="http://schemas.microsoft.com/office/powerpoint/2010/main" val="8173439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Helvetica" pitchFamily="124"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7B8750E-4BD0-4D50-9FEF-A3885A9C5693}" type="slidenum">
              <a:rPr lang="en-US" altLang="en-US" sz="1200">
                <a:latin typeface="Helvetica" pitchFamily="124" charset="0"/>
              </a:rPr>
              <a:pPr eaLnBrk="1" hangingPunct="1"/>
              <a:t>197</a:t>
            </a:fld>
            <a:endParaRPr lang="en-US" altLang="en-US" sz="1200">
              <a:latin typeface="Helvetica" pitchFamily="124" charset="0"/>
            </a:endParaRPr>
          </a:p>
        </p:txBody>
      </p:sp>
    </p:spTree>
    <p:extLst>
      <p:ext uri="{BB962C8B-B14F-4D97-AF65-F5344CB8AC3E}">
        <p14:creationId xmlns:p14="http://schemas.microsoft.com/office/powerpoint/2010/main" val="23334261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Helvetica" pitchFamily="124" charset="0"/>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defTabSz="46479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CC9F2A7-2B82-41D7-A6F6-DD0F25726B3F}" type="slidenum">
              <a:rPr lang="en-US" altLang="en-US" sz="1200">
                <a:latin typeface="Helvetica" pitchFamily="124" charset="0"/>
              </a:rPr>
              <a:pPr eaLnBrk="1" hangingPunct="1"/>
              <a:t>198</a:t>
            </a:fld>
            <a:endParaRPr lang="en-US" altLang="en-US" sz="1200">
              <a:latin typeface="Helvetica" pitchFamily="124" charset="0"/>
            </a:endParaRPr>
          </a:p>
        </p:txBody>
      </p:sp>
    </p:spTree>
    <p:extLst>
      <p:ext uri="{BB962C8B-B14F-4D97-AF65-F5344CB8AC3E}">
        <p14:creationId xmlns:p14="http://schemas.microsoft.com/office/powerpoint/2010/main" val="38699228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199</a:t>
            </a:fld>
            <a:endParaRPr lang="en-US"/>
          </a:p>
        </p:txBody>
      </p:sp>
    </p:spTree>
    <p:extLst>
      <p:ext uri="{BB962C8B-B14F-4D97-AF65-F5344CB8AC3E}">
        <p14:creationId xmlns:p14="http://schemas.microsoft.com/office/powerpoint/2010/main" val="23923347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970FC-1409-4546-86F6-A9A37DEDE319}" type="slidenum">
              <a:rPr lang="en-US" smtClean="0"/>
              <a:pPr/>
              <a:t>203</a:t>
            </a:fld>
            <a:endParaRPr lang="en-US"/>
          </a:p>
        </p:txBody>
      </p:sp>
    </p:spTree>
    <p:extLst>
      <p:ext uri="{BB962C8B-B14F-4D97-AF65-F5344CB8AC3E}">
        <p14:creationId xmlns:p14="http://schemas.microsoft.com/office/powerpoint/2010/main" val="4192626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FC086A-EF22-42CA-A2EA-EA27A00ED62A}" type="slidenum">
              <a:rPr lang="en-US" altLang="en-US" smtClean="0">
                <a:solidFill>
                  <a:prstClr val="black"/>
                </a:solidFill>
              </a:rPr>
              <a:pPr/>
              <a:t>219</a:t>
            </a:fld>
            <a:endParaRPr lang="en-US" altLang="en-US">
              <a:solidFill>
                <a:prstClr val="black"/>
              </a:solidFill>
            </a:endParaRPr>
          </a:p>
        </p:txBody>
      </p:sp>
    </p:spTree>
    <p:extLst>
      <p:ext uri="{BB962C8B-B14F-4D97-AF65-F5344CB8AC3E}">
        <p14:creationId xmlns:p14="http://schemas.microsoft.com/office/powerpoint/2010/main" val="2553549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221</a:t>
            </a:fld>
            <a:endParaRPr lang="en-US"/>
          </a:p>
        </p:txBody>
      </p:sp>
    </p:spTree>
    <p:extLst>
      <p:ext uri="{BB962C8B-B14F-4D97-AF65-F5344CB8AC3E}">
        <p14:creationId xmlns:p14="http://schemas.microsoft.com/office/powerpoint/2010/main" val="1703676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226</a:t>
            </a:fld>
            <a:endParaRPr lang="en-US">
              <a:solidFill>
                <a:prstClr val="black"/>
              </a:solidFill>
            </a:endParaRPr>
          </a:p>
        </p:txBody>
      </p:sp>
    </p:spTree>
    <p:extLst>
      <p:ext uri="{BB962C8B-B14F-4D97-AF65-F5344CB8AC3E}">
        <p14:creationId xmlns:p14="http://schemas.microsoft.com/office/powerpoint/2010/main" val="1766991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745CB-F3D7-4463-9F94-D0E26959994A}" type="slidenum">
              <a:rPr lang="en-US" smtClean="0">
                <a:solidFill>
                  <a:prstClr val="black"/>
                </a:solidFill>
              </a:rPr>
              <a:pPr/>
              <a:t>227</a:t>
            </a:fld>
            <a:endParaRPr lang="en-US">
              <a:solidFill>
                <a:prstClr val="black"/>
              </a:solidFill>
            </a:endParaRPr>
          </a:p>
        </p:txBody>
      </p:sp>
    </p:spTree>
    <p:extLst>
      <p:ext uri="{BB962C8B-B14F-4D97-AF65-F5344CB8AC3E}">
        <p14:creationId xmlns:p14="http://schemas.microsoft.com/office/powerpoint/2010/main" val="33602700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228</a:t>
            </a:fld>
            <a:endParaRPr lang="en-US"/>
          </a:p>
        </p:txBody>
      </p:sp>
    </p:spTree>
    <p:extLst>
      <p:ext uri="{BB962C8B-B14F-4D97-AF65-F5344CB8AC3E}">
        <p14:creationId xmlns:p14="http://schemas.microsoft.com/office/powerpoint/2010/main" val="2314421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1/13/2020</a:t>
            </a:r>
          </a:p>
        </p:txBody>
      </p:sp>
      <p:sp>
        <p:nvSpPr>
          <p:cNvPr id="3" name="Footer Placeholder 2"/>
          <p:cNvSpPr>
            <a:spLocks noGrp="1"/>
          </p:cNvSpPr>
          <p:nvPr>
            <p:ph type="ftr" sz="quarter" idx="11"/>
          </p:nvPr>
        </p:nvSpPr>
        <p:spPr/>
        <p:txBody>
          <a:bodyPr/>
          <a:lstStyle>
            <a:lvl1pPr>
              <a:defRPr/>
            </a:lvl1pPr>
          </a:lstStyle>
          <a:p>
            <a:r>
              <a:rPr lang="en-US" altLang="en-US"/>
              <a:t>V. Yakovlev | Engineering in Particle Accelerators</a:t>
            </a:r>
          </a:p>
        </p:txBody>
      </p:sp>
      <p:sp>
        <p:nvSpPr>
          <p:cNvPr id="4" name="Slide Number Placeholder 3"/>
          <p:cNvSpPr>
            <a:spLocks noGrp="1"/>
          </p:cNvSpPr>
          <p:nvPr>
            <p:ph type="sldNum" sz="quarter" idx="12"/>
          </p:nvPr>
        </p:nvSpPr>
        <p:spPr/>
        <p:txBody>
          <a:bodyPr/>
          <a:lstStyle>
            <a:lvl1pPr>
              <a:defRPr/>
            </a:lvl1pPr>
          </a:lstStyle>
          <a:p>
            <a:fld id="{12D72208-4300-4914-B736-A664B2D30B95}" type="slidenum">
              <a:rPr lang="en-US" altLang="en-US"/>
              <a:pPr/>
              <a:t>‹#›</a:t>
            </a:fld>
            <a:endParaRPr lang="en-US" altLang="en-US"/>
          </a:p>
        </p:txBody>
      </p:sp>
    </p:spTree>
    <p:extLst>
      <p:ext uri="{BB962C8B-B14F-4D97-AF65-F5344CB8AC3E}">
        <p14:creationId xmlns:p14="http://schemas.microsoft.com/office/powerpoint/2010/main" val="82220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1/13/2020</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V. Yakovlev | Engineering in Particle Accelerators</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1/13/2020</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V. Yakovlev | Engineering in Particle Accelerators</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1/13/2020</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V. Yakovlev | Engineering in Particle Accelerators</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1/13/2020</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V. Yakovlev | Engineering in Particle Accelerators</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1/13/2020</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1/13/2020</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a:t>1/13/2020</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V. Yakovlev | Engineering in Particle Accelerators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370588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ln/>
        </p:spPr>
        <p:txBody>
          <a:bodyPr/>
          <a:lstStyle>
            <a:lvl1pPr>
              <a:defRPr/>
            </a:lvl1pPr>
          </a:lstStyle>
          <a:p>
            <a:pPr>
              <a:defRPr/>
            </a:pPr>
            <a:r>
              <a:rPr lang="en-US" altLang="en-US"/>
              <a:t>1/13/2020</a:t>
            </a:r>
          </a:p>
        </p:txBody>
      </p:sp>
      <p:sp>
        <p:nvSpPr>
          <p:cNvPr id="5" name="Footer Placeholder 4"/>
          <p:cNvSpPr>
            <a:spLocks noGrp="1"/>
          </p:cNvSpPr>
          <p:nvPr>
            <p:ph type="ftr" sz="quarter" idx="11"/>
          </p:nvPr>
        </p:nvSpPr>
        <p:spPr>
          <a:ln/>
        </p:spPr>
        <p:txBody>
          <a:bodyPr/>
          <a:lstStyle>
            <a:lvl1pPr>
              <a:defRPr/>
            </a:lvl1pPr>
          </a:lstStyle>
          <a:p>
            <a:pPr>
              <a:defRPr/>
            </a:pPr>
            <a:r>
              <a:rPr lang="en-US"/>
              <a:t>V. Yakovlev | Engineering in Particle Accelerators</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6ACEBF40-4FDD-46A7-B5F5-2AB90B76361A}" type="slidenum">
              <a:rPr lang="en-US" altLang="en-US"/>
              <a:pPr>
                <a:defRPr/>
              </a:pPr>
              <a:t>‹#›</a:t>
            </a:fld>
            <a:endParaRPr lang="en-US" altLang="en-US"/>
          </a:p>
        </p:txBody>
      </p:sp>
    </p:spTree>
    <p:extLst>
      <p:ext uri="{BB962C8B-B14F-4D97-AF65-F5344CB8AC3E}">
        <p14:creationId xmlns:p14="http://schemas.microsoft.com/office/powerpoint/2010/main" val="5767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1/13/2020</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V. Yakovlev | Engineering in Particle Accelerators</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 id="2147484128" r:id="rId10"/>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219.png"/><Relationship Id="rId1" Type="http://schemas.openxmlformats.org/officeDocument/2006/relationships/slideLayout" Target="../slideLayouts/slideLayout8.xml"/><Relationship Id="rId4" Type="http://schemas.openxmlformats.org/officeDocument/2006/relationships/image" Target="../media/image920.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221.jpg"/><Relationship Id="rId4" Type="http://schemas.openxmlformats.org/officeDocument/2006/relationships/image" Target="../media/image220.w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emf"/><Relationship Id="rId1" Type="http://schemas.openxmlformats.org/officeDocument/2006/relationships/slideLayout" Target="../slideLayouts/slideLayout5.xml"/><Relationship Id="rId4" Type="http://schemas.openxmlformats.org/officeDocument/2006/relationships/image" Target="../media/image22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20.png"/><Relationship Id="rId7" Type="http://schemas.openxmlformats.org/officeDocument/2006/relationships/image" Target="../media/image229.w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28.wmf"/><Relationship Id="rId4" Type="http://schemas.openxmlformats.org/officeDocument/2006/relationships/oleObject" Target="../embeddings/oleObject5.bin"/></Relationships>
</file>

<file path=ppt/slides/_rels/slide111.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hyperlink" Target="http://dx.doi.org/10.1063/1.4953087" TargetMode="External"/><Relationship Id="rId2" Type="http://schemas.openxmlformats.org/officeDocument/2006/relationships/image" Target="../media/image232.emf"/><Relationship Id="rId1" Type="http://schemas.openxmlformats.org/officeDocument/2006/relationships/slideLayout" Target="../slideLayouts/slideLayout6.xml"/><Relationship Id="rId5" Type="http://schemas.openxmlformats.org/officeDocument/2006/relationships/hyperlink" Target="http://srf2015proc.triumf.ca/prepress/papers/moba06.pdf" TargetMode="External"/><Relationship Id="rId4" Type="http://schemas.openxmlformats.org/officeDocument/2006/relationships/hyperlink" Target="http://dx.doi.org/10.1063/1.4903808"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slideLayout" Target="../slideLayouts/slideLayout6.xml"/><Relationship Id="rId4" Type="http://schemas.openxmlformats.org/officeDocument/2006/relationships/image" Target="../media/image23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0.xml"/><Relationship Id="rId5" Type="http://schemas.openxmlformats.org/officeDocument/2006/relationships/image" Target="../media/image245.png"/><Relationship Id="rId4" Type="http://schemas.openxmlformats.org/officeDocument/2006/relationships/image" Target="../media/image244.png"/></Relationships>
</file>

<file path=ppt/slides/_rels/slide122.xml.rels><?xml version="1.0" encoding="UTF-8" standalone="yes"?>
<Relationships xmlns="http://schemas.openxmlformats.org/package/2006/relationships"><Relationship Id="rId3" Type="http://schemas.openxmlformats.org/officeDocument/2006/relationships/image" Target="../media/image247.jpeg"/><Relationship Id="rId7" Type="http://schemas.openxmlformats.org/officeDocument/2006/relationships/image" Target="../media/image251.png"/><Relationship Id="rId2" Type="http://schemas.openxmlformats.org/officeDocument/2006/relationships/image" Target="../media/image246.wmf"/><Relationship Id="rId1" Type="http://schemas.openxmlformats.org/officeDocument/2006/relationships/slideLayout" Target="../slideLayouts/slideLayout10.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wmf"/></Relationships>
</file>

<file path=ppt/slides/_rels/slide123.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image" Target="../media/image252.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image" Target="../media/image260.png"/><Relationship Id="rId1" Type="http://schemas.openxmlformats.org/officeDocument/2006/relationships/slideLayout" Target="../slideLayouts/slideLayout3.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3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0.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3.xml"/><Relationship Id="rId4" Type="http://schemas.openxmlformats.org/officeDocument/2006/relationships/image" Target="../media/image269.png"/></Relationships>
</file>

<file path=ppt/slides/_rels/slide13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790.png"/><Relationship Id="rId7" Type="http://schemas.openxmlformats.org/officeDocument/2006/relationships/image" Target="../media/image272.e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810.png"/><Relationship Id="rId4" Type="http://schemas.openxmlformats.org/officeDocument/2006/relationships/image" Target="../media/image273.png"/></Relationships>
</file>

<file path=ppt/slides/_rels/slide137.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76.emf"/><Relationship Id="rId7" Type="http://schemas.openxmlformats.org/officeDocument/2006/relationships/image" Target="../media/image279.emf"/><Relationship Id="rId2" Type="http://schemas.openxmlformats.org/officeDocument/2006/relationships/image" Target="../media/image275.emf"/><Relationship Id="rId1" Type="http://schemas.openxmlformats.org/officeDocument/2006/relationships/slideLayout" Target="../slideLayouts/slideLayout3.xml"/><Relationship Id="rId6" Type="http://schemas.openxmlformats.org/officeDocument/2006/relationships/image" Target="../media/image278.emf"/><Relationship Id="rId5" Type="http://schemas.openxmlformats.org/officeDocument/2006/relationships/image" Target="../media/image27.png"/><Relationship Id="rId4" Type="http://schemas.openxmlformats.org/officeDocument/2006/relationships/image" Target="../media/image277.png"/></Relationships>
</file>

<file path=ppt/slides/_rels/slide13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40.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970.png"/><Relationship Id="rId4" Type="http://schemas.openxmlformats.org/officeDocument/2006/relationships/image" Target="../media/image54.png"/></Relationships>
</file>

<file path=ppt/slides/_rels/slide14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145.xml.rels><?xml version="1.0" encoding="UTF-8" standalone="yes"?>
<Relationships xmlns="http://schemas.openxmlformats.org/package/2006/relationships"><Relationship Id="rId3" Type="http://schemas.openxmlformats.org/officeDocument/2006/relationships/image" Target="../media/image283.emf"/><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84.emf"/></Relationships>
</file>

<file path=ppt/slides/_rels/slide14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88.jpeg"/><Relationship Id="rId4" Type="http://schemas.openxmlformats.org/officeDocument/2006/relationships/image" Target="../media/image287.png"/></Relationships>
</file>

<file path=ppt/slides/_rels/slide1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90.jpeg"/><Relationship Id="rId4" Type="http://schemas.openxmlformats.org/officeDocument/2006/relationships/image" Target="../media/image289.emf"/></Relationships>
</file>

<file path=ppt/slides/_rels/slide149.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9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56.emf"/><Relationship Id="rId1" Type="http://schemas.openxmlformats.org/officeDocument/2006/relationships/slideLayout" Target="../slideLayouts/slideLayout10.xml"/><Relationship Id="rId4" Type="http://schemas.openxmlformats.org/officeDocument/2006/relationships/image" Target="../media/image294.png"/></Relationships>
</file>

<file path=ppt/slides/_rels/slide151.xml.rels><?xml version="1.0" encoding="UTF-8" standalone="yes"?>
<Relationships xmlns="http://schemas.openxmlformats.org/package/2006/relationships"><Relationship Id="rId2" Type="http://schemas.openxmlformats.org/officeDocument/2006/relationships/image" Target="../media/image295.emf"/><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96.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301.png"/><Relationship Id="rId7" Type="http://schemas.openxmlformats.org/officeDocument/2006/relationships/image" Target="../media/image304.png"/><Relationship Id="rId2" Type="http://schemas.openxmlformats.org/officeDocument/2006/relationships/image" Target="../media/image300.png"/><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6.png"/></Relationships>
</file>

<file path=ppt/slides/_rels/slide159.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3.xml"/><Relationship Id="rId5" Type="http://schemas.openxmlformats.org/officeDocument/2006/relationships/image" Target="../media/image310.png"/><Relationship Id="rId4" Type="http://schemas.openxmlformats.org/officeDocument/2006/relationships/image" Target="../media/image30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313.png"/><Relationship Id="rId7" Type="http://schemas.openxmlformats.org/officeDocument/2006/relationships/image" Target="../media/image317.png"/><Relationship Id="rId2" Type="http://schemas.openxmlformats.org/officeDocument/2006/relationships/image" Target="../media/image312.png"/><Relationship Id="rId1" Type="http://schemas.openxmlformats.org/officeDocument/2006/relationships/slideLayout" Target="../slideLayouts/slideLayout3.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163.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22.png"/><Relationship Id="rId4" Type="http://schemas.openxmlformats.org/officeDocument/2006/relationships/notesSlide" Target="../notesSlides/notesSlide80.xml"/></Relationships>
</file>

<file path=ppt/slides/_rels/slide165.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3.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166.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3.xml"/><Relationship Id="rId4" Type="http://schemas.openxmlformats.org/officeDocument/2006/relationships/image" Target="../media/image2700.png"/></Relationships>
</file>

<file path=ppt/slides/_rels/slide16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3.xml"/><Relationship Id="rId5" Type="http://schemas.openxmlformats.org/officeDocument/2006/relationships/image" Target="../media/image333.png"/><Relationship Id="rId4" Type="http://schemas.openxmlformats.org/officeDocument/2006/relationships/image" Target="../media/image332.png"/></Relationships>
</file>

<file path=ppt/slides/_rels/slide16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3.xml"/><Relationship Id="rId4" Type="http://schemas.openxmlformats.org/officeDocument/2006/relationships/image" Target="../media/image338.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17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emf"/><Relationship Id="rId1" Type="http://schemas.openxmlformats.org/officeDocument/2006/relationships/slideLayout" Target="../slideLayouts/slideLayout6.xml"/><Relationship Id="rId4" Type="http://schemas.openxmlformats.org/officeDocument/2006/relationships/image" Target="../media/image34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343.png"/><Relationship Id="rId7" Type="http://schemas.openxmlformats.org/officeDocument/2006/relationships/image" Target="../media/image347.png"/><Relationship Id="rId2" Type="http://schemas.openxmlformats.org/officeDocument/2006/relationships/image" Target="../media/image342.png"/><Relationship Id="rId1" Type="http://schemas.openxmlformats.org/officeDocument/2006/relationships/slideLayout" Target="../slideLayouts/slideLayout6.xml"/><Relationship Id="rId6" Type="http://schemas.openxmlformats.org/officeDocument/2006/relationships/image" Target="../media/image346.png"/><Relationship Id="rId11" Type="http://schemas.openxmlformats.org/officeDocument/2006/relationships/image" Target="../media/image351.png"/><Relationship Id="rId5" Type="http://schemas.openxmlformats.org/officeDocument/2006/relationships/image" Target="../media/image345.png"/><Relationship Id="rId10" Type="http://schemas.openxmlformats.org/officeDocument/2006/relationships/image" Target="../media/image350.png"/><Relationship Id="rId4" Type="http://schemas.openxmlformats.org/officeDocument/2006/relationships/image" Target="../media/image344.png"/><Relationship Id="rId9" Type="http://schemas.openxmlformats.org/officeDocument/2006/relationships/image" Target="../media/image349.png"/></Relationships>
</file>

<file path=ppt/slides/_rels/slide173.xml.rels><?xml version="1.0" encoding="UTF-8" standalone="yes"?>
<Relationships xmlns="http://schemas.openxmlformats.org/package/2006/relationships"><Relationship Id="rId3" Type="http://schemas.openxmlformats.org/officeDocument/2006/relationships/image" Target="../media/image353.emf"/><Relationship Id="rId2" Type="http://schemas.openxmlformats.org/officeDocument/2006/relationships/image" Target="../media/image352.png"/><Relationship Id="rId1" Type="http://schemas.openxmlformats.org/officeDocument/2006/relationships/slideLayout" Target="../slideLayouts/slideLayout6.xml"/><Relationship Id="rId4" Type="http://schemas.openxmlformats.org/officeDocument/2006/relationships/image" Target="../media/image354.emf"/></Relationships>
</file>

<file path=ppt/slides/_rels/slide174.xml.rels><?xml version="1.0" encoding="UTF-8" standalone="yes"?>
<Relationships xmlns="http://schemas.openxmlformats.org/package/2006/relationships"><Relationship Id="rId3" Type="http://schemas.openxmlformats.org/officeDocument/2006/relationships/image" Target="../media/image356.emf"/><Relationship Id="rId2" Type="http://schemas.openxmlformats.org/officeDocument/2006/relationships/image" Target="../media/image355.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358.png"/><Relationship Id="rId7" Type="http://schemas.openxmlformats.org/officeDocument/2006/relationships/image" Target="../media/image360.e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59.emf"/><Relationship Id="rId5" Type="http://schemas.openxmlformats.org/officeDocument/2006/relationships/image" Target="../media/image357.wmf"/><Relationship Id="rId4" Type="http://schemas.openxmlformats.org/officeDocument/2006/relationships/oleObject" Target="../embeddings/oleObject8.bin"/></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61.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365.png"/><Relationship Id="rId5" Type="http://schemas.openxmlformats.org/officeDocument/2006/relationships/image" Target="../media/image364.png"/><Relationship Id="rId4" Type="http://schemas.openxmlformats.org/officeDocument/2006/relationships/image" Target="../media/image363.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10.xml"/><Relationship Id="rId4" Type="http://schemas.openxmlformats.org/officeDocument/2006/relationships/image" Target="../media/image369.emf"/></Relationships>
</file>

<file path=ppt/slides/_rels/slide189.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371.png"/><Relationship Id="rId4" Type="http://schemas.openxmlformats.org/officeDocument/2006/relationships/image" Target="../media/image373.png"/></Relationships>
</file>

<file path=ppt/slides/_rels/slide194.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76.png"/><Relationship Id="rId4" Type="http://schemas.openxmlformats.org/officeDocument/2006/relationships/image" Target="../media/image374.png"/></Relationships>
</file>

<file path=ppt/slides/_rels/slide195.xml.rels><?xml version="1.0" encoding="UTF-8" standalone="yes"?>
<Relationships xmlns="http://schemas.openxmlformats.org/package/2006/relationships"><Relationship Id="rId3" Type="http://schemas.openxmlformats.org/officeDocument/2006/relationships/image" Target="../media/image377.e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78.emf"/></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00.xml.rels><?xml version="1.0" encoding="UTF-8" standalone="yes"?>
<Relationships xmlns="http://schemas.openxmlformats.org/package/2006/relationships"><Relationship Id="rId2" Type="http://schemas.openxmlformats.org/officeDocument/2006/relationships/image" Target="../media/image383.emf"/><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3.xml"/><Relationship Id="rId4" Type="http://schemas.openxmlformats.org/officeDocument/2006/relationships/image" Target="../media/image386.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image" Target="../media/image389.emf"/><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392.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image" Target="../media/image397.png"/><Relationship Id="rId1" Type="http://schemas.openxmlformats.org/officeDocument/2006/relationships/slideLayout" Target="../slideLayouts/slideLayout8.xml"/><Relationship Id="rId4" Type="http://schemas.openxmlformats.org/officeDocument/2006/relationships/image" Target="../media/image399.jpeg"/></Relationships>
</file>

<file path=ppt/slides/_rels/slide218.xml.rels><?xml version="1.0" encoding="UTF-8" standalone="yes"?>
<Relationships xmlns="http://schemas.openxmlformats.org/package/2006/relationships"><Relationship Id="rId8" Type="http://schemas.openxmlformats.org/officeDocument/2006/relationships/image" Target="../media/image40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00.png"/><Relationship Id="rId1" Type="http://schemas.openxmlformats.org/officeDocument/2006/relationships/slideLayout" Target="../slideLayouts/slideLayout8.xml"/><Relationship Id="rId6" Type="http://schemas.openxmlformats.org/officeDocument/2006/relationships/image" Target="../media/image402.png"/><Relationship Id="rId5" Type="http://schemas.microsoft.com/office/2007/relationships/hdphoto" Target="../media/hdphoto3.wdp"/><Relationship Id="rId10" Type="http://schemas.openxmlformats.org/officeDocument/2006/relationships/image" Target="../media/image405.png"/><Relationship Id="rId4" Type="http://schemas.openxmlformats.org/officeDocument/2006/relationships/image" Target="../media/image401.png"/><Relationship Id="rId9" Type="http://schemas.openxmlformats.org/officeDocument/2006/relationships/image" Target="../media/image404.jpeg"/></Relationships>
</file>

<file path=ppt/slides/_rels/slide219.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image" Target="../media/image40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10.xml"/><Relationship Id="rId5" Type="http://schemas.openxmlformats.org/officeDocument/2006/relationships/image" Target="../media/image412.png"/><Relationship Id="rId4" Type="http://schemas.openxmlformats.org/officeDocument/2006/relationships/image" Target="../media/image411.png"/></Relationships>
</file>

<file path=ppt/slides/_rels/slide225.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8" Type="http://schemas.openxmlformats.org/officeDocument/2006/relationships/image" Target="../media/image415.wmf"/><Relationship Id="rId13" Type="http://schemas.openxmlformats.org/officeDocument/2006/relationships/oleObject" Target="../embeddings/oleObject13.bin"/><Relationship Id="rId3" Type="http://schemas.openxmlformats.org/officeDocument/2006/relationships/notesSlide" Target="../notesSlides/notesSlide97.xml"/><Relationship Id="rId7" Type="http://schemas.openxmlformats.org/officeDocument/2006/relationships/oleObject" Target="../embeddings/oleObject10.bin"/><Relationship Id="rId12" Type="http://schemas.openxmlformats.org/officeDocument/2006/relationships/image" Target="../media/image417.wmf"/><Relationship Id="rId2" Type="http://schemas.openxmlformats.org/officeDocument/2006/relationships/slideLayout" Target="../slideLayouts/slideLayout8.xml"/><Relationship Id="rId16" Type="http://schemas.openxmlformats.org/officeDocument/2006/relationships/image" Target="../media/image51.wmf"/><Relationship Id="rId1" Type="http://schemas.openxmlformats.org/officeDocument/2006/relationships/vmlDrawing" Target="../drawings/vmlDrawing6.vml"/><Relationship Id="rId6" Type="http://schemas.openxmlformats.org/officeDocument/2006/relationships/image" Target="../media/image414.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416.wmf"/><Relationship Id="rId4" Type="http://schemas.openxmlformats.org/officeDocument/2006/relationships/image" Target="../media/image4730.png"/><Relationship Id="rId9" Type="http://schemas.openxmlformats.org/officeDocument/2006/relationships/oleObject" Target="../embeddings/oleObject11.bin"/><Relationship Id="rId14" Type="http://schemas.openxmlformats.org/officeDocument/2006/relationships/image" Target="../media/image418.wmf"/></Relationships>
</file>

<file path=ppt/slides/_rels/slide227.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98.xml"/><Relationship Id="rId7" Type="http://schemas.openxmlformats.org/officeDocument/2006/relationships/image" Target="../media/image419.wmf"/><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52.wmf"/><Relationship Id="rId5" Type="http://schemas.openxmlformats.org/officeDocument/2006/relationships/image" Target="../media/image53.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420.wmf"/></Relationships>
</file>

<file path=ppt/slides/_rels/slide228.xml.rels><?xml version="1.0" encoding="UTF-8" standalone="yes"?>
<Relationships xmlns="http://schemas.openxmlformats.org/package/2006/relationships"><Relationship Id="rId8" Type="http://schemas.openxmlformats.org/officeDocument/2006/relationships/image" Target="../media/image426.png"/><Relationship Id="rId3" Type="http://schemas.openxmlformats.org/officeDocument/2006/relationships/image" Target="../media/image421.png"/><Relationship Id="rId7" Type="http://schemas.openxmlformats.org/officeDocument/2006/relationships/image" Target="../media/image425.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424.png"/><Relationship Id="rId5" Type="http://schemas.openxmlformats.org/officeDocument/2006/relationships/image" Target="../media/image423.png"/><Relationship Id="rId10" Type="http://schemas.openxmlformats.org/officeDocument/2006/relationships/image" Target="../media/image428.png"/><Relationship Id="rId4" Type="http://schemas.openxmlformats.org/officeDocument/2006/relationships/image" Target="../media/image422.png"/><Relationship Id="rId9" Type="http://schemas.openxmlformats.org/officeDocument/2006/relationships/image" Target="../media/image427.png"/></Relationships>
</file>

<file path=ppt/slides/_rels/slide229.xml.rels><?xml version="1.0" encoding="UTF-8" standalone="yes"?>
<Relationships xmlns="http://schemas.openxmlformats.org/package/2006/relationships"><Relationship Id="rId8" Type="http://schemas.openxmlformats.org/officeDocument/2006/relationships/image" Target="../media/image433.png"/><Relationship Id="rId3" Type="http://schemas.openxmlformats.org/officeDocument/2006/relationships/image" Target="../media/image71.png"/><Relationship Id="rId7" Type="http://schemas.openxmlformats.org/officeDocument/2006/relationships/image" Target="../media/image432.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430.png"/><Relationship Id="rId4" Type="http://schemas.openxmlformats.org/officeDocument/2006/relationships/image" Target="../media/image429.png"/><Relationship Id="rId9" Type="http://schemas.openxmlformats.org/officeDocument/2006/relationships/image" Target="../media/image434.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30.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437.png"/><Relationship Id="rId4" Type="http://schemas.openxmlformats.org/officeDocument/2006/relationships/image" Target="../media/image436.png"/></Relationships>
</file>

<file path=ppt/slides/_rels/slide231.xml.rels><?xml version="1.0" encoding="UTF-8" standalone="yes"?>
<Relationships xmlns="http://schemas.openxmlformats.org/package/2006/relationships"><Relationship Id="rId2" Type="http://schemas.openxmlformats.org/officeDocument/2006/relationships/image" Target="../media/image4180.png"/><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2" Type="http://schemas.openxmlformats.org/officeDocument/2006/relationships/image" Target="../media/image438.png"/><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1880.pn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10.xml"/><Relationship Id="rId4" Type="http://schemas.openxmlformats.org/officeDocument/2006/relationships/image" Target="../media/image1930.png"/></Relationships>
</file>

<file path=ppt/slides/_rels/slide235.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10.xml"/></Relationships>
</file>

<file path=ppt/slides/_rels/slide236.xml.rels><?xml version="1.0" encoding="UTF-8" standalone="yes"?>
<Relationships xmlns="http://schemas.openxmlformats.org/package/2006/relationships"><Relationship Id="rId8" Type="http://schemas.openxmlformats.org/officeDocument/2006/relationships/image" Target="../media/image447.png"/><Relationship Id="rId3" Type="http://schemas.openxmlformats.org/officeDocument/2006/relationships/image" Target="../media/image442.png"/><Relationship Id="rId7" Type="http://schemas.openxmlformats.org/officeDocument/2006/relationships/image" Target="../media/image446.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445.png"/><Relationship Id="rId5" Type="http://schemas.openxmlformats.org/officeDocument/2006/relationships/image" Target="../media/image444.png"/><Relationship Id="rId4" Type="http://schemas.openxmlformats.org/officeDocument/2006/relationships/image" Target="../media/image443.png"/></Relationships>
</file>

<file path=ppt/slides/_rels/slide237.xml.rels><?xml version="1.0" encoding="UTF-8" standalone="yes"?>
<Relationships xmlns="http://schemas.openxmlformats.org/package/2006/relationships"><Relationship Id="rId3" Type="http://schemas.openxmlformats.org/officeDocument/2006/relationships/image" Target="../media/image4290.png"/><Relationship Id="rId7" Type="http://schemas.openxmlformats.org/officeDocument/2006/relationships/image" Target="../media/image451.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9.png"/><Relationship Id="rId4" Type="http://schemas.openxmlformats.org/officeDocument/2006/relationships/image" Target="../media/image448.png"/></Relationships>
</file>

<file path=ppt/slides/_rels/slide238.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454.png"/><Relationship Id="rId4" Type="http://schemas.openxmlformats.org/officeDocument/2006/relationships/image" Target="../media/image453.png"/></Relationships>
</file>

<file path=ppt/slides/_rels/slide2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45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0.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950.png"/><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241.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1400.png"/><Relationship Id="rId1" Type="http://schemas.openxmlformats.org/officeDocument/2006/relationships/slideLayout" Target="../slideLayouts/slideLayout6.xml"/><Relationship Id="rId4" Type="http://schemas.openxmlformats.org/officeDocument/2006/relationships/image" Target="../media/image458.png"/></Relationships>
</file>

<file path=ppt/slides/_rels/slide242.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1430.png"/><Relationship Id="rId1" Type="http://schemas.openxmlformats.org/officeDocument/2006/relationships/slideLayout" Target="../slideLayouts/slideLayout6.xml"/><Relationship Id="rId5" Type="http://schemas.openxmlformats.org/officeDocument/2006/relationships/image" Target="../media/image461.png"/><Relationship Id="rId4" Type="http://schemas.openxmlformats.org/officeDocument/2006/relationships/image" Target="../media/image460.png"/></Relationships>
</file>

<file path=ppt/slides/_rels/slide243.xml.rels><?xml version="1.0" encoding="UTF-8" standalone="yes"?>
<Relationships xmlns="http://schemas.openxmlformats.org/package/2006/relationships"><Relationship Id="rId8" Type="http://schemas.openxmlformats.org/officeDocument/2006/relationships/image" Target="../media/image467.png"/><Relationship Id="rId3" Type="http://schemas.openxmlformats.org/officeDocument/2006/relationships/image" Target="../media/image462.png"/><Relationship Id="rId7" Type="http://schemas.openxmlformats.org/officeDocument/2006/relationships/image" Target="../media/image466.png"/><Relationship Id="rId2" Type="http://schemas.openxmlformats.org/officeDocument/2006/relationships/image" Target="../media/image1990.png"/><Relationship Id="rId1" Type="http://schemas.openxmlformats.org/officeDocument/2006/relationships/slideLayout" Target="../slideLayouts/slideLayout6.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63.png"/></Relationships>
</file>

<file path=ppt/slides/_rels/slide2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468.png"/></Relationships>
</file>

<file path=ppt/slides/_rels/slide245.xml.rels><?xml version="1.0" encoding="UTF-8" standalone="yes"?>
<Relationships xmlns="http://schemas.openxmlformats.org/package/2006/relationships"><Relationship Id="rId3" Type="http://schemas.openxmlformats.org/officeDocument/2006/relationships/image" Target="../media/image469.png"/><Relationship Id="rId7" Type="http://schemas.openxmlformats.org/officeDocument/2006/relationships/image" Target="../media/image473.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472.png"/><Relationship Id="rId5" Type="http://schemas.openxmlformats.org/officeDocument/2006/relationships/image" Target="../media/image471.png"/><Relationship Id="rId4" Type="http://schemas.openxmlformats.org/officeDocument/2006/relationships/image" Target="../media/image470.png"/></Relationships>
</file>

<file path=ppt/slides/_rels/slide246.xml.rels><?xml version="1.0" encoding="UTF-8" standalone="yes"?>
<Relationships xmlns="http://schemas.openxmlformats.org/package/2006/relationships"><Relationship Id="rId8" Type="http://schemas.openxmlformats.org/officeDocument/2006/relationships/image" Target="../media/image479.png"/><Relationship Id="rId3" Type="http://schemas.openxmlformats.org/officeDocument/2006/relationships/image" Target="../media/image474.png"/><Relationship Id="rId7" Type="http://schemas.openxmlformats.org/officeDocument/2006/relationships/image" Target="../media/image478.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477.png"/><Relationship Id="rId5" Type="http://schemas.openxmlformats.org/officeDocument/2006/relationships/image" Target="../media/image476.png"/><Relationship Id="rId4" Type="http://schemas.openxmlformats.org/officeDocument/2006/relationships/image" Target="../media/image475.png"/></Relationships>
</file>

<file path=ppt/slides/_rels/slide247.xml.rels><?xml version="1.0" encoding="UTF-8" standalone="yes"?>
<Relationships xmlns="http://schemas.openxmlformats.org/package/2006/relationships"><Relationship Id="rId8" Type="http://schemas.openxmlformats.org/officeDocument/2006/relationships/image" Target="../media/image485.png"/><Relationship Id="rId3" Type="http://schemas.openxmlformats.org/officeDocument/2006/relationships/image" Target="../media/image480.png"/><Relationship Id="rId7" Type="http://schemas.openxmlformats.org/officeDocument/2006/relationships/image" Target="../media/image484.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483.png"/><Relationship Id="rId5" Type="http://schemas.openxmlformats.org/officeDocument/2006/relationships/image" Target="../media/image482.png"/><Relationship Id="rId4" Type="http://schemas.openxmlformats.org/officeDocument/2006/relationships/image" Target="../media/image481.png"/><Relationship Id="rId9" Type="http://schemas.openxmlformats.org/officeDocument/2006/relationships/image" Target="../media/image486.png"/></Relationships>
</file>

<file path=ppt/slides/_rels/slide248.xml.rels><?xml version="1.0" encoding="UTF-8" standalone="yes"?>
<Relationships xmlns="http://schemas.openxmlformats.org/package/2006/relationships"><Relationship Id="rId8" Type="http://schemas.openxmlformats.org/officeDocument/2006/relationships/image" Target="../media/image479.png"/><Relationship Id="rId3" Type="http://schemas.openxmlformats.org/officeDocument/2006/relationships/image" Target="../media/image487.png"/><Relationship Id="rId7" Type="http://schemas.openxmlformats.org/officeDocument/2006/relationships/image" Target="../media/image491.png"/><Relationship Id="rId12" Type="http://schemas.openxmlformats.org/officeDocument/2006/relationships/image" Target="../media/image495.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image" Target="../media/image494.png"/><Relationship Id="rId5" Type="http://schemas.openxmlformats.org/officeDocument/2006/relationships/image" Target="../media/image489.png"/><Relationship Id="rId10" Type="http://schemas.openxmlformats.org/officeDocument/2006/relationships/image" Target="../media/image493.png"/><Relationship Id="rId4" Type="http://schemas.openxmlformats.org/officeDocument/2006/relationships/image" Target="../media/image488.png"/><Relationship Id="rId9" Type="http://schemas.openxmlformats.org/officeDocument/2006/relationships/image" Target="../media/image492.png"/></Relationships>
</file>

<file path=ppt/slides/_rels/slide249.xml.rels><?xml version="1.0" encoding="UTF-8" standalone="yes"?>
<Relationships xmlns="http://schemas.openxmlformats.org/package/2006/relationships"><Relationship Id="rId8" Type="http://schemas.openxmlformats.org/officeDocument/2006/relationships/image" Target="../media/image501.png"/><Relationship Id="rId3" Type="http://schemas.openxmlformats.org/officeDocument/2006/relationships/image" Target="../media/image496.png"/><Relationship Id="rId7" Type="http://schemas.openxmlformats.org/officeDocument/2006/relationships/image" Target="../media/image500.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499.png"/><Relationship Id="rId5" Type="http://schemas.openxmlformats.org/officeDocument/2006/relationships/image" Target="../media/image498.png"/><Relationship Id="rId10" Type="http://schemas.openxmlformats.org/officeDocument/2006/relationships/image" Target="../media/image503.png"/><Relationship Id="rId4" Type="http://schemas.openxmlformats.org/officeDocument/2006/relationships/image" Target="../media/image497.png"/><Relationship Id="rId9" Type="http://schemas.openxmlformats.org/officeDocument/2006/relationships/image" Target="../media/image502.png"/></Relationships>
</file>

<file path=ppt/slides/_rels/slide25.xml.rels><?xml version="1.0" encoding="UTF-8" standalone="yes"?>
<Relationships xmlns="http://schemas.openxmlformats.org/package/2006/relationships"><Relationship Id="rId3" Type="http://schemas.openxmlformats.org/officeDocument/2006/relationships/image" Target="../media/image23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507.png"/><Relationship Id="rId5" Type="http://schemas.openxmlformats.org/officeDocument/2006/relationships/image" Target="../media/image506.png"/><Relationship Id="rId4" Type="http://schemas.openxmlformats.org/officeDocument/2006/relationships/image" Target="../media/image505.png"/></Relationships>
</file>

<file path=ppt/slides/_rels/slide25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254.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511.png"/><Relationship Id="rId5" Type="http://schemas.openxmlformats.org/officeDocument/2006/relationships/image" Target="../media/image510.png"/><Relationship Id="rId4" Type="http://schemas.openxmlformats.org/officeDocument/2006/relationships/image" Target="../media/image509.png"/></Relationships>
</file>

<file path=ppt/slides/_rels/slide255.xml.rels><?xml version="1.0" encoding="UTF-8" standalone="yes"?>
<Relationships xmlns="http://schemas.openxmlformats.org/package/2006/relationships"><Relationship Id="rId8" Type="http://schemas.openxmlformats.org/officeDocument/2006/relationships/image" Target="../media/image517.png"/><Relationship Id="rId3" Type="http://schemas.openxmlformats.org/officeDocument/2006/relationships/image" Target="../media/image512.png"/><Relationship Id="rId7" Type="http://schemas.openxmlformats.org/officeDocument/2006/relationships/image" Target="../media/image516.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515.png"/><Relationship Id="rId5" Type="http://schemas.openxmlformats.org/officeDocument/2006/relationships/image" Target="../media/image514.png"/><Relationship Id="rId10" Type="http://schemas.openxmlformats.org/officeDocument/2006/relationships/image" Target="../media/image519.png"/><Relationship Id="rId4" Type="http://schemas.openxmlformats.org/officeDocument/2006/relationships/image" Target="../media/image513.png"/><Relationship Id="rId9" Type="http://schemas.openxmlformats.org/officeDocument/2006/relationships/image" Target="../media/image518.png"/></Relationships>
</file>

<file path=ppt/slides/_rels/slide256.xml.rels><?xml version="1.0" encoding="UTF-8" standalone="yes"?>
<Relationships xmlns="http://schemas.openxmlformats.org/package/2006/relationships"><Relationship Id="rId8" Type="http://schemas.openxmlformats.org/officeDocument/2006/relationships/image" Target="../media/image525.png"/><Relationship Id="rId3" Type="http://schemas.openxmlformats.org/officeDocument/2006/relationships/image" Target="../media/image520.png"/><Relationship Id="rId7" Type="http://schemas.openxmlformats.org/officeDocument/2006/relationships/image" Target="../media/image524.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523.png"/><Relationship Id="rId5" Type="http://schemas.openxmlformats.org/officeDocument/2006/relationships/image" Target="../media/image522.png"/><Relationship Id="rId10" Type="http://schemas.openxmlformats.org/officeDocument/2006/relationships/image" Target="../media/image187.png"/><Relationship Id="rId4" Type="http://schemas.openxmlformats.org/officeDocument/2006/relationships/image" Target="../media/image521.png"/><Relationship Id="rId9" Type="http://schemas.openxmlformats.org/officeDocument/2006/relationships/image" Target="../media/image186.png"/></Relationships>
</file>

<file path=ppt/slides/_rels/slide25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3.png"/><Relationship Id="rId7" Type="http://schemas.openxmlformats.org/officeDocument/2006/relationships/image" Target="../media/image196.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2.png"/><Relationship Id="rId9" Type="http://schemas.openxmlformats.org/officeDocument/2006/relationships/image" Target="../media/image198.png"/></Relationships>
</file>

<file path=ppt/slides/_rels/slide2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526.png"/></Relationships>
</file>

<file path=ppt/slides/_rels/slide259.xml.rels><?xml version="1.0" encoding="UTF-8" standalone="yes"?>
<Relationships xmlns="http://schemas.openxmlformats.org/package/2006/relationships"><Relationship Id="rId3" Type="http://schemas.openxmlformats.org/officeDocument/2006/relationships/image" Target="../media/image5090.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527.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5.emf"/><Relationship Id="rId4" Type="http://schemas.openxmlformats.org/officeDocument/2006/relationships/image" Target="../media/image44.png"/></Relationships>
</file>

<file path=ppt/slides/_rels/slide260.xml.rels><?xml version="1.0" encoding="UTF-8" standalone="yes"?>
<Relationships xmlns="http://schemas.openxmlformats.org/package/2006/relationships"><Relationship Id="rId3" Type="http://schemas.openxmlformats.org/officeDocument/2006/relationships/image" Target="../media/image5110.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529.png"/><Relationship Id="rId4" Type="http://schemas.openxmlformats.org/officeDocument/2006/relationships/image" Target="../media/image528.png"/></Relationships>
</file>

<file path=ppt/slides/_rels/slide261.xml.rels><?xml version="1.0" encoding="UTF-8" standalone="yes"?>
<Relationships xmlns="http://schemas.openxmlformats.org/package/2006/relationships"><Relationship Id="rId3" Type="http://schemas.openxmlformats.org/officeDocument/2006/relationships/image" Target="../media/image5140.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530.png"/></Relationships>
</file>

<file path=ppt/slides/_rels/slide262.xml.rels><?xml version="1.0" encoding="UTF-8" standalone="yes"?>
<Relationships xmlns="http://schemas.openxmlformats.org/package/2006/relationships"><Relationship Id="rId3" Type="http://schemas.openxmlformats.org/officeDocument/2006/relationships/image" Target="../media/image516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image" Target="../media/image5170.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5200.png"/><Relationship Id="rId5" Type="http://schemas.openxmlformats.org/officeDocument/2006/relationships/image" Target="../media/image5190.png"/><Relationship Id="rId4" Type="http://schemas.openxmlformats.org/officeDocument/2006/relationships/image" Target="../media/image531.png"/></Relationships>
</file>

<file path=ppt/slides/_rels/slide265.xml.rels><?xml version="1.0" encoding="UTF-8" standalone="yes"?>
<Relationships xmlns="http://schemas.openxmlformats.org/package/2006/relationships"><Relationship Id="rId3" Type="http://schemas.openxmlformats.org/officeDocument/2006/relationships/image" Target="../media/image521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4.png"/><Relationship Id="rId1" Type="http://schemas.openxmlformats.org/officeDocument/2006/relationships/slideLayout" Target="../slideLayouts/slideLayout3.xml"/><Relationship Id="rId4" Type="http://schemas.openxmlformats.org/officeDocument/2006/relationships/image" Target="../media/image315.png"/></Relationships>
</file>

<file path=ppt/slides/_rels/slide267.xml.rels><?xml version="1.0" encoding="UTF-8" standalone="yes"?>
<Relationships xmlns="http://schemas.openxmlformats.org/package/2006/relationships"><Relationship Id="rId8" Type="http://schemas.openxmlformats.org/officeDocument/2006/relationships/image" Target="../media/image538.png"/><Relationship Id="rId3" Type="http://schemas.openxmlformats.org/officeDocument/2006/relationships/image" Target="../media/image533.png"/><Relationship Id="rId7" Type="http://schemas.openxmlformats.org/officeDocument/2006/relationships/image" Target="../media/image537.png"/><Relationship Id="rId2" Type="http://schemas.openxmlformats.org/officeDocument/2006/relationships/image" Target="../media/image532.png"/><Relationship Id="rId1" Type="http://schemas.openxmlformats.org/officeDocument/2006/relationships/slideLayout" Target="../slideLayouts/slideLayout3.xml"/><Relationship Id="rId6" Type="http://schemas.openxmlformats.org/officeDocument/2006/relationships/image" Target="../media/image536.png"/><Relationship Id="rId5" Type="http://schemas.openxmlformats.org/officeDocument/2006/relationships/image" Target="../media/image535.png"/><Relationship Id="rId4" Type="http://schemas.openxmlformats.org/officeDocument/2006/relationships/image" Target="../media/image534.png"/></Relationships>
</file>

<file path=ppt/slides/_rels/slide26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9.png"/><Relationship Id="rId1" Type="http://schemas.openxmlformats.org/officeDocument/2006/relationships/slideLayout" Target="../slideLayouts/slideLayout3.xml"/><Relationship Id="rId4" Type="http://schemas.openxmlformats.org/officeDocument/2006/relationships/image" Target="../media/image5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10.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7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8.xml"/><Relationship Id="rId7" Type="http://schemas.openxmlformats.org/officeDocument/2006/relationships/oleObject" Target="../embeddings/oleObject2.bin"/><Relationship Id="rId12"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51.wmf"/><Relationship Id="rId11" Type="http://schemas.openxmlformats.org/officeDocument/2006/relationships/image" Target="../media/image54.png"/><Relationship Id="rId5" Type="http://schemas.openxmlformats.org/officeDocument/2006/relationships/oleObject" Target="../embeddings/oleObject1.bin"/><Relationship Id="rId10" Type="http://schemas.openxmlformats.org/officeDocument/2006/relationships/image" Target="../media/image53.wmf"/><Relationship Id="rId4" Type="http://schemas.openxmlformats.org/officeDocument/2006/relationships/image" Target="../media/image270.png"/><Relationship Id="rId9"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11.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1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3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8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190.png"/><Relationship Id="rId3" Type="http://schemas.openxmlformats.org/officeDocument/2006/relationships/image" Target="../media/image153.png"/><Relationship Id="rId7" Type="http://schemas.openxmlformats.org/officeDocument/2006/relationships/image" Target="../media/image101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74.xml.rels><?xml version="1.0" encoding="UTF-8" standalone="yes"?>
<Relationships xmlns="http://schemas.openxmlformats.org/package/2006/relationships"><Relationship Id="rId8" Type="http://schemas.openxmlformats.org/officeDocument/2006/relationships/image" Target="../media/image158.emf"/><Relationship Id="rId3" Type="http://schemas.openxmlformats.org/officeDocument/2006/relationships/image" Target="../media/image154.png"/><Relationship Id="rId7" Type="http://schemas.openxmlformats.org/officeDocument/2006/relationships/image" Target="../media/image1600.png"/><Relationship Id="rId2" Type="http://schemas.openxmlformats.org/officeDocument/2006/relationships/image" Target="../media/image157.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10.png"/><Relationship Id="rId4" Type="http://schemas.openxmlformats.org/officeDocument/2006/relationships/image" Target="../media/image1350.png"/></Relationships>
</file>

<file path=ppt/slides/_rels/slide7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7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77.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78.xml.rels><?xml version="1.0" encoding="UTF-8" standalone="yes"?>
<Relationships xmlns="http://schemas.openxmlformats.org/package/2006/relationships"><Relationship Id="rId3" Type="http://schemas.openxmlformats.org/officeDocument/2006/relationships/image" Target="../media/image210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440.png"/><Relationship Id="rId7" Type="http://schemas.openxmlformats.org/officeDocument/2006/relationships/image" Target="../media/image18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91.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 Id="rId9" Type="http://schemas.openxmlformats.org/officeDocument/2006/relationships/image" Target="../media/image198.png"/></Relationships>
</file>

<file path=ppt/slides/_rels/slide9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185.png"/><Relationship Id="rId4" Type="http://schemas.openxmlformats.org/officeDocument/2006/relationships/image" Target="../media/image200.png"/></Relationships>
</file>

<file path=ppt/slides/_rels/slide9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9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9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9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image" Target="../media/image212.png"/></Relationships>
</file>

<file path=ppt/slides/_rels/slide9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870.png"/></Relationships>
</file>

<file path=ppt/slides/_rels/slide9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359937"/>
            <a:ext cx="8499231" cy="1390219"/>
          </a:xfrm>
        </p:spPr>
        <p:txBody>
          <a:bodyPr/>
          <a:lstStyle/>
          <a:p>
            <a:r>
              <a:rPr lang="en-US" dirty="0"/>
              <a:t>Vyacheslav Yakovlev, Fermilab</a:t>
            </a:r>
          </a:p>
          <a:p>
            <a:r>
              <a:rPr lang="en-US" dirty="0"/>
              <a:t>U.S. Particle Accelerator School (USPAS)</a:t>
            </a:r>
          </a:p>
          <a:p>
            <a:r>
              <a:rPr lang="en-US" dirty="0"/>
              <a:t>Education in Beam Physics and Accelerator Technology</a:t>
            </a:r>
          </a:p>
          <a:p>
            <a:r>
              <a:rPr lang="en-US" dirty="0"/>
              <a:t>13 January 2020</a:t>
            </a:r>
          </a:p>
          <a:p>
            <a:endParaRPr lang="en-US" dirty="0"/>
          </a:p>
        </p:txBody>
      </p:sp>
      <p:sp>
        <p:nvSpPr>
          <p:cNvPr id="3" name="Text Placeholder 2"/>
          <p:cNvSpPr>
            <a:spLocks noGrp="1"/>
          </p:cNvSpPr>
          <p:nvPr>
            <p:ph type="body" sz="quarter" idx="11"/>
          </p:nvPr>
        </p:nvSpPr>
        <p:spPr>
          <a:xfrm>
            <a:off x="266700" y="4619625"/>
            <a:ext cx="8810624" cy="106665"/>
          </a:xfrm>
        </p:spPr>
        <p:txBody>
          <a:bodyPr>
            <a:noAutofit/>
          </a:bodyPr>
          <a:lstStyle/>
          <a:p>
            <a:pPr algn="ctr"/>
            <a:r>
              <a:rPr lang="en-US" dirty="0"/>
              <a:t>Engineering for Particle Accelerators</a:t>
            </a:r>
          </a:p>
          <a:p>
            <a:pPr algn="ctr"/>
            <a:r>
              <a:rPr lang="en-US" sz="2400" dirty="0"/>
              <a:t>The fundamentals of large scale linear accelerator engineering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144" y="207413"/>
            <a:ext cx="8686800" cy="427877"/>
          </a:xfrm>
        </p:spPr>
        <p:txBody>
          <a:bodyPr/>
          <a:lstStyle/>
          <a:p>
            <a:r>
              <a:rPr lang="en-US" dirty="0"/>
              <a:t>USPAS 2020 Students: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2" name="TextBox 1"/>
          <p:cNvSpPr txBox="1"/>
          <p:nvPr/>
        </p:nvSpPr>
        <p:spPr>
          <a:xfrm>
            <a:off x="205144" y="787994"/>
            <a:ext cx="8598159" cy="830997"/>
          </a:xfrm>
          <a:prstGeom prst="rect">
            <a:avLst/>
          </a:prstGeom>
          <a:noFill/>
        </p:spPr>
        <p:txBody>
          <a:bodyPr wrap="square" rtlCol="0">
            <a:spAutoFit/>
          </a:bodyPr>
          <a:lstStyle/>
          <a:p>
            <a:r>
              <a:rPr lang="en-US" dirty="0"/>
              <a:t> </a:t>
            </a:r>
          </a:p>
          <a:p>
            <a:endParaRPr lang="en-US" dirty="0"/>
          </a:p>
        </p:txBody>
      </p:sp>
      <p:graphicFrame>
        <p:nvGraphicFramePr>
          <p:cNvPr id="8" name="Table 7">
            <a:extLst>
              <a:ext uri="{FF2B5EF4-FFF2-40B4-BE49-F238E27FC236}">
                <a16:creationId xmlns:a16="http://schemas.microsoft.com/office/drawing/2014/main" id="{8214670E-E3A6-4388-804A-F6A40CE323D8}"/>
              </a:ext>
            </a:extLst>
          </p:cNvPr>
          <p:cNvGraphicFramePr>
            <a:graphicFrameLocks noGrp="1"/>
          </p:cNvGraphicFramePr>
          <p:nvPr>
            <p:extLst>
              <p:ext uri="{D42A27DB-BD31-4B8C-83A1-F6EECF244321}">
                <p14:modId xmlns:p14="http://schemas.microsoft.com/office/powerpoint/2010/main" val="4072640813"/>
              </p:ext>
            </p:extLst>
          </p:nvPr>
        </p:nvGraphicFramePr>
        <p:xfrm>
          <a:off x="412001" y="679629"/>
          <a:ext cx="7460549" cy="5672836"/>
        </p:xfrm>
        <a:graphic>
          <a:graphicData uri="http://schemas.openxmlformats.org/drawingml/2006/table">
            <a:tbl>
              <a:tblPr firstRow="1" firstCol="1" bandRow="1">
                <a:tableStyleId>{5C22544A-7EE6-4342-B048-85BDC9FD1C3A}</a:tableStyleId>
              </a:tblPr>
              <a:tblGrid>
                <a:gridCol w="327696">
                  <a:extLst>
                    <a:ext uri="{9D8B030D-6E8A-4147-A177-3AD203B41FA5}">
                      <a16:colId xmlns:a16="http://schemas.microsoft.com/office/drawing/2014/main" val="919614668"/>
                    </a:ext>
                  </a:extLst>
                </a:gridCol>
                <a:gridCol w="1764968">
                  <a:extLst>
                    <a:ext uri="{9D8B030D-6E8A-4147-A177-3AD203B41FA5}">
                      <a16:colId xmlns:a16="http://schemas.microsoft.com/office/drawing/2014/main" val="2604473019"/>
                    </a:ext>
                  </a:extLst>
                </a:gridCol>
                <a:gridCol w="1448477">
                  <a:extLst>
                    <a:ext uri="{9D8B030D-6E8A-4147-A177-3AD203B41FA5}">
                      <a16:colId xmlns:a16="http://schemas.microsoft.com/office/drawing/2014/main" val="246957430"/>
                    </a:ext>
                  </a:extLst>
                </a:gridCol>
                <a:gridCol w="3919408">
                  <a:extLst>
                    <a:ext uri="{9D8B030D-6E8A-4147-A177-3AD203B41FA5}">
                      <a16:colId xmlns:a16="http://schemas.microsoft.com/office/drawing/2014/main" val="3128932298"/>
                    </a:ext>
                  </a:extLst>
                </a:gridCol>
              </a:tblGrid>
              <a:tr h="206846">
                <a:tc>
                  <a:txBody>
                    <a:bodyPr/>
                    <a:lstStyle/>
                    <a:p>
                      <a:pPr marL="0" marR="0" algn="r">
                        <a:lnSpc>
                          <a:spcPct val="107000"/>
                        </a:lnSpc>
                        <a:spcBef>
                          <a:spcPts val="0"/>
                        </a:spcBef>
                        <a:spcAft>
                          <a:spcPts val="0"/>
                        </a:spcAft>
                      </a:pPr>
                      <a:r>
                        <a:rPr lang="en-US" sz="1400">
                          <a:solidFill>
                            <a:schemeClr val="accent6">
                              <a:lumMod val="50000"/>
                            </a:schemeClr>
                          </a:solidFill>
                          <a:effectLst/>
                        </a:rPr>
                        <a:t>1</a:t>
                      </a:r>
                      <a:endParaRPr lang="en-US" sz="14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b="0">
                          <a:solidFill>
                            <a:srgbClr val="002060"/>
                          </a:solidFill>
                          <a:effectLst/>
                        </a:rPr>
                        <a:t>Altinbas</a:t>
                      </a:r>
                      <a:endParaRPr lang="en-US" sz="14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solidFill>
                            <a:srgbClr val="002060"/>
                          </a:solidFill>
                          <a:effectLst/>
                        </a:rPr>
                        <a:t>Zeynep</a:t>
                      </a:r>
                      <a:endParaRPr lang="en-US" sz="14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rgbClr val="002060"/>
                          </a:solidFill>
                          <a:effectLst/>
                        </a:rPr>
                        <a:t>Brookhaven National Lab</a:t>
                      </a:r>
                      <a:endParaRPr lang="en-US" sz="1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957207"/>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Chimalpopoca</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Osvaldo</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err="1">
                          <a:solidFill>
                            <a:srgbClr val="002060"/>
                          </a:solidFill>
                          <a:effectLst/>
                        </a:rPr>
                        <a:t>RadiaBeam</a:t>
                      </a:r>
                      <a:r>
                        <a:rPr lang="en-US" sz="1400" dirty="0">
                          <a:solidFill>
                            <a:srgbClr val="002060"/>
                          </a:solidFill>
                          <a:effectLst/>
                        </a:rPr>
                        <a:t> Technologies</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5157356"/>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3</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Crahen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William</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Jefferson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4739665"/>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4</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Dinkel</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Holly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Stanford University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053440"/>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5</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Ferradas Troitino</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Jose</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University of Geneva and CERN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5640304"/>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6</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Galarraga</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Jorge</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Brookhaven National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7137124"/>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7</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Gamzina</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Arnela</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SLAC</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6154934"/>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8</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dirty="0">
                          <a:solidFill>
                            <a:srgbClr val="002060"/>
                          </a:solidFill>
                          <a:effectLst/>
                        </a:rPr>
                        <a:t>Goldberg</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Darryl</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Brookhaven National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8034327"/>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9</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Harvey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Zachary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Lawrence Berkeley National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4751299"/>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10</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Izzo</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Scott</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Argonne National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1350744"/>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11</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Jimenez</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Sofia</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Universite Paul Sabatier</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850373"/>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12</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Joshi</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Piyush</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solidFill>
                            <a:srgbClr val="002060"/>
                          </a:solidFill>
                          <a:effectLst/>
                        </a:rPr>
                        <a:t>Brookhaven National Lab</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053693"/>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13</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Lange</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Tanner</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Michigan State University - NSCL</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7559704"/>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14</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Liu</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Zunping</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Argonne National Laboratory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5893326"/>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15</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Marchlik</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Matt</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Jefferson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5841521"/>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16</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Mardenfeld</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Michael</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Lawrence Berkeley National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3271301"/>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17</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Mazza</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Alex</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Los Alamos National Lab and Indiana University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4855580"/>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18</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McNevin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Jacob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Nusano</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648290"/>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19</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Nes</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Thomas</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solidFill>
                            <a:srgbClr val="002060"/>
                          </a:solidFill>
                          <a:effectLst/>
                        </a:rPr>
                        <a:t>University of Twente and CERN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3364225"/>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20</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Olander</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Michael</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Fermilab and Indiana University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50663447"/>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21</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Palmer</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Dennis</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SLAC</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84706024"/>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22</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Soezeri</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Sultan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Lawrence Berkeley National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11005684"/>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23</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Wesley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Michael</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Fermilab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85035613"/>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24</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Williamson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Matthew</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Oak Ridge National Lab</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73292935"/>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25</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Wren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Michael</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Fermilab and Indiana University</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20950182"/>
                  </a:ext>
                </a:extLst>
              </a:tr>
              <a:tr h="206846">
                <a:tc>
                  <a:txBody>
                    <a:bodyPr/>
                    <a:lstStyle/>
                    <a:p>
                      <a:pPr marL="0" marR="0" algn="r">
                        <a:lnSpc>
                          <a:spcPct val="107000"/>
                        </a:lnSpc>
                        <a:spcBef>
                          <a:spcPts val="0"/>
                        </a:spcBef>
                        <a:spcAft>
                          <a:spcPts val="0"/>
                        </a:spcAft>
                      </a:pPr>
                      <a:r>
                        <a:rPr lang="en-US" sz="1400" dirty="0">
                          <a:solidFill>
                            <a:schemeClr val="accent6">
                              <a:lumMod val="50000"/>
                            </a:schemeClr>
                          </a:solidFill>
                          <a:effectLst/>
                        </a:rPr>
                        <a:t>26</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Younger</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solidFill>
                            <a:srgbClr val="002060"/>
                          </a:solidFill>
                          <a:effectLst/>
                        </a:rPr>
                        <a:t>Sean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dirty="0">
                          <a:solidFill>
                            <a:srgbClr val="002060"/>
                          </a:solidFill>
                          <a:effectLst/>
                        </a:rPr>
                        <a:t>Michigan State </a:t>
                      </a:r>
                      <a:r>
                        <a:rPr lang="en-US" sz="1400" dirty="0" err="1">
                          <a:solidFill>
                            <a:srgbClr val="002060"/>
                          </a:solidFill>
                          <a:effectLst/>
                        </a:rPr>
                        <a:t>Universtiy</a:t>
                      </a:r>
                      <a:r>
                        <a:rPr lang="en-US" sz="1400" dirty="0">
                          <a:solidFill>
                            <a:srgbClr val="002060"/>
                          </a:solidFill>
                          <a:effectLst/>
                        </a:rPr>
                        <a:t> / FRIB</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90670250"/>
                  </a:ext>
                </a:extLst>
              </a:tr>
            </a:tbl>
          </a:graphicData>
        </a:graphic>
      </p:graphicFrame>
    </p:spTree>
    <p:extLst>
      <p:ext uri="{BB962C8B-B14F-4D97-AF65-F5344CB8AC3E}">
        <p14:creationId xmlns:p14="http://schemas.microsoft.com/office/powerpoint/2010/main" val="33643601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6827" y="2653942"/>
            <a:ext cx="7359912" cy="942566"/>
          </a:xfrm>
        </p:spPr>
        <p:txBody>
          <a:bodyPr/>
          <a:lstStyle/>
          <a:p>
            <a:r>
              <a:rPr lang="en-US" dirty="0"/>
              <a:t>Chapter 5. </a:t>
            </a:r>
            <a:br>
              <a:rPr lang="en-US" dirty="0"/>
            </a:br>
            <a:br>
              <a:rPr lang="en-US" dirty="0"/>
            </a:br>
            <a:br>
              <a:rPr lang="en-US" dirty="0"/>
            </a:br>
            <a:r>
              <a:rPr lang="en-US" dirty="0"/>
              <a:t>Why SRF cavities?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100</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472583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Why SRF?</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101</a:t>
            </a:fld>
            <a:endParaRPr lang="en-US" dirty="0"/>
          </a:p>
        </p:txBody>
      </p:sp>
      <p:sp>
        <p:nvSpPr>
          <p:cNvPr id="13" name="TextBox 12"/>
          <p:cNvSpPr txBox="1"/>
          <p:nvPr/>
        </p:nvSpPr>
        <p:spPr>
          <a:xfrm>
            <a:off x="165055" y="982347"/>
            <a:ext cx="8813889" cy="4770537"/>
          </a:xfrm>
          <a:prstGeom prst="rect">
            <a:avLst/>
          </a:prstGeom>
          <a:noFill/>
        </p:spPr>
        <p:txBody>
          <a:bodyPr wrap="square" rtlCol="0">
            <a:spAutoFit/>
          </a:bodyPr>
          <a:lstStyle/>
          <a:p>
            <a:pPr marL="342900" indent="-342900">
              <a:buFont typeface="Arial" panose="020B0604020202020204" pitchFamily="34" charset="0"/>
              <a:buChar char="•"/>
            </a:pPr>
            <a:r>
              <a:rPr lang="en-US" dirty="0"/>
              <a:t>For copper cavity at RT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σ </a:t>
            </a:r>
            <a:r>
              <a:rPr lang="en-US" dirty="0"/>
              <a:t>= 5.96e7 S/m) for </a:t>
            </a:r>
            <a:r>
              <a:rPr lang="en-US" i="1" dirty="0">
                <a:solidFill>
                  <a:schemeClr val="accent6">
                    <a:lumMod val="50000"/>
                  </a:schemeClr>
                </a:solidFill>
                <a:latin typeface="Times New Roman" panose="02020603050405020304" pitchFamily="18" charset="0"/>
                <a:cs typeface="Times New Roman" panose="02020603050405020304" pitchFamily="18" charset="0"/>
              </a:rPr>
              <a:t>f</a:t>
            </a:r>
            <a:r>
              <a:rPr lang="en-US" dirty="0"/>
              <a:t>=1.3 GHz one has </a:t>
            </a:r>
            <a:r>
              <a:rPr lang="en-US" i="1" dirty="0" err="1">
                <a:solidFill>
                  <a:schemeClr val="accent6">
                    <a:lumMod val="50000"/>
                  </a:schemeClr>
                </a:solidFill>
                <a:latin typeface="Times New Roman" panose="02020603050405020304" pitchFamily="18" charset="0"/>
                <a:cs typeface="Times New Roman" panose="02020603050405020304" pitchFamily="18" charset="0"/>
              </a:rPr>
              <a:t>R</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s</a:t>
            </a:r>
            <a:r>
              <a:rPr lang="en-US" dirty="0"/>
              <a:t> = 9.5 </a:t>
            </a:r>
            <a:r>
              <a:rPr lang="en-US" dirty="0" err="1"/>
              <a:t>mOhm</a:t>
            </a:r>
            <a:r>
              <a:rPr lang="en-US" dirty="0"/>
              <a:t>. </a:t>
            </a:r>
          </a:p>
          <a:p>
            <a:endParaRPr lang="en-US" dirty="0"/>
          </a:p>
          <a:p>
            <a:pPr marL="342900" indent="-342900">
              <a:buFont typeface="Arial" panose="020B0604020202020204" pitchFamily="34" charset="0"/>
              <a:buChar char="•"/>
            </a:pPr>
            <a:r>
              <a:rPr lang="en-US" dirty="0"/>
              <a:t>For SRF Nb cavity at 2K on has </a:t>
            </a:r>
            <a:r>
              <a:rPr lang="en-US" i="1" dirty="0">
                <a:solidFill>
                  <a:schemeClr val="accent6">
                    <a:lumMod val="50000"/>
                  </a:schemeClr>
                </a:solidFill>
                <a:latin typeface="Times New Roman" panose="02020603050405020304" pitchFamily="18" charset="0"/>
                <a:cs typeface="Times New Roman" panose="02020603050405020304" pitchFamily="18" charset="0"/>
              </a:rPr>
              <a:t>R</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s</a:t>
            </a:r>
            <a:r>
              <a:rPr lang="en-US" dirty="0"/>
              <a:t> = 8.5 </a:t>
            </a:r>
            <a:r>
              <a:rPr lang="en-US" dirty="0" err="1"/>
              <a:t>nOhm</a:t>
            </a:r>
            <a:r>
              <a:rPr lang="en-US" dirty="0"/>
              <a:t> (ILC –type cavity,  </a:t>
            </a:r>
          </a:p>
          <a:p>
            <a:r>
              <a:rPr lang="en-US" dirty="0"/>
              <a:t>                                                                                         electropolishing),  </a:t>
            </a:r>
          </a:p>
          <a:p>
            <a:endParaRPr lang="en-US" dirty="0"/>
          </a:p>
          <a:p>
            <a:r>
              <a:rPr lang="en-US" dirty="0"/>
              <a:t>     </a:t>
            </a:r>
            <a:r>
              <a:rPr lang="en-US" sz="4000" dirty="0">
                <a:solidFill>
                  <a:srgbClr val="FF0000"/>
                </a:solidFill>
              </a:rPr>
              <a:t>It is 1.e6 times less!   </a:t>
            </a:r>
          </a:p>
          <a:p>
            <a:endParaRPr lang="en-US" dirty="0"/>
          </a:p>
          <a:p>
            <a:r>
              <a:rPr lang="en-US" dirty="0"/>
              <a:t>Therefore, CW and high Duty Factor are possible at high gradient, even taking into account “conversion factor” for heat removal at 2K (~1000-1200W/W)</a:t>
            </a:r>
          </a:p>
          <a:p>
            <a:endParaRPr lang="en-US" dirty="0"/>
          </a:p>
        </p:txBody>
      </p:sp>
    </p:spTree>
    <p:extLst>
      <p:ext uri="{BB962C8B-B14F-4D97-AF65-F5344CB8AC3E}">
        <p14:creationId xmlns:p14="http://schemas.microsoft.com/office/powerpoint/2010/main" val="2221425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2E9C158-AEF1-41A2-A6CE-6F0BAB305EFD}" type="slidenum">
              <a:rPr lang="en-US" altLang="en-US" smtClean="0"/>
              <a:pPr/>
              <a:t>102</a:t>
            </a:fld>
            <a:endParaRPr lang="en-US" altLang="en-US"/>
          </a:p>
        </p:txBody>
      </p:sp>
      <p:sp>
        <p:nvSpPr>
          <p:cNvPr id="6" name="Footer Placeholder 4"/>
          <p:cNvSpPr>
            <a:spLocks noGrp="1"/>
          </p:cNvSpPr>
          <p:nvPr>
            <p:ph type="ftr" sz="quarter" idx="11"/>
          </p:nvPr>
        </p:nvSpPr>
        <p:spPr bwMode="auto">
          <a:xfrm>
            <a:off x="4841915" y="6157467"/>
            <a:ext cx="4284917"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1800">
                <a:solidFill>
                  <a:schemeClr val="tx1"/>
                </a:solidFill>
                <a:latin typeface="Calibri" panose="020F0502020204030204" pitchFamily="34" charset="0"/>
                <a:ea typeface="Geneva" pitchFamily="121" charset="-128"/>
              </a:defRPr>
            </a:lvl1pPr>
            <a:lvl2pPr marL="557213" indent="-214313" eaLnBrk="0" hangingPunct="0">
              <a:defRPr sz="1800">
                <a:solidFill>
                  <a:schemeClr val="tx1"/>
                </a:solidFill>
                <a:latin typeface="Calibri" panose="020F0502020204030204" pitchFamily="34" charset="0"/>
                <a:ea typeface="Geneva" pitchFamily="121" charset="-128"/>
              </a:defRPr>
            </a:lvl2pPr>
            <a:lvl3pPr marL="857250" indent="-171450" eaLnBrk="0" hangingPunct="0">
              <a:defRPr sz="1800">
                <a:solidFill>
                  <a:schemeClr val="tx1"/>
                </a:solidFill>
                <a:latin typeface="Calibri" panose="020F0502020204030204" pitchFamily="34" charset="0"/>
                <a:ea typeface="Geneva" pitchFamily="121" charset="-128"/>
              </a:defRPr>
            </a:lvl3pPr>
            <a:lvl4pPr marL="1200150" indent="-171450" eaLnBrk="0" hangingPunct="0">
              <a:defRPr sz="1800">
                <a:solidFill>
                  <a:schemeClr val="tx1"/>
                </a:solidFill>
                <a:latin typeface="Calibri" panose="020F0502020204030204" pitchFamily="34" charset="0"/>
                <a:ea typeface="Geneva" pitchFamily="121" charset="-128"/>
              </a:defRPr>
            </a:lvl4pPr>
            <a:lvl5pPr marL="1543050" indent="-171450" eaLnBrk="0" hangingPunct="0">
              <a:defRPr sz="1800">
                <a:solidFill>
                  <a:schemeClr val="tx1"/>
                </a:solidFill>
                <a:latin typeface="Calibri" panose="020F0502020204030204" pitchFamily="34" charset="0"/>
                <a:ea typeface="Geneva" pitchFamily="121" charset="-128"/>
              </a:defRPr>
            </a:lvl5pPr>
            <a:lvl6pPr marL="1885950" indent="-171450" defTabSz="342900" eaLnBrk="0" fontAlgn="base" hangingPunct="0">
              <a:spcBef>
                <a:spcPct val="0"/>
              </a:spcBef>
              <a:spcAft>
                <a:spcPct val="0"/>
              </a:spcAft>
              <a:defRPr sz="1800">
                <a:solidFill>
                  <a:schemeClr val="tx1"/>
                </a:solidFill>
                <a:latin typeface="Calibri" panose="020F0502020204030204" pitchFamily="34" charset="0"/>
                <a:ea typeface="Geneva" pitchFamily="121" charset="-128"/>
              </a:defRPr>
            </a:lvl6pPr>
            <a:lvl7pPr marL="2228850" indent="-171450" defTabSz="342900" eaLnBrk="0" fontAlgn="base" hangingPunct="0">
              <a:spcBef>
                <a:spcPct val="0"/>
              </a:spcBef>
              <a:spcAft>
                <a:spcPct val="0"/>
              </a:spcAft>
              <a:defRPr sz="1800">
                <a:solidFill>
                  <a:schemeClr val="tx1"/>
                </a:solidFill>
                <a:latin typeface="Calibri" panose="020F0502020204030204" pitchFamily="34" charset="0"/>
                <a:ea typeface="Geneva" pitchFamily="121" charset="-128"/>
              </a:defRPr>
            </a:lvl7pPr>
            <a:lvl8pPr marL="2571750" indent="-171450" defTabSz="342900" eaLnBrk="0" fontAlgn="base" hangingPunct="0">
              <a:spcBef>
                <a:spcPct val="0"/>
              </a:spcBef>
              <a:spcAft>
                <a:spcPct val="0"/>
              </a:spcAft>
              <a:defRPr sz="1800">
                <a:solidFill>
                  <a:schemeClr val="tx1"/>
                </a:solidFill>
                <a:latin typeface="Calibri" panose="020F0502020204030204" pitchFamily="34" charset="0"/>
                <a:ea typeface="Geneva" pitchFamily="121" charset="-128"/>
              </a:defRPr>
            </a:lvl8pPr>
            <a:lvl9pPr marL="2914650" indent="-171450" defTabSz="342900" eaLnBrk="0" fontAlgn="base" hangingPunct="0">
              <a:spcBef>
                <a:spcPct val="0"/>
              </a:spcBef>
              <a:spcAft>
                <a:spcPct val="0"/>
              </a:spcAft>
              <a:defRPr sz="1800">
                <a:solidFill>
                  <a:schemeClr val="tx1"/>
                </a:solidFill>
                <a:latin typeface="Calibri" panose="020F0502020204030204" pitchFamily="34" charset="0"/>
                <a:ea typeface="Geneva" pitchFamily="121" charset="-128"/>
              </a:defRPr>
            </a:lvl9pPr>
          </a:lstStyle>
          <a:p>
            <a:pPr eaLnBrk="1" hangingPunct="1"/>
            <a:r>
              <a:rPr lang="en-US" altLang="en-US" sz="900">
                <a:solidFill>
                  <a:srgbClr val="004C97"/>
                </a:solidFill>
                <a:latin typeface="Helvetica" panose="020B0604020202020204" pitchFamily="34" charset="0"/>
                <a:ea typeface="MS PGothic" panose="020B0600070205080204" pitchFamily="34" charset="-128"/>
              </a:rPr>
              <a:t>V. Yakovlev | Engineering in Particle Accelerators</a:t>
            </a:r>
            <a:endParaRPr lang="en-US" altLang="en-US" sz="900" b="1" dirty="0">
              <a:solidFill>
                <a:srgbClr val="004C97"/>
              </a:solidFill>
              <a:latin typeface="Helvetica" panose="020B0604020202020204" pitchFamily="34" charset="0"/>
              <a:ea typeface="MS PGothic" panose="020B0600070205080204" pitchFamily="34" charset="-128"/>
            </a:endParaRPr>
          </a:p>
        </p:txBody>
      </p:sp>
      <p:pic>
        <p:nvPicPr>
          <p:cNvPr id="9" name="Immagine 10" descr="halbri1BW"/>
          <p:cNvPicPr/>
          <p:nvPr/>
        </p:nvPicPr>
        <p:blipFill rotWithShape="1">
          <a:blip r:embed="rId2" cstate="print"/>
          <a:srcRect l="2800" r="7599"/>
          <a:stretch/>
        </p:blipFill>
        <p:spPr bwMode="auto">
          <a:xfrm>
            <a:off x="5086350" y="1543051"/>
            <a:ext cx="2914650" cy="3895343"/>
          </a:xfrm>
          <a:prstGeom prst="rect">
            <a:avLst/>
          </a:prstGeom>
          <a:noFill/>
        </p:spPr>
      </p:pic>
      <p:sp>
        <p:nvSpPr>
          <p:cNvPr id="10" name="Title 28"/>
          <p:cNvSpPr>
            <a:spLocks noGrp="1"/>
          </p:cNvSpPr>
          <p:nvPr>
            <p:ph type="title"/>
          </p:nvPr>
        </p:nvSpPr>
        <p:spPr bwMode="auto">
          <a:xfrm>
            <a:off x="1314450" y="934642"/>
            <a:ext cx="6515100"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pPr eaLnBrk="1" hangingPunct="1"/>
            <a:r>
              <a:rPr lang="en-US" altLang="en-US" dirty="0">
                <a:latin typeface="Helvetica" panose="020B0604020202020204" pitchFamily="34" charset="0"/>
                <a:ea typeface="Geneva" pitchFamily="121" charset="-128"/>
              </a:rPr>
              <a:t>The surface resistance</a:t>
            </a:r>
          </a:p>
        </p:txBody>
      </p:sp>
      <p:grpSp>
        <p:nvGrpSpPr>
          <p:cNvPr id="2" name="Group 1"/>
          <p:cNvGrpSpPr/>
          <p:nvPr/>
        </p:nvGrpSpPr>
        <p:grpSpPr>
          <a:xfrm>
            <a:off x="435429" y="1887577"/>
            <a:ext cx="4510796" cy="4180119"/>
            <a:chOff x="-930064" y="1111245"/>
            <a:chExt cx="6243227" cy="5573492"/>
          </a:xfrm>
        </p:grpSpPr>
        <mc:AlternateContent xmlns:mc="http://schemas.openxmlformats.org/markup-compatibility/2006" xmlns:a14="http://schemas.microsoft.com/office/drawing/2010/main">
          <mc:Choice Requires="a14">
            <p:sp>
              <p:nvSpPr>
                <p:cNvPr id="12" name="TextBox 11"/>
                <p:cNvSpPr txBox="1"/>
                <p:nvPr/>
              </p:nvSpPr>
              <p:spPr>
                <a:xfrm>
                  <a:off x="-930064" y="1111245"/>
                  <a:ext cx="6243227" cy="5573492"/>
                </a:xfrm>
                <a:prstGeom prst="rect">
                  <a:avLst/>
                </a:prstGeom>
                <a:noFill/>
              </p:spPr>
              <p:txBody>
                <a:bodyPr wrap="square" rtlCol="0">
                  <a:spAutoFit/>
                </a:bodyPr>
                <a:lstStyle/>
                <a:p>
                  <a:pPr algn="just"/>
                  <a:r>
                    <a:rPr lang="en-US" sz="1650" dirty="0">
                      <a:solidFill>
                        <a:schemeClr val="accent6">
                          <a:lumMod val="50000"/>
                        </a:schemeClr>
                      </a:solidFill>
                      <a:cs typeface="Helvetica" panose="020B0604020202020204" pitchFamily="34" charset="0"/>
                    </a:rPr>
                    <a:t>The radio-frequency surface resistance can be described in terms of three different contributions:</a:t>
                  </a:r>
                </a:p>
                <a:p>
                  <a:pPr algn="just"/>
                  <a:endParaRPr lang="en-US" sz="600" dirty="0">
                    <a:solidFill>
                      <a:schemeClr val="accent6">
                        <a:lumMod val="50000"/>
                      </a:schemeClr>
                    </a:solidFill>
                    <a:cs typeface="Helvetica" panose="020B0604020202020204" pitchFamily="34" charset="0"/>
                  </a:endParaRPr>
                </a:p>
                <a:p>
                  <a:pPr algn="just"/>
                  <a:endParaRPr lang="en-US" sz="1500" dirty="0">
                    <a:solidFill>
                      <a:schemeClr val="accent6">
                        <a:lumMod val="50000"/>
                      </a:schemeClr>
                    </a:solidFill>
                    <a:cs typeface="Helvetica" panose="020B0604020202020204" pitchFamily="34" charset="0"/>
                  </a:endParaRPr>
                </a:p>
                <a:p>
                  <a:pPr algn="just"/>
                  <a:endParaRPr lang="en-US" sz="788" dirty="0">
                    <a:solidFill>
                      <a:schemeClr val="accent6">
                        <a:lumMod val="50000"/>
                      </a:schemeClr>
                    </a:solidFill>
                    <a:cs typeface="Helvetica" panose="020B0604020202020204" pitchFamily="34" charset="0"/>
                  </a:endParaRPr>
                </a:p>
                <a:p>
                  <a:pPr algn="just"/>
                  <a:endParaRPr lang="en-US" sz="1650" dirty="0">
                    <a:solidFill>
                      <a:schemeClr val="accent6">
                        <a:lumMod val="50000"/>
                      </a:schemeClr>
                    </a:solidFill>
                    <a:cs typeface="Helvetica" panose="020B0604020202020204" pitchFamily="34" charset="0"/>
                  </a:endParaRPr>
                </a:p>
                <a:p>
                  <a:pPr algn="just"/>
                  <a:endParaRPr lang="en-US" sz="1650" dirty="0">
                    <a:solidFill>
                      <a:schemeClr val="accent6">
                        <a:lumMod val="50000"/>
                      </a:schemeClr>
                    </a:solidFill>
                    <a:cs typeface="Helvetica" panose="020B0604020202020204" pitchFamily="34" charset="0"/>
                  </a:endParaRPr>
                </a:p>
                <a:p>
                  <a:pPr algn="just"/>
                  <a:r>
                    <a:rPr lang="en-US" sz="1650" dirty="0">
                      <a:solidFill>
                        <a:schemeClr val="accent6">
                          <a:lumMod val="50000"/>
                        </a:schemeClr>
                      </a:solidFill>
                      <a:cs typeface="Helvetica" panose="020B0604020202020204" pitchFamily="34" charset="0"/>
                    </a:rPr>
                    <a:t>Where:</a:t>
                  </a:r>
                </a:p>
                <a:p>
                  <a:pPr algn="just"/>
                  <a14:m>
                    <m:oMathPara xmlns:m="http://schemas.openxmlformats.org/officeDocument/2006/math">
                      <m:oMathParaPr>
                        <m:jc m:val="centerGroup"/>
                      </m:oMathParaPr>
                      <m:oMath xmlns:m="http://schemas.openxmlformats.org/officeDocument/2006/math">
                        <m:sSub>
                          <m:sSubPr>
                            <m:ctrlPr>
                              <a:rPr lang="en-US" sz="1600" i="1">
                                <a:solidFill>
                                  <a:schemeClr val="accent6">
                                    <a:lumMod val="50000"/>
                                  </a:schemeClr>
                                </a:solidFill>
                                <a:latin typeface="Cambria Math" panose="02040503050406030204" pitchFamily="18" charset="0"/>
                              </a:rPr>
                            </m:ctrlPr>
                          </m:sSubPr>
                          <m:e>
                            <m:r>
                              <a:rPr lang="en-US" sz="1600" i="1">
                                <a:solidFill>
                                  <a:schemeClr val="accent6">
                                    <a:lumMod val="50000"/>
                                  </a:schemeClr>
                                </a:solidFill>
                                <a:latin typeface="Cambria Math" panose="02040503050406030204" pitchFamily="18" charset="0"/>
                              </a:rPr>
                              <m:t>𝑅</m:t>
                            </m:r>
                          </m:e>
                          <m:sub>
                            <m:r>
                              <a:rPr lang="en-US" sz="1600" i="1">
                                <a:solidFill>
                                  <a:schemeClr val="accent6">
                                    <a:lumMod val="50000"/>
                                  </a:schemeClr>
                                </a:solidFill>
                                <a:latin typeface="Cambria Math" panose="02040503050406030204" pitchFamily="18" charset="0"/>
                              </a:rPr>
                              <m:t>𝐵𝐶𝑆</m:t>
                            </m:r>
                          </m:sub>
                        </m:sSub>
                        <m:d>
                          <m:dPr>
                            <m:ctrlPr>
                              <a:rPr lang="en-US" sz="1600" i="1">
                                <a:solidFill>
                                  <a:schemeClr val="accent6">
                                    <a:lumMod val="50000"/>
                                  </a:schemeClr>
                                </a:solidFill>
                                <a:latin typeface="Cambria Math" panose="02040503050406030204" pitchFamily="18" charset="0"/>
                              </a:rPr>
                            </m:ctrlPr>
                          </m:dPr>
                          <m:e>
                            <m:r>
                              <a:rPr lang="en-US" sz="1600" i="1">
                                <a:solidFill>
                                  <a:schemeClr val="accent6">
                                    <a:lumMod val="50000"/>
                                  </a:schemeClr>
                                </a:solidFill>
                                <a:latin typeface="Cambria Math" panose="02040503050406030204" pitchFamily="18" charset="0"/>
                              </a:rPr>
                              <m:t>𝑇</m:t>
                            </m:r>
                            <m:r>
                              <a:rPr lang="en-US" sz="1600" i="1">
                                <a:solidFill>
                                  <a:schemeClr val="accent6">
                                    <a:lumMod val="50000"/>
                                  </a:schemeClr>
                                </a:solidFill>
                                <a:latin typeface="Cambria Math" panose="02040503050406030204" pitchFamily="18" charset="0"/>
                              </a:rPr>
                              <m:t>,</m:t>
                            </m:r>
                            <m:r>
                              <a:rPr lang="en-US" sz="1600" i="1">
                                <a:solidFill>
                                  <a:schemeClr val="accent6">
                                    <a:lumMod val="50000"/>
                                  </a:schemeClr>
                                </a:solidFill>
                                <a:latin typeface="Cambria Math" panose="02040503050406030204" pitchFamily="18" charset="0"/>
                                <a:ea typeface="Cambria Math" panose="02040503050406030204" pitchFamily="18" charset="0"/>
                              </a:rPr>
                              <m:t>𝜔</m:t>
                            </m:r>
                            <m:r>
                              <a:rPr lang="en-US" sz="1600" i="1">
                                <a:solidFill>
                                  <a:schemeClr val="accent6">
                                    <a:lumMod val="50000"/>
                                  </a:schemeClr>
                                </a:solidFill>
                                <a:latin typeface="Cambria Math" panose="02040503050406030204" pitchFamily="18" charset="0"/>
                                <a:ea typeface="Cambria Math" panose="02040503050406030204" pitchFamily="18" charset="0"/>
                              </a:rPr>
                              <m:t>,</m:t>
                            </m:r>
                            <m:r>
                              <a:rPr lang="en-US" sz="1600" i="1">
                                <a:solidFill>
                                  <a:schemeClr val="accent6">
                                    <a:lumMod val="50000"/>
                                  </a:schemeClr>
                                </a:solidFill>
                                <a:latin typeface="Cambria Math" panose="02040503050406030204" pitchFamily="18" charset="0"/>
                                <a:ea typeface="Cambria Math" panose="02040503050406030204" pitchFamily="18" charset="0"/>
                              </a:rPr>
                              <m:t>𝑙</m:t>
                            </m:r>
                          </m:e>
                        </m:d>
                        <m:r>
                          <a:rPr lang="en-US" sz="1600" i="1">
                            <a:solidFill>
                              <a:schemeClr val="accent6">
                                <a:lumMod val="50000"/>
                              </a:schemeClr>
                            </a:solidFill>
                            <a:latin typeface="Cambria Math" panose="02040503050406030204" pitchFamily="18" charset="0"/>
                            <a:ea typeface="Cambria Math" panose="02040503050406030204" pitchFamily="18" charset="0"/>
                          </a:rPr>
                          <m:t>≅</m:t>
                        </m:r>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r>
                              <a:rPr lang="en-US" sz="1600" i="1">
                                <a:solidFill>
                                  <a:schemeClr val="accent6">
                                    <a:lumMod val="50000"/>
                                  </a:schemeClr>
                                </a:solidFill>
                                <a:latin typeface="Cambria Math" panose="02040503050406030204" pitchFamily="18" charset="0"/>
                                <a:ea typeface="Cambria Math" panose="02040503050406030204" pitchFamily="18" charset="0"/>
                              </a:rPr>
                              <m:t>𝐴</m:t>
                            </m:r>
                            <m:r>
                              <a:rPr lang="en-US" sz="1600" i="1">
                                <a:solidFill>
                                  <a:schemeClr val="accent6">
                                    <a:lumMod val="50000"/>
                                  </a:schemeClr>
                                </a:solidFill>
                                <a:latin typeface="Cambria Math" panose="02040503050406030204" pitchFamily="18" charset="0"/>
                                <a:ea typeface="Cambria Math" panose="02040503050406030204" pitchFamily="18" charset="0"/>
                              </a:rPr>
                              <m:t>(</m:t>
                            </m:r>
                            <m:r>
                              <a:rPr lang="en-US" sz="1600" i="1">
                                <a:solidFill>
                                  <a:schemeClr val="accent6">
                                    <a:lumMod val="50000"/>
                                  </a:schemeClr>
                                </a:solidFill>
                                <a:latin typeface="Cambria Math" panose="02040503050406030204" pitchFamily="18" charset="0"/>
                                <a:ea typeface="Cambria Math" panose="02040503050406030204" pitchFamily="18" charset="0"/>
                              </a:rPr>
                              <m:t>𝑙</m:t>
                            </m:r>
                            <m:r>
                              <a:rPr lang="en-US" sz="1600" i="1">
                                <a:solidFill>
                                  <a:schemeClr val="accent6">
                                    <a:lumMod val="50000"/>
                                  </a:schemeClr>
                                </a:solidFill>
                                <a:latin typeface="Cambria Math" panose="02040503050406030204" pitchFamily="18" charset="0"/>
                                <a:ea typeface="Cambria Math" panose="02040503050406030204" pitchFamily="18" charset="0"/>
                              </a:rPr>
                              <m:t>)</m:t>
                            </m:r>
                            <m:sSup>
                              <m:sSupPr>
                                <m:ctrlPr>
                                  <a:rPr lang="en-US" sz="1600" i="1">
                                    <a:solidFill>
                                      <a:schemeClr val="accent6">
                                        <a:lumMod val="50000"/>
                                      </a:schemeClr>
                                    </a:solidFill>
                                    <a:latin typeface="Cambria Math" panose="02040503050406030204" pitchFamily="18" charset="0"/>
                                    <a:ea typeface="Cambria Math" panose="02040503050406030204" pitchFamily="18" charset="0"/>
                                  </a:rPr>
                                </m:ctrlPr>
                              </m:sSupPr>
                              <m:e>
                                <m:r>
                                  <a:rPr lang="en-US" sz="1600" i="1">
                                    <a:solidFill>
                                      <a:schemeClr val="accent6">
                                        <a:lumMod val="50000"/>
                                      </a:schemeClr>
                                    </a:solidFill>
                                    <a:latin typeface="Cambria Math" panose="02040503050406030204" pitchFamily="18" charset="0"/>
                                    <a:ea typeface="Cambria Math" panose="02040503050406030204" pitchFamily="18" charset="0"/>
                                  </a:rPr>
                                  <m:t>𝜔</m:t>
                                </m:r>
                              </m:e>
                              <m:sup>
                                <m:r>
                                  <a:rPr lang="en-US" sz="1600" i="1">
                                    <a:solidFill>
                                      <a:schemeClr val="accent6">
                                        <a:lumMod val="50000"/>
                                      </a:schemeClr>
                                    </a:solidFill>
                                    <a:latin typeface="Cambria Math" panose="02040503050406030204" pitchFamily="18" charset="0"/>
                                    <a:ea typeface="Cambria Math" panose="02040503050406030204" pitchFamily="18" charset="0"/>
                                  </a:rPr>
                                  <m:t>2</m:t>
                                </m:r>
                              </m:sup>
                            </m:sSup>
                          </m:num>
                          <m:den>
                            <m:r>
                              <a:rPr lang="en-US" sz="1600" i="1">
                                <a:solidFill>
                                  <a:schemeClr val="accent6">
                                    <a:lumMod val="50000"/>
                                  </a:schemeClr>
                                </a:solidFill>
                                <a:latin typeface="Cambria Math" panose="02040503050406030204" pitchFamily="18" charset="0"/>
                                <a:ea typeface="Cambria Math" panose="02040503050406030204" pitchFamily="18" charset="0"/>
                              </a:rPr>
                              <m:t>𝑇</m:t>
                            </m:r>
                          </m:den>
                        </m:f>
                        <m:sSup>
                          <m:sSupPr>
                            <m:ctrlPr>
                              <a:rPr lang="en-US" sz="1600" i="1">
                                <a:solidFill>
                                  <a:schemeClr val="accent6">
                                    <a:lumMod val="50000"/>
                                  </a:schemeClr>
                                </a:solidFill>
                                <a:latin typeface="Cambria Math" panose="02040503050406030204" pitchFamily="18" charset="0"/>
                                <a:ea typeface="Cambria Math" panose="02040503050406030204" pitchFamily="18" charset="0"/>
                              </a:rPr>
                            </m:ctrlPr>
                          </m:sSupPr>
                          <m:e>
                            <m:r>
                              <a:rPr lang="en-US" sz="1600" i="1">
                                <a:solidFill>
                                  <a:schemeClr val="accent6">
                                    <a:lumMod val="50000"/>
                                  </a:schemeClr>
                                </a:solidFill>
                                <a:latin typeface="Cambria Math" panose="02040503050406030204" pitchFamily="18" charset="0"/>
                                <a:ea typeface="Cambria Math" panose="02040503050406030204" pitchFamily="18" charset="0"/>
                              </a:rPr>
                              <m:t>𝑒</m:t>
                            </m:r>
                          </m:e>
                          <m:sup>
                            <m:r>
                              <a:rPr lang="en-US" sz="1600" i="1">
                                <a:solidFill>
                                  <a:schemeClr val="accent6">
                                    <a:lumMod val="50000"/>
                                  </a:schemeClr>
                                </a:solidFill>
                                <a:latin typeface="Cambria Math" panose="02040503050406030204" pitchFamily="18" charset="0"/>
                                <a:ea typeface="Cambria Math" panose="02040503050406030204" pitchFamily="18" charset="0"/>
                              </a:rPr>
                              <m:t>−</m:t>
                            </m:r>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r>
                                  <a:rPr lang="en-US" sz="1600" i="1">
                                    <a:solidFill>
                                      <a:schemeClr val="accent6">
                                        <a:lumMod val="50000"/>
                                      </a:schemeClr>
                                    </a:solidFill>
                                    <a:latin typeface="Cambria Math" panose="02040503050406030204" pitchFamily="18" charset="0"/>
                                    <a:ea typeface="Cambria Math" panose="02040503050406030204" pitchFamily="18" charset="0"/>
                                  </a:rPr>
                                  <m:t>∆</m:t>
                                </m:r>
                              </m:num>
                              <m:den>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𝜅</m:t>
                                    </m:r>
                                  </m:e>
                                  <m:sub>
                                    <m:r>
                                      <a:rPr lang="en-US" sz="1600" i="1">
                                        <a:solidFill>
                                          <a:schemeClr val="accent6">
                                            <a:lumMod val="50000"/>
                                          </a:schemeClr>
                                        </a:solidFill>
                                        <a:latin typeface="Cambria Math" panose="02040503050406030204" pitchFamily="18" charset="0"/>
                                        <a:ea typeface="Cambria Math" panose="02040503050406030204" pitchFamily="18" charset="0"/>
                                      </a:rPr>
                                      <m:t>𝐵</m:t>
                                    </m:r>
                                  </m:sub>
                                </m:sSub>
                                <m:r>
                                  <a:rPr lang="en-US" sz="1600" i="1">
                                    <a:solidFill>
                                      <a:schemeClr val="accent6">
                                        <a:lumMod val="50000"/>
                                      </a:schemeClr>
                                    </a:solidFill>
                                    <a:latin typeface="Cambria Math" panose="02040503050406030204" pitchFamily="18" charset="0"/>
                                    <a:ea typeface="Cambria Math" panose="02040503050406030204" pitchFamily="18" charset="0"/>
                                  </a:rPr>
                                  <m:t>𝑇</m:t>
                                </m:r>
                              </m:den>
                            </m:f>
                          </m:sup>
                        </m:sSup>
                      </m:oMath>
                    </m:oMathPara>
                  </a14:m>
                  <a:endParaRPr lang="en-US" sz="1600" dirty="0">
                    <a:solidFill>
                      <a:schemeClr val="accent6">
                        <a:lumMod val="50000"/>
                      </a:schemeClr>
                    </a:solidFill>
                    <a:cs typeface="Helvetica" panose="020B0604020202020204" pitchFamily="34" charset="0"/>
                  </a:endParaRPr>
                </a:p>
                <a:p>
                  <a:pPr algn="just"/>
                  <a:r>
                    <a:rPr lang="en-US" sz="1650" dirty="0">
                      <a:solidFill>
                        <a:schemeClr val="accent6">
                          <a:lumMod val="50000"/>
                        </a:schemeClr>
                      </a:solidFill>
                      <a:cs typeface="Helvetica" panose="020B0604020202020204" pitchFamily="34" charset="0"/>
                    </a:rPr>
                    <a:t>BCS resistance is caused by electron inertia;</a:t>
                  </a:r>
                </a:p>
                <a:p>
                  <a:pPr algn="just"/>
                  <a14:m>
                    <m:oMath xmlns:m="http://schemas.openxmlformats.org/officeDocument/2006/math">
                      <m:sSub>
                        <m:sSubPr>
                          <m:ctrlPr>
                            <a:rPr lang="en-US" sz="1500" i="1">
                              <a:solidFill>
                                <a:schemeClr val="accent6">
                                  <a:lumMod val="50000"/>
                                </a:schemeClr>
                              </a:solidFill>
                              <a:latin typeface="Cambria Math" panose="02040503050406030204" pitchFamily="18" charset="0"/>
                            </a:rPr>
                          </m:ctrlPr>
                        </m:sSubPr>
                        <m:e>
                          <m:r>
                            <a:rPr lang="en-US" sz="1500" i="1">
                              <a:solidFill>
                                <a:schemeClr val="accent6">
                                  <a:lumMod val="50000"/>
                                </a:schemeClr>
                              </a:solidFill>
                              <a:latin typeface="Cambria Math" panose="02040503050406030204" pitchFamily="18" charset="0"/>
                            </a:rPr>
                            <m:t>𝑅</m:t>
                          </m:r>
                        </m:e>
                        <m:sub>
                          <m:r>
                            <a:rPr lang="en-US" sz="1500" i="1">
                              <a:solidFill>
                                <a:schemeClr val="accent6">
                                  <a:lumMod val="50000"/>
                                </a:schemeClr>
                              </a:solidFill>
                              <a:latin typeface="Cambria Math" panose="02040503050406030204" pitchFamily="18" charset="0"/>
                            </a:rPr>
                            <m:t>𝑓𝑙</m:t>
                          </m:r>
                        </m:sub>
                      </m:sSub>
                      <m:d>
                        <m:dPr>
                          <m:ctrlPr>
                            <a:rPr lang="en-US" sz="1500" i="1">
                              <a:solidFill>
                                <a:schemeClr val="accent6">
                                  <a:lumMod val="50000"/>
                                </a:schemeClr>
                              </a:solidFill>
                              <a:latin typeface="Cambria Math" panose="02040503050406030204" pitchFamily="18" charset="0"/>
                            </a:rPr>
                          </m:ctrlPr>
                        </m:dPr>
                        <m:e>
                          <m:r>
                            <a:rPr lang="en-US" sz="1500" i="1">
                              <a:solidFill>
                                <a:schemeClr val="accent6">
                                  <a:lumMod val="50000"/>
                                </a:schemeClr>
                              </a:solidFill>
                              <a:latin typeface="Cambria Math" panose="02040503050406030204" pitchFamily="18" charset="0"/>
                            </a:rPr>
                            <m:t>𝐵</m:t>
                          </m:r>
                          <m:r>
                            <a:rPr lang="en-US" sz="1500" i="1">
                              <a:solidFill>
                                <a:schemeClr val="accent6">
                                  <a:lumMod val="50000"/>
                                </a:schemeClr>
                              </a:solidFill>
                              <a:latin typeface="Cambria Math" panose="02040503050406030204" pitchFamily="18" charset="0"/>
                              <a:ea typeface="Cambria Math" panose="02040503050406030204" pitchFamily="18" charset="0"/>
                            </a:rPr>
                            <m:t>,</m:t>
                          </m:r>
                          <m:r>
                            <a:rPr lang="en-US" sz="1500" i="1">
                              <a:solidFill>
                                <a:schemeClr val="accent6">
                                  <a:lumMod val="50000"/>
                                </a:schemeClr>
                              </a:solidFill>
                              <a:latin typeface="Cambria Math" panose="02040503050406030204" pitchFamily="18" charset="0"/>
                              <a:ea typeface="Cambria Math" panose="02040503050406030204" pitchFamily="18" charset="0"/>
                            </a:rPr>
                            <m:t>𝑙</m:t>
                          </m:r>
                        </m:e>
                      </m:d>
                    </m:oMath>
                  </a14:m>
                  <a:r>
                    <a:rPr lang="en-US" sz="1650" dirty="0">
                      <a:solidFill>
                        <a:schemeClr val="accent6">
                          <a:lumMod val="50000"/>
                        </a:schemeClr>
                      </a:solidFill>
                      <a:cs typeface="Helvetica" panose="020B0604020202020204" pitchFamily="34" charset="0"/>
                    </a:rPr>
                    <a:t> </a:t>
                  </a:r>
                  <a:r>
                    <a:rPr lang="en-US" sz="1650" dirty="0">
                      <a:solidFill>
                        <a:schemeClr val="accent6">
                          <a:lumMod val="50000"/>
                        </a:schemeClr>
                      </a:solidFill>
                      <a:ea typeface="Cambria Math" panose="02040503050406030204" pitchFamily="18" charset="0"/>
                      <a:cs typeface="Helvetica" panose="020B0604020202020204" pitchFamily="34" charset="0"/>
                    </a:rPr>
                    <a:t>⇒ </a:t>
                  </a:r>
                  <a:r>
                    <a:rPr lang="en-US" sz="1650" dirty="0">
                      <a:solidFill>
                        <a:schemeClr val="accent6">
                          <a:lumMod val="50000"/>
                        </a:schemeClr>
                      </a:solidFill>
                      <a:cs typeface="Helvetica" panose="020B0604020202020204" pitchFamily="34" charset="0"/>
                    </a:rPr>
                    <a:t>trapped flux surface resistance</a:t>
                  </a:r>
                </a:p>
                <a:p>
                  <a:pPr algn="just"/>
                  <a14:m>
                    <m:oMath xmlns:m="http://schemas.openxmlformats.org/officeDocument/2006/math">
                      <m:sSub>
                        <m:sSubPr>
                          <m:ctrlPr>
                            <a:rPr lang="en-US" sz="1500" i="1">
                              <a:solidFill>
                                <a:schemeClr val="accent6">
                                  <a:lumMod val="50000"/>
                                </a:schemeClr>
                              </a:solidFill>
                              <a:latin typeface="Cambria Math" panose="02040503050406030204" pitchFamily="18" charset="0"/>
                            </a:rPr>
                          </m:ctrlPr>
                        </m:sSubPr>
                        <m:e>
                          <m:r>
                            <a:rPr lang="en-US" sz="1500" i="1">
                              <a:solidFill>
                                <a:schemeClr val="accent6">
                                  <a:lumMod val="50000"/>
                                </a:schemeClr>
                              </a:solidFill>
                              <a:latin typeface="Cambria Math" panose="02040503050406030204" pitchFamily="18" charset="0"/>
                            </a:rPr>
                            <m:t>𝑅</m:t>
                          </m:r>
                        </m:e>
                        <m:sub>
                          <m:r>
                            <a:rPr lang="en-US" sz="1500" i="1">
                              <a:solidFill>
                                <a:schemeClr val="accent6">
                                  <a:lumMod val="50000"/>
                                </a:schemeClr>
                              </a:solidFill>
                              <a:latin typeface="Cambria Math" panose="02040503050406030204" pitchFamily="18" charset="0"/>
                            </a:rPr>
                            <m:t>0</m:t>
                          </m:r>
                        </m:sub>
                      </m:sSub>
                    </m:oMath>
                  </a14:m>
                  <a:r>
                    <a:rPr lang="en-US" sz="1650" dirty="0">
                      <a:solidFill>
                        <a:schemeClr val="accent6">
                          <a:lumMod val="50000"/>
                        </a:schemeClr>
                      </a:solidFill>
                      <a:cs typeface="Helvetica" panose="020B0604020202020204" pitchFamily="34" charset="0"/>
                    </a:rPr>
                    <a:t> </a:t>
                  </a:r>
                  <a:r>
                    <a:rPr lang="en-US" sz="1650" dirty="0">
                      <a:solidFill>
                        <a:schemeClr val="accent6">
                          <a:lumMod val="50000"/>
                        </a:schemeClr>
                      </a:solidFill>
                      <a:ea typeface="Cambria Math" panose="02040503050406030204" pitchFamily="18" charset="0"/>
                      <a:cs typeface="Helvetica" panose="020B0604020202020204" pitchFamily="34" charset="0"/>
                    </a:rPr>
                    <a:t>⇒ intrinsic residual</a:t>
                  </a:r>
                  <a:r>
                    <a:rPr lang="en-US" sz="1650" dirty="0">
                      <a:solidFill>
                        <a:schemeClr val="accent6">
                          <a:lumMod val="50000"/>
                        </a:schemeClr>
                      </a:solidFill>
                      <a:cs typeface="Helvetica" panose="020B0604020202020204" pitchFamily="34" charset="0"/>
                    </a:rPr>
                    <a:t> resistance, due to:</a:t>
                  </a:r>
                </a:p>
                <a:p>
                  <a:pPr algn="just"/>
                  <a:endParaRPr lang="en-US" sz="675" dirty="0">
                    <a:solidFill>
                      <a:schemeClr val="accent6">
                        <a:lumMod val="50000"/>
                      </a:schemeClr>
                    </a:solidFill>
                    <a:cs typeface="Helvetica" panose="020B0604020202020204" pitchFamily="34" charset="0"/>
                  </a:endParaRPr>
                </a:p>
                <a:p>
                  <a:pPr marL="728663" lvl="1" indent="-385763" algn="just">
                    <a:buFont typeface="+mj-lt"/>
                    <a:buAutoNum type="romanLcPeriod"/>
                  </a:pPr>
                  <a:r>
                    <a:rPr lang="en-US" sz="1650" dirty="0">
                      <a:solidFill>
                        <a:schemeClr val="accent6">
                          <a:lumMod val="50000"/>
                        </a:schemeClr>
                      </a:solidFill>
                      <a:cs typeface="Helvetica" panose="020B0604020202020204" pitchFamily="34" charset="0"/>
                    </a:rPr>
                    <a:t>Sub-gap states</a:t>
                  </a:r>
                </a:p>
                <a:p>
                  <a:pPr marL="728663" lvl="1" indent="-385763" algn="just">
                    <a:buFont typeface="+mj-lt"/>
                    <a:buAutoNum type="romanLcPeriod"/>
                  </a:pPr>
                  <a:r>
                    <a:rPr lang="en-US" sz="1650" dirty="0">
                      <a:solidFill>
                        <a:schemeClr val="accent6">
                          <a:lumMod val="50000"/>
                        </a:schemeClr>
                      </a:solidFill>
                      <a:cs typeface="Helvetica" panose="020B0604020202020204" pitchFamily="34" charset="0"/>
                    </a:rPr>
                    <a:t>Niobium hydrides</a:t>
                  </a:r>
                </a:p>
                <a:p>
                  <a:pPr marL="728663" lvl="1" indent="-385763" algn="just">
                    <a:buFont typeface="+mj-lt"/>
                    <a:buAutoNum type="romanLcPeriod"/>
                  </a:pPr>
                  <a:r>
                    <a:rPr lang="en-US" sz="1650" dirty="0">
                      <a:solidFill>
                        <a:schemeClr val="accent6">
                          <a:lumMod val="50000"/>
                        </a:schemeClr>
                      </a:solidFill>
                      <a:cs typeface="Helvetica" panose="020B0604020202020204" pitchFamily="34" charset="0"/>
                    </a:rPr>
                    <a:t>Damaged layer</a:t>
                  </a:r>
                </a:p>
                <a:p>
                  <a:pPr marL="728663" lvl="1" indent="-385763" algn="just">
                    <a:buFont typeface="+mj-lt"/>
                    <a:buAutoNum type="romanLcPeriod"/>
                  </a:pPr>
                  <a:r>
                    <a:rPr lang="en-US" sz="1650" dirty="0">
                      <a:solidFill>
                        <a:schemeClr val="accent6">
                          <a:lumMod val="50000"/>
                        </a:schemeClr>
                      </a:solidFill>
                      <a:cs typeface="Helvetica" panose="020B0604020202020204" pitchFamily="34" charset="0"/>
                    </a:rPr>
                    <a:t>…</a:t>
                  </a:r>
                </a:p>
              </p:txBody>
            </p:sp>
          </mc:Choice>
          <mc:Fallback xmlns="">
            <p:sp>
              <p:nvSpPr>
                <p:cNvPr id="12" name="TextBox 11"/>
                <p:cNvSpPr txBox="1">
                  <a:spLocks noRot="1" noChangeAspect="1" noMove="1" noResize="1" noEditPoints="1" noAdjustHandles="1" noChangeArrowheads="1" noChangeShapeType="1" noTextEdit="1"/>
                </p:cNvSpPr>
                <p:nvPr/>
              </p:nvSpPr>
              <p:spPr>
                <a:xfrm>
                  <a:off x="-930064" y="1111245"/>
                  <a:ext cx="6243227" cy="5573492"/>
                </a:xfrm>
                <a:prstGeom prst="rect">
                  <a:avLst/>
                </a:prstGeom>
                <a:blipFill>
                  <a:blip r:embed="rId3"/>
                  <a:stretch>
                    <a:fillRect l="-811" t="-584" r="-811" b="-10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4835" y="2485393"/>
                  <a:ext cx="5119952" cy="332399"/>
                </a:xfrm>
                <a:prstGeom prst="rect">
                  <a:avLst/>
                </a:prstGeom>
                <a:noFill/>
              </p:spPr>
              <p:txBody>
                <a:bodyPr wrap="square" lIns="0" tIns="0" rIns="0" bIns="0" rtlCol="0">
                  <a:spAutoFit/>
                </a:bodyPr>
                <a:lstStyle/>
                <a:p>
                  <a:pPr algn="just"/>
                  <a14:m>
                    <m:oMathPara xmlns:m="http://schemas.openxmlformats.org/officeDocument/2006/math">
                      <m:oMathParaPr>
                        <m:jc m:val="centerGroup"/>
                      </m:oMathParaPr>
                      <m:oMath xmlns:m="http://schemas.openxmlformats.org/officeDocument/2006/math">
                        <m:sSub>
                          <m:sSubPr>
                            <m:ctrlPr>
                              <a:rPr lang="en-US" sz="1500" i="1">
                                <a:solidFill>
                                  <a:schemeClr val="accent6">
                                    <a:lumMod val="50000"/>
                                  </a:schemeClr>
                                </a:solidFill>
                                <a:latin typeface="Cambria Math" panose="02040503050406030204" pitchFamily="18" charset="0"/>
                              </a:rPr>
                            </m:ctrlPr>
                          </m:sSubPr>
                          <m:e>
                            <m:r>
                              <a:rPr lang="en-US" sz="1500" i="1">
                                <a:solidFill>
                                  <a:schemeClr val="accent6">
                                    <a:lumMod val="50000"/>
                                  </a:schemeClr>
                                </a:solidFill>
                                <a:latin typeface="Cambria Math" panose="02040503050406030204" pitchFamily="18" charset="0"/>
                              </a:rPr>
                              <m:t>𝑅</m:t>
                            </m:r>
                          </m:e>
                          <m:sub>
                            <m:r>
                              <a:rPr lang="en-US" sz="1500" i="1">
                                <a:solidFill>
                                  <a:schemeClr val="accent6">
                                    <a:lumMod val="50000"/>
                                  </a:schemeClr>
                                </a:solidFill>
                                <a:latin typeface="Cambria Math" panose="02040503050406030204" pitchFamily="18" charset="0"/>
                              </a:rPr>
                              <m:t>𝑠</m:t>
                            </m:r>
                          </m:sub>
                        </m:sSub>
                        <m:d>
                          <m:dPr>
                            <m:ctrlPr>
                              <a:rPr lang="en-US" sz="1500" i="1">
                                <a:solidFill>
                                  <a:schemeClr val="accent6">
                                    <a:lumMod val="50000"/>
                                  </a:schemeClr>
                                </a:solidFill>
                                <a:latin typeface="Cambria Math" panose="02040503050406030204" pitchFamily="18" charset="0"/>
                              </a:rPr>
                            </m:ctrlPr>
                          </m:dPr>
                          <m:e>
                            <m:r>
                              <a:rPr lang="en-US" sz="1500" i="1">
                                <a:solidFill>
                                  <a:schemeClr val="accent6">
                                    <a:lumMod val="50000"/>
                                  </a:schemeClr>
                                </a:solidFill>
                                <a:latin typeface="Cambria Math" panose="02040503050406030204" pitchFamily="18" charset="0"/>
                              </a:rPr>
                              <m:t>𝑇</m:t>
                            </m:r>
                            <m:r>
                              <a:rPr lang="en-US" sz="1500" i="1">
                                <a:solidFill>
                                  <a:schemeClr val="accent6">
                                    <a:lumMod val="50000"/>
                                  </a:schemeClr>
                                </a:solidFill>
                                <a:latin typeface="Cambria Math" panose="02040503050406030204" pitchFamily="18" charset="0"/>
                              </a:rPr>
                              <m:t>,</m:t>
                            </m:r>
                            <m:r>
                              <a:rPr lang="en-US" sz="1500" i="1">
                                <a:solidFill>
                                  <a:schemeClr val="accent6">
                                    <a:lumMod val="50000"/>
                                  </a:schemeClr>
                                </a:solidFill>
                                <a:latin typeface="Cambria Math" panose="02040503050406030204" pitchFamily="18" charset="0"/>
                                <a:ea typeface="Cambria Math" panose="02040503050406030204" pitchFamily="18" charset="0"/>
                              </a:rPr>
                              <m:t>𝜔</m:t>
                            </m:r>
                            <m:r>
                              <a:rPr lang="en-US" sz="1500" i="1">
                                <a:solidFill>
                                  <a:schemeClr val="accent6">
                                    <a:lumMod val="50000"/>
                                  </a:schemeClr>
                                </a:solidFill>
                                <a:latin typeface="Cambria Math" panose="02040503050406030204" pitchFamily="18" charset="0"/>
                                <a:ea typeface="Cambria Math" panose="02040503050406030204" pitchFamily="18" charset="0"/>
                              </a:rPr>
                              <m:t>, </m:t>
                            </m:r>
                            <m:r>
                              <a:rPr lang="en-US" sz="1500" i="1">
                                <a:solidFill>
                                  <a:schemeClr val="accent6">
                                    <a:lumMod val="50000"/>
                                  </a:schemeClr>
                                </a:solidFill>
                                <a:latin typeface="Cambria Math" panose="02040503050406030204" pitchFamily="18" charset="0"/>
                                <a:ea typeface="Cambria Math" panose="02040503050406030204" pitchFamily="18" charset="0"/>
                              </a:rPr>
                              <m:t>𝐵</m:t>
                            </m:r>
                            <m:r>
                              <a:rPr lang="en-US" sz="1500" i="1">
                                <a:solidFill>
                                  <a:schemeClr val="accent6">
                                    <a:lumMod val="50000"/>
                                  </a:schemeClr>
                                </a:solidFill>
                                <a:latin typeface="Cambria Math" panose="02040503050406030204" pitchFamily="18" charset="0"/>
                                <a:ea typeface="Cambria Math" panose="02040503050406030204" pitchFamily="18" charset="0"/>
                              </a:rPr>
                              <m:t>,</m:t>
                            </m:r>
                            <m:r>
                              <a:rPr lang="en-US" sz="1500" i="1">
                                <a:solidFill>
                                  <a:schemeClr val="accent6">
                                    <a:lumMod val="50000"/>
                                  </a:schemeClr>
                                </a:solidFill>
                                <a:latin typeface="Cambria Math" panose="02040503050406030204" pitchFamily="18" charset="0"/>
                                <a:ea typeface="Cambria Math" panose="02040503050406030204" pitchFamily="18" charset="0"/>
                              </a:rPr>
                              <m:t>𝑙</m:t>
                            </m:r>
                          </m:e>
                        </m:d>
                        <m:r>
                          <a:rPr lang="en-US" sz="15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500" i="1">
                                <a:solidFill>
                                  <a:schemeClr val="accent6">
                                    <a:lumMod val="50000"/>
                                  </a:schemeClr>
                                </a:solidFill>
                                <a:latin typeface="Cambria Math" panose="02040503050406030204" pitchFamily="18" charset="0"/>
                              </a:rPr>
                            </m:ctrlPr>
                          </m:sSubPr>
                          <m:e>
                            <m:r>
                              <a:rPr lang="en-US" sz="1500" i="1">
                                <a:solidFill>
                                  <a:schemeClr val="accent6">
                                    <a:lumMod val="50000"/>
                                  </a:schemeClr>
                                </a:solidFill>
                                <a:latin typeface="Cambria Math" panose="02040503050406030204" pitchFamily="18" charset="0"/>
                              </a:rPr>
                              <m:t>𝑅</m:t>
                            </m:r>
                          </m:e>
                          <m:sub>
                            <m:r>
                              <a:rPr lang="en-US" sz="1500" i="1">
                                <a:solidFill>
                                  <a:schemeClr val="accent6">
                                    <a:lumMod val="50000"/>
                                  </a:schemeClr>
                                </a:solidFill>
                                <a:latin typeface="Cambria Math" panose="02040503050406030204" pitchFamily="18" charset="0"/>
                              </a:rPr>
                              <m:t>𝐵𝐶𝑆</m:t>
                            </m:r>
                          </m:sub>
                        </m:sSub>
                        <m:d>
                          <m:dPr>
                            <m:ctrlPr>
                              <a:rPr lang="en-US" sz="1500" i="1">
                                <a:solidFill>
                                  <a:schemeClr val="accent6">
                                    <a:lumMod val="50000"/>
                                  </a:schemeClr>
                                </a:solidFill>
                                <a:latin typeface="Cambria Math" panose="02040503050406030204" pitchFamily="18" charset="0"/>
                              </a:rPr>
                            </m:ctrlPr>
                          </m:dPr>
                          <m:e>
                            <m:r>
                              <a:rPr lang="en-US" sz="1500" i="1">
                                <a:solidFill>
                                  <a:schemeClr val="accent6">
                                    <a:lumMod val="50000"/>
                                  </a:schemeClr>
                                </a:solidFill>
                                <a:latin typeface="Cambria Math" panose="02040503050406030204" pitchFamily="18" charset="0"/>
                              </a:rPr>
                              <m:t>𝑇</m:t>
                            </m:r>
                            <m:r>
                              <a:rPr lang="en-US" sz="1500" i="1">
                                <a:solidFill>
                                  <a:schemeClr val="accent6">
                                    <a:lumMod val="50000"/>
                                  </a:schemeClr>
                                </a:solidFill>
                                <a:latin typeface="Cambria Math" panose="02040503050406030204" pitchFamily="18" charset="0"/>
                              </a:rPr>
                              <m:t>,</m:t>
                            </m:r>
                            <m:r>
                              <a:rPr lang="en-US" sz="1500" i="1">
                                <a:solidFill>
                                  <a:schemeClr val="accent6">
                                    <a:lumMod val="50000"/>
                                  </a:schemeClr>
                                </a:solidFill>
                                <a:latin typeface="Cambria Math" panose="02040503050406030204" pitchFamily="18" charset="0"/>
                                <a:ea typeface="Cambria Math" panose="02040503050406030204" pitchFamily="18" charset="0"/>
                              </a:rPr>
                              <m:t>𝜔</m:t>
                            </m:r>
                            <m:r>
                              <a:rPr lang="en-US" sz="1500" i="1">
                                <a:solidFill>
                                  <a:schemeClr val="accent6">
                                    <a:lumMod val="50000"/>
                                  </a:schemeClr>
                                </a:solidFill>
                                <a:latin typeface="Cambria Math" panose="02040503050406030204" pitchFamily="18" charset="0"/>
                                <a:ea typeface="Cambria Math" panose="02040503050406030204" pitchFamily="18" charset="0"/>
                              </a:rPr>
                              <m:t>,</m:t>
                            </m:r>
                            <m:r>
                              <a:rPr lang="en-US" sz="1500" i="1">
                                <a:solidFill>
                                  <a:schemeClr val="accent6">
                                    <a:lumMod val="50000"/>
                                  </a:schemeClr>
                                </a:solidFill>
                                <a:latin typeface="Cambria Math" panose="02040503050406030204" pitchFamily="18" charset="0"/>
                                <a:ea typeface="Cambria Math" panose="02040503050406030204" pitchFamily="18" charset="0"/>
                              </a:rPr>
                              <m:t>𝑙</m:t>
                            </m:r>
                          </m:e>
                        </m:d>
                        <m:r>
                          <a:rPr lang="en-US" sz="15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500" i="1">
                                <a:solidFill>
                                  <a:schemeClr val="accent6">
                                    <a:lumMod val="50000"/>
                                  </a:schemeClr>
                                </a:solidFill>
                                <a:latin typeface="Cambria Math" panose="02040503050406030204" pitchFamily="18" charset="0"/>
                              </a:rPr>
                            </m:ctrlPr>
                          </m:sSubPr>
                          <m:e>
                            <m:r>
                              <a:rPr lang="en-US" sz="1500" i="1">
                                <a:solidFill>
                                  <a:schemeClr val="accent6">
                                    <a:lumMod val="50000"/>
                                  </a:schemeClr>
                                </a:solidFill>
                                <a:latin typeface="Cambria Math" panose="02040503050406030204" pitchFamily="18" charset="0"/>
                              </a:rPr>
                              <m:t>𝑅</m:t>
                            </m:r>
                          </m:e>
                          <m:sub>
                            <m:r>
                              <a:rPr lang="en-US" sz="1500" i="1">
                                <a:solidFill>
                                  <a:schemeClr val="accent6">
                                    <a:lumMod val="50000"/>
                                  </a:schemeClr>
                                </a:solidFill>
                                <a:latin typeface="Cambria Math" panose="02040503050406030204" pitchFamily="18" charset="0"/>
                              </a:rPr>
                              <m:t>𝑓𝑙</m:t>
                            </m:r>
                          </m:sub>
                        </m:sSub>
                        <m:d>
                          <m:dPr>
                            <m:ctrlPr>
                              <a:rPr lang="en-US" sz="1500" i="1">
                                <a:solidFill>
                                  <a:schemeClr val="accent6">
                                    <a:lumMod val="50000"/>
                                  </a:schemeClr>
                                </a:solidFill>
                                <a:latin typeface="Cambria Math" panose="02040503050406030204" pitchFamily="18" charset="0"/>
                              </a:rPr>
                            </m:ctrlPr>
                          </m:dPr>
                          <m:e>
                            <m:r>
                              <a:rPr lang="en-US" sz="1500" i="1">
                                <a:solidFill>
                                  <a:schemeClr val="accent6">
                                    <a:lumMod val="50000"/>
                                  </a:schemeClr>
                                </a:solidFill>
                                <a:latin typeface="Cambria Math" panose="02040503050406030204" pitchFamily="18" charset="0"/>
                              </a:rPr>
                              <m:t>𝐵</m:t>
                            </m:r>
                            <m:r>
                              <a:rPr lang="en-US" sz="1500" i="1">
                                <a:solidFill>
                                  <a:schemeClr val="accent6">
                                    <a:lumMod val="50000"/>
                                  </a:schemeClr>
                                </a:solidFill>
                                <a:latin typeface="Cambria Math" panose="02040503050406030204" pitchFamily="18" charset="0"/>
                                <a:ea typeface="Cambria Math" panose="02040503050406030204" pitchFamily="18" charset="0"/>
                              </a:rPr>
                              <m:t>,</m:t>
                            </m:r>
                            <m:r>
                              <a:rPr lang="en-US" sz="1500" i="1">
                                <a:solidFill>
                                  <a:schemeClr val="accent6">
                                    <a:lumMod val="50000"/>
                                  </a:schemeClr>
                                </a:solidFill>
                                <a:latin typeface="Cambria Math" panose="02040503050406030204" pitchFamily="18" charset="0"/>
                                <a:ea typeface="Cambria Math" panose="02040503050406030204" pitchFamily="18" charset="0"/>
                              </a:rPr>
                              <m:t>𝑙</m:t>
                            </m:r>
                          </m:e>
                        </m:d>
                        <m:r>
                          <a:rPr lang="en-US" sz="15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500" i="1">
                                <a:solidFill>
                                  <a:schemeClr val="accent6">
                                    <a:lumMod val="50000"/>
                                  </a:schemeClr>
                                </a:solidFill>
                                <a:latin typeface="Cambria Math" panose="02040503050406030204" pitchFamily="18" charset="0"/>
                              </a:rPr>
                            </m:ctrlPr>
                          </m:sSubPr>
                          <m:e>
                            <m:r>
                              <a:rPr lang="en-US" sz="1500" i="1">
                                <a:solidFill>
                                  <a:schemeClr val="accent6">
                                    <a:lumMod val="50000"/>
                                  </a:schemeClr>
                                </a:solidFill>
                                <a:latin typeface="Cambria Math" panose="02040503050406030204" pitchFamily="18" charset="0"/>
                              </a:rPr>
                              <m:t>𝑅</m:t>
                            </m:r>
                          </m:e>
                          <m:sub>
                            <m:r>
                              <a:rPr lang="en-US" sz="1500" i="1">
                                <a:solidFill>
                                  <a:schemeClr val="accent6">
                                    <a:lumMod val="50000"/>
                                  </a:schemeClr>
                                </a:solidFill>
                                <a:latin typeface="Cambria Math" panose="02040503050406030204" pitchFamily="18" charset="0"/>
                              </a:rPr>
                              <m:t>0</m:t>
                            </m:r>
                          </m:sub>
                        </m:sSub>
                      </m:oMath>
                    </m:oMathPara>
                  </a14:m>
                  <a:endParaRPr lang="en-US" sz="1500" dirty="0">
                    <a:solidFill>
                      <a:schemeClr val="accent6">
                        <a:lumMod val="50000"/>
                      </a:schemeClr>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94835" y="2485393"/>
                  <a:ext cx="5119952" cy="332399"/>
                </a:xfrm>
                <a:prstGeom prst="rect">
                  <a:avLst/>
                </a:prstGeom>
                <a:blipFill>
                  <a:blip r:embed="rId4"/>
                  <a:stretch>
                    <a:fillRect l="-824" b="-24390"/>
                  </a:stretch>
                </a:blipFill>
              </p:spPr>
              <p:txBody>
                <a:bodyPr/>
                <a:lstStyle/>
                <a:p>
                  <a:r>
                    <a:rPr lang="en-US">
                      <a:noFill/>
                    </a:rPr>
                    <a:t> </a:t>
                  </a:r>
                </a:p>
              </p:txBody>
            </p:sp>
          </mc:Fallback>
        </mc:AlternateContent>
      </p:grpSp>
      <p:sp>
        <p:nvSpPr>
          <p:cNvPr id="3" name="Rectangle 2"/>
          <p:cNvSpPr/>
          <p:nvPr/>
        </p:nvSpPr>
        <p:spPr>
          <a:xfrm>
            <a:off x="5556904" y="4569141"/>
            <a:ext cx="2274982" cy="369332"/>
          </a:xfrm>
          <a:prstGeom prst="rect">
            <a:avLst/>
          </a:prstGeom>
        </p:spPr>
        <p:txBody>
          <a:bodyPr wrap="none">
            <a:spAutoFit/>
          </a:bodyPr>
          <a:lstStyle/>
          <a:p>
            <a:r>
              <a:rPr lang="en-US" sz="1800" dirty="0">
                <a:solidFill>
                  <a:srgbClr val="331EFE"/>
                </a:solidFill>
              </a:rPr>
              <a:t>J. R. </a:t>
            </a:r>
            <a:r>
              <a:rPr lang="en-US" sz="1800" dirty="0" err="1">
                <a:solidFill>
                  <a:srgbClr val="331EFE"/>
                </a:solidFill>
              </a:rPr>
              <a:t>Delayen</a:t>
            </a:r>
            <a:r>
              <a:rPr lang="en-US" sz="1800" dirty="0">
                <a:solidFill>
                  <a:srgbClr val="331EFE"/>
                </a:solidFill>
              </a:rPr>
              <a:t>, SRF1987</a:t>
            </a:r>
            <a:endParaRPr lang="en-US" sz="1800" dirty="0"/>
          </a:p>
        </p:txBody>
      </p:sp>
      <p:sp>
        <p:nvSpPr>
          <p:cNvPr id="4" name="Rectangle 3"/>
          <p:cNvSpPr/>
          <p:nvPr/>
        </p:nvSpPr>
        <p:spPr>
          <a:xfrm>
            <a:off x="1208805" y="2811781"/>
            <a:ext cx="3678664" cy="384048"/>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6">
            <a:extLst>
              <a:ext uri="{FF2B5EF4-FFF2-40B4-BE49-F238E27FC236}">
                <a16:creationId xmlns:a16="http://schemas.microsoft.com/office/drawing/2014/main" id="{CF94FD40-B37C-40A6-B6B7-225FF9A107B7}"/>
              </a:ext>
            </a:extLst>
          </p:cNvPr>
          <p:cNvSpPr txBox="1">
            <a:spLocks/>
          </p:cNvSpPr>
          <p:nvPr/>
        </p:nvSpPr>
        <p:spPr>
          <a:xfrm>
            <a:off x="228600" y="251752"/>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Why SRF?</a:t>
            </a:r>
            <a:endParaRPr lang="en-US" dirty="0"/>
          </a:p>
        </p:txBody>
      </p:sp>
      <p:sp>
        <p:nvSpPr>
          <p:cNvPr id="7" name="Date Placeholder 6">
            <a:extLst>
              <a:ext uri="{FF2B5EF4-FFF2-40B4-BE49-F238E27FC236}">
                <a16:creationId xmlns:a16="http://schemas.microsoft.com/office/drawing/2014/main" id="{A05A8952-0DD2-413A-A417-E86FF32A4BB0}"/>
              </a:ext>
            </a:extLst>
          </p:cNvPr>
          <p:cNvSpPr>
            <a:spLocks noGrp="1"/>
          </p:cNvSpPr>
          <p:nvPr>
            <p:ph type="dt" sz="half" idx="10"/>
          </p:nvPr>
        </p:nvSpPr>
        <p:spPr/>
        <p:txBody>
          <a:bodyPr/>
          <a:lstStyle/>
          <a:p>
            <a:r>
              <a:rPr lang="en-US" altLang="en-US"/>
              <a:t>1/13/2020</a:t>
            </a:r>
          </a:p>
        </p:txBody>
      </p:sp>
    </p:spTree>
    <p:extLst>
      <p:ext uri="{BB962C8B-B14F-4D97-AF65-F5344CB8AC3E}">
        <p14:creationId xmlns:p14="http://schemas.microsoft.com/office/powerpoint/2010/main" val="41951417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54206" y="2358184"/>
            <a:ext cx="4251960" cy="3256379"/>
            <a:chOff x="-269655" y="1875736"/>
            <a:chExt cx="5854700" cy="4483843"/>
          </a:xfrm>
        </p:grpSpPr>
        <p:graphicFrame>
          <p:nvGraphicFramePr>
            <p:cNvPr id="39" name="Object 38"/>
            <p:cNvGraphicFramePr>
              <a:graphicFrameLocks noChangeAspect="1"/>
            </p:cNvGraphicFramePr>
            <p:nvPr>
              <p:extLst/>
            </p:nvPr>
          </p:nvGraphicFramePr>
          <p:xfrm>
            <a:off x="-269655" y="1875736"/>
            <a:ext cx="5854700" cy="4483843"/>
          </p:xfrm>
          <a:graphic>
            <a:graphicData uri="http://schemas.openxmlformats.org/presentationml/2006/ole">
              <mc:AlternateContent xmlns:mc="http://schemas.openxmlformats.org/markup-compatibility/2006">
                <mc:Choice xmlns:v="urn:schemas-microsoft-com:vml" Requires="v">
                  <p:oleObj spid="_x0000_s7248" name="Graph" r:id="rId3" imgW="3906000" imgH="2990520" progId="Origin50.Graph">
                    <p:embed/>
                  </p:oleObj>
                </mc:Choice>
                <mc:Fallback>
                  <p:oleObj name="Graph" r:id="rId3" imgW="3906000" imgH="2990520" progId="Origin50.Graph">
                    <p:embed/>
                    <p:pic>
                      <p:nvPicPr>
                        <p:cNvPr id="39" name="Object 38"/>
                        <p:cNvPicPr/>
                        <p:nvPr/>
                      </p:nvPicPr>
                      <p:blipFill>
                        <a:blip r:embed="rId4"/>
                        <a:stretch>
                          <a:fillRect/>
                        </a:stretch>
                      </p:blipFill>
                      <p:spPr>
                        <a:xfrm>
                          <a:off x="-269655" y="1875736"/>
                          <a:ext cx="5854700" cy="4483843"/>
                        </a:xfrm>
                        <a:prstGeom prst="rect">
                          <a:avLst/>
                        </a:prstGeom>
                      </p:spPr>
                    </p:pic>
                  </p:oleObj>
                </mc:Fallback>
              </mc:AlternateContent>
            </a:graphicData>
          </a:graphic>
        </p:graphicFrame>
        <p:grpSp>
          <p:nvGrpSpPr>
            <p:cNvPr id="19" name="Group 18"/>
            <p:cNvGrpSpPr/>
            <p:nvPr/>
          </p:nvGrpSpPr>
          <p:grpSpPr>
            <a:xfrm>
              <a:off x="1822382" y="2810805"/>
              <a:ext cx="2397187" cy="2098262"/>
              <a:chOff x="1822382" y="2810805"/>
              <a:chExt cx="2397187" cy="2098262"/>
            </a:xfrm>
          </p:grpSpPr>
          <p:cxnSp>
            <p:nvCxnSpPr>
              <p:cNvPr id="13" name="Straight Arrow Connector 12"/>
              <p:cNvCxnSpPr/>
              <p:nvPr/>
            </p:nvCxnSpPr>
            <p:spPr>
              <a:xfrm>
                <a:off x="3131513" y="3924300"/>
                <a:ext cx="253375" cy="6604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 name="TextBox 13"/>
              <p:cNvSpPr txBox="1"/>
              <p:nvPr/>
            </p:nvSpPr>
            <p:spPr>
              <a:xfrm>
                <a:off x="1936722" y="4019107"/>
                <a:ext cx="1485916" cy="889960"/>
              </a:xfrm>
              <a:prstGeom prst="rect">
                <a:avLst/>
              </a:prstGeom>
              <a:noFill/>
            </p:spPr>
            <p:txBody>
              <a:bodyPr wrap="none" rtlCol="0">
                <a:spAutoFit/>
              </a:bodyPr>
              <a:lstStyle/>
              <a:p>
                <a:pPr algn="ctr"/>
                <a:r>
                  <a:rPr lang="en-US" sz="1800" dirty="0">
                    <a:solidFill>
                      <a:schemeClr val="accent6">
                        <a:lumMod val="50000"/>
                      </a:schemeClr>
                    </a:solidFill>
                  </a:rPr>
                  <a:t>High field</a:t>
                </a:r>
              </a:p>
              <a:p>
                <a:pPr algn="ctr"/>
                <a:r>
                  <a:rPr lang="en-US" sz="1800" dirty="0">
                    <a:solidFill>
                      <a:schemeClr val="accent6">
                        <a:lumMod val="50000"/>
                      </a:schemeClr>
                    </a:solidFill>
                  </a:rPr>
                  <a:t>Q-slope</a:t>
                </a:r>
              </a:p>
            </p:txBody>
          </p:sp>
          <p:cxnSp>
            <p:nvCxnSpPr>
              <p:cNvPr id="48" name="Straight Arrow Connector 47"/>
              <p:cNvCxnSpPr/>
              <p:nvPr/>
            </p:nvCxnSpPr>
            <p:spPr>
              <a:xfrm>
                <a:off x="1822382" y="3209807"/>
                <a:ext cx="1930851" cy="40782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1" name="TextBox 50"/>
              <p:cNvSpPr txBox="1"/>
              <p:nvPr/>
            </p:nvSpPr>
            <p:spPr>
              <a:xfrm>
                <a:off x="2230402" y="2810805"/>
                <a:ext cx="1989167" cy="889960"/>
              </a:xfrm>
              <a:prstGeom prst="rect">
                <a:avLst/>
              </a:prstGeom>
              <a:noFill/>
            </p:spPr>
            <p:txBody>
              <a:bodyPr wrap="none" rtlCol="0">
                <a:spAutoFit/>
              </a:bodyPr>
              <a:lstStyle/>
              <a:p>
                <a:pPr algn="ctr"/>
                <a:r>
                  <a:rPr lang="en-US" sz="1800" dirty="0">
                    <a:solidFill>
                      <a:schemeClr val="accent6">
                        <a:lumMod val="50000"/>
                      </a:schemeClr>
                    </a:solidFill>
                  </a:rPr>
                  <a:t>Medium field</a:t>
                </a:r>
              </a:p>
              <a:p>
                <a:pPr algn="ctr"/>
                <a:r>
                  <a:rPr lang="en-US" sz="1800" dirty="0">
                    <a:solidFill>
                      <a:schemeClr val="accent6">
                        <a:lumMod val="50000"/>
                      </a:schemeClr>
                    </a:solidFill>
                  </a:rPr>
                  <a:t>Q-slope</a:t>
                </a:r>
              </a:p>
            </p:txBody>
          </p:sp>
        </p:grpSp>
      </p:grpSp>
      <p:sp>
        <p:nvSpPr>
          <p:cNvPr id="2" name="Title 1"/>
          <p:cNvSpPr>
            <a:spLocks noGrp="1"/>
          </p:cNvSpPr>
          <p:nvPr>
            <p:ph type="title"/>
          </p:nvPr>
        </p:nvSpPr>
        <p:spPr>
          <a:xfrm>
            <a:off x="717451" y="263714"/>
            <a:ext cx="7886700" cy="994172"/>
          </a:xfrm>
        </p:spPr>
        <p:txBody>
          <a:bodyPr/>
          <a:lstStyle/>
          <a:p>
            <a:r>
              <a:rPr lang="en-US" dirty="0"/>
              <a:t>Standard SRF cavity surface treatments</a:t>
            </a:r>
          </a:p>
        </p:txBody>
      </p:sp>
      <p:sp>
        <p:nvSpPr>
          <p:cNvPr id="5" name="Footer Placeholder 4"/>
          <p:cNvSpPr>
            <a:spLocks noGrp="1"/>
          </p:cNvSpPr>
          <p:nvPr>
            <p:ph type="ftr" sz="quarter" idx="11"/>
          </p:nvPr>
        </p:nvSpPr>
        <p:spPr/>
        <p:txBody>
          <a:bodyPr/>
          <a:lstStyle/>
          <a:p>
            <a:r>
              <a:rPr lang="en-US"/>
              <a:t>V. Yakovlev | Engineering in Particle Accelerators</a:t>
            </a:r>
          </a:p>
        </p:txBody>
      </p:sp>
      <p:sp>
        <p:nvSpPr>
          <p:cNvPr id="6" name="Slide Number Placeholder 5"/>
          <p:cNvSpPr>
            <a:spLocks noGrp="1"/>
          </p:cNvSpPr>
          <p:nvPr>
            <p:ph type="sldNum" sz="quarter" idx="12"/>
          </p:nvPr>
        </p:nvSpPr>
        <p:spPr/>
        <p:txBody>
          <a:bodyPr/>
          <a:lstStyle/>
          <a:p>
            <a:fld id="{0CB70BF4-04C1-49D2-AF55-3B7C212EEADB}" type="slidenum">
              <a:rPr lang="en-US" smtClean="0"/>
              <a:t>103</a:t>
            </a:fld>
            <a:endParaRPr lang="en-US"/>
          </a:p>
        </p:txBody>
      </p:sp>
      <p:sp>
        <p:nvSpPr>
          <p:cNvPr id="7" name="TextBox 6"/>
          <p:cNvSpPr txBox="1"/>
          <p:nvPr/>
        </p:nvSpPr>
        <p:spPr>
          <a:xfrm>
            <a:off x="1361754" y="1246482"/>
            <a:ext cx="5705477" cy="369332"/>
          </a:xfrm>
          <a:prstGeom prst="rect">
            <a:avLst/>
          </a:prstGeom>
          <a:noFill/>
        </p:spPr>
        <p:txBody>
          <a:bodyPr wrap="square" rtlCol="0">
            <a:spAutoFit/>
          </a:bodyPr>
          <a:lstStyle/>
          <a:p>
            <a:r>
              <a:rPr lang="en-US" sz="1800" dirty="0">
                <a:solidFill>
                  <a:schemeClr val="accent6">
                    <a:lumMod val="50000"/>
                  </a:schemeClr>
                </a:solidFill>
              </a:rPr>
              <a:t>Conventional </a:t>
            </a:r>
            <a:r>
              <a:rPr lang="en-US" sz="1800" dirty="0" err="1">
                <a:solidFill>
                  <a:schemeClr val="accent6">
                    <a:lumMod val="50000"/>
                  </a:schemeClr>
                </a:solidFill>
              </a:rPr>
              <a:t>Nb</a:t>
            </a:r>
            <a:r>
              <a:rPr lang="en-US" sz="1800" dirty="0">
                <a:solidFill>
                  <a:schemeClr val="accent6">
                    <a:lumMod val="50000"/>
                  </a:schemeClr>
                </a:solidFill>
              </a:rPr>
              <a:t> Cavities Surface Treatment (main steps):</a:t>
            </a:r>
          </a:p>
        </p:txBody>
      </p:sp>
      <p:cxnSp>
        <p:nvCxnSpPr>
          <p:cNvPr id="69" name="Straight Arrow Connector 68"/>
          <p:cNvCxnSpPr>
            <a:stCxn id="21" idx="3"/>
            <a:endCxn id="70" idx="1"/>
          </p:cNvCxnSpPr>
          <p:nvPr/>
        </p:nvCxnSpPr>
        <p:spPr>
          <a:xfrm flipV="1">
            <a:off x="6075339" y="2155860"/>
            <a:ext cx="366386" cy="56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nvGrpSpPr>
          <p:cNvPr id="24" name="Group 23"/>
          <p:cNvGrpSpPr/>
          <p:nvPr/>
        </p:nvGrpSpPr>
        <p:grpSpPr>
          <a:xfrm>
            <a:off x="1468670" y="1694266"/>
            <a:ext cx="6340833" cy="923330"/>
            <a:chOff x="407495" y="1080162"/>
            <a:chExt cx="8454444" cy="1231105"/>
          </a:xfrm>
        </p:grpSpPr>
        <p:sp>
          <p:nvSpPr>
            <p:cNvPr id="16" name="TextBox 9"/>
            <p:cNvSpPr txBox="1"/>
            <p:nvPr/>
          </p:nvSpPr>
          <p:spPr>
            <a:xfrm>
              <a:off x="407495" y="1080162"/>
              <a:ext cx="1532695" cy="123110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800" dirty="0">
                  <a:solidFill>
                    <a:schemeClr val="accent6">
                      <a:lumMod val="50000"/>
                    </a:schemeClr>
                  </a:solidFill>
                </a:rPr>
                <a:t>Cavity after welding</a:t>
              </a:r>
            </a:p>
          </p:txBody>
        </p:sp>
        <p:sp>
          <p:nvSpPr>
            <p:cNvPr id="17" name="TextBox 10"/>
            <p:cNvSpPr txBox="1"/>
            <p:nvPr/>
          </p:nvSpPr>
          <p:spPr>
            <a:xfrm>
              <a:off x="2402460" y="1449494"/>
              <a:ext cx="1823704" cy="49244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800" dirty="0">
                  <a:solidFill>
                    <a:schemeClr val="accent6">
                      <a:lumMod val="50000"/>
                    </a:schemeClr>
                  </a:solidFill>
                </a:rPr>
                <a:t>EP 140 </a:t>
              </a:r>
              <a:r>
                <a:rPr lang="el-GR" sz="1800" dirty="0">
                  <a:solidFill>
                    <a:schemeClr val="accent6">
                      <a:lumMod val="50000"/>
                    </a:schemeClr>
                  </a:solidFill>
                </a:rPr>
                <a:t>μ</a:t>
              </a:r>
              <a:r>
                <a:rPr lang="en-US" sz="1800" dirty="0">
                  <a:solidFill>
                    <a:schemeClr val="accent6">
                      <a:lumMod val="50000"/>
                    </a:schemeClr>
                  </a:solidFill>
                </a:rPr>
                <a:t>m</a:t>
              </a:r>
            </a:p>
          </p:txBody>
        </p:sp>
        <p:sp>
          <p:nvSpPr>
            <p:cNvPr id="21" name="TextBox 17"/>
            <p:cNvSpPr txBox="1"/>
            <p:nvPr/>
          </p:nvSpPr>
          <p:spPr>
            <a:xfrm>
              <a:off x="4726016" y="1265480"/>
              <a:ext cx="1823704" cy="86177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800" dirty="0">
                  <a:solidFill>
                    <a:schemeClr val="accent6">
                      <a:lumMod val="50000"/>
                    </a:schemeClr>
                  </a:solidFill>
                </a:rPr>
                <a:t>3 h at 800 C UHV baking</a:t>
              </a:r>
            </a:p>
          </p:txBody>
        </p:sp>
        <p:cxnSp>
          <p:nvCxnSpPr>
            <p:cNvPr id="64" name="Straight Arrow Connector 63"/>
            <p:cNvCxnSpPr>
              <a:stCxn id="16" idx="3"/>
              <a:endCxn id="17" idx="1"/>
            </p:cNvCxnSpPr>
            <p:nvPr/>
          </p:nvCxnSpPr>
          <p:spPr>
            <a:xfrm>
              <a:off x="1940190" y="1695715"/>
              <a:ext cx="462271"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7" name="Straight Arrow Connector 66"/>
            <p:cNvCxnSpPr>
              <a:stCxn id="17" idx="3"/>
              <a:endCxn id="21" idx="1"/>
            </p:cNvCxnSpPr>
            <p:nvPr/>
          </p:nvCxnSpPr>
          <p:spPr>
            <a:xfrm>
              <a:off x="4226164" y="1695714"/>
              <a:ext cx="499852" cy="65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70" name="TextBox 48"/>
            <p:cNvSpPr txBox="1"/>
            <p:nvPr/>
          </p:nvSpPr>
          <p:spPr>
            <a:xfrm>
              <a:off x="7038235" y="1264732"/>
              <a:ext cx="1823704" cy="86177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800" dirty="0">
                  <a:solidFill>
                    <a:schemeClr val="accent6">
                      <a:lumMod val="50000"/>
                    </a:schemeClr>
                  </a:solidFill>
                </a:rPr>
                <a:t>48 h at 120 C baking</a:t>
              </a:r>
            </a:p>
          </p:txBody>
        </p:sp>
      </p:grpSp>
      <p:cxnSp>
        <p:nvCxnSpPr>
          <p:cNvPr id="72" name="Straight Arrow Connector 71"/>
          <p:cNvCxnSpPr>
            <a:endCxn id="73" idx="0"/>
          </p:cNvCxnSpPr>
          <p:nvPr/>
        </p:nvCxnSpPr>
        <p:spPr>
          <a:xfrm>
            <a:off x="5331785" y="2454786"/>
            <a:ext cx="0" cy="37490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73" name="TextBox 72"/>
          <p:cNvSpPr txBox="1"/>
          <p:nvPr/>
        </p:nvSpPr>
        <p:spPr>
          <a:xfrm>
            <a:off x="4733734" y="2829689"/>
            <a:ext cx="1196102" cy="369332"/>
          </a:xfrm>
          <a:prstGeom prst="rect">
            <a:avLst/>
          </a:prstGeom>
          <a:noFill/>
        </p:spPr>
        <p:txBody>
          <a:bodyPr wrap="square" rtlCol="0">
            <a:spAutoFit/>
          </a:bodyPr>
          <a:lstStyle/>
          <a:p>
            <a:r>
              <a:rPr lang="en-US" sz="1800" dirty="0">
                <a:solidFill>
                  <a:schemeClr val="accent6">
                    <a:lumMod val="50000"/>
                  </a:schemeClr>
                </a:solidFill>
              </a:rPr>
              <a:t>EP cavities</a:t>
            </a:r>
          </a:p>
        </p:txBody>
      </p:sp>
      <p:cxnSp>
        <p:nvCxnSpPr>
          <p:cNvPr id="74" name="Straight Arrow Connector 73"/>
          <p:cNvCxnSpPr>
            <a:endCxn id="75" idx="0"/>
          </p:cNvCxnSpPr>
          <p:nvPr/>
        </p:nvCxnSpPr>
        <p:spPr>
          <a:xfrm>
            <a:off x="7125104" y="2471128"/>
            <a:ext cx="0" cy="3585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75" name="TextBox 74"/>
          <p:cNvSpPr txBox="1"/>
          <p:nvPr/>
        </p:nvSpPr>
        <p:spPr>
          <a:xfrm>
            <a:off x="6520323" y="2829691"/>
            <a:ext cx="1209562" cy="646331"/>
          </a:xfrm>
          <a:prstGeom prst="rect">
            <a:avLst/>
          </a:prstGeom>
          <a:noFill/>
        </p:spPr>
        <p:txBody>
          <a:bodyPr wrap="none" rtlCol="0">
            <a:spAutoFit/>
          </a:bodyPr>
          <a:lstStyle/>
          <a:p>
            <a:pPr algn="ctr"/>
            <a:r>
              <a:rPr lang="en-US" sz="1800" dirty="0">
                <a:solidFill>
                  <a:schemeClr val="accent6">
                    <a:lumMod val="50000"/>
                  </a:schemeClr>
                </a:solidFill>
              </a:rPr>
              <a:t>120C bake </a:t>
            </a:r>
          </a:p>
          <a:p>
            <a:pPr algn="ctr"/>
            <a:r>
              <a:rPr lang="en-US" sz="1800" dirty="0">
                <a:solidFill>
                  <a:schemeClr val="accent6">
                    <a:lumMod val="50000"/>
                  </a:schemeClr>
                </a:solidFill>
              </a:rPr>
              <a:t>cavities</a:t>
            </a:r>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410" y="4217043"/>
            <a:ext cx="2896630" cy="1289906"/>
          </a:xfrm>
          <a:prstGeom prst="rect">
            <a:avLst/>
          </a:prstGeom>
        </p:spPr>
      </p:pic>
      <p:sp>
        <p:nvSpPr>
          <p:cNvPr id="28" name="TextBox 27"/>
          <p:cNvSpPr txBox="1"/>
          <p:nvPr/>
        </p:nvSpPr>
        <p:spPr>
          <a:xfrm>
            <a:off x="4909479" y="3814804"/>
            <a:ext cx="3117585" cy="369332"/>
          </a:xfrm>
          <a:prstGeom prst="rect">
            <a:avLst/>
          </a:prstGeom>
          <a:noFill/>
        </p:spPr>
        <p:txBody>
          <a:bodyPr wrap="none" rtlCol="0">
            <a:spAutoFit/>
          </a:bodyPr>
          <a:lstStyle/>
          <a:p>
            <a:r>
              <a:rPr lang="en-US" sz="1800" dirty="0">
                <a:solidFill>
                  <a:schemeClr val="accent6">
                    <a:lumMod val="50000"/>
                  </a:schemeClr>
                </a:solidFill>
              </a:rPr>
              <a:t>Treatment proposed for the ILC</a:t>
            </a:r>
          </a:p>
        </p:txBody>
      </p:sp>
      <p:cxnSp>
        <p:nvCxnSpPr>
          <p:cNvPr id="43" name="Straight Arrow Connector 42"/>
          <p:cNvCxnSpPr/>
          <p:nvPr/>
        </p:nvCxnSpPr>
        <p:spPr>
          <a:xfrm flipH="1">
            <a:off x="7125106" y="3484453"/>
            <a:ext cx="2" cy="33064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0" name="Rectangle 29"/>
          <p:cNvSpPr/>
          <p:nvPr/>
        </p:nvSpPr>
        <p:spPr>
          <a:xfrm>
            <a:off x="4757288" y="2852032"/>
            <a:ext cx="1084713" cy="308009"/>
          </a:xfrm>
          <a:prstGeom prst="rect">
            <a:avLst/>
          </a:prstGeom>
          <a:noFill/>
          <a:ln w="28575">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6" name="Rectangle 45"/>
          <p:cNvSpPr/>
          <p:nvPr/>
        </p:nvSpPr>
        <p:spPr>
          <a:xfrm>
            <a:off x="6582751" y="2852032"/>
            <a:ext cx="1084713" cy="576431"/>
          </a:xfrm>
          <a:prstGeom prst="rect">
            <a:avLst/>
          </a:prstGeom>
          <a:noFill/>
          <a:ln w="28575">
            <a:solidFill>
              <a:srgbClr val="80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Title 6">
            <a:extLst>
              <a:ext uri="{FF2B5EF4-FFF2-40B4-BE49-F238E27FC236}">
                <a16:creationId xmlns:a16="http://schemas.microsoft.com/office/drawing/2014/main" id="{96170323-6434-4CA9-B484-1E3EF8B83E94}"/>
              </a:ext>
            </a:extLst>
          </p:cNvPr>
          <p:cNvSpPr txBox="1">
            <a:spLocks/>
          </p:cNvSpPr>
          <p:nvPr/>
        </p:nvSpPr>
        <p:spPr>
          <a:xfrm>
            <a:off x="222250" y="251752"/>
            <a:ext cx="8693150"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Why SRF?</a:t>
            </a:r>
          </a:p>
        </p:txBody>
      </p:sp>
      <p:sp>
        <p:nvSpPr>
          <p:cNvPr id="33" name="Footer Placeholder 4">
            <a:extLst>
              <a:ext uri="{FF2B5EF4-FFF2-40B4-BE49-F238E27FC236}">
                <a16:creationId xmlns:a16="http://schemas.microsoft.com/office/drawing/2014/main" id="{8CB4B1E6-3F97-4982-92DF-B5D395CA214F}"/>
              </a:ext>
            </a:extLst>
          </p:cNvPr>
          <p:cNvSpPr txBox="1">
            <a:spLocks/>
          </p:cNvSpPr>
          <p:nvPr/>
        </p:nvSpPr>
        <p:spPr bwMode="auto">
          <a:xfrm>
            <a:off x="365761" y="5776905"/>
            <a:ext cx="5666994" cy="1476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ＭＳ Ｐゴシック" charset="0"/>
              </a:defRPr>
            </a:lvl1pPr>
            <a:lvl2pPr marL="557213" indent="-214313"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2pPr>
            <a:lvl3pPr marL="857250" indent="-17145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3pPr>
            <a:lvl4pPr marL="1200150" indent="-17145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4pPr>
            <a:lvl5pPr marL="1543050" indent="-17145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5pPr>
            <a:lvl6pPr marL="18859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6pPr>
            <a:lvl7pPr marL="22288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7pPr>
            <a:lvl8pPr marL="25717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8pPr>
            <a:lvl9pPr marL="29146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9pPr>
          </a:lstStyle>
          <a:p>
            <a:pPr eaLnBrk="1" hangingPunct="1"/>
            <a:r>
              <a:rPr lang="it-IT" altLang="en-US" sz="900">
                <a:solidFill>
                  <a:srgbClr val="004C97"/>
                </a:solidFill>
                <a:latin typeface="Helvetica" panose="020B0604020202020204" pitchFamily="34" charset="0"/>
                <a:ea typeface="MS PGothic" panose="020B0600070205080204" pitchFamily="34" charset="-128"/>
              </a:rPr>
              <a:t>M. Martinello, M. Checchin </a:t>
            </a:r>
            <a:endParaRPr lang="en-US" altLang="en-US" sz="900" b="1" dirty="0">
              <a:solidFill>
                <a:srgbClr val="004C97"/>
              </a:solidFill>
              <a:latin typeface="Helvetica" panose="020B0604020202020204" pitchFamily="34" charset="0"/>
              <a:ea typeface="MS PGothic" panose="020B0600070205080204" pitchFamily="34" charset="-128"/>
            </a:endParaRPr>
          </a:p>
        </p:txBody>
      </p:sp>
      <p:sp>
        <p:nvSpPr>
          <p:cNvPr id="3" name="Date Placeholder 2">
            <a:extLst>
              <a:ext uri="{FF2B5EF4-FFF2-40B4-BE49-F238E27FC236}">
                <a16:creationId xmlns:a16="http://schemas.microsoft.com/office/drawing/2014/main" id="{C8E078B2-3751-4103-82FF-55F232B502C2}"/>
              </a:ext>
            </a:extLst>
          </p:cNvPr>
          <p:cNvSpPr>
            <a:spLocks noGrp="1"/>
          </p:cNvSpPr>
          <p:nvPr>
            <p:ph type="dt" sz="half" idx="10"/>
          </p:nvPr>
        </p:nvSpPr>
        <p:spPr/>
        <p:txBody>
          <a:bodyPr/>
          <a:lstStyle/>
          <a:p>
            <a:r>
              <a:rPr lang="en-US" altLang="en-US"/>
              <a:t>1/13/2020</a:t>
            </a:r>
          </a:p>
        </p:txBody>
      </p:sp>
      <p:sp>
        <p:nvSpPr>
          <p:cNvPr id="4" name="TextBox 3">
            <a:extLst>
              <a:ext uri="{FF2B5EF4-FFF2-40B4-BE49-F238E27FC236}">
                <a16:creationId xmlns:a16="http://schemas.microsoft.com/office/drawing/2014/main" id="{59A2A116-F6F7-427F-907F-DFDCAE2537E7}"/>
              </a:ext>
            </a:extLst>
          </p:cNvPr>
          <p:cNvSpPr txBox="1"/>
          <p:nvPr/>
        </p:nvSpPr>
        <p:spPr>
          <a:xfrm>
            <a:off x="1737057" y="5539926"/>
            <a:ext cx="762307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Buffered Chemical Polishing –</a:t>
            </a:r>
            <a:r>
              <a:rPr lang="en-US" sz="2000" b="1" dirty="0"/>
              <a:t>BCP</a:t>
            </a:r>
            <a:r>
              <a:rPr lang="en-US" sz="2000" dirty="0"/>
              <a:t>: HNO</a:t>
            </a:r>
            <a:r>
              <a:rPr lang="en-US" sz="2000" baseline="-25000" dirty="0"/>
              <a:t>3</a:t>
            </a:r>
            <a:r>
              <a:rPr lang="en-US" sz="2000" dirty="0"/>
              <a:t>+HF+H</a:t>
            </a:r>
            <a:r>
              <a:rPr lang="en-US" sz="2000" baseline="-25000" dirty="0"/>
              <a:t>3</a:t>
            </a:r>
            <a:r>
              <a:rPr lang="en-US" sz="2000" dirty="0"/>
              <a:t>PO</a:t>
            </a:r>
            <a:r>
              <a:rPr lang="en-US" sz="2000" baseline="-25000" dirty="0"/>
              <a:t>4</a:t>
            </a:r>
          </a:p>
          <a:p>
            <a:pPr marL="342900" indent="-342900">
              <a:buFont typeface="Arial" panose="020B0604020202020204" pitchFamily="34" charset="0"/>
              <a:buChar char="•"/>
            </a:pPr>
            <a:r>
              <a:rPr lang="en-US" sz="2000" dirty="0"/>
              <a:t>Electro-polishing –</a:t>
            </a:r>
            <a:r>
              <a:rPr lang="en-US" sz="2000" b="1" dirty="0"/>
              <a:t>EP</a:t>
            </a:r>
            <a:r>
              <a:rPr lang="en-US" sz="2000" dirty="0"/>
              <a:t>: H</a:t>
            </a:r>
            <a:r>
              <a:rPr lang="en-US" sz="2000" baseline="-25000" dirty="0"/>
              <a:t>2</a:t>
            </a:r>
            <a:r>
              <a:rPr lang="en-US" sz="2000" dirty="0"/>
              <a:t>SO</a:t>
            </a:r>
            <a:r>
              <a:rPr lang="en-US" sz="2000" baseline="-25000" dirty="0"/>
              <a:t>4</a:t>
            </a:r>
            <a:r>
              <a:rPr lang="en-US" sz="2000" dirty="0"/>
              <a:t>+HF+  10-12V→ smooth surface  </a:t>
            </a:r>
          </a:p>
        </p:txBody>
      </p:sp>
    </p:spTree>
    <p:extLst>
      <p:ext uri="{BB962C8B-B14F-4D97-AF65-F5344CB8AC3E}">
        <p14:creationId xmlns:p14="http://schemas.microsoft.com/office/powerpoint/2010/main" val="34756953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Why SRF?</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104</a:t>
            </a:fld>
            <a:endParaRPr lang="en-US" dirty="0"/>
          </a:p>
        </p:txBody>
      </p:sp>
      <p:sp>
        <p:nvSpPr>
          <p:cNvPr id="2" name="TextBox 1"/>
          <p:cNvSpPr txBox="1"/>
          <p:nvPr/>
        </p:nvSpPr>
        <p:spPr>
          <a:xfrm>
            <a:off x="209780" y="764770"/>
            <a:ext cx="8934220" cy="5632311"/>
          </a:xfrm>
          <a:prstGeom prst="rect">
            <a:avLst/>
          </a:prstGeom>
          <a:noFill/>
        </p:spPr>
        <p:txBody>
          <a:bodyPr wrap="square" rtlCol="0">
            <a:spAutoFit/>
          </a:bodyPr>
          <a:lstStyle/>
          <a:p>
            <a:r>
              <a:rPr lang="en-US" dirty="0"/>
              <a:t>Thus, SC provides the following benefits for proton </a:t>
            </a:r>
            <a:r>
              <a:rPr lang="en-US" dirty="0" err="1"/>
              <a:t>linacs</a:t>
            </a:r>
            <a:r>
              <a:rPr lang="en-US" dirty="0"/>
              <a:t>: </a:t>
            </a:r>
          </a:p>
          <a:p>
            <a:r>
              <a:rPr lang="en-US" dirty="0"/>
              <a:t>1. Power consumption is much less </a:t>
            </a:r>
          </a:p>
          <a:p>
            <a:r>
              <a:rPr lang="en-US" dirty="0"/>
              <a:t>-	operating cost savings, better conversion of AC power to beam power </a:t>
            </a:r>
          </a:p>
          <a:p>
            <a:r>
              <a:rPr lang="en-US" dirty="0"/>
              <a:t>-	less RF power sources </a:t>
            </a:r>
          </a:p>
          <a:p>
            <a:r>
              <a:rPr lang="en-US" dirty="0"/>
              <a:t>2. CW operation at higher gradient possible </a:t>
            </a:r>
          </a:p>
          <a:p>
            <a:pPr marL="342900" indent="-342900">
              <a:buFontTx/>
              <a:buChar char="-"/>
            </a:pPr>
            <a:r>
              <a:rPr lang="en-US" dirty="0"/>
              <a:t>shorter building, capital cost saving </a:t>
            </a:r>
          </a:p>
          <a:p>
            <a:pPr marL="342900" indent="-342900">
              <a:buFontTx/>
              <a:buChar char="-"/>
            </a:pPr>
            <a:r>
              <a:rPr lang="en-US" dirty="0"/>
              <a:t>need fewer cavities for high Duty Factor (DF) or CW operation </a:t>
            </a:r>
          </a:p>
          <a:p>
            <a:pPr marL="342900" indent="-342900">
              <a:buFontTx/>
              <a:buChar char="-"/>
            </a:pPr>
            <a:r>
              <a:rPr lang="en-US" dirty="0"/>
              <a:t>less beam disruption </a:t>
            </a:r>
          </a:p>
          <a:p>
            <a:r>
              <a:rPr lang="en-US" dirty="0"/>
              <a:t>3. Freedom to adapt better design for specific accelerator requirements </a:t>
            </a:r>
          </a:p>
          <a:p>
            <a:pPr marL="342900" indent="-342900">
              <a:buFontTx/>
              <a:buChar char="-"/>
            </a:pPr>
            <a:r>
              <a:rPr lang="en-US" dirty="0"/>
              <a:t>large cavity aperture size </a:t>
            </a:r>
          </a:p>
          <a:p>
            <a:pPr marL="342900" indent="-342900">
              <a:buFontTx/>
              <a:buChar char="-"/>
            </a:pPr>
            <a:r>
              <a:rPr lang="en-US" dirty="0"/>
              <a:t>less beam loss, therefore less activation </a:t>
            </a:r>
          </a:p>
          <a:p>
            <a:pPr marL="342900" indent="-342900">
              <a:buFontTx/>
              <a:buChar char="-"/>
            </a:pPr>
            <a:r>
              <a:rPr lang="en-US" dirty="0"/>
              <a:t>HOMs are removed more easily, therefore better beam quality </a:t>
            </a:r>
          </a:p>
          <a:p>
            <a:endParaRPr lang="en-US" dirty="0"/>
          </a:p>
        </p:txBody>
      </p:sp>
    </p:spTree>
    <p:extLst>
      <p:ext uri="{BB962C8B-B14F-4D97-AF65-F5344CB8AC3E}">
        <p14:creationId xmlns:p14="http://schemas.microsoft.com/office/powerpoint/2010/main" val="5630120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Why SRF?</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105</a:t>
            </a:fld>
            <a:endParaRPr lang="en-US" dirty="0"/>
          </a:p>
        </p:txBody>
      </p:sp>
      <p:sp>
        <p:nvSpPr>
          <p:cNvPr id="2" name="TextBox 1"/>
          <p:cNvSpPr txBox="1"/>
          <p:nvPr/>
        </p:nvSpPr>
        <p:spPr>
          <a:xfrm>
            <a:off x="209780" y="764770"/>
            <a:ext cx="8934220" cy="461665"/>
          </a:xfrm>
          <a:prstGeom prst="rect">
            <a:avLst/>
          </a:prstGeom>
          <a:noFill/>
        </p:spPr>
        <p:txBody>
          <a:bodyPr wrap="square" rtlCol="0">
            <a:spAutoFit/>
          </a:bodyPr>
          <a:lstStyle/>
          <a:p>
            <a:endParaRPr lang="en-US" dirty="0"/>
          </a:p>
        </p:txBody>
      </p:sp>
      <p:sp>
        <p:nvSpPr>
          <p:cNvPr id="6" name="Rectangle 5"/>
          <p:cNvSpPr/>
          <p:nvPr/>
        </p:nvSpPr>
        <p:spPr>
          <a:xfrm>
            <a:off x="151591" y="679629"/>
            <a:ext cx="8518584" cy="5493812"/>
          </a:xfrm>
          <a:prstGeom prst="rect">
            <a:avLst/>
          </a:prstGeom>
        </p:spPr>
        <p:txBody>
          <a:bodyPr wrap="square">
            <a:spAutoFit/>
          </a:bodyPr>
          <a:lstStyle/>
          <a:p>
            <a:endParaRPr lang="en-US" sz="1100" dirty="0">
              <a:solidFill>
                <a:srgbClr val="000000"/>
              </a:solidFill>
              <a:latin typeface="Calibri" panose="020F0502020204030204" pitchFamily="34" charset="0"/>
            </a:endParaRPr>
          </a:p>
          <a:p>
            <a:r>
              <a:rPr lang="en-US" sz="2800" dirty="0">
                <a:latin typeface="Calibri" panose="020F0502020204030204" pitchFamily="34" charset="0"/>
              </a:rPr>
              <a:t>Different mechanisms limiting acceleration gradient: </a:t>
            </a:r>
          </a:p>
          <a:p>
            <a:r>
              <a:rPr lang="en-US" dirty="0">
                <a:solidFill>
                  <a:srgbClr val="C00000"/>
                </a:solidFill>
                <a:latin typeface="Calibri" panose="020F0502020204030204" pitchFamily="34" charset="0"/>
              </a:rPr>
              <a:t>Room Temperature: </a:t>
            </a:r>
          </a:p>
          <a:p>
            <a:r>
              <a:rPr lang="en-US" dirty="0">
                <a:solidFill>
                  <a:srgbClr val="C00000"/>
                </a:solidFill>
                <a:latin typeface="Arial" panose="020B0604020202020204" pitchFamily="34" charset="0"/>
              </a:rPr>
              <a:t>•</a:t>
            </a:r>
            <a:r>
              <a:rPr lang="en-US" i="1" dirty="0">
                <a:solidFill>
                  <a:srgbClr val="C00000"/>
                </a:solidFill>
                <a:latin typeface="Calibri" panose="020F0502020204030204" pitchFamily="34" charset="0"/>
              </a:rPr>
              <a:t>Breakdown; </a:t>
            </a:r>
            <a:endParaRPr lang="en-US" dirty="0">
              <a:solidFill>
                <a:srgbClr val="C00000"/>
              </a:solidFill>
              <a:latin typeface="Calibri" panose="020F0502020204030204" pitchFamily="34" charset="0"/>
            </a:endParaRPr>
          </a:p>
          <a:p>
            <a:r>
              <a:rPr lang="en-US" dirty="0">
                <a:solidFill>
                  <a:srgbClr val="C00000"/>
                </a:solidFill>
                <a:latin typeface="Arial" panose="020B0604020202020204" pitchFamily="34" charset="0"/>
              </a:rPr>
              <a:t>•</a:t>
            </a:r>
            <a:r>
              <a:rPr lang="en-US" i="1" dirty="0">
                <a:solidFill>
                  <a:srgbClr val="C00000"/>
                </a:solidFill>
                <a:latin typeface="Calibri" panose="020F0502020204030204" pitchFamily="34" charset="0"/>
              </a:rPr>
              <a:t>Metal fatigue caused by pulse heating; </a:t>
            </a:r>
            <a:endParaRPr lang="en-US" dirty="0">
              <a:solidFill>
                <a:srgbClr val="C00000"/>
              </a:solidFill>
              <a:latin typeface="Calibri" panose="020F0502020204030204" pitchFamily="34" charset="0"/>
            </a:endParaRPr>
          </a:p>
          <a:p>
            <a:r>
              <a:rPr lang="en-US" dirty="0">
                <a:solidFill>
                  <a:srgbClr val="C00000"/>
                </a:solidFill>
                <a:latin typeface="Arial" panose="020B0604020202020204" pitchFamily="34" charset="0"/>
              </a:rPr>
              <a:t>•</a:t>
            </a:r>
            <a:r>
              <a:rPr lang="en-US" i="1" dirty="0">
                <a:solidFill>
                  <a:srgbClr val="C00000"/>
                </a:solidFill>
                <a:latin typeface="Calibri" panose="020F0502020204030204" pitchFamily="34" charset="0"/>
              </a:rPr>
              <a:t>Cooling problems. </a:t>
            </a:r>
          </a:p>
          <a:p>
            <a:r>
              <a:rPr lang="en-US" dirty="0">
                <a:solidFill>
                  <a:srgbClr val="C00000"/>
                </a:solidFill>
                <a:latin typeface="Calibri" panose="020F0502020204030204" pitchFamily="34" charset="0"/>
              </a:rPr>
              <a:t>Breakdown limit: </a:t>
            </a: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err="1">
                <a:solidFill>
                  <a:srgbClr val="C00000"/>
                </a:solidFill>
                <a:latin typeface="Calibri" panose="020F0502020204030204" pitchFamily="34" charset="0"/>
              </a:rPr>
              <a:t>E</a:t>
            </a:r>
            <a:r>
              <a:rPr lang="en-US" sz="1600" dirty="0" err="1">
                <a:solidFill>
                  <a:srgbClr val="C00000"/>
                </a:solidFill>
                <a:latin typeface="Calibri" panose="020F0502020204030204" pitchFamily="34" charset="0"/>
              </a:rPr>
              <a:t>a</a:t>
            </a:r>
            <a:r>
              <a:rPr lang="en-US" dirty="0">
                <a:solidFill>
                  <a:srgbClr val="C00000"/>
                </a:solidFill>
                <a:latin typeface="Calibri" panose="020F0502020204030204" pitchFamily="34" charset="0"/>
              </a:rPr>
              <a:t>~ 20 MV/m (E</a:t>
            </a:r>
            <a:r>
              <a:rPr lang="en-US" sz="1600" dirty="0">
                <a:solidFill>
                  <a:srgbClr val="C00000"/>
                </a:solidFill>
                <a:latin typeface="Calibri" panose="020F0502020204030204" pitchFamily="34" charset="0"/>
              </a:rPr>
              <a:t>pk</a:t>
            </a:r>
            <a:r>
              <a:rPr lang="en-US" dirty="0">
                <a:solidFill>
                  <a:srgbClr val="C00000"/>
                </a:solidFill>
                <a:latin typeface="Calibri" panose="020F0502020204030204" pitchFamily="34" charset="0"/>
              </a:rPr>
              <a:t>~40 MV/m) @ 1ms or </a:t>
            </a:r>
          </a:p>
          <a:p>
            <a:r>
              <a:rPr lang="en-US" dirty="0" err="1">
                <a:solidFill>
                  <a:srgbClr val="C00000"/>
                </a:solidFill>
                <a:latin typeface="Calibri" panose="020F0502020204030204" pitchFamily="34" charset="0"/>
              </a:rPr>
              <a:t>E</a:t>
            </a:r>
            <a:r>
              <a:rPr lang="en-US" sz="1600" dirty="0" err="1">
                <a:solidFill>
                  <a:srgbClr val="C00000"/>
                </a:solidFill>
                <a:latin typeface="Calibri" panose="020F0502020204030204" pitchFamily="34" charset="0"/>
              </a:rPr>
              <a:t>a</a:t>
            </a:r>
            <a:r>
              <a:rPr lang="en-US" dirty="0">
                <a:solidFill>
                  <a:srgbClr val="C00000"/>
                </a:solidFill>
                <a:latin typeface="Calibri" panose="020F0502020204030204" pitchFamily="34" charset="0"/>
              </a:rPr>
              <a:t>~ 7 MV/m (E</a:t>
            </a:r>
            <a:r>
              <a:rPr lang="en-US" sz="1600" dirty="0">
                <a:solidFill>
                  <a:srgbClr val="C00000"/>
                </a:solidFill>
                <a:latin typeface="Calibri" panose="020F0502020204030204" pitchFamily="34" charset="0"/>
              </a:rPr>
              <a:t>pk</a:t>
            </a:r>
            <a:r>
              <a:rPr lang="en-US" dirty="0">
                <a:solidFill>
                  <a:srgbClr val="C00000"/>
                </a:solidFill>
                <a:latin typeface="Calibri" panose="020F0502020204030204" pitchFamily="34" charset="0"/>
              </a:rPr>
              <a:t>~14 MV/m) @ 1sec (CW) </a:t>
            </a:r>
          </a:p>
          <a:p>
            <a:r>
              <a:rPr lang="en-US" dirty="0">
                <a:latin typeface="Calibri" panose="020F0502020204030204" pitchFamily="34" charset="0"/>
              </a:rPr>
              <a:t>Superconducting: </a:t>
            </a:r>
          </a:p>
          <a:p>
            <a:pPr marL="342900" indent="-342900">
              <a:buFont typeface="Arial" panose="020B0604020202020204" pitchFamily="34" charset="0"/>
              <a:buChar char="•"/>
            </a:pPr>
            <a:r>
              <a:rPr lang="en-US" dirty="0">
                <a:latin typeface="Calibri" panose="020F0502020204030204" pitchFamily="34" charset="0"/>
              </a:rPr>
              <a:t>Breakdown usually is not considered for SC cavity; </a:t>
            </a:r>
          </a:p>
          <a:p>
            <a:pPr marL="342900" indent="-342900">
              <a:buFont typeface="Arial" panose="020B0604020202020204" pitchFamily="34" charset="0"/>
              <a:buChar char="•"/>
            </a:pPr>
            <a:r>
              <a:rPr lang="en-US" dirty="0"/>
              <a:t>Thermal breakdown (quench)</a:t>
            </a:r>
          </a:p>
        </p:txBody>
      </p:sp>
      <p:pic>
        <p:nvPicPr>
          <p:cNvPr id="8" name="Picture 7"/>
          <p:cNvPicPr>
            <a:picLocks noChangeAspect="1"/>
          </p:cNvPicPr>
          <p:nvPr/>
        </p:nvPicPr>
        <p:blipFill>
          <a:blip r:embed="rId3"/>
          <a:stretch>
            <a:fillRect/>
          </a:stretch>
        </p:blipFill>
        <p:spPr>
          <a:xfrm>
            <a:off x="422347" y="3241869"/>
            <a:ext cx="2380644" cy="704134"/>
          </a:xfrm>
          <a:prstGeom prst="rect">
            <a:avLst/>
          </a:prstGeom>
        </p:spPr>
      </p:pic>
    </p:spTree>
    <p:extLst>
      <p:ext uri="{BB962C8B-B14F-4D97-AF65-F5344CB8AC3E}">
        <p14:creationId xmlns:p14="http://schemas.microsoft.com/office/powerpoint/2010/main" val="23795876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99347"/>
            <a:ext cx="8686800" cy="427877"/>
          </a:xfrm>
        </p:spPr>
        <p:txBody>
          <a:bodyPr/>
          <a:lstStyle/>
          <a:p>
            <a:r>
              <a:rPr lang="en-US" sz="2400" dirty="0"/>
              <a:t>Why SRF?</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106</a:t>
            </a:fld>
            <a:endParaRPr lang="en-US" dirty="0"/>
          </a:p>
        </p:txBody>
      </p:sp>
      <p:sp>
        <p:nvSpPr>
          <p:cNvPr id="2" name="TextBox 1"/>
          <p:cNvSpPr txBox="1"/>
          <p:nvPr/>
        </p:nvSpPr>
        <p:spPr>
          <a:xfrm>
            <a:off x="209780" y="764770"/>
            <a:ext cx="8934220" cy="461665"/>
          </a:xfrm>
          <a:prstGeom prst="rect">
            <a:avLst/>
          </a:prstGeom>
          <a:noFill/>
        </p:spPr>
        <p:txBody>
          <a:bodyPr wrap="square" rtlCol="0">
            <a:spAutoFit/>
          </a:bodyPr>
          <a:lstStyle/>
          <a:p>
            <a:endParaRPr lang="en-US" dirty="0"/>
          </a:p>
        </p:txBody>
      </p:sp>
      <p:sp>
        <p:nvSpPr>
          <p:cNvPr id="9" name="Rectangle 8"/>
          <p:cNvSpPr/>
          <p:nvPr/>
        </p:nvSpPr>
        <p:spPr>
          <a:xfrm>
            <a:off x="167235" y="527224"/>
            <a:ext cx="8809529" cy="2000548"/>
          </a:xfrm>
          <a:prstGeom prst="rect">
            <a:avLst/>
          </a:prstGeom>
        </p:spPr>
        <p:txBody>
          <a:bodyPr wrap="square">
            <a:spAutoFit/>
          </a:bodyPr>
          <a:lstStyle/>
          <a:p>
            <a:r>
              <a:rPr lang="en-US" dirty="0">
                <a:latin typeface="+mj-lt"/>
              </a:rPr>
              <a:t>Achieved Limit of SRF electric field </a:t>
            </a:r>
          </a:p>
          <a:p>
            <a:r>
              <a:rPr lang="en-US" sz="2000" dirty="0">
                <a:latin typeface="+mj-lt"/>
              </a:rPr>
              <a:t>• No known theoretical limit </a:t>
            </a:r>
          </a:p>
          <a:p>
            <a:r>
              <a:rPr lang="en-US" sz="2000" dirty="0">
                <a:latin typeface="+mj-lt"/>
              </a:rPr>
              <a:t>• 1990: Peak surface field ~130 MV/m in CW and 210 MV/m in 1ms pulse. </a:t>
            </a:r>
          </a:p>
          <a:p>
            <a:r>
              <a:rPr lang="en-US" sz="2000" i="1" dirty="0" err="1">
                <a:latin typeface="Calibri" panose="020F0502020204030204" pitchFamily="34" charset="0"/>
              </a:rPr>
              <a:t>J.Delayen</a:t>
            </a:r>
            <a:r>
              <a:rPr lang="en-US" sz="2000" i="1" dirty="0">
                <a:latin typeface="Calibri" panose="020F0502020204030204" pitchFamily="34" charset="0"/>
              </a:rPr>
              <a:t>, </a:t>
            </a:r>
            <a:r>
              <a:rPr lang="en-US" sz="2000" i="1" dirty="0" err="1">
                <a:latin typeface="Calibri" panose="020F0502020204030204" pitchFamily="34" charset="0"/>
              </a:rPr>
              <a:t>K.Shepard,”Test</a:t>
            </a:r>
            <a:r>
              <a:rPr lang="en-US" sz="2000" i="1" dirty="0">
                <a:latin typeface="Calibri" panose="020F0502020204030204" pitchFamily="34" charset="0"/>
              </a:rPr>
              <a:t> a SC </a:t>
            </a:r>
            <a:r>
              <a:rPr lang="en-US" sz="2000" i="1" dirty="0" err="1">
                <a:latin typeface="Calibri" panose="020F0502020204030204" pitchFamily="34" charset="0"/>
              </a:rPr>
              <a:t>rf</a:t>
            </a:r>
            <a:r>
              <a:rPr lang="en-US" sz="2000" i="1" dirty="0">
                <a:latin typeface="Calibri" panose="020F0502020204030204" pitchFamily="34" charset="0"/>
              </a:rPr>
              <a:t> quadrupole device”, Appl.Phys.Lett,57 (1990) </a:t>
            </a:r>
            <a:endParaRPr lang="en-US" sz="2000" dirty="0">
              <a:latin typeface="Calibri" panose="020F0502020204030204" pitchFamily="34" charset="0"/>
            </a:endParaRPr>
          </a:p>
          <a:p>
            <a:r>
              <a:rPr lang="en-US" sz="2000" dirty="0">
                <a:latin typeface="+mj-lt"/>
              </a:rPr>
              <a:t>• 2007: Re-entrant cavity: </a:t>
            </a:r>
            <a:r>
              <a:rPr lang="en-US" sz="2000" dirty="0" err="1">
                <a:latin typeface="+mj-lt"/>
              </a:rPr>
              <a:t>E</a:t>
            </a:r>
            <a:r>
              <a:rPr lang="en-US" sz="2000" baseline="-25000" dirty="0" err="1">
                <a:latin typeface="+mj-lt"/>
              </a:rPr>
              <a:t>acc</a:t>
            </a:r>
            <a:r>
              <a:rPr lang="en-US" sz="2000" dirty="0">
                <a:latin typeface="+mj-lt"/>
              </a:rPr>
              <a:t>= 59 MV/m (</a:t>
            </a:r>
            <a:r>
              <a:rPr lang="en-US" sz="2000" dirty="0" err="1">
                <a:latin typeface="+mj-lt"/>
              </a:rPr>
              <a:t>E</a:t>
            </a:r>
            <a:r>
              <a:rPr lang="en-US" sz="2000" baseline="-25000" dirty="0" err="1">
                <a:latin typeface="+mj-lt"/>
              </a:rPr>
              <a:t>pk</a:t>
            </a:r>
            <a:r>
              <a:rPr lang="en-US" sz="2000" dirty="0">
                <a:latin typeface="+mj-lt"/>
              </a:rPr>
              <a:t>=125 MV/</a:t>
            </a:r>
            <a:r>
              <a:rPr lang="en-US" sz="2000" dirty="0" err="1">
                <a:latin typeface="+mj-lt"/>
              </a:rPr>
              <a:t>m,B</a:t>
            </a:r>
            <a:r>
              <a:rPr lang="en-US" sz="2000" baseline="-25000" dirty="0" err="1">
                <a:latin typeface="+mj-lt"/>
              </a:rPr>
              <a:t>pk</a:t>
            </a:r>
            <a:r>
              <a:rPr lang="en-US" sz="2000" dirty="0">
                <a:latin typeface="+mj-lt"/>
              </a:rPr>
              <a:t>=206.5mT). </a:t>
            </a:r>
          </a:p>
          <a:p>
            <a:r>
              <a:rPr lang="en-US" sz="2000" i="1" dirty="0">
                <a:latin typeface="Calibri" panose="020F0502020204030204" pitchFamily="34" charset="0"/>
              </a:rPr>
              <a:t>(R.L. </a:t>
            </a:r>
            <a:r>
              <a:rPr lang="en-US" sz="2000" i="1" dirty="0" err="1">
                <a:latin typeface="Calibri" panose="020F0502020204030204" pitchFamily="34" charset="0"/>
              </a:rPr>
              <a:t>Geng</a:t>
            </a:r>
            <a:r>
              <a:rPr lang="en-US" sz="2000" i="1" dirty="0">
                <a:latin typeface="Calibri" panose="020F0502020204030204" pitchFamily="34" charset="0"/>
              </a:rPr>
              <a:t> et. al., PAC07_WEPMS006) – World record in accelerating gradient </a:t>
            </a:r>
            <a:endParaRPr lang="en-US" dirty="0"/>
          </a:p>
        </p:txBody>
      </p:sp>
      <p:pic>
        <p:nvPicPr>
          <p:cNvPr id="12" name="Picture 11"/>
          <p:cNvPicPr>
            <a:picLocks noChangeAspect="1"/>
          </p:cNvPicPr>
          <p:nvPr/>
        </p:nvPicPr>
        <p:blipFill>
          <a:blip r:embed="rId3"/>
          <a:stretch>
            <a:fillRect/>
          </a:stretch>
        </p:blipFill>
        <p:spPr>
          <a:xfrm>
            <a:off x="550717" y="2527772"/>
            <a:ext cx="8042564" cy="3604839"/>
          </a:xfrm>
          <a:prstGeom prst="rect">
            <a:avLst/>
          </a:prstGeom>
        </p:spPr>
      </p:pic>
    </p:spTree>
    <p:extLst>
      <p:ext uri="{BB962C8B-B14F-4D97-AF65-F5344CB8AC3E}">
        <p14:creationId xmlns:p14="http://schemas.microsoft.com/office/powerpoint/2010/main" val="14415803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99347"/>
            <a:ext cx="8686800" cy="427877"/>
          </a:xfrm>
        </p:spPr>
        <p:txBody>
          <a:bodyPr/>
          <a:lstStyle/>
          <a:p>
            <a:r>
              <a:rPr lang="en-US" sz="2400" dirty="0"/>
              <a:t>Why SRF?</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107</a:t>
            </a:fld>
            <a:endParaRPr lang="en-US" dirty="0"/>
          </a:p>
        </p:txBody>
      </p:sp>
      <p:sp>
        <p:nvSpPr>
          <p:cNvPr id="2" name="TextBox 1"/>
          <p:cNvSpPr txBox="1"/>
          <p:nvPr/>
        </p:nvSpPr>
        <p:spPr>
          <a:xfrm>
            <a:off x="209780" y="764770"/>
            <a:ext cx="8934220" cy="461665"/>
          </a:xfrm>
          <a:prstGeom prst="rect">
            <a:avLst/>
          </a:prstGeom>
          <a:noFill/>
        </p:spPr>
        <p:txBody>
          <a:bodyPr wrap="square" rtlCol="0">
            <a:spAutoFit/>
          </a:bodyPr>
          <a:lstStyle/>
          <a:p>
            <a:endParaRPr lang="en-US" dirty="0"/>
          </a:p>
        </p:txBody>
      </p:sp>
      <p:sp>
        <p:nvSpPr>
          <p:cNvPr id="6" name="Rectangle 5"/>
          <p:cNvSpPr/>
          <p:nvPr/>
        </p:nvSpPr>
        <p:spPr>
          <a:xfrm>
            <a:off x="151591" y="645736"/>
            <a:ext cx="8711738" cy="4001095"/>
          </a:xfrm>
          <a:prstGeom prst="rect">
            <a:avLst/>
          </a:prstGeom>
        </p:spPr>
        <p:txBody>
          <a:bodyPr wrap="square">
            <a:spAutoFit/>
          </a:bodyPr>
          <a:lstStyle/>
          <a:p>
            <a:endParaRPr lang="en-US" sz="1400" dirty="0">
              <a:solidFill>
                <a:srgbClr val="000000"/>
              </a:solidFill>
              <a:latin typeface="Calibri" panose="020F0502020204030204" pitchFamily="34" charset="0"/>
            </a:endParaRPr>
          </a:p>
          <a:p>
            <a:r>
              <a:rPr lang="en-US" dirty="0">
                <a:latin typeface="+mj-lt"/>
              </a:rPr>
              <a:t>“Practical” gradient limitations for SC cavities: </a:t>
            </a:r>
          </a:p>
          <a:p>
            <a:r>
              <a:rPr lang="en-US" dirty="0">
                <a:latin typeface="+mj-lt"/>
              </a:rPr>
              <a:t>•Surface magnetic field ~ 200 </a:t>
            </a:r>
            <a:r>
              <a:rPr lang="en-US" dirty="0" err="1">
                <a:latin typeface="+mj-lt"/>
              </a:rPr>
              <a:t>mT</a:t>
            </a:r>
            <a:r>
              <a:rPr lang="en-US" dirty="0">
                <a:latin typeface="+mj-lt"/>
              </a:rPr>
              <a:t> (absolute limit?) – “hard” limit </a:t>
            </a:r>
          </a:p>
          <a:p>
            <a:r>
              <a:rPr lang="en-US" dirty="0">
                <a:latin typeface="+mj-lt"/>
              </a:rPr>
              <a:t>•Field emission, X-ray, starts at ~ 40 MeV/m surface field – “soft” limit </a:t>
            </a:r>
          </a:p>
          <a:p>
            <a:r>
              <a:rPr lang="en-US" dirty="0">
                <a:latin typeface="+mj-lt"/>
              </a:rPr>
              <a:t>•Thermal breakdown ( limits max surface field for f&gt;2GHz for typical thickness of material, can be relaxed for thinner niobium) - “hard” limit </a:t>
            </a:r>
          </a:p>
          <a:p>
            <a:endParaRPr lang="en-US" dirty="0">
              <a:solidFill>
                <a:srgbClr val="C00000"/>
              </a:solidFill>
              <a:latin typeface="+mj-lt"/>
            </a:endParaRPr>
          </a:p>
          <a:p>
            <a:r>
              <a:rPr lang="en-US" dirty="0">
                <a:solidFill>
                  <a:srgbClr val="C00000"/>
                </a:solidFill>
                <a:latin typeface="+mj-lt"/>
              </a:rPr>
              <a:t>SRF allows significantly higher acceleration gradient than RT at high Duty Factor and CW! </a:t>
            </a:r>
          </a:p>
        </p:txBody>
      </p:sp>
    </p:spTree>
    <p:extLst>
      <p:ext uri="{BB962C8B-B14F-4D97-AF65-F5344CB8AC3E}">
        <p14:creationId xmlns:p14="http://schemas.microsoft.com/office/powerpoint/2010/main" val="42420081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a:t>
            </a:fld>
            <a:endParaRPr kumimoji="0" lang="en-US" b="0" i="0" u="none" strike="noStrike" kern="0" cap="none" spc="0" normalizeH="0" baseline="0" noProof="0" dirty="0">
              <a:ln>
                <a:noFill/>
              </a:ln>
              <a:solidFill>
                <a:srgbClr val="0070C0"/>
              </a:solidFill>
              <a:effectLst/>
              <a:uLnTx/>
              <a:uFillTx/>
            </a:endParaRPr>
          </a:p>
        </p:txBody>
      </p:sp>
      <p:sp>
        <p:nvSpPr>
          <p:cNvPr id="5" name="Rectangle 4"/>
          <p:cNvSpPr/>
          <p:nvPr/>
        </p:nvSpPr>
        <p:spPr>
          <a:xfrm>
            <a:off x="-1" y="558163"/>
            <a:ext cx="9144001" cy="2554545"/>
          </a:xfrm>
          <a:prstGeom prst="rect">
            <a:avLst/>
          </a:prstGeom>
        </p:spPr>
        <p:txBody>
          <a:bodyPr wrap="square">
            <a:spAutoFit/>
          </a:bodyPr>
          <a:lstStyle/>
          <a:p>
            <a:pPr marL="460375" fontAlgn="auto">
              <a:spcBef>
                <a:spcPts val="0"/>
              </a:spcBef>
              <a:spcAft>
                <a:spcPts val="0"/>
              </a:spcAft>
              <a:buFont typeface="Arial" panose="020B0604020202020204" pitchFamily="34" charset="0"/>
              <a:buChar char="•"/>
            </a:pPr>
            <a:r>
              <a:rPr lang="en-US" dirty="0">
                <a:solidFill>
                  <a:schemeClr val="tx2">
                    <a:lumMod val="75000"/>
                  </a:schemeClr>
                </a:solidFill>
                <a:latin typeface="Arial"/>
                <a:ea typeface="ＭＳ Ｐゴシック" pitchFamily="28" charset="-128"/>
              </a:rPr>
              <a:t>    Q</a:t>
            </a:r>
            <a:r>
              <a:rPr lang="en-US" baseline="-25000" dirty="0">
                <a:solidFill>
                  <a:schemeClr val="tx2">
                    <a:lumMod val="75000"/>
                  </a:schemeClr>
                </a:solidFill>
                <a:latin typeface="Arial"/>
                <a:ea typeface="ＭＳ Ｐゴシック" pitchFamily="28" charset="-128"/>
              </a:rPr>
              <a:t>0</a:t>
            </a:r>
            <a:r>
              <a:rPr lang="en-US" dirty="0">
                <a:solidFill>
                  <a:schemeClr val="tx2">
                    <a:lumMod val="75000"/>
                  </a:schemeClr>
                </a:solidFill>
                <a:latin typeface="Arial"/>
                <a:ea typeface="ＭＳ Ｐゴシック" pitchFamily="28" charset="-128"/>
              </a:rPr>
              <a:t> Improvement: </a:t>
            </a:r>
          </a:p>
          <a:p>
            <a:pPr fontAlgn="auto">
              <a:spcBef>
                <a:spcPts val="0"/>
              </a:spcBef>
              <a:spcAft>
                <a:spcPts val="0"/>
              </a:spcAft>
            </a:pPr>
            <a:r>
              <a:rPr lang="en-US" dirty="0">
                <a:solidFill>
                  <a:schemeClr val="tx2">
                    <a:lumMod val="75000"/>
                  </a:schemeClr>
                </a:solidFill>
                <a:latin typeface="Arial"/>
                <a:ea typeface="ＭＳ Ｐゴシック" pitchFamily="28" charset="-128"/>
              </a:rPr>
              <a:t>			-Improvement of cavity processing recipes;</a:t>
            </a:r>
          </a:p>
          <a:p>
            <a:pPr fontAlgn="auto">
              <a:spcBef>
                <a:spcPts val="0"/>
              </a:spcBef>
              <a:spcAft>
                <a:spcPts val="0"/>
              </a:spcAft>
            </a:pPr>
            <a:r>
              <a:rPr lang="en-US" dirty="0">
                <a:solidFill>
                  <a:schemeClr val="tx2">
                    <a:lumMod val="75000"/>
                  </a:schemeClr>
                </a:solidFill>
                <a:latin typeface="Arial"/>
                <a:ea typeface="ＭＳ Ｐゴシック" pitchFamily="28" charset="-128"/>
              </a:rPr>
              <a:t>			-High Q</a:t>
            </a:r>
            <a:r>
              <a:rPr lang="en-US" baseline="-25000" dirty="0">
                <a:solidFill>
                  <a:schemeClr val="tx2">
                    <a:lumMod val="75000"/>
                  </a:schemeClr>
                </a:solidFill>
                <a:latin typeface="Arial"/>
                <a:ea typeface="ＭＳ Ｐゴシック" pitchFamily="28" charset="-128"/>
              </a:rPr>
              <a:t>0</a:t>
            </a:r>
            <a:r>
              <a:rPr lang="en-US" dirty="0">
                <a:solidFill>
                  <a:schemeClr val="tx2">
                    <a:lumMod val="75000"/>
                  </a:schemeClr>
                </a:solidFill>
                <a:latin typeface="Arial"/>
                <a:ea typeface="ＭＳ Ｐゴシック" pitchFamily="28" charset="-128"/>
              </a:rPr>
              <a:t> preservation in CM.</a:t>
            </a:r>
          </a:p>
          <a:p>
            <a:pPr marL="460375" lvl="1" indent="457200" fontAlgn="auto">
              <a:spcBef>
                <a:spcPts val="0"/>
              </a:spcBef>
              <a:spcAft>
                <a:spcPts val="0"/>
              </a:spcAft>
              <a:buFont typeface="Arial" panose="020B0604020202020204" pitchFamily="34" charset="0"/>
              <a:buChar char="•"/>
            </a:pPr>
            <a:r>
              <a:rPr lang="en-US" dirty="0">
                <a:solidFill>
                  <a:schemeClr val="tx2">
                    <a:lumMod val="75000"/>
                  </a:schemeClr>
                </a:solidFill>
                <a:latin typeface="Arial"/>
                <a:ea typeface="ＭＳ Ｐゴシック" pitchFamily="28" charset="-128"/>
              </a:rPr>
              <a:t>The goal is to achieve Q</a:t>
            </a:r>
            <a:r>
              <a:rPr lang="en-US" baseline="-25000" dirty="0">
                <a:solidFill>
                  <a:schemeClr val="tx2">
                    <a:lumMod val="75000"/>
                  </a:schemeClr>
                </a:solidFill>
                <a:latin typeface="Arial"/>
                <a:ea typeface="ＭＳ Ｐゴシック" pitchFamily="28" charset="-128"/>
              </a:rPr>
              <a:t>0</a:t>
            </a:r>
            <a:r>
              <a:rPr lang="en-US" dirty="0">
                <a:solidFill>
                  <a:schemeClr val="tx2">
                    <a:lumMod val="75000"/>
                  </a:schemeClr>
                </a:solidFill>
                <a:latin typeface="Arial"/>
                <a:ea typeface="ＭＳ Ｐゴシック" pitchFamily="28" charset="-128"/>
              </a:rPr>
              <a:t> &gt;2.5e10- 4e10 in CM</a:t>
            </a:r>
          </a:p>
          <a:p>
            <a:pPr fontAlgn="auto">
              <a:spcBef>
                <a:spcPts val="0"/>
              </a:spcBef>
              <a:spcAft>
                <a:spcPts val="0"/>
              </a:spcAft>
            </a:pPr>
            <a:endParaRPr lang="en-US" dirty="0">
              <a:solidFill>
                <a:schemeClr val="tx2">
                  <a:lumMod val="75000"/>
                </a:schemeClr>
              </a:solidFill>
              <a:latin typeface="Arial"/>
              <a:ea typeface="ＭＳ Ｐゴシック" pitchFamily="28" charset="-128"/>
            </a:endParaRPr>
          </a:p>
          <a:p>
            <a:pPr fontAlgn="auto">
              <a:spcBef>
                <a:spcPts val="0"/>
              </a:spcBef>
              <a:spcAft>
                <a:spcPts val="0"/>
              </a:spcAft>
            </a:pPr>
            <a:endParaRPr lang="en-US" sz="2000" dirty="0">
              <a:solidFill>
                <a:schemeClr val="tx2">
                  <a:lumMod val="75000"/>
                </a:schemeClr>
              </a:solidFill>
              <a:latin typeface="Arial"/>
              <a:ea typeface="ＭＳ Ｐゴシック" pitchFamily="28" charset="-128"/>
            </a:endParaRPr>
          </a:p>
          <a:p>
            <a:pPr fontAlgn="auto">
              <a:spcBef>
                <a:spcPts val="0"/>
              </a:spcBef>
              <a:spcAft>
                <a:spcPts val="0"/>
              </a:spcAft>
            </a:pPr>
            <a:endParaRPr lang="en-US" sz="2000" dirty="0">
              <a:solidFill>
                <a:schemeClr val="tx2">
                  <a:lumMod val="75000"/>
                </a:schemeClr>
              </a:solidFill>
            </a:endParaRPr>
          </a:p>
        </p:txBody>
      </p:sp>
      <p:pic>
        <p:nvPicPr>
          <p:cNvPr id="13" name="Picture 4" descr="Image result for liberty b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040" y="2451844"/>
            <a:ext cx="2384514" cy="282229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6">
            <a:extLst>
              <a:ext uri="{FF2B5EF4-FFF2-40B4-BE49-F238E27FC236}">
                <a16:creationId xmlns:a16="http://schemas.microsoft.com/office/drawing/2014/main" id="{56D0AB52-0D65-4989-BA7F-5E6E12E9367C}"/>
              </a:ext>
            </a:extLst>
          </p:cNvPr>
          <p:cNvSpPr>
            <a:spLocks noGrp="1"/>
          </p:cNvSpPr>
          <p:nvPr>
            <p:ph type="title"/>
          </p:nvPr>
        </p:nvSpPr>
        <p:spPr>
          <a:xfrm>
            <a:off x="155575" y="44450"/>
            <a:ext cx="8686800" cy="427038"/>
          </a:xfrm>
        </p:spPr>
        <p:txBody>
          <a:bodyPr/>
          <a:lstStyle/>
          <a:p>
            <a:r>
              <a:rPr lang="en-US" sz="2400" dirty="0"/>
              <a:t>Why SRF?</a:t>
            </a:r>
          </a:p>
        </p:txBody>
      </p:sp>
    </p:spTree>
    <p:extLst>
      <p:ext uri="{BB962C8B-B14F-4D97-AF65-F5344CB8AC3E}">
        <p14:creationId xmlns:p14="http://schemas.microsoft.com/office/powerpoint/2010/main" val="775614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r>
              <a:rPr lang="en-US"/>
              <a:t>1/13/2020</a:t>
            </a:r>
            <a:endParaRPr lang="en-US" dirty="0"/>
          </a:p>
        </p:txBody>
      </p:sp>
      <p:sp>
        <p:nvSpPr>
          <p:cNvPr id="5" name="Footer Placeholder 4"/>
          <p:cNvSpPr>
            <a:spLocks noGrp="1"/>
          </p:cNvSpPr>
          <p:nvPr>
            <p:ph type="ftr" sz="quarter" idx="3"/>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109</a:t>
            </a:fld>
            <a:endParaRPr lang="en-US" dirty="0"/>
          </a:p>
        </p:txBody>
      </p:sp>
      <p:sp>
        <p:nvSpPr>
          <p:cNvPr id="7" name="Title 6"/>
          <p:cNvSpPr>
            <a:spLocks noGrp="1"/>
          </p:cNvSpPr>
          <p:nvPr>
            <p:ph type="title"/>
          </p:nvPr>
        </p:nvSpPr>
        <p:spPr/>
        <p:txBody>
          <a:bodyPr/>
          <a:lstStyle/>
          <a:p>
            <a:r>
              <a:rPr lang="en-US" dirty="0"/>
              <a:t>Recent breakthrough in Q</a:t>
            </a:r>
            <a:r>
              <a:rPr lang="en-US" baseline="-25000" dirty="0"/>
              <a:t>0</a:t>
            </a:r>
            <a:r>
              <a:rPr lang="en-US" dirty="0"/>
              <a:t> increase: N-doping.</a:t>
            </a:r>
          </a:p>
        </p:txBody>
      </p:sp>
      <p:sp>
        <p:nvSpPr>
          <p:cNvPr id="9" name="TextBox 8"/>
          <p:cNvSpPr txBox="1"/>
          <p:nvPr/>
        </p:nvSpPr>
        <p:spPr>
          <a:xfrm>
            <a:off x="208675" y="620024"/>
            <a:ext cx="8766276" cy="1107996"/>
          </a:xfrm>
          <a:prstGeom prst="rect">
            <a:avLst/>
          </a:prstGeom>
          <a:noFill/>
        </p:spPr>
        <p:txBody>
          <a:bodyPr wrap="square" rtlCol="0">
            <a:spAutoFit/>
          </a:bodyPr>
          <a:lstStyle/>
          <a:p>
            <a:pPr marL="342900" indent="-342900">
              <a:buFont typeface="Arial" panose="020B0604020202020204" pitchFamily="34" charset="0"/>
              <a:buChar char="•"/>
            </a:pPr>
            <a:r>
              <a:rPr lang="en-US" sz="2200" dirty="0"/>
              <a:t>“Standard” XFEL technology provides ~1.4e10@2K, 20-23 MeV/m (CM);</a:t>
            </a:r>
          </a:p>
          <a:p>
            <a:pPr marL="342900" indent="-342900">
              <a:buFont typeface="Arial" panose="020B0604020202020204" pitchFamily="34" charset="0"/>
              <a:buChar char="•"/>
            </a:pPr>
            <a:r>
              <a:rPr lang="en-US" sz="2200" dirty="0"/>
              <a:t>N-doping: discovered in the frame of R&amp;D on the Project-X SC CW </a:t>
            </a:r>
            <a:r>
              <a:rPr lang="en-US" sz="2200" dirty="0" err="1"/>
              <a:t>linac</a:t>
            </a:r>
            <a:r>
              <a:rPr lang="en-US" sz="2200" dirty="0"/>
              <a:t> (A. Grassellino). </a:t>
            </a:r>
          </a:p>
        </p:txBody>
      </p:sp>
      <p:pic>
        <p:nvPicPr>
          <p:cNvPr id="10" name="Picture 9"/>
          <p:cNvPicPr>
            <a:picLocks noChangeAspect="1"/>
          </p:cNvPicPr>
          <p:nvPr/>
        </p:nvPicPr>
        <p:blipFill>
          <a:blip r:embed="rId2"/>
          <a:stretch>
            <a:fillRect/>
          </a:stretch>
        </p:blipFill>
        <p:spPr>
          <a:xfrm>
            <a:off x="5119077" y="1340186"/>
            <a:ext cx="3796323" cy="4703429"/>
          </a:xfrm>
          <a:prstGeom prst="rect">
            <a:avLst/>
          </a:prstGeom>
        </p:spPr>
      </p:pic>
      <p:pic>
        <p:nvPicPr>
          <p:cNvPr id="11" name="Picture 10"/>
          <p:cNvPicPr>
            <a:picLocks noChangeAspect="1"/>
          </p:cNvPicPr>
          <p:nvPr/>
        </p:nvPicPr>
        <p:blipFill>
          <a:blip r:embed="rId3"/>
          <a:stretch>
            <a:fillRect/>
          </a:stretch>
        </p:blipFill>
        <p:spPr>
          <a:xfrm>
            <a:off x="228600" y="3451239"/>
            <a:ext cx="4732756" cy="2509262"/>
          </a:xfrm>
          <a:prstGeom prst="rect">
            <a:avLst/>
          </a:prstGeom>
        </p:spPr>
      </p:pic>
      <p:pic>
        <p:nvPicPr>
          <p:cNvPr id="12" name="Picture 11"/>
          <p:cNvPicPr>
            <a:picLocks noChangeAspect="1"/>
          </p:cNvPicPr>
          <p:nvPr/>
        </p:nvPicPr>
        <p:blipFill>
          <a:blip r:embed="rId4"/>
          <a:stretch>
            <a:fillRect/>
          </a:stretch>
        </p:blipFill>
        <p:spPr>
          <a:xfrm>
            <a:off x="636588" y="1728020"/>
            <a:ext cx="3149570" cy="1654834"/>
          </a:xfrm>
          <a:prstGeom prst="rect">
            <a:avLst/>
          </a:prstGeom>
        </p:spPr>
      </p:pic>
      <p:sp>
        <p:nvSpPr>
          <p:cNvPr id="13" name="TextBox 12"/>
          <p:cNvSpPr txBox="1"/>
          <p:nvPr/>
        </p:nvSpPr>
        <p:spPr>
          <a:xfrm>
            <a:off x="222250" y="6028887"/>
            <a:ext cx="7275186" cy="338554"/>
          </a:xfrm>
          <a:prstGeom prst="rect">
            <a:avLst/>
          </a:prstGeom>
          <a:noFill/>
        </p:spPr>
        <p:txBody>
          <a:bodyPr wrap="square" rtlCol="0">
            <a:spAutoFit/>
          </a:bodyPr>
          <a:lstStyle/>
          <a:p>
            <a:r>
              <a:rPr lang="en-US" sz="1600" dirty="0"/>
              <a:t>A. Grassellino, N-doping: progress in development and understanding, SRF15 </a:t>
            </a:r>
          </a:p>
        </p:txBody>
      </p:sp>
    </p:spTree>
    <p:extLst>
      <p:ext uri="{BB962C8B-B14F-4D97-AF65-F5344CB8AC3E}">
        <p14:creationId xmlns:p14="http://schemas.microsoft.com/office/powerpoint/2010/main" val="321167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6827" y="2653942"/>
            <a:ext cx="7359912" cy="942566"/>
          </a:xfrm>
        </p:spPr>
        <p:txBody>
          <a:bodyPr/>
          <a:lstStyle/>
          <a:p>
            <a:r>
              <a:rPr lang="en-US" dirty="0"/>
              <a:t>Chapter 1. </a:t>
            </a:r>
            <a:br>
              <a:rPr lang="en-US" dirty="0"/>
            </a:br>
            <a:br>
              <a:rPr lang="en-US" dirty="0"/>
            </a:br>
            <a:r>
              <a:rPr lang="en-US" dirty="0"/>
              <a:t>Accelerators for High Energy Physics and other scientific applications.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18985007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954" y="934999"/>
            <a:ext cx="6515100" cy="481304"/>
          </a:xfrm>
        </p:spPr>
        <p:txBody>
          <a:bodyPr>
            <a:normAutofit/>
          </a:bodyPr>
          <a:lstStyle/>
          <a:p>
            <a:r>
              <a:rPr lang="en-US" dirty="0"/>
              <a:t>Origin of the anti-Q-slope for N-doping</a:t>
            </a:r>
          </a:p>
        </p:txBody>
      </p:sp>
      <p:sp>
        <p:nvSpPr>
          <p:cNvPr id="14" name="Slide Number Placeholder 13"/>
          <p:cNvSpPr>
            <a:spLocks noGrp="1"/>
          </p:cNvSpPr>
          <p:nvPr>
            <p:ph type="sldNum" sz="quarter" idx="12"/>
          </p:nvPr>
        </p:nvSpPr>
        <p:spPr/>
        <p:txBody>
          <a:bodyPr/>
          <a:lstStyle/>
          <a:p>
            <a:fld id="{0CB70BF4-04C1-49D2-AF55-3B7C212EEADB}" type="slidenum">
              <a:rPr lang="en-US"/>
              <a:t>110</a:t>
            </a:fld>
            <a:endParaRPr lang="en-US"/>
          </a:p>
        </p:txBody>
      </p:sp>
      <p:sp>
        <p:nvSpPr>
          <p:cNvPr id="3" name="Footer Placeholder 2"/>
          <p:cNvSpPr>
            <a:spLocks noGrp="1"/>
          </p:cNvSpPr>
          <p:nvPr>
            <p:ph type="ftr" sz="quarter" idx="11"/>
          </p:nvPr>
        </p:nvSpPr>
        <p:spPr/>
        <p:txBody>
          <a:bodyPr/>
          <a:lstStyle/>
          <a:p>
            <a:r>
              <a:rPr lang="en-US"/>
              <a:t>V. Yakovlev | Engineering in Particle Accelerators</a:t>
            </a:r>
            <a:endParaRPr lang="en-US" dirty="0"/>
          </a:p>
        </p:txBody>
      </p:sp>
      <p:grpSp>
        <p:nvGrpSpPr>
          <p:cNvPr id="5" name="Group 4"/>
          <p:cNvGrpSpPr/>
          <p:nvPr/>
        </p:nvGrpSpPr>
        <p:grpSpPr>
          <a:xfrm>
            <a:off x="1339389" y="1608395"/>
            <a:ext cx="6515100" cy="415460"/>
            <a:chOff x="176482" y="1001527"/>
            <a:chExt cx="8686800" cy="553946"/>
          </a:xfrm>
        </p:grpSpPr>
        <mc:AlternateContent xmlns:mc="http://schemas.openxmlformats.org/markup-compatibility/2006" xmlns:a14="http://schemas.microsoft.com/office/drawing/2010/main">
          <mc:Choice Requires="a14">
            <p:sp>
              <p:nvSpPr>
                <p:cNvPr id="9" name="TextBox 8"/>
                <p:cNvSpPr txBox="1"/>
                <p:nvPr/>
              </p:nvSpPr>
              <p:spPr>
                <a:xfrm>
                  <a:off x="176482" y="1046352"/>
                  <a:ext cx="8686800" cy="4654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solidFill>
                                  <a:schemeClr val="accent6">
                                    <a:lumMod val="50000"/>
                                  </a:schemeClr>
                                </a:solidFill>
                                <a:latin typeface="Cambria Math" panose="02040503050406030204" pitchFamily="18" charset="0"/>
                              </a:rPr>
                            </m:ctrlPr>
                          </m:sSubPr>
                          <m:e>
                            <m:r>
                              <a:rPr lang="en-US" sz="2100" i="1">
                                <a:solidFill>
                                  <a:schemeClr val="accent6">
                                    <a:lumMod val="50000"/>
                                  </a:schemeClr>
                                </a:solidFill>
                                <a:latin typeface="Cambria Math" panose="02040503050406030204" pitchFamily="18" charset="0"/>
                              </a:rPr>
                              <m:t>𝑅</m:t>
                            </m:r>
                          </m:e>
                          <m:sub>
                            <m:r>
                              <a:rPr lang="en-US" sz="2100" i="1">
                                <a:solidFill>
                                  <a:schemeClr val="accent6">
                                    <a:lumMod val="50000"/>
                                  </a:schemeClr>
                                </a:solidFill>
                                <a:latin typeface="Cambria Math" panose="02040503050406030204" pitchFamily="18" charset="0"/>
                              </a:rPr>
                              <m:t>𝑆</m:t>
                            </m:r>
                          </m:sub>
                        </m:sSub>
                        <m:d>
                          <m:dPr>
                            <m:ctrlPr>
                              <a:rPr lang="en-US" sz="2100" i="1">
                                <a:solidFill>
                                  <a:schemeClr val="accent6">
                                    <a:lumMod val="50000"/>
                                  </a:schemeClr>
                                </a:solidFill>
                                <a:latin typeface="Cambria Math" panose="02040503050406030204" pitchFamily="18" charset="0"/>
                              </a:rPr>
                            </m:ctrlPr>
                          </m:dPr>
                          <m:e>
                            <m:r>
                              <a:rPr lang="en-US" sz="2100" i="1">
                                <a:solidFill>
                                  <a:schemeClr val="accent6">
                                    <a:lumMod val="50000"/>
                                  </a:schemeClr>
                                </a:solidFill>
                                <a:latin typeface="Cambria Math" panose="02040503050406030204" pitchFamily="18" charset="0"/>
                              </a:rPr>
                              <m:t>2 </m:t>
                            </m:r>
                            <m:r>
                              <a:rPr lang="en-US" sz="2100" i="1">
                                <a:solidFill>
                                  <a:schemeClr val="accent6">
                                    <a:lumMod val="50000"/>
                                  </a:schemeClr>
                                </a:solidFill>
                                <a:latin typeface="Cambria Math" panose="02040503050406030204" pitchFamily="18" charset="0"/>
                              </a:rPr>
                              <m:t>𝐾</m:t>
                            </m:r>
                          </m:e>
                        </m:d>
                        <m:r>
                          <a:rPr lang="en-US" sz="2100" i="1">
                            <a:solidFill>
                              <a:schemeClr val="accent6">
                                <a:lumMod val="50000"/>
                              </a:schemeClr>
                            </a:solidFill>
                            <a:latin typeface="Cambria Math" panose="02040503050406030204" pitchFamily="18" charset="0"/>
                          </a:rPr>
                          <m:t>=</m:t>
                        </m:r>
                        <m:sSub>
                          <m:sSubPr>
                            <m:ctrlPr>
                              <a:rPr lang="en-US" sz="2100" i="1">
                                <a:solidFill>
                                  <a:schemeClr val="accent6">
                                    <a:lumMod val="50000"/>
                                  </a:schemeClr>
                                </a:solidFill>
                                <a:latin typeface="Cambria Math" panose="02040503050406030204" pitchFamily="18" charset="0"/>
                              </a:rPr>
                            </m:ctrlPr>
                          </m:sSubPr>
                          <m:e>
                            <m:sSub>
                              <m:sSubPr>
                                <m:ctrlPr>
                                  <a:rPr lang="en-US" sz="2100" i="1">
                                    <a:solidFill>
                                      <a:schemeClr val="accent6">
                                        <a:lumMod val="50000"/>
                                      </a:schemeClr>
                                    </a:solidFill>
                                    <a:latin typeface="Cambria Math" panose="02040503050406030204" pitchFamily="18" charset="0"/>
                                  </a:rPr>
                                </m:ctrlPr>
                              </m:sSubPr>
                              <m:e>
                                <m:r>
                                  <a:rPr lang="en-US" sz="2100" i="1">
                                    <a:solidFill>
                                      <a:schemeClr val="accent6">
                                        <a:lumMod val="50000"/>
                                      </a:schemeClr>
                                    </a:solidFill>
                                    <a:latin typeface="Cambria Math" panose="02040503050406030204" pitchFamily="18" charset="0"/>
                                  </a:rPr>
                                  <m:t>𝑅</m:t>
                                </m:r>
                              </m:e>
                              <m:sub>
                                <m:r>
                                  <a:rPr lang="en-US" sz="2100" i="1">
                                    <a:solidFill>
                                      <a:schemeClr val="accent6">
                                        <a:lumMod val="50000"/>
                                      </a:schemeClr>
                                    </a:solidFill>
                                    <a:latin typeface="Cambria Math" panose="02040503050406030204" pitchFamily="18" charset="0"/>
                                  </a:rPr>
                                  <m:t>𝐵𝐶𝑆</m:t>
                                </m:r>
                              </m:sub>
                            </m:sSub>
                            <m:r>
                              <a:rPr lang="en-US" sz="2100" i="1">
                                <a:solidFill>
                                  <a:schemeClr val="accent6">
                                    <a:lumMod val="50000"/>
                                  </a:schemeClr>
                                </a:solidFill>
                                <a:latin typeface="Cambria Math" panose="02040503050406030204" pitchFamily="18" charset="0"/>
                              </a:rPr>
                              <m:t> </m:t>
                            </m:r>
                            <m:d>
                              <m:dPr>
                                <m:ctrlPr>
                                  <a:rPr lang="en-US" sz="2100" i="1">
                                    <a:solidFill>
                                      <a:schemeClr val="accent6">
                                        <a:lumMod val="50000"/>
                                      </a:schemeClr>
                                    </a:solidFill>
                                    <a:latin typeface="Cambria Math" panose="02040503050406030204" pitchFamily="18" charset="0"/>
                                  </a:rPr>
                                </m:ctrlPr>
                              </m:dPr>
                              <m:e>
                                <m:r>
                                  <a:rPr lang="en-US" sz="2100" i="1">
                                    <a:solidFill>
                                      <a:schemeClr val="accent6">
                                        <a:lumMod val="50000"/>
                                      </a:schemeClr>
                                    </a:solidFill>
                                    <a:latin typeface="Cambria Math" panose="02040503050406030204" pitchFamily="18" charset="0"/>
                                  </a:rPr>
                                  <m:t>2 </m:t>
                                </m:r>
                                <m:r>
                                  <a:rPr lang="en-US" sz="2100" i="1">
                                    <a:solidFill>
                                      <a:schemeClr val="accent6">
                                        <a:lumMod val="50000"/>
                                      </a:schemeClr>
                                    </a:solidFill>
                                    <a:latin typeface="Cambria Math" panose="02040503050406030204" pitchFamily="18" charset="0"/>
                                  </a:rPr>
                                  <m:t>𝐾</m:t>
                                </m:r>
                              </m:e>
                            </m:d>
                            <m:r>
                              <a:rPr lang="en-US" sz="2100" i="1">
                                <a:solidFill>
                                  <a:schemeClr val="accent6">
                                    <a:lumMod val="50000"/>
                                  </a:schemeClr>
                                </a:solidFill>
                                <a:latin typeface="Cambria Math" panose="02040503050406030204" pitchFamily="18" charset="0"/>
                              </a:rPr>
                              <m:t>+</m:t>
                            </m:r>
                            <m:r>
                              <a:rPr lang="en-US" sz="2100" i="1">
                                <a:solidFill>
                                  <a:schemeClr val="accent6">
                                    <a:lumMod val="50000"/>
                                  </a:schemeClr>
                                </a:solidFill>
                                <a:latin typeface="Cambria Math" panose="02040503050406030204" pitchFamily="18" charset="0"/>
                              </a:rPr>
                              <m:t>𝑅</m:t>
                            </m:r>
                          </m:e>
                          <m:sub>
                            <m:r>
                              <a:rPr lang="en-US" sz="2100" i="1">
                                <a:solidFill>
                                  <a:schemeClr val="accent6">
                                    <a:lumMod val="50000"/>
                                  </a:schemeClr>
                                </a:solidFill>
                                <a:latin typeface="Cambria Math" panose="02040503050406030204" pitchFamily="18" charset="0"/>
                              </a:rPr>
                              <m:t>0</m:t>
                            </m:r>
                          </m:sub>
                        </m:sSub>
                        <m:r>
                          <a:rPr lang="en-US" sz="2100">
                            <a:solidFill>
                              <a:schemeClr val="accent6">
                                <a:lumMod val="50000"/>
                              </a:schemeClr>
                            </a:solidFill>
                            <a:latin typeface="Cambria Math" panose="02040503050406030204" pitchFamily="18" charset="0"/>
                          </a:rPr>
                          <m:t>+</m:t>
                        </m:r>
                        <m:sSub>
                          <m:sSubPr>
                            <m:ctrlPr>
                              <a:rPr lang="en-US" sz="2100" i="1">
                                <a:solidFill>
                                  <a:schemeClr val="accent6">
                                    <a:lumMod val="50000"/>
                                  </a:schemeClr>
                                </a:solidFill>
                                <a:latin typeface="Cambria Math" panose="02040503050406030204" pitchFamily="18" charset="0"/>
                              </a:rPr>
                            </m:ctrlPr>
                          </m:sSubPr>
                          <m:e>
                            <m:r>
                              <a:rPr lang="en-US" sz="2100" i="1">
                                <a:solidFill>
                                  <a:schemeClr val="accent6">
                                    <a:lumMod val="50000"/>
                                  </a:schemeClr>
                                </a:solidFill>
                                <a:latin typeface="Cambria Math" panose="02040503050406030204" pitchFamily="18" charset="0"/>
                              </a:rPr>
                              <m:t>𝑅</m:t>
                            </m:r>
                          </m:e>
                          <m:sub>
                            <m:r>
                              <a:rPr lang="en-US" sz="2100" i="1">
                                <a:solidFill>
                                  <a:schemeClr val="accent6">
                                    <a:lumMod val="50000"/>
                                  </a:schemeClr>
                                </a:solidFill>
                                <a:latin typeface="Cambria Math" panose="02040503050406030204" pitchFamily="18" charset="0"/>
                              </a:rPr>
                              <m:t>𝑓𝑙</m:t>
                            </m:r>
                          </m:sub>
                        </m:sSub>
                      </m:oMath>
                    </m:oMathPara>
                  </a14:m>
                  <a:endParaRPr lang="en-US" sz="2100" dirty="0">
                    <a:solidFill>
                      <a:schemeClr val="accent6">
                        <a:lumMod val="5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76482" y="1046352"/>
                  <a:ext cx="8686800" cy="465426"/>
                </a:xfrm>
                <a:prstGeom prst="rect">
                  <a:avLst/>
                </a:prstGeom>
                <a:blipFill>
                  <a:blip r:embed="rId3"/>
                  <a:stretch>
                    <a:fillRect b="-25862"/>
                  </a:stretch>
                </a:blipFill>
              </p:spPr>
              <p:txBody>
                <a:bodyPr/>
                <a:lstStyle/>
                <a:p>
                  <a:r>
                    <a:rPr lang="en-US">
                      <a:noFill/>
                    </a:rPr>
                    <a:t> </a:t>
                  </a:r>
                </a:p>
              </p:txBody>
            </p:sp>
          </mc:Fallback>
        </mc:AlternateContent>
        <p:sp>
          <p:nvSpPr>
            <p:cNvPr id="4" name="Rectangle 3"/>
            <p:cNvSpPr/>
            <p:nvPr/>
          </p:nvSpPr>
          <p:spPr>
            <a:xfrm>
              <a:off x="3646797" y="1001527"/>
              <a:ext cx="1687710" cy="553946"/>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800"/>
            </a:p>
          </p:txBody>
        </p:sp>
      </p:grpSp>
      <p:graphicFrame>
        <p:nvGraphicFramePr>
          <p:cNvPr id="11" name="Object 10"/>
          <p:cNvGraphicFramePr>
            <a:graphicFrameLocks noChangeAspect="1"/>
          </p:cNvGraphicFramePr>
          <p:nvPr>
            <p:extLst/>
          </p:nvPr>
        </p:nvGraphicFramePr>
        <p:xfrm>
          <a:off x="4060956" y="2087183"/>
          <a:ext cx="4629569" cy="3535791"/>
        </p:xfrm>
        <a:graphic>
          <a:graphicData uri="http://schemas.openxmlformats.org/presentationml/2006/ole">
            <mc:AlternateContent xmlns:mc="http://schemas.openxmlformats.org/markup-compatibility/2006">
              <mc:Choice xmlns:v="urn:schemas-microsoft-com:vml" Requires="v">
                <p:oleObj spid="_x0000_s8350" name="Graph" r:id="rId4" imgW="3870720" imgH="2956320" progId="Origin50.Graph">
                  <p:embed/>
                </p:oleObj>
              </mc:Choice>
              <mc:Fallback>
                <p:oleObj name="Graph" r:id="rId4" imgW="3870720" imgH="2956320" progId="Origin50.Graph">
                  <p:embed/>
                  <p:pic>
                    <p:nvPicPr>
                      <p:cNvPr id="11" name="Object 10"/>
                      <p:cNvPicPr/>
                      <p:nvPr/>
                    </p:nvPicPr>
                    <p:blipFill>
                      <a:blip r:embed="rId5"/>
                      <a:stretch>
                        <a:fillRect/>
                      </a:stretch>
                    </p:blipFill>
                    <p:spPr>
                      <a:xfrm>
                        <a:off x="4060956" y="2087183"/>
                        <a:ext cx="4629569" cy="3535791"/>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641098" y="2023855"/>
          <a:ext cx="3641044" cy="2788506"/>
        </p:xfrm>
        <a:graphic>
          <a:graphicData uri="http://schemas.openxmlformats.org/presentationml/2006/ole">
            <mc:AlternateContent xmlns:mc="http://schemas.openxmlformats.org/markup-compatibility/2006">
              <mc:Choice xmlns:v="urn:schemas-microsoft-com:vml" Requires="v">
                <p:oleObj spid="_x0000_s8351" name="Graph" r:id="rId6" imgW="3906000" imgH="2990520" progId="Origin50.Graph">
                  <p:embed/>
                </p:oleObj>
              </mc:Choice>
              <mc:Fallback>
                <p:oleObj name="Graph" r:id="rId6" imgW="3906000" imgH="2990520" progId="Origin50.Graph">
                  <p:embed/>
                  <p:pic>
                    <p:nvPicPr>
                      <p:cNvPr id="12" name="Object 11"/>
                      <p:cNvPicPr/>
                      <p:nvPr/>
                    </p:nvPicPr>
                    <p:blipFill>
                      <a:blip r:embed="rId7"/>
                      <a:stretch>
                        <a:fillRect/>
                      </a:stretch>
                    </p:blipFill>
                    <p:spPr>
                      <a:xfrm>
                        <a:off x="641098" y="2023855"/>
                        <a:ext cx="3641044" cy="2788506"/>
                      </a:xfrm>
                      <a:prstGeom prst="rect">
                        <a:avLst/>
                      </a:prstGeom>
                    </p:spPr>
                  </p:pic>
                </p:oleObj>
              </mc:Fallback>
            </mc:AlternateContent>
          </a:graphicData>
        </a:graphic>
      </p:graphicFrame>
      <p:sp>
        <p:nvSpPr>
          <p:cNvPr id="13" name="TextBox 12"/>
          <p:cNvSpPr txBox="1"/>
          <p:nvPr/>
        </p:nvSpPr>
        <p:spPr>
          <a:xfrm>
            <a:off x="1694675" y="4712614"/>
            <a:ext cx="2464959" cy="1107996"/>
          </a:xfrm>
          <a:prstGeom prst="rect">
            <a:avLst/>
          </a:prstGeom>
          <a:noFill/>
        </p:spPr>
        <p:txBody>
          <a:bodyPr wrap="square" rtlCol="0">
            <a:spAutoFit/>
          </a:bodyPr>
          <a:lstStyle/>
          <a:p>
            <a:pPr algn="just"/>
            <a:r>
              <a:rPr lang="en-US" sz="1650" dirty="0">
                <a:solidFill>
                  <a:schemeClr val="accent6">
                    <a:lumMod val="50000"/>
                  </a:schemeClr>
                </a:solidFill>
              </a:rPr>
              <a:t>Anti-Q-slope emerges from the BCS surface resistance </a:t>
            </a:r>
            <a:r>
              <a:rPr lang="en-US" sz="1650" u="sng" dirty="0">
                <a:solidFill>
                  <a:schemeClr val="accent6">
                    <a:lumMod val="50000"/>
                  </a:schemeClr>
                </a:solidFill>
              </a:rPr>
              <a:t>decreasing</a:t>
            </a:r>
            <a:r>
              <a:rPr lang="en-US" sz="1650" dirty="0">
                <a:solidFill>
                  <a:schemeClr val="accent6">
                    <a:lumMod val="50000"/>
                  </a:schemeClr>
                </a:solidFill>
              </a:rPr>
              <a:t> with field</a:t>
            </a:r>
          </a:p>
        </p:txBody>
      </p:sp>
      <p:cxnSp>
        <p:nvCxnSpPr>
          <p:cNvPr id="15" name="Straight Arrow Connector 14"/>
          <p:cNvCxnSpPr/>
          <p:nvPr/>
        </p:nvCxnSpPr>
        <p:spPr>
          <a:xfrm flipV="1">
            <a:off x="1746406" y="2506961"/>
            <a:ext cx="715214" cy="32958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7" name="TextBox 16"/>
          <p:cNvSpPr txBox="1"/>
          <p:nvPr/>
        </p:nvSpPr>
        <p:spPr>
          <a:xfrm>
            <a:off x="2267480" y="2559893"/>
            <a:ext cx="1365567" cy="369332"/>
          </a:xfrm>
          <a:prstGeom prst="rect">
            <a:avLst/>
          </a:prstGeom>
          <a:noFill/>
        </p:spPr>
        <p:txBody>
          <a:bodyPr wrap="none" rtlCol="0">
            <a:spAutoFit/>
          </a:bodyPr>
          <a:lstStyle/>
          <a:p>
            <a:r>
              <a:rPr lang="en-US" sz="1800" dirty="0">
                <a:solidFill>
                  <a:schemeClr val="accent6">
                    <a:lumMod val="50000"/>
                  </a:schemeClr>
                </a:solidFill>
              </a:rPr>
              <a:t>Anti-Q-slope</a:t>
            </a:r>
          </a:p>
        </p:txBody>
      </p:sp>
      <p:sp>
        <p:nvSpPr>
          <p:cNvPr id="18" name="Oval 17"/>
          <p:cNvSpPr/>
          <p:nvPr/>
        </p:nvSpPr>
        <p:spPr>
          <a:xfrm rot="1291025">
            <a:off x="4519525" y="3984320"/>
            <a:ext cx="3467100" cy="581025"/>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800"/>
          </a:p>
        </p:txBody>
      </p:sp>
      <p:cxnSp>
        <p:nvCxnSpPr>
          <p:cNvPr id="19" name="Straight Arrow Connector 18"/>
          <p:cNvCxnSpPr/>
          <p:nvPr/>
        </p:nvCxnSpPr>
        <p:spPr>
          <a:xfrm flipV="1">
            <a:off x="4159635" y="4333884"/>
            <a:ext cx="1231516" cy="48939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0" name="TextBox 19"/>
          <p:cNvSpPr txBox="1"/>
          <p:nvPr/>
        </p:nvSpPr>
        <p:spPr>
          <a:xfrm>
            <a:off x="1228652" y="5554638"/>
            <a:ext cx="4984057" cy="415498"/>
          </a:xfrm>
          <a:prstGeom prst="rect">
            <a:avLst/>
          </a:prstGeom>
          <a:solidFill>
            <a:schemeClr val="bg1"/>
          </a:solidFill>
        </p:spPr>
        <p:txBody>
          <a:bodyPr wrap="none" rtlCol="0">
            <a:spAutoFit/>
          </a:bodyPr>
          <a:lstStyle/>
          <a:p>
            <a:r>
              <a:rPr lang="en-US" sz="1050" dirty="0">
                <a:solidFill>
                  <a:srgbClr val="0000FF"/>
                </a:solidFill>
              </a:rPr>
              <a:t>A. Grassellino et al, </a:t>
            </a:r>
            <a:r>
              <a:rPr lang="en-US" sz="1050" dirty="0" err="1">
                <a:solidFill>
                  <a:srgbClr val="0000FF"/>
                </a:solidFill>
              </a:rPr>
              <a:t>Supercond</a:t>
            </a:r>
            <a:r>
              <a:rPr lang="en-US" sz="1050" dirty="0">
                <a:solidFill>
                  <a:srgbClr val="0000FF"/>
                </a:solidFill>
              </a:rPr>
              <a:t>. Sci. Technol. </a:t>
            </a:r>
            <a:r>
              <a:rPr lang="en-US" sz="1050" b="1" dirty="0">
                <a:solidFill>
                  <a:srgbClr val="0000FF"/>
                </a:solidFill>
              </a:rPr>
              <a:t>26</a:t>
            </a:r>
            <a:r>
              <a:rPr lang="en-US" sz="1050" dirty="0">
                <a:solidFill>
                  <a:srgbClr val="0000FF"/>
                </a:solidFill>
              </a:rPr>
              <a:t> 102001 (2013) - Rapid Communications </a:t>
            </a:r>
          </a:p>
          <a:p>
            <a:r>
              <a:rPr lang="en-US" sz="1050" dirty="0">
                <a:solidFill>
                  <a:srgbClr val="0000FF"/>
                </a:solidFill>
              </a:rPr>
              <a:t>A. Romanenko and A. </a:t>
            </a:r>
            <a:r>
              <a:rPr lang="en-US" sz="1050" dirty="0" err="1">
                <a:solidFill>
                  <a:srgbClr val="0000FF"/>
                </a:solidFill>
              </a:rPr>
              <a:t>Grassellino</a:t>
            </a:r>
            <a:r>
              <a:rPr lang="en-US" sz="1050" dirty="0">
                <a:solidFill>
                  <a:srgbClr val="0000FF"/>
                </a:solidFill>
              </a:rPr>
              <a:t>, Appl. Phys. </a:t>
            </a:r>
            <a:r>
              <a:rPr lang="en-US" sz="1050" dirty="0" err="1">
                <a:solidFill>
                  <a:srgbClr val="0000FF"/>
                </a:solidFill>
              </a:rPr>
              <a:t>Lett</a:t>
            </a:r>
            <a:r>
              <a:rPr lang="en-US" sz="1050" dirty="0">
                <a:solidFill>
                  <a:srgbClr val="0000FF"/>
                </a:solidFill>
              </a:rPr>
              <a:t>. </a:t>
            </a:r>
            <a:r>
              <a:rPr lang="en-US" sz="1050" b="1" dirty="0">
                <a:solidFill>
                  <a:srgbClr val="0000FF"/>
                </a:solidFill>
              </a:rPr>
              <a:t>102</a:t>
            </a:r>
            <a:r>
              <a:rPr lang="en-US" sz="1050" dirty="0">
                <a:solidFill>
                  <a:srgbClr val="0000FF"/>
                </a:solidFill>
              </a:rPr>
              <a:t>, 252603 (2013)</a:t>
            </a:r>
          </a:p>
        </p:txBody>
      </p:sp>
      <p:sp>
        <p:nvSpPr>
          <p:cNvPr id="16" name="Footer Placeholder 4">
            <a:extLst>
              <a:ext uri="{FF2B5EF4-FFF2-40B4-BE49-F238E27FC236}">
                <a16:creationId xmlns:a16="http://schemas.microsoft.com/office/drawing/2014/main" id="{2A81EECA-B87E-4616-86EF-1F90CB3C210D}"/>
              </a:ext>
            </a:extLst>
          </p:cNvPr>
          <p:cNvSpPr txBox="1">
            <a:spLocks/>
          </p:cNvSpPr>
          <p:nvPr/>
        </p:nvSpPr>
        <p:spPr bwMode="auto">
          <a:xfrm>
            <a:off x="1707974" y="6093915"/>
            <a:ext cx="4284917" cy="18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ＭＳ Ｐゴシック" charset="0"/>
              </a:defRPr>
            </a:lvl1pPr>
            <a:lvl2pPr marL="557213" indent="-214313"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2pPr>
            <a:lvl3pPr marL="857250" indent="-17145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3pPr>
            <a:lvl4pPr marL="1200150" indent="-17145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4pPr>
            <a:lvl5pPr marL="1543050" indent="-171450" algn="l" defTabSz="457200" rtl="0" eaLnBrk="0" fontAlgn="base"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5pPr>
            <a:lvl6pPr marL="18859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6pPr>
            <a:lvl7pPr marL="22288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7pPr>
            <a:lvl8pPr marL="25717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8pPr>
            <a:lvl9pPr marL="2914650" indent="-171450" algn="l" defTabSz="342900" rtl="0" eaLnBrk="0" fontAlgn="base" latinLnBrk="0" hangingPunct="0">
              <a:spcBef>
                <a:spcPct val="0"/>
              </a:spcBef>
              <a:spcAft>
                <a:spcPct val="0"/>
              </a:spcAft>
              <a:defRPr sz="1800" kern="1200">
                <a:solidFill>
                  <a:schemeClr val="tx1"/>
                </a:solidFill>
                <a:latin typeface="Calibri" panose="020F0502020204030204" pitchFamily="34" charset="0"/>
                <a:ea typeface="Geneva" pitchFamily="121" charset="-128"/>
                <a:cs typeface="Geneva" charset="0"/>
              </a:defRPr>
            </a:lvl9pPr>
          </a:lstStyle>
          <a:p>
            <a:pPr eaLnBrk="1" hangingPunct="1"/>
            <a:r>
              <a:rPr lang="it-IT" altLang="en-US" sz="900">
                <a:solidFill>
                  <a:srgbClr val="004C97"/>
                </a:solidFill>
                <a:latin typeface="Helvetica" panose="020B0604020202020204" pitchFamily="34" charset="0"/>
                <a:ea typeface="MS PGothic" panose="020B0600070205080204" pitchFamily="34" charset="-128"/>
              </a:rPr>
              <a:t>M. Martinello, M. Checchin </a:t>
            </a:r>
            <a:endParaRPr lang="en-US" altLang="en-US" sz="900" b="1" dirty="0">
              <a:solidFill>
                <a:srgbClr val="004C97"/>
              </a:solidFill>
              <a:latin typeface="Helvetica" panose="020B0604020202020204" pitchFamily="34" charset="0"/>
              <a:ea typeface="MS PGothic" panose="020B0600070205080204" pitchFamily="34" charset="-128"/>
            </a:endParaRPr>
          </a:p>
        </p:txBody>
      </p:sp>
      <p:sp>
        <p:nvSpPr>
          <p:cNvPr id="6" name="Date Placeholder 5">
            <a:extLst>
              <a:ext uri="{FF2B5EF4-FFF2-40B4-BE49-F238E27FC236}">
                <a16:creationId xmlns:a16="http://schemas.microsoft.com/office/drawing/2014/main" id="{B4EB4A04-FB84-4D73-A10D-FC3A4938AA78}"/>
              </a:ext>
            </a:extLst>
          </p:cNvPr>
          <p:cNvSpPr>
            <a:spLocks noGrp="1"/>
          </p:cNvSpPr>
          <p:nvPr>
            <p:ph type="dt" sz="half" idx="10"/>
          </p:nvPr>
        </p:nvSpPr>
        <p:spPr/>
        <p:txBody>
          <a:bodyPr/>
          <a:lstStyle/>
          <a:p>
            <a:r>
              <a:rPr lang="en-US" altLang="en-US"/>
              <a:t>1/13/2020</a:t>
            </a:r>
          </a:p>
        </p:txBody>
      </p:sp>
      <p:sp>
        <p:nvSpPr>
          <p:cNvPr id="21" name="Title 6">
            <a:extLst>
              <a:ext uri="{FF2B5EF4-FFF2-40B4-BE49-F238E27FC236}">
                <a16:creationId xmlns:a16="http://schemas.microsoft.com/office/drawing/2014/main" id="{003C81A1-8A2B-4F0A-B73A-0AA85C10D414}"/>
              </a:ext>
            </a:extLst>
          </p:cNvPr>
          <p:cNvSpPr txBox="1">
            <a:spLocks/>
          </p:cNvSpPr>
          <p:nvPr/>
        </p:nvSpPr>
        <p:spPr>
          <a:xfrm>
            <a:off x="222250" y="251752"/>
            <a:ext cx="8693150"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N-doping</a:t>
            </a:r>
          </a:p>
        </p:txBody>
      </p:sp>
    </p:spTree>
    <p:extLst>
      <p:ext uri="{BB962C8B-B14F-4D97-AF65-F5344CB8AC3E}">
        <p14:creationId xmlns:p14="http://schemas.microsoft.com/office/powerpoint/2010/main" val="29517548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111</a:t>
            </a:fld>
            <a:endParaRPr lang="en-US" dirty="0"/>
          </a:p>
        </p:txBody>
      </p:sp>
      <p:sp>
        <p:nvSpPr>
          <p:cNvPr id="6" name="TextBox 5"/>
          <p:cNvSpPr txBox="1"/>
          <p:nvPr/>
        </p:nvSpPr>
        <p:spPr>
          <a:xfrm>
            <a:off x="122944" y="53789"/>
            <a:ext cx="9021055" cy="3231654"/>
          </a:xfrm>
          <a:prstGeom prst="rect">
            <a:avLst/>
          </a:prstGeom>
          <a:noFill/>
        </p:spPr>
        <p:txBody>
          <a:bodyPr wrap="square" rtlCol="0">
            <a:spAutoFit/>
          </a:bodyPr>
          <a:lstStyle/>
          <a:p>
            <a:r>
              <a:rPr lang="en-US" sz="2800" dirty="0"/>
              <a:t>N-doping:</a:t>
            </a:r>
          </a:p>
          <a:p>
            <a:pPr marL="342900" indent="-342900">
              <a:buFont typeface="Arial" panose="020B0604020202020204" pitchFamily="34" charset="0"/>
              <a:buChar char="•"/>
            </a:pPr>
            <a:r>
              <a:rPr lang="en-US" dirty="0"/>
              <a:t>Provides Q</a:t>
            </a:r>
            <a:r>
              <a:rPr lang="en-US" baseline="-25000" dirty="0"/>
              <a:t>0</a:t>
            </a:r>
            <a:r>
              <a:rPr lang="en-US" dirty="0"/>
              <a:t> 2.5-3 times higher than “standard” processing.</a:t>
            </a:r>
          </a:p>
          <a:p>
            <a:pPr marL="342900" indent="-342900">
              <a:buFont typeface="Arial" panose="020B0604020202020204" pitchFamily="34" charset="0"/>
              <a:buChar char="•"/>
            </a:pPr>
            <a:r>
              <a:rPr lang="en-US" dirty="0"/>
              <a:t>Trade-off:</a:t>
            </a:r>
          </a:p>
          <a:p>
            <a:pPr marL="684213" indent="-684213">
              <a:buFont typeface="Courier New" panose="02070309020205020404" pitchFamily="49" charset="0"/>
              <a:buChar char="o"/>
            </a:pPr>
            <a:r>
              <a:rPr lang="en-US" sz="2000" dirty="0"/>
              <a:t>Lower acceleration gradient, 20-22 MeV/m – not an issue for proton </a:t>
            </a:r>
            <a:r>
              <a:rPr lang="en-US" sz="2000" dirty="0" err="1"/>
              <a:t>linacs</a:t>
            </a:r>
            <a:r>
              <a:rPr lang="en-US" sz="2000" dirty="0"/>
              <a:t>;</a:t>
            </a:r>
          </a:p>
          <a:p>
            <a:pPr marL="684213" indent="-684213">
              <a:buFont typeface="Courier New" panose="02070309020205020404" pitchFamily="49" charset="0"/>
              <a:buChar char="o"/>
            </a:pPr>
            <a:r>
              <a:rPr lang="en-US" sz="2000" dirty="0"/>
              <a:t>Higher sensitivity to the residual magnetic field.</a:t>
            </a:r>
          </a:p>
          <a:p>
            <a:pPr marL="342900" indent="-342900">
              <a:buFont typeface="Arial" panose="020B0604020202020204" pitchFamily="34" charset="0"/>
              <a:buChar char="•"/>
            </a:pPr>
            <a:r>
              <a:rPr lang="en-US" dirty="0"/>
              <a:t>Remedy:</a:t>
            </a:r>
          </a:p>
          <a:p>
            <a:pPr marL="684213" indent="-684213">
              <a:buFont typeface="Courier New" panose="02070309020205020404" pitchFamily="49" charset="0"/>
              <a:buChar char="o"/>
            </a:pPr>
            <a:r>
              <a:rPr lang="en-US" sz="2000" dirty="0"/>
              <a:t>Magnetic hygiene and shielding improvement</a:t>
            </a:r>
          </a:p>
          <a:p>
            <a:pPr marL="684213" indent="-684213">
              <a:buFont typeface="Courier New" panose="02070309020205020404" pitchFamily="49" charset="0"/>
              <a:buChar char="o"/>
            </a:pPr>
            <a:r>
              <a:rPr lang="en-US" sz="2000" dirty="0"/>
              <a:t>Fast cooldown </a:t>
            </a:r>
          </a:p>
          <a:p>
            <a:endParaRPr lang="en-US" dirty="0"/>
          </a:p>
        </p:txBody>
      </p:sp>
      <p:pic>
        <p:nvPicPr>
          <p:cNvPr id="7" name="Picture 6"/>
          <p:cNvPicPr>
            <a:picLocks noChangeAspect="1"/>
          </p:cNvPicPr>
          <p:nvPr/>
        </p:nvPicPr>
        <p:blipFill>
          <a:blip r:embed="rId2"/>
          <a:stretch>
            <a:fillRect/>
          </a:stretch>
        </p:blipFill>
        <p:spPr>
          <a:xfrm>
            <a:off x="708679" y="2866146"/>
            <a:ext cx="4947407" cy="3034469"/>
          </a:xfrm>
          <a:prstGeom prst="rect">
            <a:avLst/>
          </a:prstGeom>
        </p:spPr>
      </p:pic>
      <p:sp>
        <p:nvSpPr>
          <p:cNvPr id="8" name="TextBox 7"/>
          <p:cNvSpPr txBox="1"/>
          <p:nvPr/>
        </p:nvSpPr>
        <p:spPr>
          <a:xfrm>
            <a:off x="5687444" y="3694884"/>
            <a:ext cx="3456556" cy="830997"/>
          </a:xfrm>
          <a:prstGeom prst="rect">
            <a:avLst/>
          </a:prstGeom>
          <a:noFill/>
        </p:spPr>
        <p:txBody>
          <a:bodyPr wrap="square" rtlCol="0">
            <a:spAutoFit/>
          </a:bodyPr>
          <a:lstStyle/>
          <a:p>
            <a:r>
              <a:rPr lang="en-US" dirty="0"/>
              <a:t>VTS test results of dressed prototype cavities</a:t>
            </a:r>
          </a:p>
        </p:txBody>
      </p:sp>
      <p:sp>
        <p:nvSpPr>
          <p:cNvPr id="9" name="TextBox 8"/>
          <p:cNvSpPr txBox="1"/>
          <p:nvPr/>
        </p:nvSpPr>
        <p:spPr>
          <a:xfrm>
            <a:off x="222250" y="6028887"/>
            <a:ext cx="7275186" cy="338554"/>
          </a:xfrm>
          <a:prstGeom prst="rect">
            <a:avLst/>
          </a:prstGeom>
          <a:noFill/>
        </p:spPr>
        <p:txBody>
          <a:bodyPr wrap="square" rtlCol="0">
            <a:spAutoFit/>
          </a:bodyPr>
          <a:lstStyle/>
          <a:p>
            <a:r>
              <a:rPr lang="en-US" sz="1600" dirty="0"/>
              <a:t>A. Grassellino, N-doping: progress in development and understanding, SRF15 </a:t>
            </a:r>
          </a:p>
        </p:txBody>
      </p:sp>
    </p:spTree>
    <p:extLst>
      <p:ext uri="{BB962C8B-B14F-4D97-AF65-F5344CB8AC3E}">
        <p14:creationId xmlns:p14="http://schemas.microsoft.com/office/powerpoint/2010/main" val="29949664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112</a:t>
            </a:fld>
            <a:endParaRPr lang="en-US" dirty="0"/>
          </a:p>
        </p:txBody>
      </p:sp>
      <p:sp>
        <p:nvSpPr>
          <p:cNvPr id="6" name="TextBox 5"/>
          <p:cNvSpPr txBox="1"/>
          <p:nvPr/>
        </p:nvSpPr>
        <p:spPr>
          <a:xfrm>
            <a:off x="237618" y="25006"/>
            <a:ext cx="8529278" cy="523220"/>
          </a:xfrm>
          <a:prstGeom prst="rect">
            <a:avLst/>
          </a:prstGeom>
          <a:noFill/>
        </p:spPr>
        <p:txBody>
          <a:bodyPr wrap="square" rtlCol="0">
            <a:spAutoFit/>
          </a:bodyPr>
          <a:lstStyle/>
          <a:p>
            <a:r>
              <a:rPr lang="en-US" sz="2800" dirty="0"/>
              <a:t>Fast cooldown</a:t>
            </a:r>
          </a:p>
        </p:txBody>
      </p:sp>
      <p:pic>
        <p:nvPicPr>
          <p:cNvPr id="7" name="Picture 6"/>
          <p:cNvPicPr>
            <a:picLocks noChangeAspect="1"/>
          </p:cNvPicPr>
          <p:nvPr/>
        </p:nvPicPr>
        <p:blipFill>
          <a:blip r:embed="rId2"/>
          <a:stretch>
            <a:fillRect/>
          </a:stretch>
        </p:blipFill>
        <p:spPr>
          <a:xfrm>
            <a:off x="1186614" y="3436208"/>
            <a:ext cx="3833100" cy="2495669"/>
          </a:xfrm>
          <a:prstGeom prst="rect">
            <a:avLst/>
          </a:prstGeom>
        </p:spPr>
      </p:pic>
      <p:sp>
        <p:nvSpPr>
          <p:cNvPr id="8" name="Rectangle 7"/>
          <p:cNvSpPr/>
          <p:nvPr/>
        </p:nvSpPr>
        <p:spPr>
          <a:xfrm>
            <a:off x="91328" y="452173"/>
            <a:ext cx="9052672" cy="2800767"/>
          </a:xfrm>
          <a:prstGeom prst="rect">
            <a:avLst/>
          </a:prstGeom>
        </p:spPr>
        <p:txBody>
          <a:bodyPr wrap="square">
            <a:spAutoFit/>
          </a:bodyPr>
          <a:lstStyle/>
          <a:p>
            <a:pPr marL="342900" indent="-342900">
              <a:buFont typeface="Arial" panose="020B0604020202020204" pitchFamily="34" charset="0"/>
              <a:buChar char="•"/>
            </a:pPr>
            <a:r>
              <a:rPr lang="en-US" sz="2000" i="1" dirty="0"/>
              <a:t>Q</a:t>
            </a:r>
            <a:r>
              <a:rPr lang="en-US" sz="2000" i="1" baseline="-25000" dirty="0"/>
              <a:t>0</a:t>
            </a:r>
            <a:r>
              <a:rPr lang="en-US" sz="2000" i="1" dirty="0"/>
              <a:t>=G/</a:t>
            </a:r>
            <a:r>
              <a:rPr lang="en-US" sz="2000" i="1" dirty="0" err="1"/>
              <a:t>R</a:t>
            </a:r>
            <a:r>
              <a:rPr lang="en-US" sz="2000" i="1" baseline="-25000" dirty="0" err="1"/>
              <a:t>s</a:t>
            </a:r>
            <a:r>
              <a:rPr lang="en-US" sz="2000" dirty="0"/>
              <a:t>; </a:t>
            </a:r>
            <a:r>
              <a:rPr lang="en-US" sz="2000" i="1" dirty="0" err="1"/>
              <a:t>R</a:t>
            </a:r>
            <a:r>
              <a:rPr lang="en-US" sz="2000" i="1" baseline="-25000" dirty="0" err="1"/>
              <a:t>s</a:t>
            </a:r>
            <a:r>
              <a:rPr lang="en-US" sz="2000" i="1" dirty="0"/>
              <a:t>=</a:t>
            </a:r>
            <a:r>
              <a:rPr lang="en-US" sz="2000" dirty="0"/>
              <a:t>10 </a:t>
            </a:r>
            <a:r>
              <a:rPr lang="en-US" sz="2000" dirty="0" err="1"/>
              <a:t>nOhm</a:t>
            </a:r>
            <a:r>
              <a:rPr lang="en-US" sz="2000" dirty="0"/>
              <a:t> for </a:t>
            </a:r>
            <a:r>
              <a:rPr lang="en-US" sz="2000" i="1" dirty="0"/>
              <a:t>Q</a:t>
            </a:r>
            <a:r>
              <a:rPr lang="en-US" sz="2000" i="1" baseline="-25000" dirty="0"/>
              <a:t>0</a:t>
            </a:r>
            <a:r>
              <a:rPr lang="en-US" sz="2000" dirty="0"/>
              <a:t>=2.7e10</a:t>
            </a:r>
          </a:p>
          <a:p>
            <a:r>
              <a:rPr lang="en-US" sz="2000" i="1" dirty="0"/>
              <a:t>	</a:t>
            </a:r>
            <a:r>
              <a:rPr lang="en-US" sz="1800" i="1" dirty="0" err="1"/>
              <a:t>R</a:t>
            </a:r>
            <a:r>
              <a:rPr lang="en-US" sz="1800" i="1" baseline="-25000" dirty="0" err="1"/>
              <a:t>s</a:t>
            </a:r>
            <a:r>
              <a:rPr lang="en-US" sz="1800" i="1" dirty="0"/>
              <a:t>=R</a:t>
            </a:r>
            <a:r>
              <a:rPr lang="en-US" sz="1800" i="1" baseline="-25000" dirty="0"/>
              <a:t>0</a:t>
            </a:r>
            <a:r>
              <a:rPr lang="en-US" sz="1800" i="1" dirty="0"/>
              <a:t>+R</a:t>
            </a:r>
            <a:r>
              <a:rPr lang="en-US" sz="1800" i="1" baseline="-25000" dirty="0"/>
              <a:t>BCS</a:t>
            </a:r>
            <a:r>
              <a:rPr lang="en-US" sz="1800" i="1" dirty="0"/>
              <a:t>+R</a:t>
            </a:r>
            <a:r>
              <a:rPr lang="en-US" sz="1800" i="1" baseline="-25000" dirty="0"/>
              <a:t>TF</a:t>
            </a:r>
            <a:r>
              <a:rPr lang="en-US" sz="1800" i="1" dirty="0"/>
              <a:t> </a:t>
            </a:r>
            <a:r>
              <a:rPr lang="en-US" sz="1800" dirty="0"/>
              <a:t>, </a:t>
            </a:r>
          </a:p>
          <a:p>
            <a:r>
              <a:rPr lang="en-US" sz="1800" i="1" dirty="0"/>
              <a:t>	R</a:t>
            </a:r>
            <a:r>
              <a:rPr lang="en-US" sz="1800" i="1" baseline="-25000" dirty="0"/>
              <a:t>TF</a:t>
            </a:r>
            <a:r>
              <a:rPr lang="en-US" sz="1800" i="1" dirty="0"/>
              <a:t>=s*</a:t>
            </a:r>
            <a:r>
              <a:rPr lang="el-GR" sz="1800" i="1" dirty="0"/>
              <a:t>η</a:t>
            </a:r>
            <a:r>
              <a:rPr lang="en-US" sz="1800" i="1" dirty="0"/>
              <a:t>*</a:t>
            </a:r>
            <a:r>
              <a:rPr lang="en-US" sz="1800" i="1" dirty="0" err="1"/>
              <a:t>B</a:t>
            </a:r>
            <a:r>
              <a:rPr lang="en-US" sz="1800" i="1" baseline="-25000" dirty="0" err="1"/>
              <a:t>res</a:t>
            </a:r>
            <a:r>
              <a:rPr lang="en-US" sz="1800" i="1" baseline="-25000" dirty="0"/>
              <a:t> </a:t>
            </a:r>
            <a:r>
              <a:rPr lang="en-US" sz="1800" dirty="0"/>
              <a:t>, </a:t>
            </a:r>
            <a:r>
              <a:rPr lang="en-US" sz="1800" i="1" dirty="0"/>
              <a:t>s</a:t>
            </a:r>
            <a:r>
              <a:rPr lang="en-US" sz="1800" dirty="0"/>
              <a:t> is sensitivity to residual magnetic field </a:t>
            </a:r>
            <a:r>
              <a:rPr lang="en-US" sz="1800" i="1" dirty="0" err="1"/>
              <a:t>B</a:t>
            </a:r>
            <a:r>
              <a:rPr lang="en-US" sz="1800" i="1" baseline="-25000" dirty="0" err="1"/>
              <a:t>res</a:t>
            </a:r>
            <a:r>
              <a:rPr lang="en-US" sz="1800" dirty="0"/>
              <a:t>, </a:t>
            </a:r>
            <a:r>
              <a:rPr lang="el-GR" sz="1800" i="1" dirty="0"/>
              <a:t>η</a:t>
            </a:r>
            <a:r>
              <a:rPr lang="en-US" sz="1800" dirty="0"/>
              <a:t> is flux expulsion efficiency. </a:t>
            </a:r>
            <a:br>
              <a:rPr lang="en-US" sz="1800" dirty="0"/>
            </a:br>
            <a:r>
              <a:rPr lang="en-US" sz="1800" dirty="0"/>
              <a:t>	</a:t>
            </a:r>
            <a:r>
              <a:rPr lang="el-GR" sz="1800" i="1" dirty="0">
                <a:solidFill>
                  <a:srgbClr val="FF0000"/>
                </a:solidFill>
              </a:rPr>
              <a:t>η </a:t>
            </a:r>
            <a:r>
              <a:rPr lang="en-US" sz="1800" dirty="0">
                <a:solidFill>
                  <a:srgbClr val="FF0000"/>
                </a:solidFill>
              </a:rPr>
              <a:t>is material-dependent!</a:t>
            </a:r>
            <a:endParaRPr lang="en-US" sz="1800" baseline="-25000" dirty="0">
              <a:solidFill>
                <a:srgbClr val="FF0000"/>
              </a:solidFill>
            </a:endParaRPr>
          </a:p>
          <a:p>
            <a:pPr marL="342900" indent="-342900">
              <a:buFont typeface="Arial" panose="020B0604020202020204" pitchFamily="34" charset="0"/>
              <a:buChar char="•"/>
            </a:pPr>
            <a:r>
              <a:rPr lang="en-US" sz="2000" dirty="0"/>
              <a:t>For </a:t>
            </a:r>
            <a:r>
              <a:rPr lang="en-US" sz="2000" dirty="0" err="1"/>
              <a:t>pCM</a:t>
            </a:r>
            <a:r>
              <a:rPr lang="en-US" sz="2000" dirty="0"/>
              <a:t> Nb (</a:t>
            </a:r>
            <a:r>
              <a:rPr lang="en-US" sz="2000" dirty="0" err="1"/>
              <a:t>Wah</a:t>
            </a:r>
            <a:r>
              <a:rPr lang="en-US" sz="2000" dirty="0"/>
              <a:t> Chang): </a:t>
            </a:r>
          </a:p>
          <a:p>
            <a:r>
              <a:rPr lang="en-US" sz="2000" i="1" dirty="0"/>
              <a:t>	</a:t>
            </a:r>
            <a:r>
              <a:rPr lang="en-US" sz="1800" i="1" dirty="0"/>
              <a:t>R</a:t>
            </a:r>
            <a:r>
              <a:rPr lang="en-US" sz="1800" i="1" baseline="-25000" dirty="0"/>
              <a:t>BCS</a:t>
            </a:r>
            <a:r>
              <a:rPr lang="en-US" sz="1800" dirty="0"/>
              <a:t>=4.5 </a:t>
            </a:r>
            <a:r>
              <a:rPr lang="en-US" sz="1800" dirty="0" err="1"/>
              <a:t>nOhm</a:t>
            </a:r>
            <a:r>
              <a:rPr lang="en-US" sz="1800" dirty="0"/>
              <a:t>, </a:t>
            </a:r>
            <a:r>
              <a:rPr lang="en-US" sz="1800" i="1" dirty="0"/>
              <a:t>R</a:t>
            </a:r>
            <a:r>
              <a:rPr lang="en-US" sz="1800" i="1" baseline="-25000" dirty="0"/>
              <a:t>0</a:t>
            </a:r>
            <a:r>
              <a:rPr lang="en-US" sz="1800" dirty="0"/>
              <a:t>=1-2 </a:t>
            </a:r>
            <a:r>
              <a:rPr lang="en-US" sz="1800" dirty="0" err="1"/>
              <a:t>nOhm</a:t>
            </a:r>
            <a:r>
              <a:rPr lang="en-US" sz="1800" dirty="0"/>
              <a:t>, </a:t>
            </a:r>
            <a:r>
              <a:rPr lang="en-US" sz="1800" i="1" dirty="0"/>
              <a:t>R</a:t>
            </a:r>
            <a:r>
              <a:rPr lang="en-US" sz="1800" i="1" baseline="-25000" dirty="0"/>
              <a:t>TF</a:t>
            </a:r>
            <a:r>
              <a:rPr lang="en-US" sz="1800" dirty="0"/>
              <a:t>≈1 Ohm for 5mG → </a:t>
            </a:r>
            <a:r>
              <a:rPr lang="en-US" sz="1800" i="1" dirty="0"/>
              <a:t>Q</a:t>
            </a:r>
            <a:r>
              <a:rPr lang="en-US" sz="1800" i="1" baseline="-25000" dirty="0"/>
              <a:t>0</a:t>
            </a:r>
            <a:r>
              <a:rPr lang="en-US" sz="1800" dirty="0"/>
              <a:t>=3.5e10</a:t>
            </a:r>
          </a:p>
          <a:p>
            <a:pPr marL="342900" indent="-342900">
              <a:buFont typeface="Arial" panose="020B0604020202020204" pitchFamily="34" charset="0"/>
              <a:buChar char="•"/>
            </a:pPr>
            <a:r>
              <a:rPr lang="en-US" sz="2000" dirty="0"/>
              <a:t>For production material:</a:t>
            </a:r>
          </a:p>
          <a:p>
            <a:r>
              <a:rPr lang="en-US" sz="2000" dirty="0"/>
              <a:t>	</a:t>
            </a:r>
            <a:r>
              <a:rPr lang="en-US" sz="1800" dirty="0"/>
              <a:t>Change heat treatment temperature from 800 C to 900 C+ deeper EP (S. Posen):</a:t>
            </a:r>
          </a:p>
          <a:p>
            <a:r>
              <a:rPr lang="en-US" sz="1800" i="1" dirty="0"/>
              <a:t>	R</a:t>
            </a:r>
            <a:r>
              <a:rPr lang="en-US" sz="1800" i="1" baseline="-25000" dirty="0"/>
              <a:t>BCS</a:t>
            </a:r>
            <a:r>
              <a:rPr lang="en-US" sz="1800" dirty="0"/>
              <a:t>=4.5 </a:t>
            </a:r>
            <a:r>
              <a:rPr lang="en-US" sz="1800" dirty="0" err="1"/>
              <a:t>nOhm</a:t>
            </a:r>
            <a:r>
              <a:rPr lang="en-US" sz="1800" dirty="0"/>
              <a:t>, </a:t>
            </a:r>
            <a:r>
              <a:rPr lang="en-US" sz="1800" i="1" dirty="0"/>
              <a:t>R</a:t>
            </a:r>
            <a:r>
              <a:rPr lang="en-US" sz="1800" i="1" baseline="-25000" dirty="0"/>
              <a:t>0</a:t>
            </a:r>
            <a:r>
              <a:rPr lang="en-US" sz="1800" i="1" dirty="0"/>
              <a:t> ≈</a:t>
            </a:r>
            <a:r>
              <a:rPr lang="en-US" sz="1800" dirty="0"/>
              <a:t> 2 </a:t>
            </a:r>
            <a:r>
              <a:rPr lang="en-US" sz="1800" dirty="0" err="1"/>
              <a:t>nOhm</a:t>
            </a:r>
            <a:r>
              <a:rPr lang="en-US" sz="1800" dirty="0"/>
              <a:t>, </a:t>
            </a:r>
            <a:r>
              <a:rPr lang="en-US" sz="1800" i="1" dirty="0"/>
              <a:t>R</a:t>
            </a:r>
            <a:r>
              <a:rPr lang="en-US" sz="1800" i="1" baseline="-25000" dirty="0"/>
              <a:t>TF </a:t>
            </a:r>
            <a:r>
              <a:rPr lang="en-US" sz="1800" dirty="0"/>
              <a:t>≈2 Ohm for </a:t>
            </a:r>
            <a:r>
              <a:rPr lang="en-US" sz="1800" i="1" dirty="0" err="1"/>
              <a:t>B</a:t>
            </a:r>
            <a:r>
              <a:rPr lang="en-US" sz="1800" i="1" baseline="-25000" dirty="0" err="1"/>
              <a:t>res</a:t>
            </a:r>
            <a:r>
              <a:rPr lang="en-US" sz="1800" i="1" dirty="0"/>
              <a:t> ≈ </a:t>
            </a:r>
            <a:r>
              <a:rPr lang="en-US" sz="1800" dirty="0"/>
              <a:t>5mG → </a:t>
            </a:r>
            <a:r>
              <a:rPr lang="en-US" sz="1800" i="1" dirty="0"/>
              <a:t>Q</a:t>
            </a:r>
            <a:r>
              <a:rPr lang="en-US" sz="1800" i="1" baseline="-25000" dirty="0"/>
              <a:t>0</a:t>
            </a:r>
            <a:r>
              <a:rPr lang="en-US" sz="1800" i="1" dirty="0"/>
              <a:t> &gt;3</a:t>
            </a:r>
            <a:r>
              <a:rPr lang="en-US" sz="1800" dirty="0"/>
              <a:t>e10</a:t>
            </a:r>
          </a:p>
        </p:txBody>
      </p:sp>
      <p:sp>
        <p:nvSpPr>
          <p:cNvPr id="9" name="TextBox 8"/>
          <p:cNvSpPr txBox="1"/>
          <p:nvPr/>
        </p:nvSpPr>
        <p:spPr>
          <a:xfrm>
            <a:off x="5019714" y="4060803"/>
            <a:ext cx="4002762" cy="338554"/>
          </a:xfrm>
          <a:prstGeom prst="rect">
            <a:avLst/>
          </a:prstGeom>
          <a:noFill/>
        </p:spPr>
        <p:txBody>
          <a:bodyPr wrap="none" rtlCol="0">
            <a:spAutoFit/>
          </a:bodyPr>
          <a:lstStyle/>
          <a:p>
            <a:r>
              <a:rPr lang="en-US" sz="1600" dirty="0"/>
              <a:t>“Fast”: 2 – 3 K/minute ,“slow”: &lt; 0.5 K/minute</a:t>
            </a:r>
          </a:p>
        </p:txBody>
      </p:sp>
      <p:sp>
        <p:nvSpPr>
          <p:cNvPr id="10" name="TextBox 9"/>
          <p:cNvSpPr txBox="1"/>
          <p:nvPr/>
        </p:nvSpPr>
        <p:spPr>
          <a:xfrm>
            <a:off x="222250" y="6028887"/>
            <a:ext cx="7275186" cy="338554"/>
          </a:xfrm>
          <a:prstGeom prst="rect">
            <a:avLst/>
          </a:prstGeom>
          <a:noFill/>
        </p:spPr>
        <p:txBody>
          <a:bodyPr wrap="square" rtlCol="0">
            <a:spAutoFit/>
          </a:bodyPr>
          <a:lstStyle/>
          <a:p>
            <a:r>
              <a:rPr lang="en-US" sz="1600" dirty="0"/>
              <a:t>A. Grassellino, N-doping: progress in development and understanding, SRF15 </a:t>
            </a:r>
          </a:p>
        </p:txBody>
      </p:sp>
    </p:spTree>
    <p:extLst>
      <p:ext uri="{BB962C8B-B14F-4D97-AF65-F5344CB8AC3E}">
        <p14:creationId xmlns:p14="http://schemas.microsoft.com/office/powerpoint/2010/main" val="25394272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113</a:t>
            </a:fld>
            <a:endParaRPr lang="en-US" dirty="0"/>
          </a:p>
        </p:txBody>
      </p:sp>
      <p:sp>
        <p:nvSpPr>
          <p:cNvPr id="6" name="TextBox 5"/>
          <p:cNvSpPr txBox="1"/>
          <p:nvPr/>
        </p:nvSpPr>
        <p:spPr>
          <a:xfrm>
            <a:off x="237618" y="25006"/>
            <a:ext cx="8529278" cy="523220"/>
          </a:xfrm>
          <a:prstGeom prst="rect">
            <a:avLst/>
          </a:prstGeom>
          <a:noFill/>
        </p:spPr>
        <p:txBody>
          <a:bodyPr wrap="square" rtlCol="0">
            <a:spAutoFit/>
          </a:bodyPr>
          <a:lstStyle/>
          <a:p>
            <a:r>
              <a:rPr lang="en-US" sz="2800" dirty="0"/>
              <a:t>Impact of Modified LCLS-II Recipe on Q</a:t>
            </a:r>
            <a:r>
              <a:rPr lang="en-US" sz="2800" baseline="-25000" dirty="0"/>
              <a:t>0</a:t>
            </a:r>
            <a:endParaRPr lang="en-US" sz="2800" dirty="0"/>
          </a:p>
        </p:txBody>
      </p:sp>
      <p:pic>
        <p:nvPicPr>
          <p:cNvPr id="16" name="Picture 15"/>
          <p:cNvPicPr>
            <a:picLocks noChangeAspect="1"/>
          </p:cNvPicPr>
          <p:nvPr/>
        </p:nvPicPr>
        <p:blipFill>
          <a:blip r:embed="rId2"/>
          <a:stretch>
            <a:fillRect/>
          </a:stretch>
        </p:blipFill>
        <p:spPr>
          <a:xfrm>
            <a:off x="2665722" y="700421"/>
            <a:ext cx="6366127" cy="4774595"/>
          </a:xfrm>
          <a:prstGeom prst="rect">
            <a:avLst/>
          </a:prstGeom>
        </p:spPr>
      </p:pic>
      <p:sp>
        <p:nvSpPr>
          <p:cNvPr id="17" name="TextBox 16"/>
          <p:cNvSpPr txBox="1"/>
          <p:nvPr/>
        </p:nvSpPr>
        <p:spPr>
          <a:xfrm>
            <a:off x="106022" y="1007696"/>
            <a:ext cx="2433978" cy="1631216"/>
          </a:xfrm>
          <a:prstGeom prst="rect">
            <a:avLst/>
          </a:prstGeom>
          <a:noFill/>
          <a:ln>
            <a:solidFill>
              <a:srgbClr val="000000"/>
            </a:solidFill>
          </a:ln>
        </p:spPr>
        <p:txBody>
          <a:bodyPr wrap="square" rtlCol="0">
            <a:spAutoFit/>
          </a:bodyPr>
          <a:lstStyle/>
          <a:p>
            <a:pPr algn="ctr"/>
            <a:r>
              <a:rPr lang="en-US" sz="2000" b="1" dirty="0">
                <a:solidFill>
                  <a:srgbClr val="000000"/>
                </a:solidFill>
              </a:rPr>
              <a:t>Cavities </a:t>
            </a:r>
            <a:r>
              <a:rPr lang="en-US" sz="2000" b="1" dirty="0">
                <a:solidFill>
                  <a:schemeClr val="accent3"/>
                </a:solidFill>
              </a:rPr>
              <a:t>17</a:t>
            </a:r>
            <a:r>
              <a:rPr lang="en-US" sz="2000" b="1" dirty="0">
                <a:solidFill>
                  <a:srgbClr val="000000"/>
                </a:solidFill>
              </a:rPr>
              <a:t>, </a:t>
            </a:r>
            <a:r>
              <a:rPr lang="en-US" sz="2000" b="1" dirty="0">
                <a:solidFill>
                  <a:schemeClr val="accent4"/>
                </a:solidFill>
              </a:rPr>
              <a:t>18</a:t>
            </a:r>
            <a:r>
              <a:rPr lang="en-US" sz="2000" b="1" dirty="0">
                <a:solidFill>
                  <a:srgbClr val="000000"/>
                </a:solidFill>
              </a:rPr>
              <a:t>, </a:t>
            </a:r>
            <a:r>
              <a:rPr lang="en-US" sz="2000" b="1" dirty="0">
                <a:solidFill>
                  <a:schemeClr val="tx2"/>
                </a:solidFill>
              </a:rPr>
              <a:t>19</a:t>
            </a:r>
            <a:r>
              <a:rPr lang="en-US" sz="2000" b="1" dirty="0">
                <a:solidFill>
                  <a:srgbClr val="000000"/>
                </a:solidFill>
              </a:rPr>
              <a:t>: modified recipe - 900 C degas, ~200 </a:t>
            </a:r>
            <a:r>
              <a:rPr lang="en-US" sz="2000" b="1" dirty="0">
                <a:solidFill>
                  <a:srgbClr val="000000"/>
                </a:solidFill>
                <a:sym typeface="Symbol" panose="05050102010706020507" pitchFamily="18" charset="2"/>
              </a:rPr>
              <a:t></a:t>
            </a:r>
            <a:r>
              <a:rPr lang="en-US" sz="2000" b="1" dirty="0">
                <a:solidFill>
                  <a:srgbClr val="000000"/>
                </a:solidFill>
              </a:rPr>
              <a:t>m EP,</a:t>
            </a:r>
          </a:p>
          <a:p>
            <a:pPr algn="ctr"/>
            <a:r>
              <a:rPr lang="en-US" sz="2000" b="1" dirty="0">
                <a:solidFill>
                  <a:srgbClr val="000000"/>
                </a:solidFill>
              </a:rPr>
              <a:t>2min/6min N doping at 800 C</a:t>
            </a:r>
            <a:endParaRPr lang="en-US" sz="2000" dirty="0">
              <a:solidFill>
                <a:srgbClr val="000000"/>
              </a:solidFill>
            </a:endParaRPr>
          </a:p>
        </p:txBody>
      </p:sp>
      <p:cxnSp>
        <p:nvCxnSpPr>
          <p:cNvPr id="18" name="Straight Arrow Connector 17"/>
          <p:cNvCxnSpPr/>
          <p:nvPr/>
        </p:nvCxnSpPr>
        <p:spPr>
          <a:xfrm>
            <a:off x="2540000" y="2368320"/>
            <a:ext cx="1199444" cy="0"/>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6022" y="2832544"/>
            <a:ext cx="2433978" cy="2246769"/>
          </a:xfrm>
          <a:prstGeom prst="rect">
            <a:avLst/>
          </a:prstGeom>
          <a:noFill/>
          <a:ln>
            <a:solidFill>
              <a:srgbClr val="000000"/>
            </a:solidFill>
          </a:ln>
        </p:spPr>
        <p:txBody>
          <a:bodyPr wrap="square" rtlCol="0">
            <a:spAutoFit/>
          </a:bodyPr>
          <a:lstStyle/>
          <a:p>
            <a:pPr algn="ctr"/>
            <a:r>
              <a:rPr lang="en-US" sz="2000" b="1" dirty="0">
                <a:solidFill>
                  <a:srgbClr val="000000"/>
                </a:solidFill>
              </a:rPr>
              <a:t>Cavities 03…16: First production tests at Fermilab, baseline LCLS-II recipe - 800 C degas, ~130 </a:t>
            </a:r>
            <a:r>
              <a:rPr lang="en-US" sz="2000" b="1" dirty="0">
                <a:solidFill>
                  <a:srgbClr val="000000"/>
                </a:solidFill>
                <a:sym typeface="Symbol" panose="05050102010706020507" pitchFamily="18" charset="2"/>
              </a:rPr>
              <a:t></a:t>
            </a:r>
            <a:r>
              <a:rPr lang="en-US" sz="2000" b="1" dirty="0">
                <a:solidFill>
                  <a:srgbClr val="000000"/>
                </a:solidFill>
              </a:rPr>
              <a:t>m EP,</a:t>
            </a:r>
          </a:p>
          <a:p>
            <a:pPr algn="ctr"/>
            <a:r>
              <a:rPr lang="en-US" sz="2000" b="1" dirty="0">
                <a:solidFill>
                  <a:srgbClr val="000000"/>
                </a:solidFill>
              </a:rPr>
              <a:t>2min/6min N doping at 800 C</a:t>
            </a:r>
            <a:endParaRPr lang="en-US" sz="2000" dirty="0">
              <a:solidFill>
                <a:srgbClr val="000000"/>
              </a:solidFill>
            </a:endParaRPr>
          </a:p>
        </p:txBody>
      </p:sp>
      <p:cxnSp>
        <p:nvCxnSpPr>
          <p:cNvPr id="20" name="Straight Arrow Connector 19"/>
          <p:cNvCxnSpPr/>
          <p:nvPr/>
        </p:nvCxnSpPr>
        <p:spPr>
          <a:xfrm>
            <a:off x="2540000" y="3386667"/>
            <a:ext cx="1199444" cy="1"/>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5483" y="5347274"/>
            <a:ext cx="8721521" cy="1015663"/>
          </a:xfrm>
          <a:prstGeom prst="rect">
            <a:avLst/>
          </a:prstGeom>
          <a:noFill/>
          <a:ln>
            <a:noFill/>
          </a:ln>
        </p:spPr>
        <p:txBody>
          <a:bodyPr wrap="square" rtlCol="0">
            <a:spAutoFit/>
          </a:bodyPr>
          <a:lstStyle/>
          <a:p>
            <a:r>
              <a:rPr lang="en-US" sz="1000" dirty="0">
                <a:solidFill>
                  <a:srgbClr val="000000"/>
                </a:solidFill>
              </a:rPr>
              <a:t>S. Posen, M. Checchin, A. C. Crawford, A. Grassellino, M. Martinello, O. S. Melnychuk, A. Romanenko, D. A. Sergatskov and Y. Trenikhina,</a:t>
            </a:r>
            <a:r>
              <a:rPr lang="en-US" sz="1000" baseline="30000" dirty="0">
                <a:solidFill>
                  <a:srgbClr val="000000"/>
                </a:solidFill>
              </a:rPr>
              <a:t> </a:t>
            </a:r>
            <a:r>
              <a:rPr lang="en-US" sz="1000" i="1" dirty="0">
                <a:solidFill>
                  <a:srgbClr val="000000"/>
                </a:solidFill>
              </a:rPr>
              <a:t>Efficient expulsion of magnetic flux in superconducting radiofrequency cavities for high Q</a:t>
            </a:r>
            <a:r>
              <a:rPr lang="en-US" sz="1000" i="1" baseline="-25000" dirty="0">
                <a:solidFill>
                  <a:srgbClr val="000000"/>
                </a:solidFill>
              </a:rPr>
              <a:t>0</a:t>
            </a:r>
            <a:r>
              <a:rPr lang="en-US" sz="1000" i="1" dirty="0">
                <a:solidFill>
                  <a:srgbClr val="000000"/>
                </a:solidFill>
              </a:rPr>
              <a:t> applications</a:t>
            </a:r>
            <a:r>
              <a:rPr lang="en-US" sz="1000" dirty="0">
                <a:solidFill>
                  <a:srgbClr val="000000"/>
                </a:solidFill>
              </a:rPr>
              <a:t>, J. Appl. Phys. </a:t>
            </a:r>
            <a:r>
              <a:rPr lang="en-US" sz="1000" b="1" dirty="0">
                <a:solidFill>
                  <a:srgbClr val="000000"/>
                </a:solidFill>
              </a:rPr>
              <a:t>119</a:t>
            </a:r>
            <a:r>
              <a:rPr lang="en-US" sz="1000" dirty="0">
                <a:solidFill>
                  <a:srgbClr val="000000"/>
                </a:solidFill>
              </a:rPr>
              <a:t>, 213903 (2016), </a:t>
            </a:r>
            <a:r>
              <a:rPr lang="en-US" sz="1000" dirty="0">
                <a:solidFill>
                  <a:srgbClr val="000000"/>
                </a:solidFill>
                <a:hlinkClick r:id="rId3"/>
              </a:rPr>
              <a:t>dx.doi.org/10.1063/1.4953087</a:t>
            </a:r>
            <a:r>
              <a:rPr lang="en-US" sz="1000" dirty="0">
                <a:solidFill>
                  <a:srgbClr val="000000"/>
                </a:solidFill>
              </a:rPr>
              <a:t> .</a:t>
            </a:r>
          </a:p>
          <a:p>
            <a:r>
              <a:rPr lang="en-US" sz="1000" dirty="0">
                <a:solidFill>
                  <a:srgbClr val="000000"/>
                </a:solidFill>
              </a:rPr>
              <a:t>A. </a:t>
            </a:r>
            <a:r>
              <a:rPr lang="en-US" sz="1000" dirty="0" err="1">
                <a:solidFill>
                  <a:srgbClr val="000000"/>
                </a:solidFill>
              </a:rPr>
              <a:t>Romanenko</a:t>
            </a:r>
            <a:r>
              <a:rPr lang="en-US" sz="1000" dirty="0">
                <a:solidFill>
                  <a:srgbClr val="000000"/>
                </a:solidFill>
              </a:rPr>
              <a:t>, A. Grassellino, A. C. Crawford, D. A. Sergatskov and O. Melnychuk, </a:t>
            </a:r>
            <a:r>
              <a:rPr lang="en-US" sz="1000" i="1" dirty="0">
                <a:solidFill>
                  <a:srgbClr val="000000"/>
                </a:solidFill>
              </a:rPr>
              <a:t>Ultra-high quality factors in superconducting niobium cavities in ambient magnetic fields up to 190 </a:t>
            </a:r>
            <a:r>
              <a:rPr lang="en-US" sz="1000" i="1" dirty="0" err="1">
                <a:solidFill>
                  <a:srgbClr val="000000"/>
                </a:solidFill>
              </a:rPr>
              <a:t>mG</a:t>
            </a:r>
            <a:r>
              <a:rPr lang="en-US" sz="1000" dirty="0">
                <a:solidFill>
                  <a:srgbClr val="000000"/>
                </a:solidFill>
              </a:rPr>
              <a:t>, </a:t>
            </a:r>
            <a:r>
              <a:rPr lang="fr-FR" sz="1000" dirty="0" err="1">
                <a:solidFill>
                  <a:srgbClr val="000000"/>
                </a:solidFill>
              </a:rPr>
              <a:t>Appl</a:t>
            </a:r>
            <a:r>
              <a:rPr lang="fr-FR" sz="1000" dirty="0">
                <a:solidFill>
                  <a:srgbClr val="000000"/>
                </a:solidFill>
              </a:rPr>
              <a:t>. Phys. </a:t>
            </a:r>
            <a:r>
              <a:rPr lang="fr-FR" sz="1000" dirty="0" err="1">
                <a:solidFill>
                  <a:srgbClr val="000000"/>
                </a:solidFill>
              </a:rPr>
              <a:t>Lett</a:t>
            </a:r>
            <a:r>
              <a:rPr lang="fr-FR" sz="1000" dirty="0">
                <a:solidFill>
                  <a:srgbClr val="000000"/>
                </a:solidFill>
              </a:rPr>
              <a:t>. </a:t>
            </a:r>
            <a:r>
              <a:rPr lang="fr-FR" sz="1000" b="1" dirty="0">
                <a:solidFill>
                  <a:srgbClr val="000000"/>
                </a:solidFill>
              </a:rPr>
              <a:t>105</a:t>
            </a:r>
            <a:r>
              <a:rPr lang="fr-FR" sz="1000" dirty="0">
                <a:solidFill>
                  <a:srgbClr val="000000"/>
                </a:solidFill>
              </a:rPr>
              <a:t>, 234103 (2014); </a:t>
            </a:r>
            <a:r>
              <a:rPr lang="fr-FR" sz="1000" dirty="0">
                <a:hlinkClick r:id="rId4"/>
              </a:rPr>
              <a:t>http://dx.doi.org/10.1063/1.4903808</a:t>
            </a:r>
            <a:r>
              <a:rPr lang="fr-FR" sz="1000" dirty="0"/>
              <a:t> .</a:t>
            </a:r>
          </a:p>
          <a:p>
            <a:r>
              <a:rPr lang="fr-FR" sz="1000" dirty="0">
                <a:solidFill>
                  <a:srgbClr val="000000"/>
                </a:solidFill>
              </a:rPr>
              <a:t>A. </a:t>
            </a:r>
            <a:r>
              <a:rPr lang="fr-FR" sz="1000" dirty="0" err="1">
                <a:solidFill>
                  <a:srgbClr val="000000"/>
                </a:solidFill>
              </a:rPr>
              <a:t>Grassellino</a:t>
            </a:r>
            <a:r>
              <a:rPr lang="fr-FR" sz="1000" dirty="0">
                <a:solidFill>
                  <a:srgbClr val="000000"/>
                </a:solidFill>
              </a:rPr>
              <a:t>, A. </a:t>
            </a:r>
            <a:r>
              <a:rPr lang="fr-FR" sz="1000" dirty="0" err="1">
                <a:solidFill>
                  <a:srgbClr val="000000"/>
                </a:solidFill>
              </a:rPr>
              <a:t>Romanenko</a:t>
            </a:r>
            <a:r>
              <a:rPr lang="fr-FR" sz="1000" dirty="0">
                <a:solidFill>
                  <a:srgbClr val="000000"/>
                </a:solidFill>
              </a:rPr>
              <a:t>, S </a:t>
            </a:r>
            <a:r>
              <a:rPr lang="fr-FR" sz="1000" dirty="0" err="1">
                <a:solidFill>
                  <a:srgbClr val="000000"/>
                </a:solidFill>
              </a:rPr>
              <a:t>Posen</a:t>
            </a:r>
            <a:r>
              <a:rPr lang="fr-FR" sz="1000" dirty="0">
                <a:solidFill>
                  <a:srgbClr val="000000"/>
                </a:solidFill>
              </a:rPr>
              <a:t>, Y. </a:t>
            </a:r>
            <a:r>
              <a:rPr lang="fr-FR" sz="1000" dirty="0" err="1">
                <a:solidFill>
                  <a:srgbClr val="000000"/>
                </a:solidFill>
              </a:rPr>
              <a:t>Trenikhina</a:t>
            </a:r>
            <a:r>
              <a:rPr lang="fr-FR" sz="1000" dirty="0">
                <a:solidFill>
                  <a:srgbClr val="000000"/>
                </a:solidFill>
              </a:rPr>
              <a:t>, O. </a:t>
            </a:r>
            <a:r>
              <a:rPr lang="fr-FR" sz="1000" dirty="0" err="1">
                <a:solidFill>
                  <a:srgbClr val="000000"/>
                </a:solidFill>
              </a:rPr>
              <a:t>Melnychuk</a:t>
            </a:r>
            <a:r>
              <a:rPr lang="fr-FR" sz="1000" dirty="0">
                <a:solidFill>
                  <a:srgbClr val="000000"/>
                </a:solidFill>
              </a:rPr>
              <a:t>, D.A. </a:t>
            </a:r>
            <a:r>
              <a:rPr lang="fr-FR" sz="1000" dirty="0" err="1">
                <a:solidFill>
                  <a:srgbClr val="000000"/>
                </a:solidFill>
              </a:rPr>
              <a:t>Sergatskov</a:t>
            </a:r>
            <a:r>
              <a:rPr lang="fr-FR" sz="1000" dirty="0">
                <a:solidFill>
                  <a:srgbClr val="000000"/>
                </a:solidFill>
              </a:rPr>
              <a:t>, M. </a:t>
            </a:r>
            <a:r>
              <a:rPr lang="fr-FR" sz="1000" dirty="0" err="1">
                <a:solidFill>
                  <a:srgbClr val="000000"/>
                </a:solidFill>
              </a:rPr>
              <a:t>Merio</a:t>
            </a:r>
            <a:r>
              <a:rPr lang="fr-FR" sz="1000" dirty="0">
                <a:solidFill>
                  <a:srgbClr val="000000"/>
                </a:solidFill>
              </a:rPr>
              <a:t>, N-doping: </a:t>
            </a:r>
            <a:r>
              <a:rPr lang="fr-FR" sz="1000" dirty="0" err="1">
                <a:solidFill>
                  <a:srgbClr val="000000"/>
                </a:solidFill>
              </a:rPr>
              <a:t>progress</a:t>
            </a:r>
            <a:r>
              <a:rPr lang="fr-FR" sz="1000" dirty="0">
                <a:solidFill>
                  <a:srgbClr val="000000"/>
                </a:solidFill>
              </a:rPr>
              <a:t> in </a:t>
            </a:r>
            <a:r>
              <a:rPr lang="fr-FR" sz="1000" dirty="0" err="1">
                <a:solidFill>
                  <a:srgbClr val="000000"/>
                </a:solidFill>
              </a:rPr>
              <a:t>development</a:t>
            </a:r>
            <a:r>
              <a:rPr lang="fr-FR" sz="1000" dirty="0">
                <a:solidFill>
                  <a:srgbClr val="000000"/>
                </a:solidFill>
              </a:rPr>
              <a:t> and </a:t>
            </a:r>
            <a:r>
              <a:rPr lang="fr-FR" sz="1000" dirty="0" err="1">
                <a:solidFill>
                  <a:srgbClr val="000000"/>
                </a:solidFill>
              </a:rPr>
              <a:t>understanding</a:t>
            </a:r>
            <a:r>
              <a:rPr lang="fr-FR" sz="1000" dirty="0">
                <a:solidFill>
                  <a:srgbClr val="000000"/>
                </a:solidFill>
              </a:rPr>
              <a:t>, </a:t>
            </a:r>
            <a:r>
              <a:rPr lang="fr-FR" sz="1000" dirty="0" err="1">
                <a:solidFill>
                  <a:srgbClr val="000000"/>
                </a:solidFill>
              </a:rPr>
              <a:t>Proceedings</a:t>
            </a:r>
            <a:r>
              <a:rPr lang="fr-FR" sz="1000" dirty="0">
                <a:solidFill>
                  <a:srgbClr val="000000"/>
                </a:solidFill>
              </a:rPr>
              <a:t> of SRF15, </a:t>
            </a:r>
            <a:r>
              <a:rPr lang="fr-FR" sz="1000" dirty="0">
                <a:solidFill>
                  <a:srgbClr val="000000"/>
                </a:solidFill>
                <a:hlinkClick r:id="rId5"/>
              </a:rPr>
              <a:t>http://srf2015proc.triumf.ca/prepress/papers/moba06.pdf</a:t>
            </a:r>
            <a:r>
              <a:rPr lang="fr-FR" sz="1000" dirty="0">
                <a:solidFill>
                  <a:srgbClr val="000000"/>
                </a:solidFill>
              </a:rPr>
              <a:t> .</a:t>
            </a:r>
            <a:endParaRPr lang="en-US" sz="1000" dirty="0">
              <a:solidFill>
                <a:srgbClr val="000000"/>
              </a:solidFill>
            </a:endParaRPr>
          </a:p>
        </p:txBody>
      </p:sp>
      <p:sp>
        <p:nvSpPr>
          <p:cNvPr id="22" name="TextBox 21"/>
          <p:cNvSpPr txBox="1"/>
          <p:nvPr/>
        </p:nvSpPr>
        <p:spPr>
          <a:xfrm>
            <a:off x="225482" y="5172004"/>
            <a:ext cx="2129137" cy="246221"/>
          </a:xfrm>
          <a:prstGeom prst="rect">
            <a:avLst/>
          </a:prstGeom>
          <a:noFill/>
          <a:ln>
            <a:noFill/>
          </a:ln>
        </p:spPr>
        <p:txBody>
          <a:bodyPr wrap="square" rtlCol="0">
            <a:spAutoFit/>
          </a:bodyPr>
          <a:lstStyle/>
          <a:p>
            <a:r>
              <a:rPr lang="en-US" sz="1000" u="sng" dirty="0">
                <a:solidFill>
                  <a:srgbClr val="000000"/>
                </a:solidFill>
              </a:rPr>
              <a:t>Studies leading to modified recipe:</a:t>
            </a:r>
          </a:p>
        </p:txBody>
      </p:sp>
    </p:spTree>
    <p:extLst>
      <p:ext uri="{BB962C8B-B14F-4D97-AF65-F5344CB8AC3E}">
        <p14:creationId xmlns:p14="http://schemas.microsoft.com/office/powerpoint/2010/main" val="25547447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114</a:t>
            </a:fld>
            <a:endParaRPr lang="en-US" dirty="0"/>
          </a:p>
        </p:txBody>
      </p:sp>
      <p:sp>
        <p:nvSpPr>
          <p:cNvPr id="6" name="TextBox 5"/>
          <p:cNvSpPr txBox="1"/>
          <p:nvPr/>
        </p:nvSpPr>
        <p:spPr>
          <a:xfrm>
            <a:off x="0" y="-18205"/>
            <a:ext cx="8766896" cy="523220"/>
          </a:xfrm>
          <a:prstGeom prst="rect">
            <a:avLst/>
          </a:prstGeom>
          <a:noFill/>
        </p:spPr>
        <p:txBody>
          <a:bodyPr wrap="square" rtlCol="0">
            <a:spAutoFit/>
          </a:bodyPr>
          <a:lstStyle/>
          <a:p>
            <a:r>
              <a:rPr lang="en-US" sz="2800" dirty="0"/>
              <a:t>Ambient Magnetic Field Management Methods</a:t>
            </a:r>
          </a:p>
        </p:txBody>
      </p:sp>
      <p:sp>
        <p:nvSpPr>
          <p:cNvPr id="10" name="Content Placeholder 1"/>
          <p:cNvSpPr txBox="1">
            <a:spLocks/>
          </p:cNvSpPr>
          <p:nvPr/>
        </p:nvSpPr>
        <p:spPr>
          <a:xfrm>
            <a:off x="90939" y="377834"/>
            <a:ext cx="8672513" cy="252811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002060"/>
                </a:solidFill>
              </a:rPr>
              <a:t>2-layer passive magnetic shielding</a:t>
            </a:r>
          </a:p>
          <a:p>
            <a:pPr lvl="1"/>
            <a:r>
              <a:rPr lang="en-US" dirty="0">
                <a:solidFill>
                  <a:srgbClr val="002060"/>
                </a:solidFill>
              </a:rPr>
              <a:t>Manufactured from </a:t>
            </a:r>
            <a:r>
              <a:rPr lang="en-US" dirty="0" err="1">
                <a:solidFill>
                  <a:srgbClr val="002060"/>
                </a:solidFill>
              </a:rPr>
              <a:t>Cryoperm</a:t>
            </a:r>
            <a:r>
              <a:rPr lang="en-US" dirty="0">
                <a:solidFill>
                  <a:srgbClr val="002060"/>
                </a:solidFill>
              </a:rPr>
              <a:t> 10</a:t>
            </a:r>
          </a:p>
          <a:p>
            <a:r>
              <a:rPr lang="en-US" sz="1800" dirty="0">
                <a:solidFill>
                  <a:srgbClr val="002060"/>
                </a:solidFill>
              </a:rPr>
              <a:t>Strict magnetic hygiene program</a:t>
            </a:r>
          </a:p>
          <a:p>
            <a:pPr lvl="1"/>
            <a:r>
              <a:rPr lang="en-US" dirty="0">
                <a:solidFill>
                  <a:srgbClr val="002060"/>
                </a:solidFill>
              </a:rPr>
              <a:t>Material choices</a:t>
            </a:r>
          </a:p>
          <a:p>
            <a:pPr lvl="1"/>
            <a:r>
              <a:rPr lang="en-US" dirty="0">
                <a:solidFill>
                  <a:srgbClr val="002060"/>
                </a:solidFill>
              </a:rPr>
              <a:t>Inspection &amp; demagnetization of components near cavities</a:t>
            </a:r>
          </a:p>
          <a:p>
            <a:pPr lvl="1"/>
            <a:r>
              <a:rPr lang="en-US" dirty="0">
                <a:solidFill>
                  <a:srgbClr val="002060"/>
                </a:solidFill>
              </a:rPr>
              <a:t>Demagnetization of vacuum vessel</a:t>
            </a:r>
          </a:p>
          <a:p>
            <a:pPr lvl="1"/>
            <a:r>
              <a:rPr lang="en-US" dirty="0">
                <a:solidFill>
                  <a:srgbClr val="002060"/>
                </a:solidFill>
              </a:rPr>
              <a:t>Demagnetization of assembled </a:t>
            </a:r>
            <a:r>
              <a:rPr lang="en-US" dirty="0" err="1">
                <a:solidFill>
                  <a:srgbClr val="002060"/>
                </a:solidFill>
              </a:rPr>
              <a:t>cryomodule</a:t>
            </a:r>
            <a:r>
              <a:rPr lang="en-US" dirty="0">
                <a:solidFill>
                  <a:srgbClr val="002060"/>
                </a:solidFill>
              </a:rPr>
              <a:t> / vessel</a:t>
            </a:r>
          </a:p>
          <a:p>
            <a:r>
              <a:rPr lang="en-US" sz="1800" dirty="0">
                <a:solidFill>
                  <a:srgbClr val="002060"/>
                </a:solidFill>
              </a:rPr>
              <a:t>Active longitudinal magnetic field cancellation </a:t>
            </a:r>
          </a:p>
          <a:p>
            <a:pPr marL="0" indent="0">
              <a:buNone/>
            </a:pPr>
            <a:endParaRPr lang="en-US" sz="1800" dirty="0">
              <a:solidFill>
                <a:srgbClr val="002060"/>
              </a:solidFill>
            </a:endParaRPr>
          </a:p>
          <a:p>
            <a:pPr marL="0" indent="0">
              <a:buNone/>
            </a:pPr>
            <a:endParaRPr lang="en-US" sz="1800" dirty="0"/>
          </a:p>
          <a:p>
            <a:pPr marL="0" indent="0">
              <a:buNone/>
            </a:pPr>
            <a:endParaRPr lang="en-US" sz="1800" dirty="0">
              <a:solidFill>
                <a:srgbClr val="002060"/>
              </a:solidFill>
            </a:endParaRPr>
          </a:p>
          <a:p>
            <a:endParaRPr lang="en-US" sz="1800" dirty="0"/>
          </a:p>
        </p:txBody>
      </p:sp>
      <p:pic>
        <p:nvPicPr>
          <p:cNvPr id="23" name="Picture 22"/>
          <p:cNvPicPr>
            <a:picLocks noChangeAspect="1"/>
          </p:cNvPicPr>
          <p:nvPr/>
        </p:nvPicPr>
        <p:blipFill>
          <a:blip r:embed="rId2"/>
          <a:stretch>
            <a:fillRect/>
          </a:stretch>
        </p:blipFill>
        <p:spPr>
          <a:xfrm>
            <a:off x="124096" y="3782904"/>
            <a:ext cx="4348888" cy="1150962"/>
          </a:xfrm>
          <a:prstGeom prst="rect">
            <a:avLst/>
          </a:prstGeom>
        </p:spPr>
      </p:pic>
      <p:pic>
        <p:nvPicPr>
          <p:cNvPr id="24" name="Picture 23"/>
          <p:cNvPicPr>
            <a:picLocks noChangeAspect="1"/>
          </p:cNvPicPr>
          <p:nvPr/>
        </p:nvPicPr>
        <p:blipFill>
          <a:blip r:embed="rId3"/>
          <a:stretch>
            <a:fillRect/>
          </a:stretch>
        </p:blipFill>
        <p:spPr>
          <a:xfrm>
            <a:off x="124096" y="4949740"/>
            <a:ext cx="8039035" cy="1188966"/>
          </a:xfrm>
          <a:prstGeom prst="rect">
            <a:avLst/>
          </a:prstGeom>
        </p:spPr>
      </p:pic>
      <p:sp>
        <p:nvSpPr>
          <p:cNvPr id="25" name="TextBox 24"/>
          <p:cNvSpPr txBox="1"/>
          <p:nvPr/>
        </p:nvSpPr>
        <p:spPr>
          <a:xfrm>
            <a:off x="36742" y="2856720"/>
            <a:ext cx="8440003" cy="1323439"/>
          </a:xfrm>
          <a:prstGeom prst="rect">
            <a:avLst/>
          </a:prstGeom>
          <a:noFill/>
        </p:spPr>
        <p:txBody>
          <a:bodyPr wrap="none" rtlCol="0">
            <a:spAutoFit/>
          </a:bodyPr>
          <a:lstStyle/>
          <a:p>
            <a:pPr marL="0" indent="0">
              <a:buNone/>
            </a:pPr>
            <a:r>
              <a:rPr lang="en-US" sz="2000" dirty="0">
                <a:solidFill>
                  <a:srgbClr val="7030A0"/>
                </a:solidFill>
              </a:rPr>
              <a:t>Magnetic field diagnostics:</a:t>
            </a:r>
          </a:p>
          <a:p>
            <a:pPr marL="342900" indent="-342900">
              <a:buFont typeface="Arial" panose="020B0604020202020204" pitchFamily="34" charset="0"/>
              <a:buChar char="•"/>
            </a:pPr>
            <a:r>
              <a:rPr lang="en-US" sz="1800" dirty="0">
                <a:solidFill>
                  <a:srgbClr val="7030A0"/>
                </a:solidFill>
              </a:rPr>
              <a:t>4 cavities instrumented with fluxgates inside helium vessel (2 fluxgates/cavity)</a:t>
            </a:r>
          </a:p>
          <a:p>
            <a:pPr marL="342900" indent="-342900">
              <a:buFont typeface="Arial" panose="020B0604020202020204" pitchFamily="34" charset="0"/>
              <a:buChar char="•"/>
            </a:pPr>
            <a:r>
              <a:rPr lang="en-US" sz="1800" dirty="0">
                <a:solidFill>
                  <a:srgbClr val="7030A0"/>
                </a:solidFill>
              </a:rPr>
              <a:t>5 fluxgates outside the cavities mounted between the two layers of magnetic shields</a:t>
            </a:r>
          </a:p>
          <a:p>
            <a:endParaRPr lang="en-US" dirty="0"/>
          </a:p>
        </p:txBody>
      </p:sp>
      <p:sp>
        <p:nvSpPr>
          <p:cNvPr id="26" name="Rectangle 25"/>
          <p:cNvSpPr/>
          <p:nvPr/>
        </p:nvSpPr>
        <p:spPr>
          <a:xfrm>
            <a:off x="4624191" y="3925727"/>
            <a:ext cx="4572000" cy="707886"/>
          </a:xfrm>
          <a:prstGeom prst="rect">
            <a:avLst/>
          </a:prstGeom>
        </p:spPr>
        <p:txBody>
          <a:bodyPr>
            <a:spAutoFit/>
          </a:bodyPr>
          <a:lstStyle/>
          <a:p>
            <a:r>
              <a:rPr lang="en-US" sz="2000" dirty="0"/>
              <a:t>Fluxgates monitored during </a:t>
            </a:r>
            <a:r>
              <a:rPr lang="en-US" sz="2000" dirty="0" err="1"/>
              <a:t>cryomodule</a:t>
            </a:r>
            <a:r>
              <a:rPr lang="en-US" sz="2000" dirty="0"/>
              <a:t> assembly</a:t>
            </a:r>
          </a:p>
        </p:txBody>
      </p:sp>
      <p:sp>
        <p:nvSpPr>
          <p:cNvPr id="5" name="TextBox 4"/>
          <p:cNvSpPr txBox="1"/>
          <p:nvPr/>
        </p:nvSpPr>
        <p:spPr>
          <a:xfrm>
            <a:off x="26095" y="6029951"/>
            <a:ext cx="9196191" cy="276999"/>
          </a:xfrm>
          <a:prstGeom prst="rect">
            <a:avLst/>
          </a:prstGeom>
          <a:noFill/>
        </p:spPr>
        <p:txBody>
          <a:bodyPr wrap="square" rtlCol="0">
            <a:spAutoFit/>
          </a:bodyPr>
          <a:lstStyle/>
          <a:p>
            <a:r>
              <a:rPr lang="en-US" sz="1200" dirty="0"/>
              <a:t>A. Crawford, arXiv:1507.06582v1, July 2015; S. </a:t>
            </a:r>
            <a:r>
              <a:rPr lang="en-US" sz="1200" dirty="0" err="1"/>
              <a:t>Chandrasekaran</a:t>
            </a:r>
            <a:r>
              <a:rPr lang="en-US" sz="1200" dirty="0"/>
              <a:t>, TTC  Meeting, </a:t>
            </a:r>
            <a:r>
              <a:rPr lang="en-US" sz="1200" dirty="0" err="1"/>
              <a:t>Saclay</a:t>
            </a:r>
            <a:r>
              <a:rPr lang="en-US" sz="1200" dirty="0"/>
              <a:t> 2016 </a:t>
            </a:r>
          </a:p>
        </p:txBody>
      </p:sp>
    </p:spTree>
    <p:extLst>
      <p:ext uri="{BB962C8B-B14F-4D97-AF65-F5344CB8AC3E}">
        <p14:creationId xmlns:p14="http://schemas.microsoft.com/office/powerpoint/2010/main" val="33598739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115</a:t>
            </a:fld>
            <a:endParaRPr lang="en-US" dirty="0"/>
          </a:p>
        </p:txBody>
      </p:sp>
      <p:sp>
        <p:nvSpPr>
          <p:cNvPr id="6" name="TextBox 5"/>
          <p:cNvSpPr txBox="1"/>
          <p:nvPr/>
        </p:nvSpPr>
        <p:spPr>
          <a:xfrm>
            <a:off x="237618" y="25006"/>
            <a:ext cx="8529278" cy="954107"/>
          </a:xfrm>
          <a:prstGeom prst="rect">
            <a:avLst/>
          </a:prstGeom>
          <a:noFill/>
        </p:spPr>
        <p:txBody>
          <a:bodyPr wrap="square" rtlCol="0">
            <a:spAutoFit/>
          </a:bodyPr>
          <a:lstStyle/>
          <a:p>
            <a:r>
              <a:rPr lang="en-US" sz="2800" dirty="0"/>
              <a:t>Ambient Magnetic Field Management Methods</a:t>
            </a:r>
          </a:p>
          <a:p>
            <a:endParaRPr lang="en-US" sz="2800" dirty="0"/>
          </a:p>
        </p:txBody>
      </p:sp>
      <p:pic>
        <p:nvPicPr>
          <p:cNvPr id="7" name="Picture 6"/>
          <p:cNvPicPr>
            <a:picLocks noChangeAspect="1"/>
          </p:cNvPicPr>
          <p:nvPr/>
        </p:nvPicPr>
        <p:blipFill>
          <a:blip r:embed="rId2"/>
          <a:stretch>
            <a:fillRect/>
          </a:stretch>
        </p:blipFill>
        <p:spPr>
          <a:xfrm>
            <a:off x="237618" y="2636637"/>
            <a:ext cx="3859582" cy="2713445"/>
          </a:xfrm>
          <a:prstGeom prst="rect">
            <a:avLst/>
          </a:prstGeom>
        </p:spPr>
      </p:pic>
      <p:pic>
        <p:nvPicPr>
          <p:cNvPr id="8" name="Picture 7" descr="M:\Saravan\Magnetic shield LCLS-II\Demag vacuum vessel\Demag and expts\20160510_154649.jpg"/>
          <p:cNvPicPr>
            <a:picLocks noChangeAspect="1"/>
          </p:cNvPicPr>
          <p:nvPr/>
        </p:nvPicPr>
        <p:blipFill rotWithShape="1">
          <a:blip r:embed="rId3" cstate="print">
            <a:extLst>
              <a:ext uri="{28A0092B-C50C-407E-A947-70E740481C1C}">
                <a14:useLocalDpi xmlns:a14="http://schemas.microsoft.com/office/drawing/2010/main" val="0"/>
              </a:ext>
            </a:extLst>
          </a:blip>
          <a:srcRect t="34513" b="35149"/>
          <a:stretch/>
        </p:blipFill>
        <p:spPr bwMode="auto">
          <a:xfrm>
            <a:off x="636587" y="514598"/>
            <a:ext cx="7266063" cy="1653073"/>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738" y="2636637"/>
            <a:ext cx="3933580" cy="3169515"/>
          </a:xfrm>
          <a:prstGeom prst="rect">
            <a:avLst/>
          </a:prstGeom>
        </p:spPr>
      </p:pic>
      <p:sp>
        <p:nvSpPr>
          <p:cNvPr id="5" name="Rectangle 4"/>
          <p:cNvSpPr/>
          <p:nvPr/>
        </p:nvSpPr>
        <p:spPr>
          <a:xfrm>
            <a:off x="159595" y="5332748"/>
            <a:ext cx="3719352" cy="1015663"/>
          </a:xfrm>
          <a:prstGeom prst="rect">
            <a:avLst/>
          </a:prstGeom>
        </p:spPr>
        <p:txBody>
          <a:bodyPr wrap="none">
            <a:spAutoFit/>
          </a:bodyPr>
          <a:lstStyle/>
          <a:p>
            <a:r>
              <a:rPr lang="en-US" sz="2000" dirty="0"/>
              <a:t>2-layer magnetic shields</a:t>
            </a:r>
          </a:p>
          <a:p>
            <a:pPr algn="ctr"/>
            <a:r>
              <a:rPr lang="en-US" sz="2000" dirty="0"/>
              <a:t>manufactured from </a:t>
            </a:r>
            <a:r>
              <a:rPr lang="en-US" sz="2000" dirty="0" err="1"/>
              <a:t>Cryoperm</a:t>
            </a:r>
            <a:r>
              <a:rPr lang="en-US" sz="2000" dirty="0"/>
              <a:t> 10 </a:t>
            </a:r>
          </a:p>
          <a:p>
            <a:endParaRPr lang="en-US" sz="2000" dirty="0"/>
          </a:p>
        </p:txBody>
      </p:sp>
      <p:sp>
        <p:nvSpPr>
          <p:cNvPr id="10" name="Rectangle 9"/>
          <p:cNvSpPr/>
          <p:nvPr/>
        </p:nvSpPr>
        <p:spPr>
          <a:xfrm>
            <a:off x="2274108" y="2202099"/>
            <a:ext cx="5516893" cy="400110"/>
          </a:xfrm>
          <a:prstGeom prst="rect">
            <a:avLst/>
          </a:prstGeom>
        </p:spPr>
        <p:txBody>
          <a:bodyPr wrap="square">
            <a:spAutoFit/>
          </a:bodyPr>
          <a:lstStyle/>
          <a:p>
            <a:r>
              <a:rPr lang="en-US" sz="2000" dirty="0"/>
              <a:t>Helmholtz coils wound onto vessel directly</a:t>
            </a:r>
          </a:p>
        </p:txBody>
      </p:sp>
      <p:sp>
        <p:nvSpPr>
          <p:cNvPr id="11" name="TextBox 10"/>
          <p:cNvSpPr txBox="1"/>
          <p:nvPr/>
        </p:nvSpPr>
        <p:spPr>
          <a:xfrm>
            <a:off x="127739" y="6031634"/>
            <a:ext cx="3221588" cy="307777"/>
          </a:xfrm>
          <a:prstGeom prst="rect">
            <a:avLst/>
          </a:prstGeom>
          <a:noFill/>
        </p:spPr>
        <p:txBody>
          <a:bodyPr wrap="none" rtlCol="0">
            <a:spAutoFit/>
          </a:bodyPr>
          <a:lstStyle/>
          <a:p>
            <a:r>
              <a:rPr lang="en-US" sz="1400" dirty="0"/>
              <a:t>S. </a:t>
            </a:r>
            <a:r>
              <a:rPr lang="en-US" sz="1400" dirty="0" err="1"/>
              <a:t>Chandrasekaran</a:t>
            </a:r>
            <a:r>
              <a:rPr lang="en-US" sz="1400" dirty="0"/>
              <a:t>, </a:t>
            </a:r>
            <a:r>
              <a:rPr lang="en-US" sz="1400" dirty="0" err="1"/>
              <a:t>Linac</a:t>
            </a:r>
            <a:r>
              <a:rPr lang="en-US" sz="1400" dirty="0"/>
              <a:t> 2016, TUPLR027</a:t>
            </a:r>
          </a:p>
        </p:txBody>
      </p:sp>
    </p:spTree>
    <p:extLst>
      <p:ext uri="{BB962C8B-B14F-4D97-AF65-F5344CB8AC3E}">
        <p14:creationId xmlns:p14="http://schemas.microsoft.com/office/powerpoint/2010/main" val="42183744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116</a:t>
            </a:fld>
            <a:endParaRPr lang="en-US" dirty="0"/>
          </a:p>
        </p:txBody>
      </p:sp>
      <p:sp>
        <p:nvSpPr>
          <p:cNvPr id="6" name="TextBox 5"/>
          <p:cNvSpPr txBox="1"/>
          <p:nvPr/>
        </p:nvSpPr>
        <p:spPr>
          <a:xfrm>
            <a:off x="237618" y="25006"/>
            <a:ext cx="8529278" cy="523220"/>
          </a:xfrm>
          <a:prstGeom prst="rect">
            <a:avLst/>
          </a:prstGeom>
          <a:noFill/>
        </p:spPr>
        <p:txBody>
          <a:bodyPr wrap="square" rtlCol="0">
            <a:spAutoFit/>
          </a:bodyPr>
          <a:lstStyle/>
          <a:p>
            <a:r>
              <a:rPr lang="en-US" sz="2800" dirty="0"/>
              <a:t>Prototype </a:t>
            </a:r>
            <a:r>
              <a:rPr lang="en-US" sz="2800" dirty="0" err="1"/>
              <a:t>Cryomodule</a:t>
            </a:r>
            <a:r>
              <a:rPr lang="en-US" sz="2800" dirty="0"/>
              <a:t> </a:t>
            </a:r>
            <a:r>
              <a:rPr lang="en-US" sz="2800" u="sng" dirty="0"/>
              <a:t>Latest</a:t>
            </a:r>
            <a:r>
              <a:rPr lang="en-US" sz="2800" dirty="0"/>
              <a:t> Preliminary Results</a:t>
            </a:r>
          </a:p>
        </p:txBody>
      </p:sp>
      <p:graphicFrame>
        <p:nvGraphicFramePr>
          <p:cNvPr id="7" name="Table 6"/>
          <p:cNvGraphicFramePr>
            <a:graphicFrameLocks noGrp="1"/>
          </p:cNvGraphicFramePr>
          <p:nvPr>
            <p:extLst/>
          </p:nvPr>
        </p:nvGraphicFramePr>
        <p:xfrm>
          <a:off x="342366" y="1611936"/>
          <a:ext cx="7812310" cy="3853929"/>
        </p:xfrm>
        <a:graphic>
          <a:graphicData uri="http://schemas.openxmlformats.org/drawingml/2006/table">
            <a:tbl>
              <a:tblPr/>
              <a:tblGrid>
                <a:gridCol w="1027936">
                  <a:extLst>
                    <a:ext uri="{9D8B030D-6E8A-4147-A177-3AD203B41FA5}">
                      <a16:colId xmlns:a16="http://schemas.microsoft.com/office/drawing/2014/main" val="20000"/>
                    </a:ext>
                  </a:extLst>
                </a:gridCol>
                <a:gridCol w="879268">
                  <a:extLst>
                    <a:ext uri="{9D8B030D-6E8A-4147-A177-3AD203B41FA5}">
                      <a16:colId xmlns:a16="http://schemas.microsoft.com/office/drawing/2014/main" val="20001"/>
                    </a:ext>
                  </a:extLst>
                </a:gridCol>
                <a:gridCol w="807056">
                  <a:extLst>
                    <a:ext uri="{9D8B030D-6E8A-4147-A177-3AD203B41FA5}">
                      <a16:colId xmlns:a16="http://schemas.microsoft.com/office/drawing/2014/main" val="20002"/>
                    </a:ext>
                  </a:extLst>
                </a:gridCol>
                <a:gridCol w="1138375">
                  <a:extLst>
                    <a:ext uri="{9D8B030D-6E8A-4147-A177-3AD203B41FA5}">
                      <a16:colId xmlns:a16="http://schemas.microsoft.com/office/drawing/2014/main" val="20003"/>
                    </a:ext>
                  </a:extLst>
                </a:gridCol>
                <a:gridCol w="1287043">
                  <a:extLst>
                    <a:ext uri="{9D8B030D-6E8A-4147-A177-3AD203B41FA5}">
                      <a16:colId xmlns:a16="http://schemas.microsoft.com/office/drawing/2014/main" val="20004"/>
                    </a:ext>
                  </a:extLst>
                </a:gridCol>
                <a:gridCol w="1154696">
                  <a:extLst>
                    <a:ext uri="{9D8B030D-6E8A-4147-A177-3AD203B41FA5}">
                      <a16:colId xmlns:a16="http://schemas.microsoft.com/office/drawing/2014/main" val="20005"/>
                    </a:ext>
                  </a:extLst>
                </a:gridCol>
                <a:gridCol w="1517936">
                  <a:extLst>
                    <a:ext uri="{9D8B030D-6E8A-4147-A177-3AD203B41FA5}">
                      <a16:colId xmlns:a16="http://schemas.microsoft.com/office/drawing/2014/main" val="20006"/>
                    </a:ext>
                  </a:extLst>
                </a:gridCol>
              </a:tblGrid>
              <a:tr h="277528">
                <a:tc>
                  <a:txBody>
                    <a:bodyPr/>
                    <a:lstStyle/>
                    <a:p>
                      <a:pPr algn="l" fontAlgn="ctr"/>
                      <a:r>
                        <a:rPr lang="en-US" sz="1200" b="1" i="0" u="none" strike="noStrike" dirty="0">
                          <a:solidFill>
                            <a:srgbClr val="FFFFFF"/>
                          </a:solidFill>
                          <a:effectLst/>
                          <a:latin typeface="Arial"/>
                        </a:rPr>
                        <a:t> </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001D"/>
                    </a:solidFill>
                  </a:tcPr>
                </a:tc>
                <a:tc gridSpan="2">
                  <a:txBody>
                    <a:bodyPr/>
                    <a:lstStyle/>
                    <a:p>
                      <a:pPr algn="ctr" fontAlgn="ctr"/>
                      <a:r>
                        <a:rPr lang="en-US" sz="1200" b="1" i="0" u="none" strike="noStrike" dirty="0">
                          <a:solidFill>
                            <a:srgbClr val="FFFFFF"/>
                          </a:solidFill>
                          <a:effectLst/>
                          <a:latin typeface="Arial"/>
                        </a:rPr>
                        <a:t>VTS</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001D"/>
                    </a:solidFill>
                  </a:tcPr>
                </a:tc>
                <a:tc hMerge="1">
                  <a:txBody>
                    <a:bodyPr/>
                    <a:lstStyle/>
                    <a:p>
                      <a:endParaRPr lang="en-US"/>
                    </a:p>
                  </a:txBody>
                  <a:tcPr/>
                </a:tc>
                <a:tc gridSpan="4">
                  <a:txBody>
                    <a:bodyPr/>
                    <a:lstStyle/>
                    <a:p>
                      <a:pPr algn="ctr" fontAlgn="ctr"/>
                      <a:r>
                        <a:rPr lang="en-US" sz="1200" b="1" i="0" u="none" strike="noStrike">
                          <a:solidFill>
                            <a:srgbClr val="FFFFFF"/>
                          </a:solidFill>
                          <a:effectLst/>
                          <a:latin typeface="Arial"/>
                        </a:rPr>
                        <a:t>pCM after RF_Conditioning</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001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1121">
                <a:tc>
                  <a:txBody>
                    <a:bodyPr/>
                    <a:lstStyle/>
                    <a:p>
                      <a:pPr algn="l" fontAlgn="ctr"/>
                      <a:r>
                        <a:rPr lang="en-US" sz="1200" b="1" i="0" u="none" strike="noStrike" dirty="0">
                          <a:solidFill>
                            <a:srgbClr val="FFFFFF"/>
                          </a:solidFill>
                          <a:effectLst/>
                          <a:latin typeface="Arial"/>
                        </a:rPr>
                        <a:t>Cavity</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4001D"/>
                    </a:solidFill>
                  </a:tcPr>
                </a:tc>
                <a:tc>
                  <a:txBody>
                    <a:bodyPr/>
                    <a:lstStyle/>
                    <a:p>
                      <a:pPr algn="ctr" fontAlgn="ctr"/>
                      <a:r>
                        <a:rPr lang="en-US" sz="1200" b="1" i="0" u="none" strike="noStrike" dirty="0">
                          <a:solidFill>
                            <a:srgbClr val="FFFFFF"/>
                          </a:solidFill>
                          <a:effectLst/>
                          <a:latin typeface="Arial"/>
                        </a:rPr>
                        <a:t>Max</a:t>
                      </a:r>
                    </a:p>
                    <a:p>
                      <a:pPr algn="ctr" fontAlgn="ctr"/>
                      <a:r>
                        <a:rPr lang="en-US" sz="1200" b="1" i="0" u="none" strike="noStrike" dirty="0">
                          <a:solidFill>
                            <a:srgbClr val="FFFFFF"/>
                          </a:solidFill>
                          <a:effectLst/>
                          <a:latin typeface="Arial"/>
                        </a:rPr>
                        <a:t>Gradient [MV/m]</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4001D"/>
                    </a:solidFill>
                  </a:tcPr>
                </a:tc>
                <a:tc>
                  <a:txBody>
                    <a:bodyPr/>
                    <a:lstStyle/>
                    <a:p>
                      <a:pPr marL="0" algn="ctr" defTabSz="914400" rtl="0" eaLnBrk="1" fontAlgn="ctr" latinLnBrk="0" hangingPunct="1"/>
                      <a:r>
                        <a:rPr lang="en-US" sz="1200" b="1" i="0" u="none" strike="noStrike" dirty="0">
                          <a:solidFill>
                            <a:srgbClr val="FFFFFF"/>
                          </a:solidFill>
                          <a:effectLst/>
                          <a:latin typeface="+mn-lt"/>
                        </a:rPr>
                        <a:t>Q0 @16MV/m </a:t>
                      </a:r>
                      <a:endParaRPr lang="en-US" sz="1200" b="1" i="0" u="none" strike="noStrike" kern="1200" dirty="0">
                        <a:solidFill>
                          <a:schemeClr val="bg1"/>
                        </a:solidFill>
                        <a:effectLst/>
                        <a:latin typeface="Arial"/>
                        <a:ea typeface="+mn-ea"/>
                        <a:cs typeface="+mn-cs"/>
                      </a:endParaRP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4001D"/>
                    </a:solidFill>
                  </a:tcPr>
                </a:tc>
                <a:tc>
                  <a:txBody>
                    <a:bodyPr/>
                    <a:lstStyle/>
                    <a:p>
                      <a:pPr algn="ctr" fontAlgn="ctr"/>
                      <a:r>
                        <a:rPr lang="en-US" sz="1200" b="1" i="0" u="none" strike="noStrike" dirty="0">
                          <a:solidFill>
                            <a:srgbClr val="FFFFFF"/>
                          </a:solidFill>
                          <a:effectLst/>
                          <a:latin typeface="Arial"/>
                        </a:rPr>
                        <a:t>Max Gradient*** [MV/m]</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4001D"/>
                    </a:solidFill>
                  </a:tcPr>
                </a:tc>
                <a:tc>
                  <a:txBody>
                    <a:bodyPr/>
                    <a:lstStyle/>
                    <a:p>
                      <a:pPr algn="ctr" fontAlgn="ctr"/>
                      <a:r>
                        <a:rPr lang="en-US" sz="1200" b="1" i="0" u="none" strike="noStrike">
                          <a:solidFill>
                            <a:srgbClr val="FFFFFF"/>
                          </a:solidFill>
                          <a:effectLst/>
                          <a:latin typeface="Arial"/>
                        </a:rPr>
                        <a:t>Usable Gradient* [MV/m]</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4001D"/>
                    </a:solidFill>
                  </a:tcPr>
                </a:tc>
                <a:tc>
                  <a:txBody>
                    <a:bodyPr/>
                    <a:lstStyle/>
                    <a:p>
                      <a:pPr algn="ctr" fontAlgn="ctr"/>
                      <a:r>
                        <a:rPr lang="en-US" sz="1200" b="1" i="0" u="none" strike="noStrike">
                          <a:solidFill>
                            <a:srgbClr val="FFFFFF"/>
                          </a:solidFill>
                          <a:effectLst/>
                          <a:latin typeface="Arial"/>
                        </a:rPr>
                        <a:t>FE onset [MV/m]</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4001D"/>
                    </a:solidFill>
                  </a:tcPr>
                </a:tc>
                <a:tc>
                  <a:txBody>
                    <a:bodyPr/>
                    <a:lstStyle/>
                    <a:p>
                      <a:pPr marL="0" algn="ctr" defTabSz="914400" rtl="0" eaLnBrk="1" fontAlgn="ctr" latinLnBrk="0" hangingPunct="1"/>
                      <a:r>
                        <a:rPr lang="en-US" sz="1200" b="1" i="0" u="none" strike="noStrike" kern="1200" dirty="0">
                          <a:solidFill>
                            <a:srgbClr val="FFFFFF"/>
                          </a:solidFill>
                          <a:effectLst/>
                          <a:latin typeface="Arial"/>
                          <a:ea typeface="+mn-ea"/>
                          <a:cs typeface="+mn-cs"/>
                        </a:rPr>
                        <a:t>Q0 @16MV/m     </a:t>
                      </a:r>
                      <a:br>
                        <a:rPr lang="en-US" sz="1200" b="1" i="0" u="none" strike="noStrike" kern="1200" dirty="0">
                          <a:solidFill>
                            <a:srgbClr val="FFFFFF"/>
                          </a:solidFill>
                          <a:effectLst/>
                          <a:latin typeface="Arial"/>
                          <a:ea typeface="+mn-ea"/>
                          <a:cs typeface="+mn-cs"/>
                        </a:rPr>
                      </a:br>
                      <a:r>
                        <a:rPr lang="en-US" sz="1200" b="1" i="0" u="none" strike="noStrike" kern="1200" dirty="0">
                          <a:solidFill>
                            <a:srgbClr val="FFFFFF"/>
                          </a:solidFill>
                          <a:effectLst/>
                          <a:latin typeface="Arial"/>
                          <a:ea typeface="+mn-ea"/>
                          <a:cs typeface="+mn-cs"/>
                        </a:rPr>
                        <a:t>2K**</a:t>
                      </a:r>
                      <a:br>
                        <a:rPr lang="en-US" sz="1200" b="1" i="0" u="none" strike="noStrike" kern="1200" dirty="0">
                          <a:solidFill>
                            <a:srgbClr val="FFFFFF"/>
                          </a:solidFill>
                          <a:effectLst/>
                          <a:latin typeface="Arial"/>
                          <a:ea typeface="+mn-ea"/>
                          <a:cs typeface="+mn-cs"/>
                        </a:rPr>
                      </a:br>
                      <a:r>
                        <a:rPr lang="en-US" sz="1200" b="1" i="0" u="none" strike="noStrike" kern="1200" dirty="0">
                          <a:solidFill>
                            <a:srgbClr val="FFFFFF"/>
                          </a:solidFill>
                          <a:effectLst/>
                          <a:latin typeface="Arial"/>
                          <a:ea typeface="+mn-ea"/>
                          <a:cs typeface="+mn-cs"/>
                        </a:rPr>
                        <a:t>extrapolated</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4001D"/>
                    </a:solidFill>
                  </a:tcPr>
                </a:tc>
                <a:extLst>
                  <a:ext uri="{0D108BD9-81ED-4DB2-BD59-A6C34878D82A}">
                    <a16:rowId xmlns:a16="http://schemas.microsoft.com/office/drawing/2014/main" val="10001"/>
                  </a:ext>
                </a:extLst>
              </a:tr>
              <a:tr h="277528">
                <a:tc>
                  <a:txBody>
                    <a:bodyPr/>
                    <a:lstStyle/>
                    <a:p>
                      <a:pPr algn="l" fontAlgn="ctr"/>
                      <a:r>
                        <a:rPr lang="en-US" sz="1400" b="0" i="0" u="none" strike="noStrike" dirty="0">
                          <a:solidFill>
                            <a:srgbClr val="000000"/>
                          </a:solidFill>
                          <a:effectLst/>
                          <a:latin typeface="Arial"/>
                        </a:rPr>
                        <a:t>TB9AES021</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23</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l" fontAlgn="ctr"/>
                      <a:r>
                        <a:rPr lang="en-US" sz="1400" b="0" i="0" u="none" strike="noStrike" dirty="0">
                          <a:solidFill>
                            <a:srgbClr val="000000"/>
                          </a:solidFill>
                          <a:effectLst/>
                          <a:latin typeface="Arial"/>
                        </a:rPr>
                        <a:t>3.1E+10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19.6</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18.2</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14.6</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2.6E+10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extLst>
                  <a:ext uri="{0D108BD9-81ED-4DB2-BD59-A6C34878D82A}">
                    <a16:rowId xmlns:a16="http://schemas.microsoft.com/office/drawing/2014/main" val="10002"/>
                  </a:ext>
                </a:extLst>
              </a:tr>
              <a:tr h="277528">
                <a:tc>
                  <a:txBody>
                    <a:bodyPr/>
                    <a:lstStyle/>
                    <a:p>
                      <a:pPr algn="l" fontAlgn="ctr"/>
                      <a:r>
                        <a:rPr lang="en-US" sz="1400" b="0" i="0" u="none" strike="noStrike">
                          <a:solidFill>
                            <a:srgbClr val="000000"/>
                          </a:solidFill>
                          <a:effectLst/>
                          <a:latin typeface="Arial"/>
                        </a:rPr>
                        <a:t>TB9AES019</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19.5</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l" fontAlgn="ctr"/>
                      <a:r>
                        <a:rPr lang="en-US" sz="1400" b="0" i="0" u="none" strike="noStrike" dirty="0">
                          <a:solidFill>
                            <a:srgbClr val="000000"/>
                          </a:solidFill>
                          <a:effectLst/>
                          <a:latin typeface="Arial"/>
                        </a:rPr>
                        <a:t>2.8E+10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dirty="0">
                          <a:solidFill>
                            <a:srgbClr val="000000"/>
                          </a:solidFill>
                          <a:effectLst/>
                          <a:latin typeface="Arial"/>
                        </a:rPr>
                        <a:t>19</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dirty="0">
                          <a:solidFill>
                            <a:srgbClr val="000000"/>
                          </a:solidFill>
                          <a:effectLst/>
                          <a:latin typeface="Arial"/>
                        </a:rPr>
                        <a:t>18.8</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15.6</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2.6E+10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0E7E7"/>
                    </a:solidFill>
                  </a:tcPr>
                </a:tc>
                <a:extLst>
                  <a:ext uri="{0D108BD9-81ED-4DB2-BD59-A6C34878D82A}">
                    <a16:rowId xmlns:a16="http://schemas.microsoft.com/office/drawing/2014/main" val="10003"/>
                  </a:ext>
                </a:extLst>
              </a:tr>
              <a:tr h="277528">
                <a:tc>
                  <a:txBody>
                    <a:bodyPr/>
                    <a:lstStyle/>
                    <a:p>
                      <a:pPr algn="l" fontAlgn="ctr"/>
                      <a:r>
                        <a:rPr lang="en-US" sz="1400" b="0" i="0" u="none" strike="noStrike" dirty="0">
                          <a:solidFill>
                            <a:srgbClr val="000000"/>
                          </a:solidFill>
                          <a:effectLst/>
                          <a:latin typeface="Arial"/>
                        </a:rPr>
                        <a:t>TB9AES026</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21.4</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l" fontAlgn="ctr"/>
                      <a:r>
                        <a:rPr lang="en-US" sz="1400" b="0" i="0" u="none" strike="noStrike" dirty="0">
                          <a:solidFill>
                            <a:srgbClr val="000000"/>
                          </a:solidFill>
                          <a:effectLst/>
                          <a:latin typeface="Arial"/>
                        </a:rPr>
                        <a:t>2.6E+10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17.3</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17.2</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17.4</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2.7E+10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extLst>
                  <a:ext uri="{0D108BD9-81ED-4DB2-BD59-A6C34878D82A}">
                    <a16:rowId xmlns:a16="http://schemas.microsoft.com/office/drawing/2014/main" val="10004"/>
                  </a:ext>
                </a:extLst>
              </a:tr>
              <a:tr h="277528">
                <a:tc>
                  <a:txBody>
                    <a:bodyPr/>
                    <a:lstStyle/>
                    <a:p>
                      <a:pPr algn="l" fontAlgn="ctr"/>
                      <a:r>
                        <a:rPr lang="en-US" sz="1400" b="0" i="0" u="none" strike="noStrike">
                          <a:solidFill>
                            <a:srgbClr val="000000"/>
                          </a:solidFill>
                          <a:effectLst/>
                          <a:latin typeface="Arial"/>
                        </a:rPr>
                        <a:t>TB9AES024</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dirty="0">
                          <a:solidFill>
                            <a:srgbClr val="000000"/>
                          </a:solidFill>
                          <a:effectLst/>
                          <a:latin typeface="Arial"/>
                        </a:rPr>
                        <a:t>22.4</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l" fontAlgn="ctr"/>
                      <a:r>
                        <a:rPr lang="en-US" sz="1400" b="0" i="0" u="none" strike="noStrike" dirty="0">
                          <a:solidFill>
                            <a:srgbClr val="000000"/>
                          </a:solidFill>
                          <a:effectLst/>
                          <a:latin typeface="Arial"/>
                        </a:rPr>
                        <a:t>3.0E+10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21</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dirty="0">
                          <a:solidFill>
                            <a:srgbClr val="000000"/>
                          </a:solidFill>
                          <a:effectLst/>
                          <a:latin typeface="Arial"/>
                        </a:rPr>
                        <a:t>20.5</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21</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2.5E+10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0E7E7"/>
                    </a:solidFill>
                  </a:tcPr>
                </a:tc>
                <a:extLst>
                  <a:ext uri="{0D108BD9-81ED-4DB2-BD59-A6C34878D82A}">
                    <a16:rowId xmlns:a16="http://schemas.microsoft.com/office/drawing/2014/main" val="10005"/>
                  </a:ext>
                </a:extLst>
              </a:tr>
              <a:tr h="277528">
                <a:tc>
                  <a:txBody>
                    <a:bodyPr/>
                    <a:lstStyle/>
                    <a:p>
                      <a:pPr algn="l" fontAlgn="ctr"/>
                      <a:r>
                        <a:rPr lang="en-US" sz="1400" b="0" i="0" u="none" strike="noStrike">
                          <a:solidFill>
                            <a:srgbClr val="000000"/>
                          </a:solidFill>
                          <a:effectLst/>
                          <a:latin typeface="Arial"/>
                        </a:rPr>
                        <a:t>TB9AES028</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28.4</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l" fontAlgn="ctr"/>
                      <a:r>
                        <a:rPr lang="en-US" sz="1400" b="0" i="0" u="none" strike="noStrike" dirty="0">
                          <a:solidFill>
                            <a:srgbClr val="000000"/>
                          </a:solidFill>
                          <a:effectLst/>
                          <a:latin typeface="Arial"/>
                        </a:rPr>
                        <a:t>2.8E+10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14.9</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14.2</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13.9</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2.4E+10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extLst>
                  <a:ext uri="{0D108BD9-81ED-4DB2-BD59-A6C34878D82A}">
                    <a16:rowId xmlns:a16="http://schemas.microsoft.com/office/drawing/2014/main" val="10006"/>
                  </a:ext>
                </a:extLst>
              </a:tr>
              <a:tr h="277528">
                <a:tc>
                  <a:txBody>
                    <a:bodyPr/>
                    <a:lstStyle/>
                    <a:p>
                      <a:pPr algn="l" fontAlgn="ctr"/>
                      <a:r>
                        <a:rPr lang="en-US" sz="1400" b="0" i="0" u="none" strike="noStrike">
                          <a:solidFill>
                            <a:srgbClr val="000000"/>
                          </a:solidFill>
                          <a:effectLst/>
                          <a:latin typeface="Arial"/>
                        </a:rPr>
                        <a:t>TB9AES016</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18</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l" fontAlgn="ctr"/>
                      <a:r>
                        <a:rPr lang="en-US" sz="1400" b="0" i="0" u="none" strike="noStrike" dirty="0">
                          <a:solidFill>
                            <a:srgbClr val="000000"/>
                          </a:solidFill>
                          <a:effectLst/>
                          <a:latin typeface="Arial"/>
                        </a:rPr>
                        <a:t>2.8E+10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17.1</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16.9</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dirty="0">
                          <a:solidFill>
                            <a:srgbClr val="000000"/>
                          </a:solidFill>
                          <a:effectLst/>
                          <a:latin typeface="Arial"/>
                        </a:rPr>
                        <a:t>14.5</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2.9E+10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0E7E7"/>
                    </a:solidFill>
                  </a:tcPr>
                </a:tc>
                <a:extLst>
                  <a:ext uri="{0D108BD9-81ED-4DB2-BD59-A6C34878D82A}">
                    <a16:rowId xmlns:a16="http://schemas.microsoft.com/office/drawing/2014/main" val="10007"/>
                  </a:ext>
                </a:extLst>
              </a:tr>
              <a:tr h="277528">
                <a:tc>
                  <a:txBody>
                    <a:bodyPr/>
                    <a:lstStyle/>
                    <a:p>
                      <a:pPr algn="l" fontAlgn="ctr"/>
                      <a:r>
                        <a:rPr lang="en-US" sz="1400" b="0" i="0" u="none" strike="noStrike">
                          <a:solidFill>
                            <a:srgbClr val="000000"/>
                          </a:solidFill>
                          <a:effectLst/>
                          <a:latin typeface="Arial"/>
                        </a:rPr>
                        <a:t>TB9AES022</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21.2</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l" fontAlgn="ctr"/>
                      <a:r>
                        <a:rPr lang="en-US" sz="1400" b="0" i="0" u="none" strike="noStrike" dirty="0">
                          <a:solidFill>
                            <a:srgbClr val="000000"/>
                          </a:solidFill>
                          <a:effectLst/>
                          <a:latin typeface="Arial"/>
                        </a:rPr>
                        <a:t>2.8E+10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20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a:solidFill>
                            <a:srgbClr val="000000"/>
                          </a:solidFill>
                          <a:effectLst/>
                          <a:latin typeface="Arial"/>
                        </a:rPr>
                        <a:t>19.4</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12.7</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tc>
                  <a:txBody>
                    <a:bodyPr/>
                    <a:lstStyle/>
                    <a:p>
                      <a:pPr algn="ctr" fontAlgn="ctr"/>
                      <a:r>
                        <a:rPr lang="en-US" sz="1400" b="0" i="0" u="none" strike="noStrike" dirty="0">
                          <a:solidFill>
                            <a:srgbClr val="000000"/>
                          </a:solidFill>
                          <a:effectLst/>
                          <a:latin typeface="Arial"/>
                        </a:rPr>
                        <a:t>3.2E+10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CBCC"/>
                    </a:solidFill>
                  </a:tcPr>
                </a:tc>
                <a:extLst>
                  <a:ext uri="{0D108BD9-81ED-4DB2-BD59-A6C34878D82A}">
                    <a16:rowId xmlns:a16="http://schemas.microsoft.com/office/drawing/2014/main" val="10008"/>
                  </a:ext>
                </a:extLst>
              </a:tr>
              <a:tr h="277528">
                <a:tc>
                  <a:txBody>
                    <a:bodyPr/>
                    <a:lstStyle/>
                    <a:p>
                      <a:pPr algn="l" fontAlgn="ctr"/>
                      <a:r>
                        <a:rPr lang="en-US" sz="1400" b="0" i="0" u="none" strike="noStrike" dirty="0">
                          <a:solidFill>
                            <a:srgbClr val="000000"/>
                          </a:solidFill>
                          <a:effectLst/>
                          <a:latin typeface="Arial"/>
                        </a:rPr>
                        <a:t>TB9AES027</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22.5</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E7"/>
                    </a:solidFill>
                  </a:tcPr>
                </a:tc>
                <a:tc>
                  <a:txBody>
                    <a:bodyPr/>
                    <a:lstStyle/>
                    <a:p>
                      <a:pPr algn="l" fontAlgn="ctr"/>
                      <a:r>
                        <a:rPr lang="en-US" sz="1400" b="0" i="0" u="none" strike="noStrike" dirty="0">
                          <a:solidFill>
                            <a:srgbClr val="000000"/>
                          </a:solidFill>
                          <a:effectLst/>
                          <a:latin typeface="Arial"/>
                        </a:rPr>
                        <a:t>2.8E+10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20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E7"/>
                    </a:solidFill>
                  </a:tcPr>
                </a:tc>
                <a:tc>
                  <a:txBody>
                    <a:bodyPr/>
                    <a:lstStyle/>
                    <a:p>
                      <a:pPr algn="ctr" fontAlgn="ctr"/>
                      <a:r>
                        <a:rPr lang="en-US" sz="1400" b="0" i="0" u="none" strike="noStrike">
                          <a:solidFill>
                            <a:srgbClr val="000000"/>
                          </a:solidFill>
                          <a:effectLst/>
                          <a:latin typeface="Arial"/>
                        </a:rPr>
                        <a:t>17.5</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E7"/>
                    </a:solidFill>
                  </a:tcPr>
                </a:tc>
                <a:tc>
                  <a:txBody>
                    <a:bodyPr/>
                    <a:lstStyle/>
                    <a:p>
                      <a:pPr algn="ctr" fontAlgn="ctr"/>
                      <a:r>
                        <a:rPr lang="en-US" sz="1400" b="0" i="0" u="none" strike="noStrike" dirty="0">
                          <a:solidFill>
                            <a:srgbClr val="000000"/>
                          </a:solidFill>
                          <a:effectLst/>
                          <a:latin typeface="Arial"/>
                        </a:rPr>
                        <a:t>20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E7"/>
                    </a:solidFill>
                  </a:tcPr>
                </a:tc>
                <a:tc>
                  <a:txBody>
                    <a:bodyPr/>
                    <a:lstStyle/>
                    <a:p>
                      <a:pPr algn="ctr" fontAlgn="ctr"/>
                      <a:r>
                        <a:rPr lang="en-US" sz="1400" b="0" i="0" u="none" strike="noStrike" dirty="0">
                          <a:solidFill>
                            <a:srgbClr val="000000"/>
                          </a:solidFill>
                          <a:effectLst/>
                          <a:latin typeface="Arial"/>
                        </a:rPr>
                        <a:t>2.5E+10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E7"/>
                    </a:solidFill>
                  </a:tcPr>
                </a:tc>
                <a:extLst>
                  <a:ext uri="{0D108BD9-81ED-4DB2-BD59-A6C34878D82A}">
                    <a16:rowId xmlns:a16="http://schemas.microsoft.com/office/drawing/2014/main" val="10009"/>
                  </a:ext>
                </a:extLst>
              </a:tr>
              <a:tr h="277528">
                <a:tc>
                  <a:txBody>
                    <a:bodyPr/>
                    <a:lstStyle/>
                    <a:p>
                      <a:pPr algn="l" fontAlgn="ctr"/>
                      <a:r>
                        <a:rPr lang="en-US" sz="1400" b="1" i="0" u="none" strike="noStrike" dirty="0">
                          <a:solidFill>
                            <a:srgbClr val="000000"/>
                          </a:solidFill>
                          <a:effectLst/>
                          <a:latin typeface="Arial"/>
                        </a:rPr>
                        <a:t>Average</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BCC"/>
                    </a:solidFill>
                  </a:tcPr>
                </a:tc>
                <a:tc>
                  <a:txBody>
                    <a:bodyPr/>
                    <a:lstStyle/>
                    <a:p>
                      <a:pPr algn="ctr" fontAlgn="ctr"/>
                      <a:r>
                        <a:rPr lang="en-US" sz="1400" b="1" i="0" u="none" strike="noStrike">
                          <a:solidFill>
                            <a:srgbClr val="000000"/>
                          </a:solidFill>
                          <a:effectLst/>
                          <a:latin typeface="Arial"/>
                        </a:rPr>
                        <a:t>22.1</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BCC"/>
                    </a:solidFill>
                  </a:tcPr>
                </a:tc>
                <a:tc>
                  <a:txBody>
                    <a:bodyPr/>
                    <a:lstStyle/>
                    <a:p>
                      <a:pPr algn="l" fontAlgn="ctr"/>
                      <a:r>
                        <a:rPr lang="en-US" sz="1400" b="1" i="0" u="none" strike="noStrike" dirty="0">
                          <a:solidFill>
                            <a:srgbClr val="000000"/>
                          </a:solidFill>
                          <a:effectLst/>
                          <a:latin typeface="Arial"/>
                        </a:rPr>
                        <a:t>2.8E+10</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BCC"/>
                    </a:solidFill>
                  </a:tcPr>
                </a:tc>
                <a:tc>
                  <a:txBody>
                    <a:bodyPr/>
                    <a:lstStyle/>
                    <a:p>
                      <a:pPr algn="ctr" fontAlgn="ctr"/>
                      <a:r>
                        <a:rPr lang="en-US" sz="1400" b="1" i="0" u="none" strike="noStrike">
                          <a:solidFill>
                            <a:srgbClr val="000000"/>
                          </a:solidFill>
                          <a:effectLst/>
                          <a:latin typeface="Arial"/>
                        </a:rPr>
                        <a:t>18.6</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BCC"/>
                    </a:solidFill>
                  </a:tcPr>
                </a:tc>
                <a:tc>
                  <a:txBody>
                    <a:bodyPr/>
                    <a:lstStyle/>
                    <a:p>
                      <a:pPr algn="ctr" fontAlgn="ctr"/>
                      <a:r>
                        <a:rPr lang="en-US" sz="1400" b="1" i="0" u="none" strike="noStrike">
                          <a:solidFill>
                            <a:srgbClr val="000000"/>
                          </a:solidFill>
                          <a:effectLst/>
                          <a:latin typeface="Arial"/>
                        </a:rPr>
                        <a:t>17.8</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BCC"/>
                    </a:solidFill>
                  </a:tcPr>
                </a:tc>
                <a:tc>
                  <a:txBody>
                    <a:bodyPr/>
                    <a:lstStyle/>
                    <a:p>
                      <a:pPr algn="ctr" fontAlgn="ctr"/>
                      <a:r>
                        <a:rPr lang="en-US" sz="1400" b="1" i="0" u="none" strike="noStrike">
                          <a:solidFill>
                            <a:srgbClr val="000000"/>
                          </a:solidFill>
                          <a:effectLst/>
                          <a:latin typeface="Arial"/>
                        </a:rPr>
                        <a:t>16.2</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BCC"/>
                    </a:solidFill>
                  </a:tcPr>
                </a:tc>
                <a:tc>
                  <a:txBody>
                    <a:bodyPr/>
                    <a:lstStyle/>
                    <a:p>
                      <a:pPr algn="ctr" fontAlgn="ctr"/>
                      <a:r>
                        <a:rPr lang="en-US" sz="1400" b="1" i="0" u="none" strike="noStrike" dirty="0">
                          <a:solidFill>
                            <a:srgbClr val="000000"/>
                          </a:solidFill>
                          <a:effectLst/>
                          <a:latin typeface="Arial"/>
                        </a:rPr>
                        <a:t>2.7E+10</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77528">
                <a:tc>
                  <a:txBody>
                    <a:bodyPr/>
                    <a:lstStyle/>
                    <a:p>
                      <a:pPr algn="l" fontAlgn="ctr"/>
                      <a:r>
                        <a:rPr lang="en-US" sz="1200" b="1" i="0" u="none" strike="noStrike" dirty="0">
                          <a:solidFill>
                            <a:srgbClr val="000000"/>
                          </a:solidFill>
                          <a:effectLst/>
                          <a:latin typeface="Arial"/>
                        </a:rPr>
                        <a:t>Total Voltage</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CBCC"/>
                    </a:solidFill>
                  </a:tcPr>
                </a:tc>
                <a:tc>
                  <a:txBody>
                    <a:bodyPr/>
                    <a:lstStyle/>
                    <a:p>
                      <a:pPr algn="ctr" fontAlgn="ctr"/>
                      <a:r>
                        <a:rPr lang="en-US" sz="1400" b="1" i="0" u="none" strike="noStrike" dirty="0">
                          <a:solidFill>
                            <a:srgbClr val="000000"/>
                          </a:solidFill>
                          <a:effectLst/>
                          <a:latin typeface="Arial"/>
                        </a:rPr>
                        <a:t>183.1 MV</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CBCC"/>
                    </a:solidFill>
                  </a:tcPr>
                </a:tc>
                <a:tc>
                  <a:txBody>
                    <a:bodyPr/>
                    <a:lstStyle/>
                    <a:p>
                      <a:pPr algn="l" fontAlgn="ctr"/>
                      <a:r>
                        <a:rPr lang="en-US" sz="1400" b="1" i="0" u="none" strike="noStrike">
                          <a:solidFill>
                            <a:srgbClr val="000000"/>
                          </a:solidFill>
                          <a:effectLst/>
                          <a:latin typeface="Arial"/>
                        </a:rPr>
                        <a:t> </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CBCC"/>
                    </a:solidFill>
                  </a:tcPr>
                </a:tc>
                <a:tc>
                  <a:txBody>
                    <a:bodyPr/>
                    <a:lstStyle/>
                    <a:p>
                      <a:pPr algn="ctr" fontAlgn="ctr"/>
                      <a:r>
                        <a:rPr lang="en-US" sz="1400" b="1" i="0" u="none" strike="noStrike" dirty="0">
                          <a:solidFill>
                            <a:srgbClr val="000000"/>
                          </a:solidFill>
                          <a:effectLst/>
                          <a:latin typeface="Arial"/>
                        </a:rPr>
                        <a:t>154.6</a:t>
                      </a:r>
                    </a:p>
                  </a:txBody>
                  <a:tcPr marL="10990" marR="10990" marT="1099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CBCC"/>
                    </a:solidFill>
                  </a:tcPr>
                </a:tc>
                <a:tc>
                  <a:txBody>
                    <a:bodyPr/>
                    <a:lstStyle/>
                    <a:p>
                      <a:pPr marL="0" algn="ctr" defTabSz="914400" rtl="0" eaLnBrk="1" fontAlgn="ctr" latinLnBrk="0" hangingPunct="1"/>
                      <a:r>
                        <a:rPr lang="en-US" sz="1400" b="1" i="0" u="none" strike="noStrike" kern="1200" dirty="0">
                          <a:solidFill>
                            <a:srgbClr val="000000"/>
                          </a:solidFill>
                          <a:effectLst/>
                          <a:latin typeface="Arial"/>
                          <a:ea typeface="+mn-ea"/>
                          <a:cs typeface="+mn-cs"/>
                        </a:rPr>
                        <a:t>148.1</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sz="1400" b="1" i="0" u="none" strike="noStrike">
                          <a:solidFill>
                            <a:srgbClr val="000000"/>
                          </a:solidFill>
                          <a:effectLst/>
                          <a:latin typeface="Arial"/>
                        </a:rPr>
                        <a:t> </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CBCC"/>
                    </a:solidFill>
                  </a:tcPr>
                </a:tc>
                <a:tc>
                  <a:txBody>
                    <a:bodyPr/>
                    <a:lstStyle/>
                    <a:p>
                      <a:pPr algn="l" fontAlgn="ctr"/>
                      <a:r>
                        <a:rPr lang="en-US" sz="1400" b="1" i="0" u="none" strike="noStrike" dirty="0">
                          <a:solidFill>
                            <a:srgbClr val="000000"/>
                          </a:solidFill>
                          <a:effectLst/>
                          <a:latin typeface="Arial"/>
                        </a:rPr>
                        <a:t> </a:t>
                      </a:r>
                    </a:p>
                  </a:txBody>
                  <a:tcPr marL="10990" marR="10990" marT="109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CBCC"/>
                    </a:solidFill>
                  </a:tcPr>
                </a:tc>
                <a:extLst>
                  <a:ext uri="{0D108BD9-81ED-4DB2-BD59-A6C34878D82A}">
                    <a16:rowId xmlns:a16="http://schemas.microsoft.com/office/drawing/2014/main" val="10011"/>
                  </a:ext>
                </a:extLst>
              </a:tr>
            </a:tbl>
          </a:graphicData>
        </a:graphic>
      </p:graphicFrame>
      <p:sp>
        <p:nvSpPr>
          <p:cNvPr id="8" name="Content Placeholder 4"/>
          <p:cNvSpPr txBox="1">
            <a:spLocks/>
          </p:cNvSpPr>
          <p:nvPr/>
        </p:nvSpPr>
        <p:spPr>
          <a:xfrm>
            <a:off x="364301" y="472442"/>
            <a:ext cx="8108950" cy="147074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err="1">
                <a:solidFill>
                  <a:srgbClr val="002060"/>
                </a:solidFill>
              </a:rPr>
              <a:t>Cryomodule</a:t>
            </a:r>
            <a:r>
              <a:rPr lang="en-US" sz="2000" dirty="0">
                <a:solidFill>
                  <a:srgbClr val="002060"/>
                </a:solidFill>
              </a:rPr>
              <a:t> remnant field ≈ 1 </a:t>
            </a:r>
            <a:r>
              <a:rPr lang="en-US" sz="2000" dirty="0" err="1">
                <a:solidFill>
                  <a:srgbClr val="002060"/>
                </a:solidFill>
              </a:rPr>
              <a:t>mG</a:t>
            </a:r>
            <a:endParaRPr lang="en-US" sz="2000" dirty="0">
              <a:solidFill>
                <a:srgbClr val="002060"/>
              </a:solidFill>
            </a:endParaRPr>
          </a:p>
          <a:p>
            <a:r>
              <a:rPr lang="en-US" sz="2000" dirty="0">
                <a:solidFill>
                  <a:srgbClr val="002060"/>
                </a:solidFill>
              </a:rPr>
              <a:t>Fast cool down in a </a:t>
            </a:r>
            <a:r>
              <a:rPr lang="en-US" sz="2000" dirty="0" err="1">
                <a:solidFill>
                  <a:srgbClr val="002060"/>
                </a:solidFill>
              </a:rPr>
              <a:t>cryomodule</a:t>
            </a:r>
            <a:r>
              <a:rPr lang="en-US" sz="2000" dirty="0">
                <a:solidFill>
                  <a:srgbClr val="002060"/>
                </a:solidFill>
              </a:rPr>
              <a:t> demonstrated</a:t>
            </a:r>
          </a:p>
          <a:p>
            <a:r>
              <a:rPr lang="en-US" sz="2000" dirty="0">
                <a:solidFill>
                  <a:srgbClr val="002060"/>
                </a:solidFill>
              </a:rPr>
              <a:t>Q0 ≈ 2.7e10 in a CW </a:t>
            </a:r>
            <a:r>
              <a:rPr lang="en-US" sz="2000" dirty="0" err="1">
                <a:solidFill>
                  <a:srgbClr val="002060"/>
                </a:solidFill>
              </a:rPr>
              <a:t>cryomodule</a:t>
            </a:r>
            <a:endParaRPr lang="en-US" sz="2000" dirty="0">
              <a:solidFill>
                <a:srgbClr val="002060"/>
              </a:solidFill>
            </a:endParaRPr>
          </a:p>
          <a:p>
            <a:endParaRPr lang="en-US" sz="1800" dirty="0"/>
          </a:p>
        </p:txBody>
      </p:sp>
      <p:sp>
        <p:nvSpPr>
          <p:cNvPr id="5" name="Rectangle 4"/>
          <p:cNvSpPr/>
          <p:nvPr/>
        </p:nvSpPr>
        <p:spPr>
          <a:xfrm>
            <a:off x="236116" y="5487105"/>
            <a:ext cx="3299595" cy="461665"/>
          </a:xfrm>
          <a:prstGeom prst="rect">
            <a:avLst/>
          </a:prstGeom>
        </p:spPr>
        <p:txBody>
          <a:bodyPr wrap="square">
            <a:spAutoFit/>
          </a:bodyPr>
          <a:lstStyle/>
          <a:p>
            <a:pPr defTabSz="914400"/>
            <a:r>
              <a:rPr lang="en-US" sz="1200" b="1" dirty="0">
                <a:solidFill>
                  <a:srgbClr val="000000"/>
                </a:solidFill>
                <a:latin typeface="Arial" pitchFamily="34" charset="0"/>
                <a:ea typeface="ＭＳ Ｐゴシック" pitchFamily="-110" charset="-128"/>
              </a:rPr>
              <a:t>*</a:t>
            </a:r>
            <a:r>
              <a:rPr lang="en-US" sz="1200" dirty="0">
                <a:solidFill>
                  <a:srgbClr val="000000"/>
                </a:solidFill>
                <a:latin typeface="Arial" pitchFamily="34" charset="0"/>
                <a:ea typeface="ＭＳ Ｐゴシック" pitchFamily="-110" charset="-128"/>
              </a:rPr>
              <a:t>Usable Gradient: demonstrated to stably run CW, FE &lt; 50 </a:t>
            </a:r>
            <a:r>
              <a:rPr lang="en-US" sz="1200" dirty="0" err="1">
                <a:solidFill>
                  <a:srgbClr val="000000"/>
                </a:solidFill>
                <a:latin typeface="Arial" pitchFamily="34" charset="0"/>
                <a:ea typeface="ＭＳ Ｐゴシック" pitchFamily="-110" charset="-128"/>
              </a:rPr>
              <a:t>mR</a:t>
            </a:r>
            <a:r>
              <a:rPr lang="en-US" sz="1200" dirty="0">
                <a:solidFill>
                  <a:srgbClr val="000000"/>
                </a:solidFill>
                <a:latin typeface="Arial" pitchFamily="34" charset="0"/>
                <a:ea typeface="ＭＳ Ｐゴシック" pitchFamily="-110" charset="-128"/>
              </a:rPr>
              <a:t>/h, no dark current</a:t>
            </a:r>
          </a:p>
        </p:txBody>
      </p:sp>
      <p:sp>
        <p:nvSpPr>
          <p:cNvPr id="9" name="Rectangle 8"/>
          <p:cNvSpPr/>
          <p:nvPr/>
        </p:nvSpPr>
        <p:spPr>
          <a:xfrm>
            <a:off x="3582676" y="5515557"/>
            <a:ext cx="4572000" cy="276999"/>
          </a:xfrm>
          <a:prstGeom prst="rect">
            <a:avLst/>
          </a:prstGeom>
        </p:spPr>
        <p:txBody>
          <a:bodyPr>
            <a:spAutoFit/>
          </a:bodyPr>
          <a:lstStyle/>
          <a:p>
            <a:pPr defTabSz="914400"/>
            <a:r>
              <a:rPr lang="en-US" sz="1200" dirty="0">
                <a:solidFill>
                  <a:srgbClr val="000000"/>
                </a:solidFill>
                <a:latin typeface="Arial" pitchFamily="34" charset="0"/>
                <a:ea typeface="ＭＳ Ｐゴシック" pitchFamily="-110" charset="-128"/>
              </a:rPr>
              <a:t>**Fast cooldown from 45K, &gt;40 g/sec, extrapolated from 2.11K</a:t>
            </a:r>
          </a:p>
        </p:txBody>
      </p:sp>
      <p:sp>
        <p:nvSpPr>
          <p:cNvPr id="10" name="TextBox 9"/>
          <p:cNvSpPr txBox="1"/>
          <p:nvPr/>
        </p:nvSpPr>
        <p:spPr>
          <a:xfrm>
            <a:off x="342366" y="6021308"/>
            <a:ext cx="7466788" cy="276999"/>
          </a:xfrm>
          <a:prstGeom prst="rect">
            <a:avLst/>
          </a:prstGeom>
          <a:noFill/>
        </p:spPr>
        <p:txBody>
          <a:bodyPr wrap="none" rtlCol="0">
            <a:spAutoFit/>
          </a:bodyPr>
          <a:lstStyle/>
          <a:p>
            <a:r>
              <a:rPr lang="en-US" sz="1200" dirty="0"/>
              <a:t>G. Wu, FNAL SRF Department meeting, 24 October 2016, https://indico.fnal.gov/conferenceDisplay.py?confId=13185</a:t>
            </a:r>
          </a:p>
        </p:txBody>
      </p:sp>
    </p:spTree>
    <p:extLst>
      <p:ext uri="{BB962C8B-B14F-4D97-AF65-F5344CB8AC3E}">
        <p14:creationId xmlns:p14="http://schemas.microsoft.com/office/powerpoint/2010/main" val="28967740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117</a:t>
            </a:fld>
            <a:endParaRPr lang="en-US" dirty="0"/>
          </a:p>
        </p:txBody>
      </p:sp>
      <p:sp>
        <p:nvSpPr>
          <p:cNvPr id="6" name="TextBox 5"/>
          <p:cNvSpPr txBox="1"/>
          <p:nvPr/>
        </p:nvSpPr>
        <p:spPr>
          <a:xfrm>
            <a:off x="237618" y="25006"/>
            <a:ext cx="8529278" cy="954107"/>
          </a:xfrm>
          <a:prstGeom prst="rect">
            <a:avLst/>
          </a:prstGeom>
          <a:noFill/>
        </p:spPr>
        <p:txBody>
          <a:bodyPr wrap="square" rtlCol="0">
            <a:spAutoFit/>
          </a:bodyPr>
          <a:lstStyle/>
          <a:p>
            <a:r>
              <a:rPr lang="en-US" sz="2800" b="1" dirty="0">
                <a:solidFill>
                  <a:schemeClr val="tx2">
                    <a:lumMod val="75000"/>
                  </a:schemeClr>
                </a:solidFill>
              </a:rPr>
              <a:t>650 MHz elliptical cavity performance testing at FNAL</a:t>
            </a:r>
          </a:p>
          <a:p>
            <a:endParaRPr lang="en-US" sz="2800" dirty="0"/>
          </a:p>
        </p:txBody>
      </p:sp>
      <p:pic>
        <p:nvPicPr>
          <p:cNvPr id="7" name="Content Placeholder 8"/>
          <p:cNvPicPr>
            <a:picLocks noChangeAspect="1"/>
          </p:cNvPicPr>
          <p:nvPr/>
        </p:nvPicPr>
        <p:blipFill>
          <a:blip r:embed="rId2"/>
          <a:stretch>
            <a:fillRect/>
          </a:stretch>
        </p:blipFill>
        <p:spPr>
          <a:xfrm>
            <a:off x="0" y="1078882"/>
            <a:ext cx="8672513" cy="4009552"/>
          </a:xfrm>
          <a:prstGeom prst="rect">
            <a:avLst/>
          </a:prstGeom>
        </p:spPr>
      </p:pic>
      <p:sp>
        <p:nvSpPr>
          <p:cNvPr id="8" name="Rectangle 7"/>
          <p:cNvSpPr/>
          <p:nvPr/>
        </p:nvSpPr>
        <p:spPr>
          <a:xfrm>
            <a:off x="0" y="5344288"/>
            <a:ext cx="7310271" cy="307777"/>
          </a:xfrm>
          <a:prstGeom prst="rect">
            <a:avLst/>
          </a:prstGeom>
        </p:spPr>
        <p:txBody>
          <a:bodyPr wrap="none">
            <a:spAutoFit/>
          </a:bodyPr>
          <a:lstStyle/>
          <a:p>
            <a:r>
              <a:rPr lang="en-US" sz="1100" dirty="0"/>
              <a:t>*A. M. Rowe, et al , CAVITY PROCESSING AND PREPARATION OF 650 MHz ELLIPTICAL CELL CAVITIES FOR PIP-II</a:t>
            </a:r>
            <a:r>
              <a:rPr lang="en-US" sz="1400" dirty="0"/>
              <a:t>, </a:t>
            </a:r>
            <a:r>
              <a:rPr lang="en-US" sz="1200" dirty="0"/>
              <a:t>LINAC 2016</a:t>
            </a:r>
          </a:p>
        </p:txBody>
      </p:sp>
    </p:spTree>
    <p:extLst>
      <p:ext uri="{BB962C8B-B14F-4D97-AF65-F5344CB8AC3E}">
        <p14:creationId xmlns:p14="http://schemas.microsoft.com/office/powerpoint/2010/main" val="21021519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736826" y="6504213"/>
            <a:ext cx="1154497" cy="2413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a:xfrm>
            <a:off x="1687362" y="6479318"/>
            <a:ext cx="7308598" cy="24287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V. Yakovlev | Engineering in Particle Accelerators</a:t>
            </a:r>
            <a:endParaRPr kumimoji="0" lang="en-US" b="1" i="0" u="none" strike="noStrike" kern="0" cap="none" spc="0" normalizeH="0" baseline="0" noProof="0" dirty="0">
              <a:ln>
                <a:noFill/>
              </a:ln>
              <a:solidFill>
                <a:srgbClr val="0070C0"/>
              </a:solidFill>
              <a:effectLst/>
              <a:uLnTx/>
              <a:uFillTx/>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118</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15866" y="126552"/>
            <a:ext cx="8686800" cy="427877"/>
          </a:xfrm>
        </p:spPr>
        <p:txBody>
          <a:bodyPr/>
          <a:lstStyle/>
          <a:p>
            <a:r>
              <a:rPr lang="en-US" dirty="0">
                <a:latin typeface="+mn-lt"/>
              </a:rPr>
              <a:t>Microphonics and LFD:</a:t>
            </a:r>
          </a:p>
        </p:txBody>
      </p:sp>
      <p:sp>
        <p:nvSpPr>
          <p:cNvPr id="2" name="Rectangle 1"/>
          <p:cNvSpPr/>
          <p:nvPr/>
        </p:nvSpPr>
        <p:spPr>
          <a:xfrm>
            <a:off x="115866" y="579324"/>
            <a:ext cx="9028134" cy="5755422"/>
          </a:xfrm>
          <a:prstGeom prst="rect">
            <a:avLst/>
          </a:prstGeom>
        </p:spPr>
        <p:txBody>
          <a:bodyPr wrap="square">
            <a:spAutoFit/>
          </a:bodyPr>
          <a:lstStyle/>
          <a:p>
            <a:r>
              <a:rPr lang="en-US" dirty="0">
                <a:solidFill>
                  <a:schemeClr val="tx1">
                    <a:lumMod val="75000"/>
                  </a:schemeClr>
                </a:solidFill>
              </a:rPr>
              <a:t>Narrow bandwidth of the cavities caused by low beam loading:</a:t>
            </a:r>
          </a:p>
          <a:p>
            <a:r>
              <a:rPr lang="en-US" dirty="0">
                <a:solidFill>
                  <a:schemeClr val="tx1">
                    <a:lumMod val="75000"/>
                  </a:schemeClr>
                </a:solidFill>
              </a:rPr>
              <a:t>- </a:t>
            </a:r>
            <a:r>
              <a:rPr lang="en-US" dirty="0" err="1">
                <a:solidFill>
                  <a:schemeClr val="tx1">
                    <a:lumMod val="75000"/>
                  </a:schemeClr>
                </a:solidFill>
              </a:rPr>
              <a:t>Q</a:t>
            </a:r>
            <a:r>
              <a:rPr lang="en-US" baseline="-25000" dirty="0" err="1">
                <a:solidFill>
                  <a:schemeClr val="tx1">
                    <a:lumMod val="75000"/>
                  </a:schemeClr>
                </a:solidFill>
              </a:rPr>
              <a:t>load</a:t>
            </a:r>
            <a:r>
              <a:rPr lang="en-US" baseline="-25000" dirty="0">
                <a:solidFill>
                  <a:schemeClr val="tx1">
                    <a:lumMod val="75000"/>
                  </a:schemeClr>
                </a:solidFill>
              </a:rPr>
              <a:t> </a:t>
            </a:r>
            <a:r>
              <a:rPr lang="en-US" dirty="0">
                <a:solidFill>
                  <a:schemeClr val="tx1">
                    <a:lumMod val="75000"/>
                  </a:schemeClr>
                </a:solidFill>
              </a:rPr>
              <a:t>= U/(R/Q)/</a:t>
            </a:r>
            <a:r>
              <a:rPr lang="en-US" dirty="0" err="1">
                <a:solidFill>
                  <a:schemeClr val="tx1">
                    <a:lumMod val="75000"/>
                  </a:schemeClr>
                </a:solidFill>
              </a:rPr>
              <a:t>I</a:t>
            </a:r>
            <a:r>
              <a:rPr lang="en-US" baseline="-25000" dirty="0" err="1">
                <a:solidFill>
                  <a:schemeClr val="tx1">
                    <a:lumMod val="75000"/>
                  </a:schemeClr>
                </a:solidFill>
              </a:rPr>
              <a:t>beam</a:t>
            </a:r>
            <a:r>
              <a:rPr lang="en-US" baseline="-25000" dirty="0">
                <a:solidFill>
                  <a:schemeClr val="tx1">
                    <a:lumMod val="75000"/>
                  </a:schemeClr>
                </a:solidFill>
              </a:rPr>
              <a:t> </a:t>
            </a:r>
            <a:r>
              <a:rPr lang="en-US" dirty="0">
                <a:solidFill>
                  <a:schemeClr val="tx1">
                    <a:lumMod val="75000"/>
                  </a:schemeClr>
                </a:solidFill>
              </a:rPr>
              <a:t> - very high for small  beam  current of few mA,</a:t>
            </a:r>
            <a:br>
              <a:rPr lang="en-US" dirty="0">
                <a:solidFill>
                  <a:schemeClr val="tx1">
                    <a:lumMod val="75000"/>
                  </a:schemeClr>
                </a:solidFill>
              </a:rPr>
            </a:br>
            <a:r>
              <a:rPr lang="en-US" dirty="0">
                <a:solidFill>
                  <a:schemeClr val="tx1">
                    <a:lumMod val="75000"/>
                  </a:schemeClr>
                </a:solidFill>
              </a:rPr>
              <a:t>                                          </a:t>
            </a:r>
            <a:r>
              <a:rPr lang="en-US" dirty="0" err="1">
                <a:solidFill>
                  <a:schemeClr val="tx1">
                    <a:lumMod val="75000"/>
                  </a:schemeClr>
                </a:solidFill>
              </a:rPr>
              <a:t>Q</a:t>
            </a:r>
            <a:r>
              <a:rPr lang="en-US" baseline="-25000" dirty="0" err="1">
                <a:solidFill>
                  <a:schemeClr val="tx1">
                    <a:lumMod val="75000"/>
                  </a:schemeClr>
                </a:solidFill>
              </a:rPr>
              <a:t>load</a:t>
            </a:r>
            <a:r>
              <a:rPr lang="en-US" baseline="-25000" dirty="0">
                <a:solidFill>
                  <a:schemeClr val="tx1">
                    <a:lumMod val="75000"/>
                  </a:schemeClr>
                </a:solidFill>
              </a:rPr>
              <a:t> </a:t>
            </a:r>
            <a:r>
              <a:rPr lang="en-US" dirty="0">
                <a:solidFill>
                  <a:schemeClr val="tx1">
                    <a:lumMod val="75000"/>
                  </a:schemeClr>
                </a:solidFill>
              </a:rPr>
              <a:t>~1e7-1e8;</a:t>
            </a:r>
          </a:p>
          <a:p>
            <a:pPr marL="342900" indent="-342900">
              <a:buFontTx/>
              <a:buChar char="-"/>
            </a:pPr>
            <a:r>
              <a:rPr lang="en-US" dirty="0">
                <a:solidFill>
                  <a:schemeClr val="tx1">
                    <a:lumMod val="75000"/>
                  </a:schemeClr>
                </a:solidFill>
              </a:rPr>
              <a:t>Cavity bandwidth: f/ </a:t>
            </a:r>
            <a:r>
              <a:rPr lang="en-US" dirty="0" err="1">
                <a:solidFill>
                  <a:schemeClr val="tx1">
                    <a:lumMod val="75000"/>
                  </a:schemeClr>
                </a:solidFill>
              </a:rPr>
              <a:t>Q</a:t>
            </a:r>
            <a:r>
              <a:rPr lang="en-US" baseline="-25000" dirty="0" err="1">
                <a:solidFill>
                  <a:schemeClr val="tx1">
                    <a:lumMod val="75000"/>
                  </a:schemeClr>
                </a:solidFill>
              </a:rPr>
              <a:t>load</a:t>
            </a:r>
            <a:r>
              <a:rPr lang="en-US" dirty="0">
                <a:solidFill>
                  <a:schemeClr val="tx1">
                    <a:lumMod val="75000"/>
                  </a:schemeClr>
                </a:solidFill>
              </a:rPr>
              <a:t> ~tens of Hz.</a:t>
            </a:r>
          </a:p>
          <a:p>
            <a:endParaRPr lang="en-US" dirty="0">
              <a:solidFill>
                <a:schemeClr val="tx1">
                  <a:lumMod val="75000"/>
                </a:schemeClr>
              </a:solidFill>
            </a:endParaRPr>
          </a:p>
          <a:p>
            <a:endParaRPr lang="en-US" dirty="0">
              <a:solidFill>
                <a:schemeClr val="tx1">
                  <a:lumMod val="75000"/>
                </a:schemeClr>
              </a:solidFill>
            </a:endParaRPr>
          </a:p>
          <a:p>
            <a:pPr>
              <a:buFont typeface="Arial" pitchFamily="34" charset="0"/>
              <a:buChar char="•"/>
            </a:pPr>
            <a:r>
              <a:rPr lang="en-US" dirty="0"/>
              <a:t>Pressure variation in the surrounding He bath:</a:t>
            </a:r>
          </a:p>
          <a:p>
            <a:r>
              <a:rPr lang="en-US" sz="2000" i="1" dirty="0" err="1"/>
              <a:t>Δf</a:t>
            </a:r>
            <a:r>
              <a:rPr lang="en-US" sz="2000" i="1" baseline="-25000" dirty="0" err="1"/>
              <a:t>He</a:t>
            </a:r>
            <a:r>
              <a:rPr lang="en-US" sz="2000" i="1" dirty="0"/>
              <a:t> = </a:t>
            </a:r>
            <a:r>
              <a:rPr lang="en-US" sz="2000" i="1" dirty="0" err="1"/>
              <a:t>df</a:t>
            </a:r>
            <a:r>
              <a:rPr lang="en-US" sz="2000" i="1" dirty="0"/>
              <a:t>/</a:t>
            </a:r>
            <a:r>
              <a:rPr lang="en-US" sz="2000" i="1" dirty="0" err="1"/>
              <a:t>dP</a:t>
            </a:r>
            <a:r>
              <a:rPr lang="en-US" sz="2000" i="1" dirty="0"/>
              <a:t>×</a:t>
            </a:r>
            <a:r>
              <a:rPr lang="el-GR" sz="2000" i="1" dirty="0"/>
              <a:t>δ</a:t>
            </a:r>
            <a:r>
              <a:rPr lang="en-US" sz="2000" i="1" dirty="0"/>
              <a:t>P, </a:t>
            </a:r>
            <a:r>
              <a:rPr lang="el-GR" sz="2000" i="1" dirty="0"/>
              <a:t>δ</a:t>
            </a:r>
            <a:r>
              <a:rPr lang="en-US" sz="2000" i="1" dirty="0"/>
              <a:t>P</a:t>
            </a:r>
            <a:r>
              <a:rPr lang="en-US" sz="2000" dirty="0"/>
              <a:t>~0.05-0.1 mbar at 2 K. </a:t>
            </a:r>
          </a:p>
          <a:p>
            <a:r>
              <a:rPr lang="en-US" sz="2000" i="1" dirty="0" err="1"/>
              <a:t>df</a:t>
            </a:r>
            <a:r>
              <a:rPr lang="en-US" sz="2000" i="1" dirty="0"/>
              <a:t>/</a:t>
            </a:r>
            <a:r>
              <a:rPr lang="en-US" sz="2000" i="1" dirty="0" err="1"/>
              <a:t>dP</a:t>
            </a:r>
            <a:r>
              <a:rPr lang="en-US" sz="2000" dirty="0"/>
              <a:t> =30-130 Hz/mbar (ILC)</a:t>
            </a:r>
          </a:p>
          <a:p>
            <a:endParaRPr lang="en-US" sz="800" dirty="0"/>
          </a:p>
          <a:p>
            <a:pPr>
              <a:buFont typeface="Arial" pitchFamily="34" charset="0"/>
              <a:buChar char="•"/>
            </a:pPr>
            <a:r>
              <a:rPr lang="en-US" dirty="0"/>
              <a:t>Internal and external vibration sources </a:t>
            </a:r>
          </a:p>
          <a:p>
            <a:r>
              <a:rPr lang="en-US" dirty="0"/>
              <a:t> (microphonics);</a:t>
            </a:r>
          </a:p>
          <a:p>
            <a:endParaRPr lang="en-US" sz="800" dirty="0"/>
          </a:p>
          <a:p>
            <a:pPr>
              <a:buFont typeface="Arial" pitchFamily="34" charset="0"/>
              <a:buChar char="•"/>
            </a:pPr>
            <a:r>
              <a:rPr lang="en-US" dirty="0"/>
              <a:t>Radiation pressure from the RF field, Lorentz Force Detuning (in pulsed mode). </a:t>
            </a:r>
          </a:p>
          <a:p>
            <a:endParaRPr lang="en-US" dirty="0"/>
          </a:p>
          <a:p>
            <a:endParaRPr lang="en-US" b="1" dirty="0">
              <a:solidFill>
                <a:srgbClr val="FF0000"/>
              </a:solidFill>
            </a:endParaRPr>
          </a:p>
        </p:txBody>
      </p:sp>
      <p:sp>
        <p:nvSpPr>
          <p:cNvPr id="3" name="Down Arrow 2"/>
          <p:cNvSpPr/>
          <p:nvPr/>
        </p:nvSpPr>
        <p:spPr>
          <a:xfrm>
            <a:off x="696658" y="2117968"/>
            <a:ext cx="617416"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2317" y="5461981"/>
            <a:ext cx="5619261" cy="1138773"/>
          </a:xfrm>
          <a:prstGeom prst="rect">
            <a:avLst/>
          </a:prstGeom>
          <a:noFill/>
        </p:spPr>
        <p:txBody>
          <a:bodyPr wrap="square" rtlCol="0">
            <a:spAutoFit/>
          </a:bodyPr>
          <a:lstStyle/>
          <a:p>
            <a:r>
              <a:rPr lang="en-US" sz="2000" i="1" dirty="0" err="1"/>
              <a:t>Δf</a:t>
            </a:r>
            <a:r>
              <a:rPr lang="en-US" sz="2000" i="1" baseline="-25000" dirty="0" err="1"/>
              <a:t>LFD</a:t>
            </a:r>
            <a:r>
              <a:rPr lang="en-US" sz="2000" i="1" dirty="0"/>
              <a:t> = k</a:t>
            </a:r>
            <a:r>
              <a:rPr lang="en-US" sz="2000" i="1" baseline="-25000" dirty="0"/>
              <a:t>L</a:t>
            </a:r>
            <a:r>
              <a:rPr lang="en-US" sz="2000" i="1" dirty="0"/>
              <a:t>E</a:t>
            </a:r>
            <a:r>
              <a:rPr lang="en-US" sz="2000" i="1" baseline="30000" dirty="0"/>
              <a:t>2</a:t>
            </a:r>
            <a:r>
              <a:rPr lang="en-US" sz="2000" i="1" dirty="0"/>
              <a:t>,  </a:t>
            </a:r>
            <a:r>
              <a:rPr lang="en-US" sz="2000" i="1" dirty="0" err="1"/>
              <a:t>k</a:t>
            </a:r>
            <a:r>
              <a:rPr lang="en-US" sz="2000" i="1" baseline="-25000" dirty="0" err="1"/>
              <a:t>L</a:t>
            </a:r>
            <a:r>
              <a:rPr lang="en-US" sz="2000" i="1" dirty="0"/>
              <a:t>- </a:t>
            </a:r>
            <a:r>
              <a:rPr lang="en-US" sz="2000" dirty="0"/>
              <a:t>Lorentz coefficient, </a:t>
            </a:r>
          </a:p>
          <a:p>
            <a:r>
              <a:rPr lang="en-US" sz="2000" dirty="0"/>
              <a:t>For typical elliptical cavities  </a:t>
            </a:r>
            <a:r>
              <a:rPr lang="en-US" sz="2000" i="1" dirty="0" err="1"/>
              <a:t>k</a:t>
            </a:r>
            <a:r>
              <a:rPr lang="en-US" sz="2000" i="1" baseline="-25000" dirty="0" err="1"/>
              <a:t>L</a:t>
            </a:r>
            <a:r>
              <a:rPr lang="en-US" sz="2000" dirty="0"/>
              <a:t>~ -1 Hz/(MeV/m)</a:t>
            </a:r>
            <a:r>
              <a:rPr lang="en-US" sz="2000" baseline="30000" dirty="0"/>
              <a:t>2</a:t>
            </a:r>
            <a:r>
              <a:rPr lang="en-US" dirty="0"/>
              <a:t>.</a:t>
            </a:r>
          </a:p>
          <a:p>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762" y="1648549"/>
            <a:ext cx="2683904" cy="3056085"/>
          </a:xfrm>
          <a:prstGeom prst="rect">
            <a:avLst/>
          </a:prstGeom>
        </p:spPr>
      </p:pic>
      <p:pic>
        <p:nvPicPr>
          <p:cNvPr id="12" name="Picture 11">
            <a:extLst>
              <a:ext uri="{FF2B5EF4-FFF2-40B4-BE49-F238E27FC236}">
                <a16:creationId xmlns:a16="http://schemas.microsoft.com/office/drawing/2014/main" id="{C00DEFFF-8280-4578-B340-88F1712BCE4D}"/>
              </a:ext>
            </a:extLst>
          </p:cNvPr>
          <p:cNvPicPr>
            <a:picLocks noChangeAspect="1"/>
          </p:cNvPicPr>
          <p:nvPr/>
        </p:nvPicPr>
        <p:blipFill>
          <a:blip r:embed="rId3"/>
          <a:stretch>
            <a:fillRect/>
          </a:stretch>
        </p:blipFill>
        <p:spPr>
          <a:xfrm>
            <a:off x="6277394" y="5136383"/>
            <a:ext cx="1802465" cy="1605115"/>
          </a:xfrm>
          <a:prstGeom prst="rect">
            <a:avLst/>
          </a:prstGeom>
        </p:spPr>
      </p:pic>
    </p:spTree>
    <p:extLst>
      <p:ext uri="{BB962C8B-B14F-4D97-AF65-F5344CB8AC3E}">
        <p14:creationId xmlns:p14="http://schemas.microsoft.com/office/powerpoint/2010/main" val="27188743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119</a:t>
            </a:fld>
            <a:endParaRPr lang="en-US" dirty="0"/>
          </a:p>
        </p:txBody>
      </p:sp>
      <p:sp>
        <p:nvSpPr>
          <p:cNvPr id="9" name="Title 9"/>
          <p:cNvSpPr txBox="1">
            <a:spLocks/>
          </p:cNvSpPr>
          <p:nvPr/>
        </p:nvSpPr>
        <p:spPr>
          <a:xfrm>
            <a:off x="115866" y="126552"/>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3200" dirty="0">
                <a:latin typeface="+mn-lt"/>
              </a:rPr>
              <a:t>Microphonics</a:t>
            </a:r>
            <a:r>
              <a:rPr lang="en-US" dirty="0">
                <a:latin typeface="+mn-lt"/>
              </a:rPr>
              <a:t> :</a:t>
            </a:r>
          </a:p>
        </p:txBody>
      </p:sp>
      <p:pic>
        <p:nvPicPr>
          <p:cNvPr id="10" name="Picture 9"/>
          <p:cNvPicPr>
            <a:picLocks noChangeAspect="1"/>
          </p:cNvPicPr>
          <p:nvPr/>
        </p:nvPicPr>
        <p:blipFill>
          <a:blip r:embed="rId2"/>
          <a:stretch>
            <a:fillRect/>
          </a:stretch>
        </p:blipFill>
        <p:spPr>
          <a:xfrm>
            <a:off x="4212493" y="554429"/>
            <a:ext cx="4931507" cy="4931507"/>
          </a:xfrm>
          <a:prstGeom prst="rect">
            <a:avLst/>
          </a:prstGeom>
        </p:spPr>
      </p:pic>
      <p:sp>
        <p:nvSpPr>
          <p:cNvPr id="11" name="Content Placeholder 2"/>
          <p:cNvSpPr txBox="1">
            <a:spLocks/>
          </p:cNvSpPr>
          <p:nvPr/>
        </p:nvSpPr>
        <p:spPr bwMode="auto">
          <a:xfrm>
            <a:off x="-16995" y="1062840"/>
            <a:ext cx="4229488" cy="43006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tx1">
                    <a:lumMod val="75000"/>
                  </a:schemeClr>
                </a:solidFill>
              </a:rPr>
              <a:t>Detuned cavities require more RF power to maintain constant gradient</a:t>
            </a:r>
          </a:p>
          <a:p>
            <a:r>
              <a:rPr lang="en-US" sz="2000" dirty="0">
                <a:solidFill>
                  <a:schemeClr val="tx1">
                    <a:lumMod val="75000"/>
                  </a:schemeClr>
                </a:solidFill>
              </a:rPr>
              <a:t>Providing sufficient reserve increases both the capital cost of the RF plant and the operating cost of the machine</a:t>
            </a:r>
          </a:p>
          <a:p>
            <a:r>
              <a:rPr lang="en-US" sz="2000" b="1" dirty="0">
                <a:solidFill>
                  <a:schemeClr val="tx1">
                    <a:lumMod val="75000"/>
                  </a:schemeClr>
                </a:solidFill>
              </a:rPr>
              <a:t>PEAK </a:t>
            </a:r>
            <a:r>
              <a:rPr lang="en-US" sz="2000" dirty="0">
                <a:solidFill>
                  <a:schemeClr val="tx1">
                    <a:lumMod val="75000"/>
                  </a:schemeClr>
                </a:solidFill>
              </a:rPr>
              <a:t>detuning drives the RF costs</a:t>
            </a:r>
          </a:p>
          <a:p>
            <a:pPr marL="341313" lvl="2" indent="-341313">
              <a:spcBef>
                <a:spcPts val="1000"/>
              </a:spcBef>
            </a:pPr>
            <a:r>
              <a:rPr lang="en-US" sz="2000" dirty="0">
                <a:solidFill>
                  <a:schemeClr val="tx1">
                    <a:lumMod val="75000"/>
                  </a:schemeClr>
                </a:solidFill>
              </a:rPr>
              <a:t>Beam will be lost if RF reserve is insufficient to overcome PEAK detuning</a:t>
            </a:r>
          </a:p>
          <a:p>
            <a:endParaRPr lang="en-US" sz="1800" dirty="0">
              <a:latin typeface="Helvetica" pitchFamily="34" charset="0"/>
            </a:endParaRPr>
          </a:p>
          <a:p>
            <a:endParaRPr lang="en-US" sz="1800" dirty="0">
              <a:latin typeface="Helvetica" pitchFamily="34" charset="0"/>
            </a:endParaRPr>
          </a:p>
        </p:txBody>
      </p:sp>
    </p:spTree>
    <p:extLst>
      <p:ext uri="{BB962C8B-B14F-4D97-AF65-F5344CB8AC3E}">
        <p14:creationId xmlns:p14="http://schemas.microsoft.com/office/powerpoint/2010/main" val="214970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599" y="251752"/>
            <a:ext cx="8840755" cy="942566"/>
          </a:xfrm>
        </p:spPr>
        <p:txBody>
          <a:bodyPr/>
          <a:lstStyle/>
          <a:p>
            <a:r>
              <a:rPr lang="en-US" dirty="0"/>
              <a:t>Accelerators for High Energy Physics and other scientific applications.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extBox 5"/>
          <p:cNvSpPr txBox="1"/>
          <p:nvPr/>
        </p:nvSpPr>
        <p:spPr>
          <a:xfrm>
            <a:off x="222250" y="1418254"/>
            <a:ext cx="8847104" cy="5262979"/>
          </a:xfrm>
          <a:prstGeom prst="rect">
            <a:avLst/>
          </a:prstGeom>
          <a:noFill/>
        </p:spPr>
        <p:txBody>
          <a:bodyPr wrap="square" rtlCol="0">
            <a:spAutoFit/>
          </a:bodyPr>
          <a:lstStyle/>
          <a:p>
            <a:r>
              <a:rPr lang="en-US" dirty="0"/>
              <a:t>High – Energy Electron accelerators: High Energy Physics, Nuclear Physics, Free-Electron Lasers</a:t>
            </a:r>
          </a:p>
          <a:p>
            <a:endParaRPr lang="en-US" dirty="0"/>
          </a:p>
          <a:p>
            <a:r>
              <a:rPr lang="en-US" dirty="0"/>
              <a:t>High – Energy Proton accelerators: High Energy Physics, Nuclear Physics, source of secondary particles (neutrons, </a:t>
            </a:r>
            <a:r>
              <a:rPr lang="en-US" dirty="0" err="1"/>
              <a:t>pions</a:t>
            </a:r>
            <a:r>
              <a:rPr lang="en-US" dirty="0"/>
              <a:t>, muons, neutrinos), material science, Accelerator-Driven Subcritical reactors (ADS).</a:t>
            </a:r>
          </a:p>
          <a:p>
            <a:endParaRPr lang="en-US" dirty="0"/>
          </a:p>
          <a:p>
            <a:r>
              <a:rPr lang="en-US" dirty="0"/>
              <a:t>Specifics of proton accelerators: protons are non- or weekly relativistic up to high energies: rest mass for protons is 0.938 GeV (compared to 0.511 MeV for electrons).</a:t>
            </a:r>
          </a:p>
          <a:p>
            <a:endParaRPr lang="en-US" dirty="0"/>
          </a:p>
          <a:p>
            <a:endParaRPr lang="en-US" dirty="0"/>
          </a:p>
          <a:p>
            <a:endParaRPr lang="en-US" dirty="0"/>
          </a:p>
        </p:txBody>
      </p:sp>
    </p:spTree>
    <p:extLst>
      <p:ext uri="{BB962C8B-B14F-4D97-AF65-F5344CB8AC3E}">
        <p14:creationId xmlns:p14="http://schemas.microsoft.com/office/powerpoint/2010/main" val="38924834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120</a:t>
            </a:fld>
            <a:endParaRPr lang="en-US" dirty="0"/>
          </a:p>
        </p:txBody>
      </p:sp>
      <p:sp>
        <p:nvSpPr>
          <p:cNvPr id="7" name="Rectangle 6"/>
          <p:cNvSpPr/>
          <p:nvPr/>
        </p:nvSpPr>
        <p:spPr>
          <a:xfrm>
            <a:off x="222250" y="0"/>
            <a:ext cx="8534400" cy="5940088"/>
          </a:xfrm>
          <a:prstGeom prst="rect">
            <a:avLst/>
          </a:prstGeom>
        </p:spPr>
        <p:txBody>
          <a:bodyPr wrap="square">
            <a:spAutoFit/>
          </a:bodyPr>
          <a:lstStyle/>
          <a:p>
            <a:pPr lvl="0" fontAlgn="base">
              <a:spcBef>
                <a:spcPct val="0"/>
              </a:spcBef>
              <a:spcAft>
                <a:spcPct val="0"/>
              </a:spcAft>
            </a:pPr>
            <a:r>
              <a:rPr lang="en-US" sz="3200" b="1" dirty="0" err="1" bmk="">
                <a:solidFill>
                  <a:schemeClr val="tx1">
                    <a:lumMod val="75000"/>
                  </a:schemeClr>
                </a:solidFill>
                <a:latin typeface="+mj-lt"/>
                <a:cs typeface="Arial" pitchFamily="34" charset="0"/>
              </a:rPr>
              <a:t>Microphonics</a:t>
            </a:r>
            <a:r>
              <a:rPr lang="en-US" sz="3200" b="1" dirty="0" bmk="">
                <a:solidFill>
                  <a:schemeClr val="tx1">
                    <a:lumMod val="75000"/>
                  </a:schemeClr>
                </a:solidFill>
                <a:latin typeface="+mj-lt"/>
                <a:cs typeface="Arial" pitchFamily="34" charset="0"/>
              </a:rPr>
              <a:t> Control Strategies</a:t>
            </a:r>
          </a:p>
          <a:p>
            <a:pPr lvl="0" algn="ctr" fontAlgn="base">
              <a:spcBef>
                <a:spcPct val="0"/>
              </a:spcBef>
              <a:spcAft>
                <a:spcPct val="0"/>
              </a:spcAft>
            </a:pPr>
            <a:endParaRPr lang="en-US" sz="2400" b="1" dirty="0">
              <a:solidFill>
                <a:srgbClr val="FF0000"/>
              </a:solidFill>
              <a:latin typeface="Times New Roman" pitchFamily="18" charset="0"/>
              <a:cs typeface="Arial" pitchFamily="34" charset="0"/>
            </a:endParaRPr>
          </a:p>
          <a:p>
            <a:pPr lvl="0" eaLnBrk="0" fontAlgn="base" hangingPunct="0">
              <a:spcBef>
                <a:spcPct val="0"/>
              </a:spcBef>
              <a:spcAft>
                <a:spcPct val="0"/>
              </a:spcAft>
            </a:pPr>
            <a:r>
              <a:rPr lang="en-GB" sz="1800" b="1" dirty="0" err="1">
                <a:solidFill>
                  <a:srgbClr val="92D050"/>
                </a:solidFill>
                <a:ea typeface="Times New Roman" pitchFamily="18" charset="0"/>
                <a:cs typeface="Times New Roman" pitchFamily="18" charset="0"/>
              </a:rPr>
              <a:t>Microphonics</a:t>
            </a:r>
            <a:r>
              <a:rPr lang="en-GB" sz="1800" b="1" dirty="0">
                <a:solidFill>
                  <a:srgbClr val="92D050"/>
                </a:solidFill>
                <a:ea typeface="Times New Roman" pitchFamily="18" charset="0"/>
                <a:cs typeface="Times New Roman" pitchFamily="18" charset="0"/>
              </a:rPr>
              <a:t> can be mitigated by taking some combination of any or all of the following measures:</a:t>
            </a:r>
          </a:p>
          <a:p>
            <a:pPr lvl="0" eaLnBrk="0" fontAlgn="base" hangingPunct="0">
              <a:spcBef>
                <a:spcPct val="0"/>
              </a:spcBef>
              <a:spcAft>
                <a:spcPct val="0"/>
              </a:spcAft>
            </a:pPr>
            <a:endParaRPr lang="en-US" sz="1800" b="1" i="1" dirty="0"/>
          </a:p>
          <a:p>
            <a:pPr lvl="0" eaLnBrk="0" fontAlgn="base" hangingPunct="0">
              <a:spcBef>
                <a:spcPct val="0"/>
              </a:spcBef>
              <a:spcAft>
                <a:spcPct val="0"/>
              </a:spcAft>
              <a:buFontTx/>
              <a:buChar char="•"/>
            </a:pPr>
            <a:r>
              <a:rPr lang="en-US" sz="1800" b="1" dirty="0">
                <a:cs typeface="Times New Roman" pitchFamily="18" charset="0"/>
              </a:rPr>
              <a:t>Providing sufficient reserve RF power to compensate for the expected peak detuning levels.</a:t>
            </a:r>
          </a:p>
          <a:p>
            <a:pPr lvl="0" eaLnBrk="0" fontAlgn="base" hangingPunct="0">
              <a:spcBef>
                <a:spcPct val="0"/>
              </a:spcBef>
              <a:spcAft>
                <a:spcPct val="0"/>
              </a:spcAft>
              <a:buFontTx/>
              <a:buChar char="•"/>
            </a:pPr>
            <a:endParaRPr lang="en-US" sz="1800" b="1" dirty="0">
              <a:cs typeface="Times New Roman" pitchFamily="18" charset="0"/>
            </a:endParaRPr>
          </a:p>
          <a:p>
            <a:pPr eaLnBrk="0" fontAlgn="base" hangingPunct="0">
              <a:spcBef>
                <a:spcPct val="0"/>
              </a:spcBef>
              <a:spcAft>
                <a:spcPct val="0"/>
              </a:spcAft>
              <a:buFontTx/>
              <a:buChar char="•"/>
            </a:pPr>
            <a:r>
              <a:rPr lang="en-US" sz="1800" b="1" dirty="0">
                <a:ea typeface="Calibri" pitchFamily="34" charset="0"/>
                <a:cs typeface="Times New Roman" pitchFamily="18" charset="0"/>
              </a:rPr>
              <a:t>Improving the regulation of the bath pressure to minimize the magnitude of cyclic variations and transients.</a:t>
            </a:r>
          </a:p>
          <a:p>
            <a:pPr lvl="0" eaLnBrk="0" fontAlgn="base" hangingPunct="0">
              <a:spcBef>
                <a:spcPct val="0"/>
              </a:spcBef>
              <a:spcAft>
                <a:spcPct val="0"/>
              </a:spcAft>
            </a:pPr>
            <a:endParaRPr lang="en-US" sz="1800" b="1" dirty="0"/>
          </a:p>
          <a:p>
            <a:pPr lvl="0" eaLnBrk="0" fontAlgn="base" hangingPunct="0">
              <a:spcBef>
                <a:spcPct val="0"/>
              </a:spcBef>
              <a:spcAft>
                <a:spcPct val="0"/>
              </a:spcAft>
              <a:buFontTx/>
              <a:buChar char="•"/>
            </a:pPr>
            <a:r>
              <a:rPr lang="en-US" sz="1800" b="1" dirty="0">
                <a:ea typeface="Calibri" pitchFamily="34" charset="0"/>
                <a:cs typeface="Times New Roman" pitchFamily="18" charset="0"/>
              </a:rPr>
              <a:t>Reducing the sensitivity of the cavity resonant frequency to variations in the helium bath pressure (</a:t>
            </a:r>
            <a:r>
              <a:rPr lang="en-US" sz="1800" b="1" dirty="0" err="1">
                <a:ea typeface="Calibri" pitchFamily="34" charset="0"/>
                <a:cs typeface="Times New Roman" pitchFamily="18" charset="0"/>
              </a:rPr>
              <a:t>df</a:t>
            </a:r>
            <a:r>
              <a:rPr lang="en-US" sz="1800" b="1" dirty="0">
                <a:ea typeface="Calibri" pitchFamily="34" charset="0"/>
                <a:cs typeface="Times New Roman" pitchFamily="18" charset="0"/>
              </a:rPr>
              <a:t>/</a:t>
            </a:r>
            <a:r>
              <a:rPr lang="en-US" sz="1800" b="1" dirty="0" err="1">
                <a:ea typeface="Calibri" pitchFamily="34" charset="0"/>
                <a:cs typeface="Times New Roman" pitchFamily="18" charset="0"/>
              </a:rPr>
              <a:t>dP</a:t>
            </a:r>
            <a:r>
              <a:rPr lang="en-US" sz="1800" b="1" dirty="0">
                <a:ea typeface="Calibri" pitchFamily="34" charset="0"/>
                <a:cs typeface="Times New Roman" pitchFamily="18" charset="0"/>
              </a:rPr>
              <a:t>).</a:t>
            </a:r>
          </a:p>
          <a:p>
            <a:pPr lvl="0" eaLnBrk="0" fontAlgn="base" hangingPunct="0">
              <a:spcBef>
                <a:spcPct val="0"/>
              </a:spcBef>
              <a:spcAft>
                <a:spcPct val="0"/>
              </a:spcAft>
              <a:buFontTx/>
              <a:buChar char="•"/>
            </a:pPr>
            <a:endParaRPr lang="en-US" sz="1800" b="1" dirty="0"/>
          </a:p>
          <a:p>
            <a:pPr lvl="0" eaLnBrk="0" fontAlgn="base" hangingPunct="0">
              <a:spcBef>
                <a:spcPct val="0"/>
              </a:spcBef>
              <a:spcAft>
                <a:spcPct val="0"/>
              </a:spcAft>
              <a:buFontTx/>
              <a:buChar char="•"/>
            </a:pPr>
            <a:r>
              <a:rPr lang="en-US" sz="1800" b="1" dirty="0">
                <a:ea typeface="Calibri" pitchFamily="34" charset="0"/>
                <a:cs typeface="Times New Roman" pitchFamily="18" charset="0"/>
              </a:rPr>
              <a:t>Minimizing the acoustic energy transmitted to the cavity by external vibration sources.</a:t>
            </a:r>
          </a:p>
          <a:p>
            <a:pPr lvl="0" eaLnBrk="0" fontAlgn="base" hangingPunct="0">
              <a:spcBef>
                <a:spcPct val="0"/>
              </a:spcBef>
              <a:spcAft>
                <a:spcPct val="0"/>
              </a:spcAft>
              <a:buFontTx/>
              <a:buChar char="•"/>
            </a:pPr>
            <a:endParaRPr lang="en-GB" sz="1800" b="1" dirty="0">
              <a:ea typeface="Times New Roman" pitchFamily="18" charset="0"/>
              <a:cs typeface="Times New Roman" pitchFamily="18" charset="0"/>
            </a:endParaRPr>
          </a:p>
          <a:p>
            <a:pPr lvl="0">
              <a:buFont typeface="Arial" pitchFamily="34" charset="0"/>
              <a:buChar char="•"/>
            </a:pPr>
            <a:r>
              <a:rPr lang="en-GB" sz="1800" b="1" dirty="0">
                <a:ea typeface="Times New Roman" pitchFamily="18" charset="0"/>
                <a:cs typeface="Times New Roman" pitchFamily="18" charset="0"/>
              </a:rPr>
              <a:t>Actively damping cavity vibrations using a fast mechanical or electromagnetic tuner driven by </a:t>
            </a:r>
            <a:r>
              <a:rPr lang="en-US" sz="1800" b="1" dirty="0">
                <a:cs typeface="Times New Roman" pitchFamily="18" charset="0"/>
              </a:rPr>
              <a:t>feedback from measurements of the cavity resonant frequency.</a:t>
            </a:r>
          </a:p>
          <a:p>
            <a:pPr lvl="0">
              <a:buFont typeface="Arial" pitchFamily="34" charset="0"/>
              <a:buChar char="•"/>
            </a:pPr>
            <a:endParaRPr lang="en-US" sz="1800" b="1" i="1" dirty="0">
              <a:solidFill>
                <a:srgbClr val="0000FF"/>
              </a:solidFill>
            </a:endParaRPr>
          </a:p>
          <a:p>
            <a:r>
              <a:rPr lang="en-GB" sz="1800" dirty="0">
                <a:solidFill>
                  <a:srgbClr val="FF0000"/>
                </a:solidFill>
              </a:rPr>
              <a:t>The optimal combination of measures may differ for different cavity types. </a:t>
            </a:r>
            <a:endParaRPr lang="en-US" sz="1800" dirty="0">
              <a:solidFill>
                <a:srgbClr val="FF0000"/>
              </a:solidFill>
            </a:endParaRPr>
          </a:p>
        </p:txBody>
      </p:sp>
    </p:spTree>
    <p:extLst>
      <p:ext uri="{BB962C8B-B14F-4D97-AF65-F5344CB8AC3E}">
        <p14:creationId xmlns:p14="http://schemas.microsoft.com/office/powerpoint/2010/main" val="24897977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r>
              <a:rPr lang="en-US" altLang="en-US"/>
              <a:t>1/13/2020</a:t>
            </a:r>
          </a:p>
        </p:txBody>
      </p:sp>
      <p:sp>
        <p:nvSpPr>
          <p:cNvPr id="11" name="Footer Placeholder 2"/>
          <p:cNvSpPr>
            <a:spLocks noGrp="1"/>
          </p:cNvSpPr>
          <p:nvPr>
            <p:ph type="ftr" sz="quarter" idx="11"/>
          </p:nvPr>
        </p:nvSpPr>
        <p:spPr/>
        <p:txBody>
          <a:bodyPr/>
          <a:lstStyle/>
          <a:p>
            <a:r>
              <a:rPr lang="en-US" altLang="en-US"/>
              <a:t>V. Yakovlev | Engineering in Particle Accelerators</a:t>
            </a:r>
            <a:endParaRPr lang="en-US" altLang="en-US" sz="1600"/>
          </a:p>
        </p:txBody>
      </p:sp>
      <p:sp>
        <p:nvSpPr>
          <p:cNvPr id="12" name="Slide Number Placeholder 3"/>
          <p:cNvSpPr>
            <a:spLocks noGrp="1"/>
          </p:cNvSpPr>
          <p:nvPr>
            <p:ph type="sldNum" sz="quarter" idx="12"/>
          </p:nvPr>
        </p:nvSpPr>
        <p:spPr/>
        <p:txBody>
          <a:bodyPr/>
          <a:lstStyle/>
          <a:p>
            <a:fld id="{23148DE5-AFBF-437E-BA36-6ECBCC6309B5}" type="slidenum">
              <a:rPr lang="en-US" altLang="en-US"/>
              <a:pPr/>
              <a:t>121</a:t>
            </a:fld>
            <a:endParaRPr lang="en-US" altLang="en-US"/>
          </a:p>
        </p:txBody>
      </p:sp>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4495800" cy="2925763"/>
          </a:xfrm>
          <a:prstGeom prst="rect">
            <a:avLst/>
          </a:prstGeom>
          <a:noFill/>
          <a:extLst>
            <a:ext uri="{909E8E84-426E-40DD-AFC4-6F175D3DCCD1}">
              <a14:hiddenFill xmlns:a14="http://schemas.microsoft.com/office/drawing/2010/main">
                <a:solidFill>
                  <a:srgbClr val="FFFFFF"/>
                </a:solidFill>
              </a14:hiddenFill>
            </a:ext>
          </a:extLst>
        </p:spPr>
      </p:pic>
      <p:sp>
        <p:nvSpPr>
          <p:cNvPr id="122883" name="Text Box 3"/>
          <p:cNvSpPr txBox="1">
            <a:spLocks noChangeArrowheads="1"/>
          </p:cNvSpPr>
          <p:nvPr/>
        </p:nvSpPr>
        <p:spPr bwMode="auto">
          <a:xfrm>
            <a:off x="762000" y="3505200"/>
            <a:ext cx="3581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Multipactor discharge with an electric field oscillating between two metal electrodes.</a:t>
            </a:r>
            <a:endParaRPr lang="ru-RU" altLang="en-US" sz="1400"/>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01" y="4022725"/>
            <a:ext cx="3913798" cy="1667337"/>
          </a:xfrm>
          <a:prstGeom prst="rect">
            <a:avLst/>
          </a:prstGeom>
          <a:noFill/>
          <a:extLst>
            <a:ext uri="{909E8E84-426E-40DD-AFC4-6F175D3DCCD1}">
              <a14:hiddenFill xmlns:a14="http://schemas.microsoft.com/office/drawing/2010/main">
                <a:solidFill>
                  <a:srgbClr val="FFFFFF"/>
                </a:solidFill>
              </a14:hiddenFill>
            </a:ext>
          </a:extLst>
        </p:spPr>
      </p:pic>
      <p:sp>
        <p:nvSpPr>
          <p:cNvPr id="122885" name="Text Box 5"/>
          <p:cNvSpPr txBox="1">
            <a:spLocks noChangeArrowheads="1"/>
          </p:cNvSpPr>
          <p:nvPr/>
        </p:nvSpPr>
        <p:spPr bwMode="auto">
          <a:xfrm>
            <a:off x="198804" y="5846763"/>
            <a:ext cx="518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dirty="0"/>
              <a:t>Typical one-point </a:t>
            </a:r>
            <a:r>
              <a:rPr lang="en-US" altLang="en-US" sz="1400" dirty="0" err="1"/>
              <a:t>multipactor</a:t>
            </a:r>
            <a:r>
              <a:rPr lang="en-US" altLang="en-US" sz="1400" dirty="0"/>
              <a:t> trajectories for orders 1, 2 and 3.</a:t>
            </a:r>
            <a:endParaRPr lang="ru-RU" altLang="en-US" sz="1400" dirty="0"/>
          </a:p>
        </p:txBody>
      </p:sp>
      <p:pic>
        <p:nvPicPr>
          <p:cNvPr id="1228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79400"/>
            <a:ext cx="3733800" cy="2624975"/>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061" y="3124200"/>
            <a:ext cx="2960077" cy="2407744"/>
          </a:xfrm>
          <a:prstGeom prst="rect">
            <a:avLst/>
          </a:prstGeom>
          <a:noFill/>
          <a:extLst>
            <a:ext uri="{909E8E84-426E-40DD-AFC4-6F175D3DCCD1}">
              <a14:hiddenFill xmlns:a14="http://schemas.microsoft.com/office/drawing/2010/main">
                <a:solidFill>
                  <a:srgbClr val="FFFFFF"/>
                </a:solidFill>
              </a14:hiddenFill>
            </a:ext>
          </a:extLst>
        </p:spPr>
      </p:pic>
      <p:sp>
        <p:nvSpPr>
          <p:cNvPr id="122888" name="Text Box 8"/>
          <p:cNvSpPr txBox="1">
            <a:spLocks noChangeArrowheads="1"/>
          </p:cNvSpPr>
          <p:nvPr/>
        </p:nvSpPr>
        <p:spPr bwMode="auto">
          <a:xfrm>
            <a:off x="8229600" y="28194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t>eV</a:t>
            </a:r>
            <a:endParaRPr lang="ru-RU" altLang="en-US" sz="1400" b="1"/>
          </a:p>
        </p:txBody>
      </p:sp>
      <p:sp>
        <p:nvSpPr>
          <p:cNvPr id="122889" name="Text Box 9"/>
          <p:cNvSpPr txBox="1">
            <a:spLocks noChangeArrowheads="1"/>
          </p:cNvSpPr>
          <p:nvPr/>
        </p:nvSpPr>
        <p:spPr bwMode="auto">
          <a:xfrm>
            <a:off x="5327413" y="5664200"/>
            <a:ext cx="3435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t>Two point MP in 1.3GHz TESLA cavity. 2D simulations</a:t>
            </a:r>
            <a:endParaRPr lang="ru-RU" altLang="en-US" sz="1400" dirty="0"/>
          </a:p>
        </p:txBody>
      </p:sp>
      <p:sp>
        <p:nvSpPr>
          <p:cNvPr id="2" name="TextBox 1"/>
          <p:cNvSpPr txBox="1"/>
          <p:nvPr/>
        </p:nvSpPr>
        <p:spPr>
          <a:xfrm>
            <a:off x="304800" y="148492"/>
            <a:ext cx="4331955" cy="461665"/>
          </a:xfrm>
          <a:prstGeom prst="rect">
            <a:avLst/>
          </a:prstGeom>
          <a:noFill/>
        </p:spPr>
        <p:txBody>
          <a:bodyPr wrap="none" rtlCol="0">
            <a:spAutoFit/>
          </a:bodyPr>
          <a:lstStyle/>
          <a:p>
            <a:r>
              <a:rPr lang="en-US" dirty="0" err="1"/>
              <a:t>Multipacting</a:t>
            </a:r>
            <a:r>
              <a:rPr lang="en-US" dirty="0"/>
              <a:t>  (MP) in SRF cavities</a:t>
            </a:r>
          </a:p>
        </p:txBody>
      </p:sp>
    </p:spTree>
    <p:extLst>
      <p:ext uri="{BB962C8B-B14F-4D97-AF65-F5344CB8AC3E}">
        <p14:creationId xmlns:p14="http://schemas.microsoft.com/office/powerpoint/2010/main" val="32908146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r>
              <a:rPr lang="en-US" altLang="en-US"/>
              <a:t>1/13/2020</a:t>
            </a:r>
          </a:p>
        </p:txBody>
      </p:sp>
      <p:sp>
        <p:nvSpPr>
          <p:cNvPr id="11" name="Footer Placeholder 2"/>
          <p:cNvSpPr>
            <a:spLocks noGrp="1"/>
          </p:cNvSpPr>
          <p:nvPr>
            <p:ph type="ftr" sz="quarter" idx="11"/>
          </p:nvPr>
        </p:nvSpPr>
        <p:spPr/>
        <p:txBody>
          <a:bodyPr/>
          <a:lstStyle/>
          <a:p>
            <a:r>
              <a:rPr lang="en-US" altLang="en-US"/>
              <a:t>V. Yakovlev | Engineering in Particle Accelerators</a:t>
            </a:r>
            <a:endParaRPr lang="en-US" altLang="en-US" sz="1600"/>
          </a:p>
        </p:txBody>
      </p:sp>
      <p:sp>
        <p:nvSpPr>
          <p:cNvPr id="12" name="Slide Number Placeholder 3"/>
          <p:cNvSpPr>
            <a:spLocks noGrp="1"/>
          </p:cNvSpPr>
          <p:nvPr>
            <p:ph type="sldNum" sz="quarter" idx="12"/>
          </p:nvPr>
        </p:nvSpPr>
        <p:spPr/>
        <p:txBody>
          <a:bodyPr/>
          <a:lstStyle/>
          <a:p>
            <a:fld id="{23148DE5-AFBF-437E-BA36-6ECBCC6309B5}" type="slidenum">
              <a:rPr lang="en-US" altLang="en-US"/>
              <a:pPr/>
              <a:t>122</a:t>
            </a:fld>
            <a:endParaRPr lang="en-US" altLang="en-US"/>
          </a:p>
        </p:txBody>
      </p:sp>
      <p:sp>
        <p:nvSpPr>
          <p:cNvPr id="2" name="TextBox 1"/>
          <p:cNvSpPr txBox="1"/>
          <p:nvPr/>
        </p:nvSpPr>
        <p:spPr>
          <a:xfrm>
            <a:off x="304800" y="148492"/>
            <a:ext cx="3586559" cy="461665"/>
          </a:xfrm>
          <a:prstGeom prst="rect">
            <a:avLst/>
          </a:prstGeom>
          <a:noFill/>
        </p:spPr>
        <p:txBody>
          <a:bodyPr wrap="none" rtlCol="0">
            <a:spAutoFit/>
          </a:bodyPr>
          <a:lstStyle/>
          <a:p>
            <a:r>
              <a:rPr lang="en-US" dirty="0" err="1"/>
              <a:t>Multipacting</a:t>
            </a:r>
            <a:r>
              <a:rPr lang="en-US" dirty="0"/>
              <a:t> in SRF cavities</a:t>
            </a:r>
          </a:p>
        </p:txBody>
      </p:sp>
      <p:grpSp>
        <p:nvGrpSpPr>
          <p:cNvPr id="14" name="Group 13">
            <a:extLst>
              <a:ext uri="{FF2B5EF4-FFF2-40B4-BE49-F238E27FC236}">
                <a16:creationId xmlns:a16="http://schemas.microsoft.com/office/drawing/2014/main" id="{651F89B6-585E-40B4-80AB-E7783D12EE66}"/>
              </a:ext>
            </a:extLst>
          </p:cNvPr>
          <p:cNvGrpSpPr/>
          <p:nvPr/>
        </p:nvGrpSpPr>
        <p:grpSpPr>
          <a:xfrm>
            <a:off x="5107649" y="2957424"/>
            <a:ext cx="3581400" cy="1609725"/>
            <a:chOff x="266700" y="2697162"/>
            <a:chExt cx="4690882" cy="1865313"/>
          </a:xfrm>
        </p:grpSpPr>
        <p:pic>
          <p:nvPicPr>
            <p:cNvPr id="15" name="Picture 6">
              <a:extLst>
                <a:ext uri="{FF2B5EF4-FFF2-40B4-BE49-F238E27FC236}">
                  <a16:creationId xmlns:a16="http://schemas.microsoft.com/office/drawing/2014/main" id="{D7F6942F-3665-4432-9708-D070D6CFB2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153"/>
            <a:stretch/>
          </p:blipFill>
          <p:spPr bwMode="auto">
            <a:xfrm>
              <a:off x="266700" y="2697162"/>
              <a:ext cx="2224041" cy="186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8" descr="0004">
              <a:extLst>
                <a:ext uri="{FF2B5EF4-FFF2-40B4-BE49-F238E27FC236}">
                  <a16:creationId xmlns:a16="http://schemas.microsoft.com/office/drawing/2014/main" id="{6A436B2C-1947-4EC8-B448-972DB10EBD3F}"/>
                </a:ext>
              </a:extLst>
            </p:cNvPr>
            <p:cNvPicPr>
              <a:picLocks noChangeAspect="1" noChangeArrowheads="1"/>
            </p:cNvPicPr>
            <p:nvPr/>
          </p:nvPicPr>
          <p:blipFill>
            <a:blip r:embed="rId3" cstate="print"/>
            <a:srcRect/>
            <a:stretch>
              <a:fillRect/>
            </a:stretch>
          </p:blipFill>
          <p:spPr bwMode="auto">
            <a:xfrm>
              <a:off x="2589031" y="2742074"/>
              <a:ext cx="2368551" cy="1773329"/>
            </a:xfrm>
            <a:prstGeom prst="rect">
              <a:avLst/>
            </a:prstGeom>
            <a:noFill/>
            <a:ln w="9525">
              <a:noFill/>
              <a:miter lim="800000"/>
              <a:headEnd/>
              <a:tailEnd/>
            </a:ln>
          </p:spPr>
        </p:pic>
      </p:grpSp>
      <p:sp>
        <p:nvSpPr>
          <p:cNvPr id="17" name="TextBox 16">
            <a:extLst>
              <a:ext uri="{FF2B5EF4-FFF2-40B4-BE49-F238E27FC236}">
                <a16:creationId xmlns:a16="http://schemas.microsoft.com/office/drawing/2014/main" id="{EABC3CA8-8885-4E99-A779-2D75CEDE493C}"/>
              </a:ext>
            </a:extLst>
          </p:cNvPr>
          <p:cNvSpPr txBox="1"/>
          <p:nvPr/>
        </p:nvSpPr>
        <p:spPr>
          <a:xfrm>
            <a:off x="5107649" y="2329978"/>
            <a:ext cx="3739851" cy="646331"/>
          </a:xfrm>
          <a:prstGeom prst="rect">
            <a:avLst/>
          </a:prstGeom>
          <a:noFill/>
        </p:spPr>
        <p:txBody>
          <a:bodyPr wrap="square" rtlCol="0">
            <a:spAutoFit/>
          </a:bodyPr>
          <a:lstStyle/>
          <a:p>
            <a:pPr algn="ctr"/>
            <a:r>
              <a:rPr lang="en-US" sz="1200" b="1" dirty="0">
                <a:solidFill>
                  <a:schemeClr val="accent6">
                    <a:lumMod val="50000"/>
                  </a:schemeClr>
                </a:solidFill>
                <a:latin typeface="Arial" panose="020B0604020202020204" pitchFamily="34" charset="0"/>
                <a:cs typeface="Arial" panose="020B0604020202020204" pitchFamily="34" charset="0"/>
              </a:rPr>
              <a:t>3.9 GHz HOM coupler failure due to overheating caused by MP: redesigned to shift MP barriers above operating gradients</a:t>
            </a:r>
          </a:p>
        </p:txBody>
      </p:sp>
      <p:grpSp>
        <p:nvGrpSpPr>
          <p:cNvPr id="18" name="Group 17">
            <a:extLst>
              <a:ext uri="{FF2B5EF4-FFF2-40B4-BE49-F238E27FC236}">
                <a16:creationId xmlns:a16="http://schemas.microsoft.com/office/drawing/2014/main" id="{AFD14E8F-CA5E-4046-B0D8-ABD459D3EA88}"/>
              </a:ext>
            </a:extLst>
          </p:cNvPr>
          <p:cNvGrpSpPr/>
          <p:nvPr/>
        </p:nvGrpSpPr>
        <p:grpSpPr>
          <a:xfrm>
            <a:off x="5107649" y="4587021"/>
            <a:ext cx="3739851" cy="1649470"/>
            <a:chOff x="5139162" y="2456748"/>
            <a:chExt cx="3739851" cy="1649470"/>
          </a:xfrm>
        </p:grpSpPr>
        <p:pic>
          <p:nvPicPr>
            <p:cNvPr id="19" name="Picture 6">
              <a:extLst>
                <a:ext uri="{FF2B5EF4-FFF2-40B4-BE49-F238E27FC236}">
                  <a16:creationId xmlns:a16="http://schemas.microsoft.com/office/drawing/2014/main" id="{8C492CB6-B08B-4495-B839-792B0A016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162" y="2496493"/>
              <a:ext cx="3581400" cy="160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 name="TextBox 19">
              <a:extLst>
                <a:ext uri="{FF2B5EF4-FFF2-40B4-BE49-F238E27FC236}">
                  <a16:creationId xmlns:a16="http://schemas.microsoft.com/office/drawing/2014/main" id="{3BBC8914-A6B2-4458-9C3E-FC88A44EDCC5}"/>
                </a:ext>
              </a:extLst>
            </p:cNvPr>
            <p:cNvSpPr txBox="1"/>
            <p:nvPr/>
          </p:nvSpPr>
          <p:spPr>
            <a:xfrm>
              <a:off x="7636901" y="2456748"/>
              <a:ext cx="1242112" cy="307777"/>
            </a:xfrm>
            <a:prstGeom prst="rect">
              <a:avLst/>
            </a:prstGeom>
            <a:noFill/>
          </p:spPr>
          <p:txBody>
            <a:bodyPr wrap="square" rtlCol="0">
              <a:spAutoFit/>
            </a:bodyPr>
            <a:lstStyle/>
            <a:p>
              <a:pPr algn="ctr"/>
              <a:r>
                <a:rPr lang="en-US" sz="1400" dirty="0">
                  <a:solidFill>
                    <a:schemeClr val="accent6">
                      <a:lumMod val="50000"/>
                    </a:schemeClr>
                  </a:solidFill>
                  <a:latin typeface="Arial" panose="020B0604020202020204" pitchFamily="34" charset="0"/>
                  <a:cs typeface="Arial" panose="020B0604020202020204" pitchFamily="34" charset="0"/>
                </a:rPr>
                <a:t>at SNS</a:t>
              </a:r>
            </a:p>
          </p:txBody>
        </p:sp>
      </p:grpSp>
      <p:pic>
        <p:nvPicPr>
          <p:cNvPr id="3" name="Picture 2">
            <a:extLst>
              <a:ext uri="{FF2B5EF4-FFF2-40B4-BE49-F238E27FC236}">
                <a16:creationId xmlns:a16="http://schemas.microsoft.com/office/drawing/2014/main" id="{AF85E802-45B4-439F-B078-9C084D4BE2AE}"/>
              </a:ext>
            </a:extLst>
          </p:cNvPr>
          <p:cNvPicPr>
            <a:picLocks noChangeAspect="1"/>
          </p:cNvPicPr>
          <p:nvPr/>
        </p:nvPicPr>
        <p:blipFill>
          <a:blip r:embed="rId5"/>
          <a:stretch>
            <a:fillRect/>
          </a:stretch>
        </p:blipFill>
        <p:spPr>
          <a:xfrm>
            <a:off x="-19921" y="2326090"/>
            <a:ext cx="2864231" cy="3627311"/>
          </a:xfrm>
          <a:prstGeom prst="rect">
            <a:avLst/>
          </a:prstGeom>
        </p:spPr>
      </p:pic>
      <p:pic>
        <p:nvPicPr>
          <p:cNvPr id="4" name="Picture 3">
            <a:extLst>
              <a:ext uri="{FF2B5EF4-FFF2-40B4-BE49-F238E27FC236}">
                <a16:creationId xmlns:a16="http://schemas.microsoft.com/office/drawing/2014/main" id="{D84CE7C5-FDAA-4A4B-831D-68C7851E47E6}"/>
              </a:ext>
            </a:extLst>
          </p:cNvPr>
          <p:cNvPicPr>
            <a:picLocks noChangeAspect="1"/>
          </p:cNvPicPr>
          <p:nvPr/>
        </p:nvPicPr>
        <p:blipFill>
          <a:blip r:embed="rId6"/>
          <a:stretch>
            <a:fillRect/>
          </a:stretch>
        </p:blipFill>
        <p:spPr>
          <a:xfrm>
            <a:off x="2076324" y="591645"/>
            <a:ext cx="2993804" cy="2765744"/>
          </a:xfrm>
          <a:prstGeom prst="rect">
            <a:avLst/>
          </a:prstGeom>
        </p:spPr>
      </p:pic>
      <p:pic>
        <p:nvPicPr>
          <p:cNvPr id="6" name="Picture 5">
            <a:extLst>
              <a:ext uri="{FF2B5EF4-FFF2-40B4-BE49-F238E27FC236}">
                <a16:creationId xmlns:a16="http://schemas.microsoft.com/office/drawing/2014/main" id="{163BDBAE-2320-4718-AA92-3C68C8A890F7}"/>
              </a:ext>
            </a:extLst>
          </p:cNvPr>
          <p:cNvPicPr>
            <a:picLocks noChangeAspect="1"/>
          </p:cNvPicPr>
          <p:nvPr/>
        </p:nvPicPr>
        <p:blipFill>
          <a:blip r:embed="rId7"/>
          <a:stretch>
            <a:fillRect/>
          </a:stretch>
        </p:blipFill>
        <p:spPr>
          <a:xfrm>
            <a:off x="222250" y="557932"/>
            <a:ext cx="1552847" cy="1768158"/>
          </a:xfrm>
          <a:prstGeom prst="rect">
            <a:avLst/>
          </a:prstGeom>
        </p:spPr>
      </p:pic>
      <p:sp>
        <p:nvSpPr>
          <p:cNvPr id="7" name="TextBox 6">
            <a:extLst>
              <a:ext uri="{FF2B5EF4-FFF2-40B4-BE49-F238E27FC236}">
                <a16:creationId xmlns:a16="http://schemas.microsoft.com/office/drawing/2014/main" id="{C43EEA20-5E22-42DC-B36B-9FFB3DFE1650}"/>
              </a:ext>
            </a:extLst>
          </p:cNvPr>
          <p:cNvSpPr txBox="1"/>
          <p:nvPr/>
        </p:nvSpPr>
        <p:spPr>
          <a:xfrm>
            <a:off x="25583" y="1889443"/>
            <a:ext cx="1351717" cy="400110"/>
          </a:xfrm>
          <a:prstGeom prst="rect">
            <a:avLst/>
          </a:prstGeom>
          <a:noFill/>
        </p:spPr>
        <p:txBody>
          <a:bodyPr wrap="none" rtlCol="0">
            <a:spAutoFit/>
          </a:bodyPr>
          <a:lstStyle/>
          <a:p>
            <a:r>
              <a:rPr lang="en-US" sz="2000" dirty="0"/>
              <a:t>SSR1 cavity</a:t>
            </a:r>
          </a:p>
        </p:txBody>
      </p:sp>
      <p:sp>
        <p:nvSpPr>
          <p:cNvPr id="8" name="TextBox 7">
            <a:extLst>
              <a:ext uri="{FF2B5EF4-FFF2-40B4-BE49-F238E27FC236}">
                <a16:creationId xmlns:a16="http://schemas.microsoft.com/office/drawing/2014/main" id="{219F2573-7529-4412-B488-276C6D96292C}"/>
              </a:ext>
            </a:extLst>
          </p:cNvPr>
          <p:cNvSpPr txBox="1"/>
          <p:nvPr/>
        </p:nvSpPr>
        <p:spPr>
          <a:xfrm>
            <a:off x="2702590" y="3395338"/>
            <a:ext cx="2405059" cy="2862322"/>
          </a:xfrm>
          <a:prstGeom prst="rect">
            <a:avLst/>
          </a:prstGeom>
          <a:noFill/>
        </p:spPr>
        <p:txBody>
          <a:bodyPr wrap="square" rtlCol="0">
            <a:spAutoFit/>
          </a:bodyPr>
          <a:lstStyle/>
          <a:p>
            <a:pPr marL="342900" indent="-342900">
              <a:buFont typeface="Arial" panose="020B0604020202020204" pitchFamily="34" charset="0"/>
              <a:buChar char="•"/>
            </a:pPr>
            <a:r>
              <a:rPr lang="en-US" sz="2000" b="1" dirty="0"/>
              <a:t>QWR, HWR and SSR are prone to MP, need up to 10 -15 hours to process;</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Elliptical cavities have much better performance.</a:t>
            </a:r>
          </a:p>
        </p:txBody>
      </p:sp>
      <p:sp>
        <p:nvSpPr>
          <p:cNvPr id="9" name="Rectangle 8">
            <a:extLst>
              <a:ext uri="{FF2B5EF4-FFF2-40B4-BE49-F238E27FC236}">
                <a16:creationId xmlns:a16="http://schemas.microsoft.com/office/drawing/2014/main" id="{446FED6D-26DC-4F31-8B46-81C681D0F097}"/>
              </a:ext>
            </a:extLst>
          </p:cNvPr>
          <p:cNvSpPr/>
          <p:nvPr/>
        </p:nvSpPr>
        <p:spPr>
          <a:xfrm>
            <a:off x="-61901" y="5881378"/>
            <a:ext cx="3265643" cy="400110"/>
          </a:xfrm>
          <a:prstGeom prst="rect">
            <a:avLst/>
          </a:prstGeom>
        </p:spPr>
        <p:txBody>
          <a:bodyPr wrap="square">
            <a:spAutoFit/>
          </a:bodyPr>
          <a:lstStyle/>
          <a:p>
            <a:r>
              <a:rPr lang="en-US" sz="1000" dirty="0">
                <a:latin typeface="Helvetica" panose="020B0604020202020204" pitchFamily="34" charset="0"/>
              </a:rPr>
              <a:t>Good agreement between MP conditioning data (</a:t>
            </a:r>
            <a:r>
              <a:rPr lang="en-US" sz="1000" dirty="0" err="1">
                <a:latin typeface="Helvetica" panose="020B0604020202020204" pitchFamily="34" charset="0"/>
              </a:rPr>
              <a:t>Pmp</a:t>
            </a:r>
            <a:r>
              <a:rPr lang="en-US" sz="1000" dirty="0">
                <a:latin typeface="Helvetica" panose="020B0604020202020204" pitchFamily="34" charset="0"/>
              </a:rPr>
              <a:t> weighted histogram) and MP simulation (growth  rate)</a:t>
            </a:r>
            <a:endParaRPr lang="en-US" sz="1000" dirty="0"/>
          </a:p>
        </p:txBody>
      </p:sp>
    </p:spTree>
    <p:extLst>
      <p:ext uri="{BB962C8B-B14F-4D97-AF65-F5344CB8AC3E}">
        <p14:creationId xmlns:p14="http://schemas.microsoft.com/office/powerpoint/2010/main" val="39587205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19934-B770-495D-A9F1-46D75DB93043}"/>
              </a:ext>
            </a:extLst>
          </p:cNvPr>
          <p:cNvPicPr>
            <a:picLocks noChangeAspect="1"/>
          </p:cNvPicPr>
          <p:nvPr/>
        </p:nvPicPr>
        <p:blipFill>
          <a:blip r:embed="rId2"/>
          <a:stretch>
            <a:fillRect/>
          </a:stretch>
        </p:blipFill>
        <p:spPr>
          <a:xfrm>
            <a:off x="4740881" y="2918147"/>
            <a:ext cx="4403120" cy="2688978"/>
          </a:xfrm>
          <a:prstGeom prst="rect">
            <a:avLst/>
          </a:prstGeom>
        </p:spPr>
      </p:pic>
      <p:sp>
        <p:nvSpPr>
          <p:cNvPr id="10" name="Date Placeholder 1"/>
          <p:cNvSpPr>
            <a:spLocks noGrp="1"/>
          </p:cNvSpPr>
          <p:nvPr>
            <p:ph type="dt" sz="half" idx="10"/>
          </p:nvPr>
        </p:nvSpPr>
        <p:spPr/>
        <p:txBody>
          <a:bodyPr/>
          <a:lstStyle/>
          <a:p>
            <a:r>
              <a:rPr lang="en-US" altLang="en-US"/>
              <a:t>1/13/2020</a:t>
            </a:r>
          </a:p>
        </p:txBody>
      </p:sp>
      <p:sp>
        <p:nvSpPr>
          <p:cNvPr id="11" name="Footer Placeholder 2"/>
          <p:cNvSpPr>
            <a:spLocks noGrp="1"/>
          </p:cNvSpPr>
          <p:nvPr>
            <p:ph type="ftr" sz="quarter" idx="11"/>
          </p:nvPr>
        </p:nvSpPr>
        <p:spPr/>
        <p:txBody>
          <a:bodyPr/>
          <a:lstStyle/>
          <a:p>
            <a:r>
              <a:rPr lang="en-US" altLang="en-US"/>
              <a:t>V. Yakovlev | Engineering in Particle Accelerators</a:t>
            </a:r>
            <a:endParaRPr lang="en-US" altLang="en-US" sz="1600"/>
          </a:p>
        </p:txBody>
      </p:sp>
      <p:sp>
        <p:nvSpPr>
          <p:cNvPr id="12" name="Slide Number Placeholder 3"/>
          <p:cNvSpPr>
            <a:spLocks noGrp="1"/>
          </p:cNvSpPr>
          <p:nvPr>
            <p:ph type="sldNum" sz="quarter" idx="12"/>
          </p:nvPr>
        </p:nvSpPr>
        <p:spPr/>
        <p:txBody>
          <a:bodyPr/>
          <a:lstStyle/>
          <a:p>
            <a:fld id="{23148DE5-AFBF-437E-BA36-6ECBCC6309B5}" type="slidenum">
              <a:rPr lang="en-US" altLang="en-US"/>
              <a:pPr/>
              <a:t>123</a:t>
            </a:fld>
            <a:endParaRPr lang="en-US" altLang="en-US"/>
          </a:p>
        </p:txBody>
      </p:sp>
      <p:sp>
        <p:nvSpPr>
          <p:cNvPr id="2" name="TextBox 1"/>
          <p:cNvSpPr txBox="1"/>
          <p:nvPr/>
        </p:nvSpPr>
        <p:spPr>
          <a:xfrm>
            <a:off x="304800" y="148492"/>
            <a:ext cx="6736460" cy="461665"/>
          </a:xfrm>
          <a:prstGeom prst="rect">
            <a:avLst/>
          </a:prstGeom>
          <a:noFill/>
        </p:spPr>
        <p:txBody>
          <a:bodyPr wrap="none" rtlCol="0">
            <a:spAutoFit/>
          </a:bodyPr>
          <a:lstStyle/>
          <a:p>
            <a:r>
              <a:rPr lang="en-US" b="1" dirty="0"/>
              <a:t>Field emission (FE) and dark currents in SRF cavities</a:t>
            </a:r>
          </a:p>
        </p:txBody>
      </p:sp>
      <p:sp>
        <p:nvSpPr>
          <p:cNvPr id="3" name="TextBox 2">
            <a:extLst>
              <a:ext uri="{FF2B5EF4-FFF2-40B4-BE49-F238E27FC236}">
                <a16:creationId xmlns:a16="http://schemas.microsoft.com/office/drawing/2014/main" id="{C8E7C592-335B-45BB-B856-ED8740498838}"/>
              </a:ext>
            </a:extLst>
          </p:cNvPr>
          <p:cNvSpPr txBox="1"/>
          <p:nvPr/>
        </p:nvSpPr>
        <p:spPr>
          <a:xfrm>
            <a:off x="304800" y="610157"/>
            <a:ext cx="8717280" cy="4031873"/>
          </a:xfrm>
          <a:prstGeom prst="rect">
            <a:avLst/>
          </a:prstGeom>
          <a:noFill/>
        </p:spPr>
        <p:txBody>
          <a:bodyPr wrap="square" rtlCol="0">
            <a:spAutoFit/>
          </a:bodyPr>
          <a:lstStyle/>
          <a:p>
            <a:pPr marL="285750" indent="-285750">
              <a:buFont typeface="Wingdings" panose="05000000000000000000" pitchFamily="2" charset="2"/>
              <a:buChar char="v"/>
            </a:pPr>
            <a:r>
              <a:rPr lang="en-US" sz="1800" dirty="0"/>
              <a:t>FE in SRF cavities is originated from </a:t>
            </a:r>
            <a:r>
              <a:rPr lang="en-US" sz="1800" i="1" dirty="0"/>
              <a:t>localized sites </a:t>
            </a:r>
            <a:r>
              <a:rPr lang="en-US" sz="1800" dirty="0"/>
              <a:t>on the inner cavity surface. </a:t>
            </a:r>
          </a:p>
          <a:p>
            <a:pPr marL="285750" indent="-285750">
              <a:buFont typeface="Wingdings" panose="05000000000000000000" pitchFamily="2" charset="2"/>
              <a:buChar char="v"/>
            </a:pPr>
            <a:r>
              <a:rPr lang="en-US" sz="1800" dirty="0"/>
              <a:t>The predominant source emitters are microscopic particulates adhering to the inner cavity surface, chemical residuals, and geometrical flaws.</a:t>
            </a:r>
          </a:p>
          <a:p>
            <a:pPr marL="285750" indent="-285750">
              <a:buFont typeface="Courier New" panose="02070309020205020404" pitchFamily="49" charset="0"/>
              <a:buChar char="o"/>
            </a:pPr>
            <a:r>
              <a:rPr lang="en-US" sz="1600" dirty="0"/>
              <a:t>Field emitters introduced by the necessary chemical surface processing </a:t>
            </a:r>
            <a:r>
              <a:rPr lang="en-US" sz="1600" dirty="0">
                <a:latin typeface="Cambria Math" panose="02040503050406030204" pitchFamily="18" charset="0"/>
                <a:ea typeface="Cambria Math" panose="02040503050406030204" pitchFamily="18" charset="0"/>
              </a:rPr>
              <a:t>→</a:t>
            </a:r>
            <a:r>
              <a:rPr lang="en-US" sz="1600" dirty="0"/>
              <a:t> post chemistry ultrasonic cleaning and high pressure water rising.</a:t>
            </a:r>
          </a:p>
          <a:p>
            <a:pPr marL="285750" indent="-285750">
              <a:buFont typeface="Courier New" panose="02070309020205020404" pitchFamily="49" charset="0"/>
              <a:buChar char="o"/>
            </a:pPr>
            <a:r>
              <a:rPr lang="en-US" sz="1600" dirty="0"/>
              <a:t>Field emitters introduced through the cavity opening ports onto the cavity surface, at a time beyond the completion of final cleaning, from external sources </a:t>
            </a:r>
            <a:r>
              <a:rPr lang="en-US" sz="1600" dirty="0">
                <a:latin typeface="Cambria Math" panose="02040503050406030204" pitchFamily="18" charset="0"/>
                <a:ea typeface="Cambria Math" panose="02040503050406030204" pitchFamily="18" charset="0"/>
              </a:rPr>
              <a:t>→ </a:t>
            </a:r>
            <a:r>
              <a:rPr lang="en-US" sz="1600" dirty="0"/>
              <a:t>SRF cavities are assembled in large-sized high-quality Class 10 cleanliness clean rooms into cavity strings; critical assembly steps are done with the opening port facing down; cavity strings are evacuated slowly etc.</a:t>
            </a:r>
          </a:p>
          <a:p>
            <a:pPr marL="285750" indent="-285750">
              <a:buFont typeface="Wingdings" panose="05000000000000000000" pitchFamily="2" charset="2"/>
              <a:buChar char="v"/>
            </a:pPr>
            <a:r>
              <a:rPr lang="en-US" sz="1600" dirty="0"/>
              <a:t>Diagnostics:</a:t>
            </a:r>
          </a:p>
          <a:p>
            <a:pPr marL="285750" indent="-285750">
              <a:buFont typeface="Courier New" panose="02070309020205020404" pitchFamily="49" charset="0"/>
              <a:buChar char="o"/>
            </a:pPr>
            <a:r>
              <a:rPr lang="en-US" sz="1600" dirty="0"/>
              <a:t>X-ray monitoring/mapping</a:t>
            </a:r>
          </a:p>
          <a:p>
            <a:pPr marL="285750" indent="-285750">
              <a:buFont typeface="Courier New" panose="02070309020205020404" pitchFamily="49" charset="0"/>
              <a:buChar char="o"/>
            </a:pPr>
            <a:r>
              <a:rPr lang="en-US" sz="1600" dirty="0"/>
              <a:t>Temperature monitoring/</a:t>
            </a:r>
          </a:p>
          <a:p>
            <a:r>
              <a:rPr lang="en-US" sz="1600" dirty="0"/>
              <a:t>      mapping</a:t>
            </a:r>
          </a:p>
          <a:p>
            <a:pPr marL="285750" indent="-285750">
              <a:buFont typeface="Courier New" panose="02070309020205020404" pitchFamily="49" charset="0"/>
              <a:buChar char="o"/>
            </a:pPr>
            <a:r>
              <a:rPr lang="en-US" sz="1600" dirty="0"/>
              <a:t>Electron detecting</a:t>
            </a:r>
          </a:p>
          <a:p>
            <a:pPr marL="285750" indent="-285750">
              <a:buFont typeface="Courier New" panose="02070309020205020404" pitchFamily="49" charset="0"/>
              <a:buChar char="o"/>
            </a:pPr>
            <a:r>
              <a:rPr lang="en-US" sz="1600" dirty="0"/>
              <a:t>Optical imaging:</a:t>
            </a:r>
          </a:p>
        </p:txBody>
      </p:sp>
      <p:pic>
        <p:nvPicPr>
          <p:cNvPr id="4" name="Picture 3">
            <a:extLst>
              <a:ext uri="{FF2B5EF4-FFF2-40B4-BE49-F238E27FC236}">
                <a16:creationId xmlns:a16="http://schemas.microsoft.com/office/drawing/2014/main" id="{66FE55E3-BA7B-4C22-B1C6-A931F9E4F55F}"/>
              </a:ext>
            </a:extLst>
          </p:cNvPr>
          <p:cNvPicPr>
            <a:picLocks noChangeAspect="1"/>
          </p:cNvPicPr>
          <p:nvPr/>
        </p:nvPicPr>
        <p:blipFill>
          <a:blip r:embed="rId3"/>
          <a:stretch>
            <a:fillRect/>
          </a:stretch>
        </p:blipFill>
        <p:spPr>
          <a:xfrm>
            <a:off x="429419" y="4574497"/>
            <a:ext cx="2200111" cy="1574215"/>
          </a:xfrm>
          <a:prstGeom prst="rect">
            <a:avLst/>
          </a:prstGeom>
        </p:spPr>
      </p:pic>
      <p:sp>
        <p:nvSpPr>
          <p:cNvPr id="16" name="TextBox 15">
            <a:extLst>
              <a:ext uri="{FF2B5EF4-FFF2-40B4-BE49-F238E27FC236}">
                <a16:creationId xmlns:a16="http://schemas.microsoft.com/office/drawing/2014/main" id="{9CDD9196-B534-4495-8518-6822EE99FFF5}"/>
              </a:ext>
            </a:extLst>
          </p:cNvPr>
          <p:cNvSpPr txBox="1"/>
          <p:nvPr/>
        </p:nvSpPr>
        <p:spPr>
          <a:xfrm>
            <a:off x="2747938" y="3083425"/>
            <a:ext cx="2200112" cy="3416320"/>
          </a:xfrm>
          <a:prstGeom prst="rect">
            <a:avLst/>
          </a:prstGeom>
          <a:noFill/>
        </p:spPr>
        <p:txBody>
          <a:bodyPr wrap="square" rtlCol="0">
            <a:spAutoFit/>
          </a:bodyPr>
          <a:lstStyle/>
          <a:p>
            <a:pPr lvl="0" algn="ctr"/>
            <a:r>
              <a:rPr kumimoji="1" lang="en-US" sz="1600" kern="0" dirty="0">
                <a:solidFill>
                  <a:srgbClr val="FF0000"/>
                </a:solidFill>
                <a:latin typeface="+mn-lt"/>
              </a:rPr>
              <a:t>Effect of dark current</a:t>
            </a:r>
          </a:p>
          <a:p>
            <a:pPr lvl="0" algn="ctr"/>
            <a:endParaRPr kumimoji="1" lang="en-US" sz="1600" kern="0" dirty="0">
              <a:solidFill>
                <a:srgbClr val="FF0000"/>
              </a:solidFill>
              <a:latin typeface="+mn-lt"/>
            </a:endParaRPr>
          </a:p>
          <a:p>
            <a:pPr marL="174625" lvl="0" indent="-174625">
              <a:buFont typeface="Arial" pitchFamily="34" charset="0"/>
              <a:buChar char="•"/>
            </a:pPr>
            <a:r>
              <a:rPr kumimoji="1" lang="en-US" sz="1400" kern="0" dirty="0">
                <a:solidFill>
                  <a:srgbClr val="FF0000"/>
                </a:solidFill>
                <a:latin typeface="+mn-lt"/>
              </a:rPr>
              <a:t>heat and RF loading of the cavity</a:t>
            </a:r>
          </a:p>
          <a:p>
            <a:pPr marL="174625" lvl="0" indent="-174625">
              <a:buFont typeface="Arial" pitchFamily="34" charset="0"/>
              <a:buChar char="•"/>
            </a:pPr>
            <a:r>
              <a:rPr kumimoji="1" lang="en-US" sz="1400" kern="0" dirty="0">
                <a:solidFill>
                  <a:srgbClr val="FF0000"/>
                </a:solidFill>
                <a:latin typeface="+mn-lt"/>
              </a:rPr>
              <a:t>production of avalanches of secondary electrons</a:t>
            </a:r>
          </a:p>
          <a:p>
            <a:pPr marL="174625" lvl="0" indent="-174625">
              <a:buFont typeface="Arial" pitchFamily="34" charset="0"/>
              <a:buChar char="•"/>
            </a:pPr>
            <a:r>
              <a:rPr kumimoji="1" lang="en-US" sz="1400" kern="0" dirty="0">
                <a:solidFill>
                  <a:srgbClr val="FF0000"/>
                </a:solidFill>
                <a:latin typeface="+mn-lt"/>
              </a:rPr>
              <a:t>accelerating to hundreds of MeV before being kicked out by down stream quadrupoles </a:t>
            </a:r>
          </a:p>
          <a:p>
            <a:pPr marL="174625" lvl="0" indent="-174625">
              <a:buFont typeface="Arial" pitchFamily="34" charset="0"/>
              <a:buChar char="•"/>
            </a:pPr>
            <a:r>
              <a:rPr kumimoji="1" lang="en-US" sz="1400" kern="0" dirty="0">
                <a:solidFill>
                  <a:srgbClr val="FF0000"/>
                </a:solidFill>
                <a:latin typeface="+mn-lt"/>
              </a:rPr>
              <a:t>originating electromagnetic cascade showers in the surrounding materials</a:t>
            </a:r>
          </a:p>
          <a:p>
            <a:pPr lvl="0"/>
            <a:endParaRPr kumimoji="1" lang="en-US" sz="1600" kern="0" dirty="0">
              <a:solidFill>
                <a:srgbClr val="003399"/>
              </a:solidFill>
              <a:latin typeface="+mn-lt"/>
            </a:endParaRPr>
          </a:p>
        </p:txBody>
      </p:sp>
      <p:sp>
        <p:nvSpPr>
          <p:cNvPr id="6" name="TextBox 5">
            <a:extLst>
              <a:ext uri="{FF2B5EF4-FFF2-40B4-BE49-F238E27FC236}">
                <a16:creationId xmlns:a16="http://schemas.microsoft.com/office/drawing/2014/main" id="{32A2DF14-DE56-450C-B724-F8ABB2AA1CE3}"/>
              </a:ext>
            </a:extLst>
          </p:cNvPr>
          <p:cNvSpPr txBox="1"/>
          <p:nvPr/>
        </p:nvSpPr>
        <p:spPr>
          <a:xfrm>
            <a:off x="6504996" y="5780694"/>
            <a:ext cx="1071154" cy="400110"/>
          </a:xfrm>
          <a:prstGeom prst="rect">
            <a:avLst/>
          </a:prstGeom>
          <a:noFill/>
        </p:spPr>
        <p:txBody>
          <a:bodyPr wrap="square" rtlCol="0">
            <a:spAutoFit/>
          </a:bodyPr>
          <a:lstStyle/>
          <a:p>
            <a:r>
              <a:rPr lang="en-US" sz="2000" dirty="0"/>
              <a:t>FE onset</a:t>
            </a:r>
          </a:p>
        </p:txBody>
      </p:sp>
      <p:cxnSp>
        <p:nvCxnSpPr>
          <p:cNvPr id="8" name="Straight Arrow Connector 7">
            <a:extLst>
              <a:ext uri="{FF2B5EF4-FFF2-40B4-BE49-F238E27FC236}">
                <a16:creationId xmlns:a16="http://schemas.microsoft.com/office/drawing/2014/main" id="{5A478DF1-A173-4FD5-8214-7C2A6B8DDBBA}"/>
              </a:ext>
            </a:extLst>
          </p:cNvPr>
          <p:cNvCxnSpPr/>
          <p:nvPr/>
        </p:nvCxnSpPr>
        <p:spPr>
          <a:xfrm flipV="1">
            <a:off x="6644640" y="4563457"/>
            <a:ext cx="148046" cy="1227909"/>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D88CF0A-1790-4217-8261-156F4F0CBC76}"/>
              </a:ext>
            </a:extLst>
          </p:cNvPr>
          <p:cNvCxnSpPr/>
          <p:nvPr/>
        </p:nvCxnSpPr>
        <p:spPr>
          <a:xfrm flipV="1">
            <a:off x="6644640" y="4579790"/>
            <a:ext cx="1071154" cy="12279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8865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124</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68360" y="1050092"/>
            <a:ext cx="8847040" cy="5816977"/>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00FF"/>
                </a:solidFill>
                <a:ea typeface="Cambria Math" panose="02040503050406030204" pitchFamily="18" charset="0"/>
              </a:rPr>
              <a:t>SRF technology allows 1.e6 less surface losses than RT technology and consequently, much high acceleration gradient at high duty cycle or in CW regime; </a:t>
            </a:r>
          </a:p>
          <a:p>
            <a:pPr marL="342900" indent="-342900">
              <a:buFont typeface="Arial" panose="020B0604020202020204" pitchFamily="34" charset="0"/>
              <a:buChar char="•"/>
            </a:pPr>
            <a:r>
              <a:rPr lang="en-US" sz="2000" dirty="0">
                <a:solidFill>
                  <a:srgbClr val="0000FF"/>
                </a:solidFill>
                <a:ea typeface="Cambria Math" panose="02040503050406030204" pitchFamily="18" charset="0"/>
              </a:rPr>
              <a:t>Losses at SRF are determined mainly by BCS resistance (inertia). flux trapping and  intrinsic residual resistance;</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The acceleration gradient is limited mainly by thermal breakdown, field emission, etc., but not by breakdown.</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Modern cavity processing techniques (N-doping, N-infusion) allow very high </a:t>
            </a:r>
            <a:r>
              <a:rPr lang="en-US" sz="2000" dirty="0">
                <a:solidFill>
                  <a:srgbClr val="0000FF"/>
                </a:solidFill>
                <a:ea typeface="Cambria Math" panose="02040503050406030204" pitchFamily="18" charset="0"/>
              </a:rPr>
              <a:t>Q</a:t>
            </a:r>
            <a:r>
              <a:rPr lang="en-US" sz="2000" baseline="-25000" dirty="0">
                <a:solidFill>
                  <a:srgbClr val="0000FF"/>
                </a:solidFill>
                <a:ea typeface="Cambria Math" panose="02040503050406030204" pitchFamily="18" charset="0"/>
              </a:rPr>
              <a:t>0</a:t>
            </a:r>
            <a:r>
              <a:rPr lang="en-US" sz="2000" dirty="0">
                <a:solidFill>
                  <a:srgbClr val="0000FF"/>
                </a:solidFill>
                <a:ea typeface="Cambria Math" panose="02040503050406030204" pitchFamily="18" charset="0"/>
              </a:rPr>
              <a:t>.</a:t>
            </a:r>
            <a:endParaRPr lang="en-US" sz="2000" dirty="0">
              <a:solidFill>
                <a:srgbClr val="0000FF"/>
              </a:solidFill>
              <a:latin typeface="+mj-lt"/>
              <a:ea typeface="Cambria Math" panose="02040503050406030204" pitchFamily="18" charset="0"/>
            </a:endParaRP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To achieve high Q</a:t>
            </a:r>
            <a:r>
              <a:rPr lang="en-US" sz="2000" baseline="-25000" dirty="0">
                <a:solidFill>
                  <a:srgbClr val="0000FF"/>
                </a:solidFill>
                <a:latin typeface="+mj-lt"/>
                <a:ea typeface="Cambria Math" panose="02040503050406030204" pitchFamily="18" charset="0"/>
              </a:rPr>
              <a:t>0</a:t>
            </a:r>
            <a:r>
              <a:rPr lang="en-US" sz="2000" dirty="0">
                <a:solidFill>
                  <a:srgbClr val="0000FF"/>
                </a:solidFill>
                <a:latin typeface="+mj-lt"/>
                <a:ea typeface="Cambria Math" panose="02040503050406030204" pitchFamily="18" charset="0"/>
              </a:rPr>
              <a:t> small residual magnetic field may be required, and therefore, good shielding and degaussing. The cryo-system should allow fast cooling for flux expulsion.</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Resonance discharge (</a:t>
            </a:r>
            <a:r>
              <a:rPr lang="en-US" sz="2000" dirty="0" err="1">
                <a:solidFill>
                  <a:srgbClr val="0000FF"/>
                </a:solidFill>
                <a:latin typeface="+mj-lt"/>
                <a:ea typeface="Cambria Math" panose="02040503050406030204" pitchFamily="18" charset="0"/>
              </a:rPr>
              <a:t>multipacting</a:t>
            </a:r>
            <a:r>
              <a:rPr lang="en-US" sz="2000" dirty="0">
                <a:solidFill>
                  <a:srgbClr val="0000FF"/>
                </a:solidFill>
                <a:latin typeface="+mj-lt"/>
                <a:ea typeface="Cambria Math" panose="02040503050406030204" pitchFamily="18" charset="0"/>
              </a:rPr>
              <a:t>) may be an issue; cavity processing is required; the cavity shape should be optimized. </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Field emission may limit the gradient; large-scale clean rooms are necessary among other means. </a:t>
            </a:r>
          </a:p>
          <a:p>
            <a:endParaRPr lang="en-US" dirty="0">
              <a:solidFill>
                <a:srgbClr val="0000FF"/>
              </a:solidFill>
              <a:latin typeface="+mj-lt"/>
            </a:endParaRPr>
          </a:p>
          <a:p>
            <a:endParaRPr lang="en-US" dirty="0">
              <a:solidFill>
                <a:srgbClr val="0000FF"/>
              </a:solidFill>
            </a:endParaRP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42057175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81706" y="4404365"/>
            <a:ext cx="7359912" cy="942566"/>
          </a:xfrm>
        </p:spPr>
        <p:txBody>
          <a:bodyPr/>
          <a:lstStyle/>
          <a:p>
            <a:r>
              <a:rPr lang="en-US" dirty="0"/>
              <a:t>Chapter 6. </a:t>
            </a:r>
            <a:br>
              <a:rPr lang="en-US" dirty="0"/>
            </a:br>
            <a:br>
              <a:rPr lang="en-US" dirty="0"/>
            </a:br>
            <a:r>
              <a:rPr lang="en-US" dirty="0"/>
              <a:t>Standing –wave SRF cavities.</a:t>
            </a:r>
            <a:br>
              <a:rPr lang="en-US" dirty="0"/>
            </a:br>
            <a:r>
              <a:rPr lang="en-US" sz="2000" dirty="0"/>
              <a:t>a. Multi-cell SRF cavities;</a:t>
            </a:r>
            <a:br>
              <a:rPr lang="en-US" sz="2000" dirty="0"/>
            </a:br>
            <a:r>
              <a:rPr lang="en-US" sz="2000" dirty="0"/>
              <a:t>b. </a:t>
            </a:r>
            <a:r>
              <a:rPr lang="en-US" sz="2000" dirty="0">
                <a:latin typeface="Helvetica" panose="020B0604020202020204" pitchFamily="34" charset="0"/>
                <a:cs typeface="Helvetica" panose="020B0604020202020204" pitchFamily="34" charset="0"/>
              </a:rPr>
              <a:t>Why </a:t>
            </a:r>
            <a:r>
              <a:rPr lang="en-US" sz="2000" dirty="0">
                <a:latin typeface="Helvetica" panose="020B0604020202020204" pitchFamily="34" charset="0"/>
                <a:ea typeface="Cambria Math" panose="02040503050406030204" pitchFamily="18" charset="0"/>
                <a:cs typeface="Helvetica" panose="020B0604020202020204" pitchFamily="34" charset="0"/>
              </a:rPr>
              <a:t>π-mode?</a:t>
            </a:r>
            <a:br>
              <a:rPr lang="en-US" sz="2000" dirty="0">
                <a:latin typeface="Helvetica" panose="020B0604020202020204" pitchFamily="34" charset="0"/>
                <a:ea typeface="Cambria Math" panose="02040503050406030204" pitchFamily="18" charset="0"/>
                <a:cs typeface="Helvetica" panose="020B0604020202020204" pitchFamily="34" charset="0"/>
              </a:rPr>
            </a:br>
            <a:r>
              <a:rPr lang="en-US" sz="2000" dirty="0">
                <a:latin typeface="Helvetica" panose="020B0604020202020204" pitchFamily="34" charset="0"/>
                <a:ea typeface="Cambria Math" panose="02040503050406030204" pitchFamily="18" charset="0"/>
                <a:cs typeface="Helvetica" panose="020B0604020202020204" pitchFamily="34" charset="0"/>
              </a:rPr>
              <a:t>c. Equivalent circuit and normal modes;</a:t>
            </a:r>
            <a:br>
              <a:rPr lang="en-US" sz="2000" dirty="0">
                <a:latin typeface="Helvetica" panose="020B0604020202020204" pitchFamily="34" charset="0"/>
                <a:ea typeface="Cambria Math" panose="02040503050406030204" pitchFamily="18" charset="0"/>
                <a:cs typeface="Helvetica" panose="020B0604020202020204" pitchFamily="34" charset="0"/>
              </a:rPr>
            </a:br>
            <a:r>
              <a:rPr lang="en-US" sz="2000" dirty="0">
                <a:latin typeface="Helvetica" panose="020B0604020202020204" pitchFamily="34" charset="0"/>
                <a:ea typeface="Cambria Math" panose="02040503050406030204" pitchFamily="18" charset="0"/>
                <a:cs typeface="Helvetica" panose="020B0604020202020204" pitchFamily="34" charset="0"/>
              </a:rPr>
              <a:t>d. Parameters of the SRF SW cavity;</a:t>
            </a:r>
            <a:br>
              <a:rPr lang="en-US" sz="2000" dirty="0">
                <a:latin typeface="Helvetica" panose="020B0604020202020204" pitchFamily="34" charset="0"/>
                <a:ea typeface="Cambria Math" panose="02040503050406030204" pitchFamily="18" charset="0"/>
                <a:cs typeface="Helvetica" panose="020B0604020202020204" pitchFamily="34" charset="0"/>
              </a:rPr>
            </a:br>
            <a:r>
              <a:rPr lang="en-US" sz="2000" dirty="0">
                <a:latin typeface="Helvetica" panose="020B0604020202020204" pitchFamily="34" charset="0"/>
                <a:ea typeface="Cambria Math" panose="02040503050406030204" pitchFamily="18" charset="0"/>
                <a:cs typeface="Helvetica" panose="020B0604020202020204" pitchFamily="34" charset="0"/>
              </a:rPr>
              <a:t>c. Cavity efficiency at different particle velocity versus the number of cells;</a:t>
            </a:r>
            <a:br>
              <a:rPr lang="en-US" sz="2000" dirty="0">
                <a:latin typeface="Helvetica" panose="020B0604020202020204" pitchFamily="34" charset="0"/>
                <a:ea typeface="Cambria Math" panose="02040503050406030204" pitchFamily="18" charset="0"/>
                <a:cs typeface="Helvetica" panose="020B0604020202020204" pitchFamily="34" charset="0"/>
              </a:rPr>
            </a:br>
            <a:r>
              <a:rPr lang="en-US" sz="2000" dirty="0">
                <a:latin typeface="Helvetica" panose="020B0604020202020204" pitchFamily="34" charset="0"/>
                <a:ea typeface="Cambria Math" panose="02040503050406030204" pitchFamily="18" charset="0"/>
                <a:cs typeface="Helvetica" panose="020B0604020202020204" pitchFamily="34" charset="0"/>
              </a:rPr>
              <a:t>d. Why elliptical multi-cell cavity does not work at low particle velocity</a:t>
            </a:r>
            <a:r>
              <a:rPr lang="en-US" sz="2400" dirty="0">
                <a:latin typeface="Helvetica" panose="020B0604020202020204" pitchFamily="34" charset="0"/>
                <a:ea typeface="Cambria Math" panose="02040503050406030204" pitchFamily="18" charset="0"/>
                <a:cs typeface="Helvetica" panose="020B0604020202020204" pitchFamily="34" charset="0"/>
              </a:rPr>
              <a:t>.</a:t>
            </a:r>
            <a:br>
              <a:rPr lang="en-US" sz="2400" dirty="0">
                <a:latin typeface="Helvetica" panose="020B0604020202020204" pitchFamily="34" charset="0"/>
                <a:ea typeface="Cambria Math" panose="02040503050406030204" pitchFamily="18" charset="0"/>
                <a:cs typeface="Helvetica" panose="020B0604020202020204" pitchFamily="34" charset="0"/>
              </a:rPr>
            </a:br>
            <a:endParaRPr lang="en-US" sz="2400" dirty="0">
              <a:latin typeface="Helvetica" panose="020B0604020202020204" pitchFamily="34" charset="0"/>
              <a:cs typeface="Helvetica" panose="020B0604020202020204" pitchFamily="34" charset="0"/>
            </a:endParaRP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125</a:t>
            </a:fld>
            <a:endParaRPr lang="en-US" dirty="0"/>
          </a:p>
        </p:txBody>
      </p:sp>
    </p:spTree>
    <p:extLst>
      <p:ext uri="{BB962C8B-B14F-4D97-AF65-F5344CB8AC3E}">
        <p14:creationId xmlns:p14="http://schemas.microsoft.com/office/powerpoint/2010/main" val="11333908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Multi-cell SRF cavity: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126</a:t>
            </a:fld>
            <a:endParaRPr lang="en-US" dirty="0"/>
          </a:p>
        </p:txBody>
      </p:sp>
      <p:sp>
        <p:nvSpPr>
          <p:cNvPr id="2" name="TextBox 1"/>
          <p:cNvSpPr txBox="1"/>
          <p:nvPr/>
        </p:nvSpPr>
        <p:spPr>
          <a:xfrm>
            <a:off x="203200" y="679629"/>
            <a:ext cx="8496300" cy="637097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cs typeface="Times New Roman" panose="02020603050405020304" pitchFamily="18" charset="0"/>
              </a:rPr>
              <a:t>Single – cell cavities are not convenient in order to achieve high acceleration: a lot of couplers, tuners, etc. </a:t>
            </a:r>
          </a:p>
          <a:p>
            <a:pPr marL="285750" indent="-285750">
              <a:buFont typeface="Arial" panose="020B0604020202020204" pitchFamily="34" charset="0"/>
              <a:buChar char="•"/>
            </a:pPr>
            <a:r>
              <a:rPr lang="en-US" dirty="0">
                <a:latin typeface="+mj-lt"/>
                <a:cs typeface="Times New Roman" panose="02020603050405020304" pitchFamily="18" charset="0"/>
              </a:rPr>
              <a:t>Multi-cell cavities are used in both RT </a:t>
            </a:r>
          </a:p>
          <a:p>
            <a:r>
              <a:rPr lang="en-US" dirty="0">
                <a:latin typeface="+mj-lt"/>
                <a:cs typeface="Times New Roman" panose="02020603050405020304" pitchFamily="18" charset="0"/>
              </a:rPr>
              <a:t>    and SRF accelerators.</a:t>
            </a:r>
          </a:p>
          <a:p>
            <a:pPr marL="285750" indent="-285750">
              <a:buFont typeface="Arial" panose="020B0604020202020204" pitchFamily="34" charset="0"/>
              <a:buChar char="•"/>
            </a:pPr>
            <a:r>
              <a:rPr lang="en-US" dirty="0">
                <a:latin typeface="+mj-lt"/>
                <a:cs typeface="Times New Roman" panose="02020603050405020304" pitchFamily="18" charset="0"/>
              </a:rPr>
              <a:t>Multi-cell SRF cavity is a standing–wave </a:t>
            </a:r>
          </a:p>
          <a:p>
            <a:pPr marL="57150"/>
            <a:r>
              <a:rPr lang="en-US" dirty="0">
                <a:latin typeface="+mj-lt"/>
                <a:cs typeface="Times New Roman" panose="02020603050405020304" pitchFamily="18" charset="0"/>
              </a:rPr>
              <a:t>    periodic acceleration structure, operating </a:t>
            </a:r>
          </a:p>
          <a:p>
            <a:pPr marL="57150"/>
            <a:r>
              <a:rPr lang="en-US" dirty="0">
                <a:latin typeface="+mj-lt"/>
                <a:cs typeface="Times New Roman" panose="02020603050405020304" pitchFamily="18" charset="0"/>
              </a:rPr>
              <a:t>    at the phase advance per period equal to </a:t>
            </a:r>
            <a:r>
              <a:rPr lang="el-GR" dirty="0">
                <a:latin typeface="Times New Roman" panose="02020603050405020304" pitchFamily="18" charset="0"/>
                <a:ea typeface="Cambria Math" panose="02040503050406030204" pitchFamily="18" charset="0"/>
                <a:cs typeface="Times New Roman" panose="02020603050405020304" pitchFamily="18" charset="0"/>
              </a:rPr>
              <a:t>π</a:t>
            </a:r>
            <a:r>
              <a:rPr lang="en-US" dirty="0">
                <a:latin typeface="+mj-lt"/>
                <a:ea typeface="Cambria Math" panose="02040503050406030204" pitchFamily="18" charset="0"/>
                <a:cs typeface="Times New Roman" panose="02020603050405020304" pitchFamily="18" charset="0"/>
              </a:rPr>
              <a:t> </a:t>
            </a:r>
          </a:p>
          <a:p>
            <a:pPr marL="57150"/>
            <a:r>
              <a:rPr lang="en-US" dirty="0">
                <a:latin typeface="+mj-lt"/>
                <a:ea typeface="Cambria Math" panose="02040503050406030204" pitchFamily="18" charset="0"/>
                <a:cs typeface="Times New Roman" panose="02020603050405020304" pitchFamily="18" charset="0"/>
              </a:rPr>
              <a:t>    (</a:t>
            </a:r>
            <a:r>
              <a:rPr lang="en-US" dirty="0" err="1">
                <a:latin typeface="+mj-lt"/>
                <a:ea typeface="Cambria Math" panose="02040503050406030204" pitchFamily="18" charset="0"/>
                <a:cs typeface="Times New Roman" panose="02020603050405020304" pitchFamily="18" charset="0"/>
              </a:rPr>
              <a:t>i.e</a:t>
            </a:r>
            <a:r>
              <a:rPr lang="en-US" dirty="0">
                <a:latin typeface="+mj-lt"/>
                <a:ea typeface="Cambria Math" panose="02040503050406030204" pitchFamily="18" charset="0"/>
                <a:cs typeface="Times New Roman" panose="02020603050405020304" pitchFamily="18" charset="0"/>
              </a:rPr>
              <a:t>, the fields in neighboring cells have the same distribution,</a:t>
            </a:r>
          </a:p>
          <a:p>
            <a:pPr marL="57150"/>
            <a:r>
              <a:rPr lang="en-US" dirty="0">
                <a:latin typeface="+mj-lt"/>
                <a:ea typeface="Cambria Math" panose="02040503050406030204" pitchFamily="18" charset="0"/>
                <a:cs typeface="Times New Roman" panose="02020603050405020304" pitchFamily="18" charset="0"/>
              </a:rPr>
              <a:t>    but opposite sign). </a:t>
            </a:r>
            <a:endParaRPr lang="en-US" dirty="0">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cs typeface="Times New Roman" panose="02020603050405020304" pitchFamily="18" charset="0"/>
              </a:rPr>
              <a:t>In order to provide synchronism with the accelerated particle, period is </a:t>
            </a:r>
            <a:r>
              <a:rPr lang="el-GR" i="1" dirty="0">
                <a:latin typeface="Times New Roman" panose="02020603050405020304" pitchFamily="18" charset="0"/>
                <a:ea typeface="Cambria Math" panose="02040503050406030204" pitchFamily="18" charset="0"/>
                <a:cs typeface="Times New Roman" panose="02020603050405020304" pitchFamily="18" charset="0"/>
              </a:rPr>
              <a:t>βλ</a:t>
            </a:r>
            <a:r>
              <a:rPr lang="en-US" i="1" dirty="0">
                <a:latin typeface="Times New Roman" panose="02020603050405020304" pitchFamily="18" charset="0"/>
                <a:ea typeface="Cambria Math" panose="02040503050406030204" pitchFamily="18" charset="0"/>
                <a:cs typeface="Times New Roman" panose="02020603050405020304" pitchFamily="18" charset="0"/>
              </a:rPr>
              <a:t>/2 </a:t>
            </a:r>
            <a:r>
              <a:rPr lang="en-US" dirty="0">
                <a:latin typeface="+mj-lt"/>
                <a:ea typeface="Cambria Math" panose="02040503050406030204" pitchFamily="18" charset="0"/>
                <a:cs typeface="Times New Roman" panose="02020603050405020304" pitchFamily="18" charset="0"/>
              </a:rPr>
              <a:t>(in general case it is </a:t>
            </a:r>
            <a:r>
              <a:rPr lang="el-GR" i="1" dirty="0">
                <a:latin typeface="Times New Roman" panose="02020603050405020304" pitchFamily="18" charset="0"/>
                <a:ea typeface="Cambria Math" panose="02040503050406030204" pitchFamily="18" charset="0"/>
                <a:cs typeface="Times New Roman" panose="02020603050405020304" pitchFamily="18" charset="0"/>
              </a:rPr>
              <a:t>φβλ</a:t>
            </a:r>
            <a:r>
              <a:rPr lang="en-US" i="1" dirty="0">
                <a:latin typeface="Times New Roman" panose="02020603050405020304" pitchFamily="18" charset="0"/>
                <a:ea typeface="Cambria Math" panose="02040503050406030204" pitchFamily="18" charset="0"/>
                <a:cs typeface="Times New Roman" panose="02020603050405020304" pitchFamily="18" charset="0"/>
              </a:rPr>
              <a:t>/2</a:t>
            </a:r>
            <a:r>
              <a:rPr lang="el-GR" i="1" dirty="0">
                <a:latin typeface="Times New Roman" panose="02020603050405020304" pitchFamily="18" charset="0"/>
                <a:ea typeface="Cambria Math" panose="02040503050406030204" pitchFamily="18" charset="0"/>
                <a:cs typeface="Times New Roman" panose="02020603050405020304" pitchFamily="18" charset="0"/>
              </a:rPr>
              <a:t>π</a:t>
            </a:r>
            <a:r>
              <a:rPr lang="en-US" dirty="0">
                <a:latin typeface="+mj-lt"/>
                <a:ea typeface="Cambria Math" panose="02040503050406030204" pitchFamily="18" charset="0"/>
                <a:cs typeface="Times New Roman" panose="02020603050405020304" pitchFamily="18" charset="0"/>
              </a:rPr>
              <a:t>; </a:t>
            </a:r>
            <a:r>
              <a:rPr lang="el-GR" i="1" dirty="0">
                <a:latin typeface="Times New Roman" panose="02020603050405020304" pitchFamily="18" charset="0"/>
                <a:ea typeface="Cambria Math" panose="02040503050406030204" pitchFamily="18" charset="0"/>
                <a:cs typeface="Times New Roman" panose="02020603050405020304" pitchFamily="18" charset="0"/>
              </a:rPr>
              <a:t>φ</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mj-lt"/>
                <a:ea typeface="Cambria Math" panose="02040503050406030204" pitchFamily="18" charset="0"/>
                <a:cs typeface="Times New Roman" panose="02020603050405020304" pitchFamily="18" charset="0"/>
              </a:rPr>
              <a:t>is phase advance per period).</a:t>
            </a:r>
          </a:p>
          <a:p>
            <a:pPr marL="285750" indent="-285750">
              <a:buFont typeface="Arial" panose="020B0604020202020204" pitchFamily="34" charset="0"/>
              <a:buChar char="•"/>
            </a:pPr>
            <a:r>
              <a:rPr lang="en-US" dirty="0">
                <a:latin typeface="+mj-lt"/>
                <a:ea typeface="Cambria Math" panose="02040503050406030204" pitchFamily="18" charset="0"/>
                <a:cs typeface="Times New Roman" panose="02020603050405020304" pitchFamily="18" charset="0"/>
              </a:rPr>
              <a:t>The end cells have special design (full length, not half ) in order to provide field flatness along the structure for </a:t>
            </a:r>
            <a:r>
              <a:rPr lang="en-US" u="sng" dirty="0">
                <a:latin typeface="+mj-lt"/>
                <a:ea typeface="Cambria Math" panose="02040503050406030204" pitchFamily="18" charset="0"/>
                <a:cs typeface="Times New Roman" panose="02020603050405020304" pitchFamily="18" charset="0"/>
              </a:rPr>
              <a:t>operation mode </a:t>
            </a:r>
            <a:r>
              <a:rPr lang="en-US" dirty="0">
                <a:latin typeface="+mj-lt"/>
                <a:ea typeface="Cambria Math" panose="02040503050406030204" pitchFamily="18" charset="0"/>
                <a:cs typeface="Times New Roman" panose="02020603050405020304" pitchFamily="18" charset="0"/>
              </a:rPr>
              <a:t>with the phase advance </a:t>
            </a:r>
            <a:r>
              <a:rPr lang="el-GR" dirty="0">
                <a:latin typeface="Times New Roman" panose="02020603050405020304" pitchFamily="18" charset="0"/>
                <a:ea typeface="Cambria Math" panose="02040503050406030204" pitchFamily="18" charset="0"/>
                <a:cs typeface="Times New Roman" panose="02020603050405020304" pitchFamily="18" charset="0"/>
              </a:rPr>
              <a:t>π</a:t>
            </a:r>
            <a:r>
              <a:rPr lang="en-US" dirty="0">
                <a:latin typeface="+mj-lt"/>
                <a:ea typeface="Cambria Math" panose="02040503050406030204" pitchFamily="18" charset="0"/>
                <a:cs typeface="Times New Roman" panose="02020603050405020304" pitchFamily="18" charset="0"/>
              </a:rPr>
              <a:t>.</a:t>
            </a:r>
          </a:p>
          <a:p>
            <a:endParaRPr lang="en-US" dirty="0">
              <a:latin typeface="+mj-lt"/>
              <a:ea typeface="Cambria Math" panose="02040503050406030204" pitchFamily="18" charset="0"/>
              <a:cs typeface="Times New Roman" panose="02020603050405020304" pitchFamily="18" charset="0"/>
            </a:endParaRPr>
          </a:p>
          <a:p>
            <a:endParaRPr lang="en-US" dirty="0"/>
          </a:p>
        </p:txBody>
      </p:sp>
      <p:pic>
        <p:nvPicPr>
          <p:cNvPr id="6" name="Picture 5"/>
          <p:cNvPicPr>
            <a:picLocks noChangeAspect="1"/>
          </p:cNvPicPr>
          <p:nvPr/>
        </p:nvPicPr>
        <p:blipFill>
          <a:blip r:embed="rId3"/>
          <a:stretch>
            <a:fillRect/>
          </a:stretch>
        </p:blipFill>
        <p:spPr>
          <a:xfrm>
            <a:off x="6134770" y="1350379"/>
            <a:ext cx="2942555" cy="1778569"/>
          </a:xfrm>
          <a:prstGeom prst="rect">
            <a:avLst/>
          </a:prstGeom>
        </p:spPr>
      </p:pic>
    </p:spTree>
    <p:extLst>
      <p:ext uri="{BB962C8B-B14F-4D97-AF65-F5344CB8AC3E}">
        <p14:creationId xmlns:p14="http://schemas.microsoft.com/office/powerpoint/2010/main" val="1777338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9"/>
          </p:nvPr>
        </p:nvSpPr>
        <p:spPr>
          <a:xfrm>
            <a:off x="89661" y="600301"/>
            <a:ext cx="8984002" cy="5903912"/>
          </a:xfrm>
        </p:spPr>
        <p:txBody>
          <a:bodyPr/>
          <a:lstStyle/>
          <a:p>
            <a:pPr marL="285750" indent="-285750">
              <a:buFont typeface="Arial" panose="020B0604020202020204" pitchFamily="34" charset="0"/>
              <a:buChar char="•"/>
            </a:pPr>
            <a:r>
              <a:rPr lang="en-US" sz="2400" b="0" dirty="0">
                <a:latin typeface="+mn-lt"/>
                <a:ea typeface="Cambria Math" panose="02040503050406030204" pitchFamily="18" charset="0"/>
                <a:cs typeface="Times New Roman" panose="02020603050405020304" pitchFamily="18" charset="0"/>
              </a:rPr>
              <a:t>The SW modes except </a:t>
            </a:r>
            <a:r>
              <a:rPr lang="el-GR" sz="2400" b="0" dirty="0">
                <a:latin typeface="+mn-lt"/>
                <a:ea typeface="Cambria Math" panose="02040503050406030204" pitchFamily="18" charset="0"/>
                <a:cs typeface="Times New Roman" panose="02020603050405020304" pitchFamily="18" charset="0"/>
              </a:rPr>
              <a:t>π</a:t>
            </a:r>
            <a:r>
              <a:rPr lang="en-US" sz="2400" b="0" dirty="0">
                <a:latin typeface="+mn-lt"/>
                <a:ea typeface="Cambria Math" panose="02040503050406030204" pitchFamily="18" charset="0"/>
                <a:cs typeface="Times New Roman" panose="02020603050405020304" pitchFamily="18" charset="0"/>
              </a:rPr>
              <a:t> have small acceleration efficiency because most of cavities have small field (in ideal case </a:t>
            </a:r>
            <a:r>
              <a:rPr lang="en-US" sz="2400" b="0" i="1" dirty="0" err="1">
                <a:latin typeface="Times New Roman" panose="02020603050405020304" pitchFamily="18" charset="0"/>
                <a:ea typeface="Cambria Math" panose="02040503050406030204" pitchFamily="18" charset="0"/>
                <a:cs typeface="Times New Roman" panose="02020603050405020304" pitchFamily="18" charset="0"/>
              </a:rPr>
              <a:t>X</a:t>
            </a:r>
            <a:r>
              <a:rPr lang="en-US" sz="2400" b="0" i="1" baseline="-25000" dirty="0" err="1">
                <a:latin typeface="Times New Roman" panose="02020603050405020304" pitchFamily="18" charset="0"/>
                <a:ea typeface="Cambria Math" panose="02040503050406030204" pitchFamily="18" charset="0"/>
                <a:cs typeface="Times New Roman" panose="02020603050405020304" pitchFamily="18" charset="0"/>
              </a:rPr>
              <a:t>ni</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 ~ cos (</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π</a:t>
            </a:r>
            <a:r>
              <a:rPr lang="en-US" sz="2400" b="0" i="1" dirty="0" err="1">
                <a:latin typeface="Times New Roman" panose="02020603050405020304" pitchFamily="18" charset="0"/>
                <a:ea typeface="Cambria Math" panose="02040503050406030204" pitchFamily="18" charset="0"/>
                <a:cs typeface="Times New Roman" panose="02020603050405020304" pitchFamily="18" charset="0"/>
              </a:rPr>
              <a:t>qj</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/N), q – </a:t>
            </a:r>
            <a:r>
              <a:rPr lang="en-US" sz="2400" b="0" dirty="0">
                <a:latin typeface="+mn-lt"/>
                <a:ea typeface="Cambria Math" panose="02040503050406030204" pitchFamily="18" charset="0"/>
                <a:cs typeface="Times New Roman" panose="02020603050405020304" pitchFamily="18" charset="0"/>
              </a:rPr>
              <a:t>mode number</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j- </a:t>
            </a:r>
            <a:r>
              <a:rPr lang="en-US" sz="2400" b="0" dirty="0">
                <a:latin typeface="+mn-lt"/>
                <a:ea typeface="Cambria Math" panose="02040503050406030204" pitchFamily="18" charset="0"/>
                <a:cs typeface="Times New Roman" panose="02020603050405020304" pitchFamily="18" charset="0"/>
              </a:rPr>
              <a:t>cell number</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 </a:t>
            </a:r>
          </a:p>
          <a:p>
            <a:pPr marL="285750" indent="-285750">
              <a:buFont typeface="Arial" panose="020B0604020202020204" pitchFamily="34" charset="0"/>
              <a:buChar char="•"/>
            </a:pPr>
            <a:r>
              <a:rPr lang="en-US" sz="2400" b="0" dirty="0">
                <a:latin typeface="+mn-lt"/>
                <a:ea typeface="Cambria Math" panose="02040503050406030204" pitchFamily="18" charset="0"/>
                <a:cs typeface="Times New Roman" panose="02020603050405020304" pitchFamily="18" charset="0"/>
              </a:rPr>
              <a:t>Bi-periodic structure </a:t>
            </a:r>
            <a:r>
              <a:rPr lang="el-GR" sz="2400" b="0" dirty="0">
                <a:latin typeface="+mn-lt"/>
                <a:ea typeface="Cambria Math" panose="02040503050406030204" pitchFamily="18" charset="0"/>
                <a:cs typeface="Times New Roman" panose="02020603050405020304" pitchFamily="18" charset="0"/>
              </a:rPr>
              <a:t>π</a:t>
            </a:r>
            <a:r>
              <a:rPr lang="en-US" sz="2400" b="0" dirty="0">
                <a:latin typeface="+mn-lt"/>
                <a:ea typeface="Cambria Math" panose="02040503050406030204" pitchFamily="18" charset="0"/>
                <a:cs typeface="Times New Roman" panose="02020603050405020304" pitchFamily="18" charset="0"/>
              </a:rPr>
              <a:t>/2-mode does not work because it is prone to </a:t>
            </a:r>
            <a:r>
              <a:rPr lang="en-US" sz="2400" b="0" dirty="0" err="1">
                <a:latin typeface="+mn-lt"/>
                <a:ea typeface="Cambria Math" panose="02040503050406030204" pitchFamily="18" charset="0"/>
                <a:cs typeface="Times New Roman" panose="02020603050405020304" pitchFamily="18" charset="0"/>
              </a:rPr>
              <a:t>multipacting</a:t>
            </a:r>
            <a:r>
              <a:rPr lang="en-US" sz="2400" b="0" dirty="0">
                <a:latin typeface="+mn-lt"/>
                <a:ea typeface="Cambria Math" panose="02040503050406030204" pitchFamily="18" charset="0"/>
                <a:cs typeface="Times New Roman" panose="02020603050405020304" pitchFamily="18" charset="0"/>
              </a:rPr>
              <a:t> in the empty coupling cells and difficult for manufacturing (different cells) and processing (narrow coupling cells).</a:t>
            </a:r>
          </a:p>
          <a:p>
            <a:pPr marL="285750" indent="-285750">
              <a:buFont typeface="Arial" panose="020B0604020202020204" pitchFamily="34" charset="0"/>
              <a:buChar char="•"/>
            </a:pPr>
            <a:r>
              <a:rPr lang="el-GR" sz="2400" b="0" dirty="0">
                <a:latin typeface="+mn-lt"/>
                <a:ea typeface="Cambria Math" panose="02040503050406030204" pitchFamily="18" charset="0"/>
                <a:cs typeface="Times New Roman" panose="02020603050405020304" pitchFamily="18" charset="0"/>
              </a:rPr>
              <a:t>π </a:t>
            </a:r>
            <a:r>
              <a:rPr lang="en-US" sz="2400" b="0" dirty="0">
                <a:latin typeface="+mn-lt"/>
                <a:ea typeface="Cambria Math" panose="02040503050406030204" pitchFamily="18" charset="0"/>
                <a:cs typeface="Times New Roman" panose="02020603050405020304" pitchFamily="18" charset="0"/>
              </a:rPr>
              <a:t>-mode structure is simple, easy for manufacturing and processing.</a:t>
            </a:r>
          </a:p>
          <a:p>
            <a:pPr marL="285750" indent="-285750">
              <a:buFont typeface="Arial" panose="020B0604020202020204" pitchFamily="34" charset="0"/>
              <a:buChar char="•"/>
            </a:pPr>
            <a:r>
              <a:rPr lang="en-US" sz="2400" b="0" dirty="0">
                <a:latin typeface="+mn-lt"/>
                <a:ea typeface="Cambria Math" panose="02040503050406030204" pitchFamily="18" charset="0"/>
                <a:cs typeface="Times New Roman" panose="02020603050405020304" pitchFamily="18" charset="0"/>
              </a:rPr>
              <a:t>Drawback:</a:t>
            </a:r>
          </a:p>
          <a:p>
            <a:pPr marL="285750" indent="3175">
              <a:buFontTx/>
              <a:buChar char="-"/>
            </a:pPr>
            <a:r>
              <a:rPr lang="en-US" sz="2000" b="0" dirty="0">
                <a:latin typeface="+mn-lt"/>
                <a:ea typeface="Cambria Math" panose="02040503050406030204" pitchFamily="18" charset="0"/>
                <a:cs typeface="Times New Roman" panose="02020603050405020304" pitchFamily="18" charset="0"/>
              </a:rPr>
              <a:t>Big aperture to provide big coupling;</a:t>
            </a:r>
          </a:p>
          <a:p>
            <a:pPr marL="285750" indent="3175">
              <a:buFontTx/>
              <a:buChar char="-"/>
            </a:pPr>
            <a:r>
              <a:rPr lang="en-US" sz="2000" b="0" dirty="0">
                <a:latin typeface="+mn-lt"/>
                <a:ea typeface="Cambria Math" panose="02040503050406030204" pitchFamily="18" charset="0"/>
                <a:cs typeface="Times New Roman" panose="02020603050405020304" pitchFamily="18" charset="0"/>
              </a:rPr>
              <a:t>Considerably small number of cells N (5-9).</a:t>
            </a:r>
          </a:p>
          <a:p>
            <a:pPr marL="339725" indent="-339725">
              <a:buFont typeface="Wingdings" panose="05000000000000000000" pitchFamily="2" charset="2"/>
              <a:buChar char="q"/>
            </a:pPr>
            <a:r>
              <a:rPr lang="en-US" sz="2400" b="0" dirty="0">
                <a:latin typeface="+mn-lt"/>
                <a:ea typeface="Cambria Math" panose="02040503050406030204" pitchFamily="18" charset="0"/>
                <a:cs typeface="Times New Roman" panose="02020603050405020304" pitchFamily="18" charset="0"/>
              </a:rPr>
              <a:t>Elliptical cavity is not prone to </a:t>
            </a:r>
            <a:r>
              <a:rPr lang="en-US" sz="2400" b="0" dirty="0" err="1">
                <a:latin typeface="+mn-lt"/>
                <a:ea typeface="Cambria Math" panose="02040503050406030204" pitchFamily="18" charset="0"/>
                <a:cs typeface="Times New Roman" panose="02020603050405020304" pitchFamily="18" charset="0"/>
              </a:rPr>
              <a:t>multipacting</a:t>
            </a:r>
            <a:r>
              <a:rPr lang="en-US" sz="2400" b="0" dirty="0">
                <a:latin typeface="+mn-lt"/>
                <a:ea typeface="Cambria Math" panose="02040503050406030204" pitchFamily="18" charset="0"/>
                <a:cs typeface="Times New Roman" panose="02020603050405020304" pitchFamily="18" charset="0"/>
              </a:rPr>
              <a:t> in contrast to a pillbox.</a:t>
            </a:r>
          </a:p>
          <a:p>
            <a:endParaRPr lang="en-US" dirty="0"/>
          </a:p>
        </p:txBody>
      </p:sp>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127</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172424"/>
            <a:ext cx="8686800" cy="427877"/>
          </a:xfrm>
        </p:spPr>
        <p:txBody>
          <a:bodyPr/>
          <a:lstStyle/>
          <a:p>
            <a:r>
              <a:rPr lang="en-US" sz="3200" b="0" dirty="0">
                <a:latin typeface="Arial" panose="020B0604020202020204" pitchFamily="34" charset="0"/>
                <a:ea typeface="Cambria Math" panose="02040503050406030204" pitchFamily="18" charset="0"/>
                <a:cs typeface="Arial" panose="020B0604020202020204" pitchFamily="34" charset="0"/>
              </a:rPr>
              <a:t>Why SW </a:t>
            </a:r>
            <a:r>
              <a:rPr lang="el-GR" sz="3200" b="0" dirty="0">
                <a:latin typeface="Cambria Math" panose="02040503050406030204" pitchFamily="18" charset="0"/>
                <a:ea typeface="Cambria Math" panose="02040503050406030204" pitchFamily="18" charset="0"/>
                <a:cs typeface="Arial" panose="020B0604020202020204" pitchFamily="34" charset="0"/>
              </a:rPr>
              <a:t>π</a:t>
            </a:r>
            <a:r>
              <a:rPr lang="en-US" sz="3200" b="0" dirty="0">
                <a:latin typeface="Cambria Math" panose="02040503050406030204" pitchFamily="18" charset="0"/>
                <a:ea typeface="Cambria Math" panose="02040503050406030204" pitchFamily="18" charset="0"/>
                <a:cs typeface="Arial" panose="020B0604020202020204" pitchFamily="34" charset="0"/>
              </a:rPr>
              <a:t> – mode?</a:t>
            </a:r>
            <a:endParaRPr lang="en-US" sz="3200" dirty="0"/>
          </a:p>
        </p:txBody>
      </p:sp>
      <p:pic>
        <p:nvPicPr>
          <p:cNvPr id="2" name="Picture 1">
            <a:extLst>
              <a:ext uri="{FF2B5EF4-FFF2-40B4-BE49-F238E27FC236}">
                <a16:creationId xmlns:a16="http://schemas.microsoft.com/office/drawing/2014/main" id="{80FD8B22-BC6F-4673-9FB6-7BBCA4DE47B3}"/>
              </a:ext>
            </a:extLst>
          </p:cNvPr>
          <p:cNvPicPr>
            <a:picLocks noChangeAspect="1"/>
          </p:cNvPicPr>
          <p:nvPr/>
        </p:nvPicPr>
        <p:blipFill>
          <a:blip r:embed="rId2"/>
          <a:stretch>
            <a:fillRect/>
          </a:stretch>
        </p:blipFill>
        <p:spPr>
          <a:xfrm>
            <a:off x="2020389" y="4880338"/>
            <a:ext cx="3236458" cy="1488603"/>
          </a:xfrm>
          <a:prstGeom prst="rect">
            <a:avLst/>
          </a:prstGeom>
        </p:spPr>
      </p:pic>
      <p:sp>
        <p:nvSpPr>
          <p:cNvPr id="3" name="Arrow: Right 2">
            <a:extLst>
              <a:ext uri="{FF2B5EF4-FFF2-40B4-BE49-F238E27FC236}">
                <a16:creationId xmlns:a16="http://schemas.microsoft.com/office/drawing/2014/main" id="{5E583FBE-BC55-42AA-A581-4131803D0784}"/>
              </a:ext>
            </a:extLst>
          </p:cNvPr>
          <p:cNvSpPr/>
          <p:nvPr/>
        </p:nvSpPr>
        <p:spPr>
          <a:xfrm>
            <a:off x="3283132" y="5485302"/>
            <a:ext cx="496388" cy="278674"/>
          </a:xfrm>
          <a:prstGeom prst="rightArrow">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B112F6-3702-4E70-9864-52AF3E1ABD45}"/>
              </a:ext>
            </a:extLst>
          </p:cNvPr>
          <p:cNvSpPr txBox="1"/>
          <p:nvPr/>
        </p:nvSpPr>
        <p:spPr>
          <a:xfrm>
            <a:off x="70337" y="4970177"/>
            <a:ext cx="2211309" cy="400110"/>
          </a:xfrm>
          <a:prstGeom prst="rect">
            <a:avLst/>
          </a:prstGeom>
          <a:noFill/>
        </p:spPr>
        <p:txBody>
          <a:bodyPr wrap="square" rtlCol="0">
            <a:spAutoFit/>
          </a:bodyPr>
          <a:lstStyle/>
          <a:p>
            <a:r>
              <a:rPr lang="en-US" sz="2000" dirty="0"/>
              <a:t>MP in the corners</a:t>
            </a:r>
          </a:p>
        </p:txBody>
      </p:sp>
      <p:cxnSp>
        <p:nvCxnSpPr>
          <p:cNvPr id="14" name="Straight Arrow Connector 13">
            <a:extLst>
              <a:ext uri="{FF2B5EF4-FFF2-40B4-BE49-F238E27FC236}">
                <a16:creationId xmlns:a16="http://schemas.microsoft.com/office/drawing/2014/main" id="{CA8A7DE8-C2E9-4DE4-A8A5-95B83680FF9C}"/>
              </a:ext>
            </a:extLst>
          </p:cNvPr>
          <p:cNvCxnSpPr/>
          <p:nvPr/>
        </p:nvCxnSpPr>
        <p:spPr>
          <a:xfrm flipV="1">
            <a:off x="2020389" y="5004769"/>
            <a:ext cx="348342" cy="165463"/>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CFE0606-19D7-4211-A1B5-DA9FBCE1D4F0}"/>
              </a:ext>
            </a:extLst>
          </p:cNvPr>
          <p:cNvSpPr txBox="1"/>
          <p:nvPr/>
        </p:nvSpPr>
        <p:spPr>
          <a:xfrm>
            <a:off x="5024846" y="4895096"/>
            <a:ext cx="3849580" cy="707886"/>
          </a:xfrm>
          <a:prstGeom prst="rect">
            <a:avLst/>
          </a:prstGeom>
          <a:noFill/>
        </p:spPr>
        <p:txBody>
          <a:bodyPr wrap="none" rtlCol="0">
            <a:spAutoFit/>
          </a:bodyPr>
          <a:lstStyle/>
          <a:p>
            <a:r>
              <a:rPr lang="en-US" sz="2000" dirty="0"/>
              <a:t>MP electrons drift from equator to </a:t>
            </a:r>
          </a:p>
          <a:p>
            <a:r>
              <a:rPr lang="en-US" sz="2000" dirty="0"/>
              <a:t>                 the axis</a:t>
            </a:r>
          </a:p>
        </p:txBody>
      </p:sp>
      <p:cxnSp>
        <p:nvCxnSpPr>
          <p:cNvPr id="17" name="Straight Arrow Connector 16">
            <a:extLst>
              <a:ext uri="{FF2B5EF4-FFF2-40B4-BE49-F238E27FC236}">
                <a16:creationId xmlns:a16="http://schemas.microsoft.com/office/drawing/2014/main" id="{7AA5FAAA-E436-48D3-A55E-1EBD31DB15C5}"/>
              </a:ext>
            </a:extLst>
          </p:cNvPr>
          <p:cNvCxnSpPr/>
          <p:nvPr/>
        </p:nvCxnSpPr>
        <p:spPr>
          <a:xfrm>
            <a:off x="8038011" y="6422801"/>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72C58FB-1F00-4E87-984F-E5FA633BE233}"/>
              </a:ext>
            </a:extLst>
          </p:cNvPr>
          <p:cNvCxnSpPr>
            <a:cxnSpLocks/>
          </p:cNvCxnSpPr>
          <p:nvPr/>
        </p:nvCxnSpPr>
        <p:spPr>
          <a:xfrm flipH="1">
            <a:off x="4661661" y="5076133"/>
            <a:ext cx="443184" cy="82731"/>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17384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9"/>
          </p:nvPr>
        </p:nvSpPr>
        <p:spPr>
          <a:xfrm>
            <a:off x="89661" y="600301"/>
            <a:ext cx="8984002" cy="5903912"/>
          </a:xfrm>
        </p:spPr>
        <p:txBody>
          <a:bodyPr/>
          <a:lstStyle/>
          <a:p>
            <a:r>
              <a:rPr lang="en-US" sz="2400" b="0" dirty="0">
                <a:latin typeface="+mn-lt"/>
              </a:rPr>
              <a:t>Schematic of the SRF multi-cell cavity</a:t>
            </a:r>
          </a:p>
        </p:txBody>
      </p:sp>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128</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172424"/>
            <a:ext cx="8686800" cy="427877"/>
          </a:xfrm>
        </p:spPr>
        <p:txBody>
          <a:bodyPr/>
          <a:lstStyle/>
          <a:p>
            <a:r>
              <a:rPr lang="en-US" sz="3200" b="0" dirty="0">
                <a:latin typeface="Arial" panose="020B0604020202020204" pitchFamily="34" charset="0"/>
                <a:ea typeface="Cambria Math" panose="02040503050406030204" pitchFamily="18" charset="0"/>
                <a:cs typeface="Arial" panose="020B0604020202020204" pitchFamily="34" charset="0"/>
              </a:rPr>
              <a:t>Why SW </a:t>
            </a:r>
            <a:r>
              <a:rPr lang="el-GR" sz="3200" b="0" dirty="0">
                <a:latin typeface="Cambria Math" panose="02040503050406030204" pitchFamily="18" charset="0"/>
                <a:ea typeface="Cambria Math" panose="02040503050406030204" pitchFamily="18" charset="0"/>
                <a:cs typeface="Arial" panose="020B0604020202020204" pitchFamily="34" charset="0"/>
              </a:rPr>
              <a:t>π</a:t>
            </a:r>
            <a:r>
              <a:rPr lang="en-US" sz="3200" b="0" dirty="0">
                <a:latin typeface="Cambria Math" panose="02040503050406030204" pitchFamily="18" charset="0"/>
                <a:ea typeface="Cambria Math" panose="02040503050406030204" pitchFamily="18" charset="0"/>
                <a:cs typeface="Arial" panose="020B0604020202020204" pitchFamily="34" charset="0"/>
              </a:rPr>
              <a:t> – mode?</a:t>
            </a:r>
            <a:endParaRPr lang="en-US" sz="3200" dirty="0"/>
          </a:p>
        </p:txBody>
      </p:sp>
      <p:sp>
        <p:nvSpPr>
          <p:cNvPr id="3" name="TextBox 2">
            <a:extLst>
              <a:ext uri="{FF2B5EF4-FFF2-40B4-BE49-F238E27FC236}">
                <a16:creationId xmlns:a16="http://schemas.microsoft.com/office/drawing/2014/main" id="{CCA396DF-4873-4716-BC55-9799F08CB4CD}"/>
              </a:ext>
            </a:extLst>
          </p:cNvPr>
          <p:cNvSpPr txBox="1"/>
          <p:nvPr/>
        </p:nvSpPr>
        <p:spPr>
          <a:xfrm>
            <a:off x="314325" y="4495800"/>
            <a:ext cx="7592143" cy="1200329"/>
          </a:xfrm>
          <a:prstGeom prst="rect">
            <a:avLst/>
          </a:prstGeom>
          <a:noFill/>
        </p:spPr>
        <p:txBody>
          <a:bodyPr wrap="none" rtlCol="0">
            <a:spAutoFit/>
          </a:bodyPr>
          <a:lstStyle/>
          <a:p>
            <a:pPr marL="342900" indent="-342900">
              <a:buFont typeface="Arial" panose="020B0604020202020204" pitchFamily="34" charset="0"/>
              <a:buChar char="•"/>
            </a:pPr>
            <a:r>
              <a:rPr lang="en-US" dirty="0"/>
              <a:t>The cells have elliptical shape to get rid of </a:t>
            </a:r>
            <a:r>
              <a:rPr lang="en-US" dirty="0" err="1"/>
              <a:t>multipacting</a:t>
            </a:r>
            <a:r>
              <a:rPr lang="en-US" dirty="0"/>
              <a:t>;</a:t>
            </a:r>
          </a:p>
          <a:p>
            <a:pPr marL="342900" indent="-342900">
              <a:buFont typeface="Arial" panose="020B0604020202020204" pitchFamily="34" charset="0"/>
              <a:buChar char="•"/>
            </a:pPr>
            <a:r>
              <a:rPr lang="en-US" dirty="0"/>
              <a:t>The end cells have full length, but the shape is different;</a:t>
            </a:r>
          </a:p>
          <a:p>
            <a:pPr marL="342900" indent="-342900">
              <a:buFont typeface="Arial" panose="020B0604020202020204" pitchFamily="34" charset="0"/>
              <a:buChar char="•"/>
            </a:pPr>
            <a:r>
              <a:rPr lang="en-US" dirty="0"/>
              <a:t>The coupler is placed in the beam pipe.</a:t>
            </a:r>
          </a:p>
        </p:txBody>
      </p:sp>
      <p:pic>
        <p:nvPicPr>
          <p:cNvPr id="4" name="Picture 3">
            <a:extLst>
              <a:ext uri="{FF2B5EF4-FFF2-40B4-BE49-F238E27FC236}">
                <a16:creationId xmlns:a16="http://schemas.microsoft.com/office/drawing/2014/main" id="{EE9CA702-C3DB-4CE0-8910-5F461C6562AD}"/>
              </a:ext>
            </a:extLst>
          </p:cNvPr>
          <p:cNvPicPr>
            <a:picLocks noChangeAspect="1"/>
          </p:cNvPicPr>
          <p:nvPr/>
        </p:nvPicPr>
        <p:blipFill>
          <a:blip r:embed="rId2"/>
          <a:stretch>
            <a:fillRect/>
          </a:stretch>
        </p:blipFill>
        <p:spPr>
          <a:xfrm>
            <a:off x="0" y="1025426"/>
            <a:ext cx="9144000" cy="3045249"/>
          </a:xfrm>
          <a:prstGeom prst="rect">
            <a:avLst/>
          </a:prstGeom>
        </p:spPr>
      </p:pic>
    </p:spTree>
    <p:extLst>
      <p:ext uri="{BB962C8B-B14F-4D97-AF65-F5344CB8AC3E}">
        <p14:creationId xmlns:p14="http://schemas.microsoft.com/office/powerpoint/2010/main" val="30774700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9"/>
          </p:nvPr>
        </p:nvSpPr>
        <p:spPr>
          <a:xfrm>
            <a:off x="89661" y="600301"/>
            <a:ext cx="8984002" cy="5903912"/>
          </a:xfrm>
        </p:spPr>
        <p:txBody>
          <a:bodyPr/>
          <a:lstStyle/>
          <a:p>
            <a:r>
              <a:rPr lang="en-US" sz="2400" b="0" dirty="0">
                <a:latin typeface="+mn-lt"/>
              </a:rPr>
              <a:t>Equivalent circuit  of the SRF multi-cell cavity</a:t>
            </a:r>
          </a:p>
        </p:txBody>
      </p:sp>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129</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172424"/>
            <a:ext cx="8686800" cy="427877"/>
          </a:xfrm>
        </p:spPr>
        <p:txBody>
          <a:bodyPr/>
          <a:lstStyle/>
          <a:p>
            <a:r>
              <a:rPr lang="en-US" sz="3200" b="0" dirty="0">
                <a:latin typeface="Arial" panose="020B0604020202020204" pitchFamily="34" charset="0"/>
                <a:ea typeface="Cambria Math" panose="02040503050406030204" pitchFamily="18" charset="0"/>
                <a:cs typeface="Arial" panose="020B0604020202020204" pitchFamily="34" charset="0"/>
              </a:rPr>
              <a:t>Why SW </a:t>
            </a:r>
            <a:r>
              <a:rPr lang="el-GR" sz="3200" b="0" dirty="0">
                <a:latin typeface="Cambria Math" panose="02040503050406030204" pitchFamily="18" charset="0"/>
                <a:ea typeface="Cambria Math" panose="02040503050406030204" pitchFamily="18" charset="0"/>
                <a:cs typeface="Arial" panose="020B0604020202020204" pitchFamily="34" charset="0"/>
              </a:rPr>
              <a:t>π</a:t>
            </a:r>
            <a:r>
              <a:rPr lang="en-US" sz="3200" b="0" dirty="0">
                <a:latin typeface="Cambria Math" panose="02040503050406030204" pitchFamily="18" charset="0"/>
                <a:ea typeface="Cambria Math" panose="02040503050406030204" pitchFamily="18" charset="0"/>
                <a:cs typeface="Arial" panose="020B0604020202020204" pitchFamily="34" charset="0"/>
              </a:rPr>
              <a:t> – mode?</a:t>
            </a:r>
            <a:endParaRPr lang="en-US" sz="3200" dirty="0"/>
          </a:p>
        </p:txBody>
      </p:sp>
      <p:pic>
        <p:nvPicPr>
          <p:cNvPr id="4" name="Picture 3">
            <a:extLst>
              <a:ext uri="{FF2B5EF4-FFF2-40B4-BE49-F238E27FC236}">
                <a16:creationId xmlns:a16="http://schemas.microsoft.com/office/drawing/2014/main" id="{8830C030-1DFA-45CA-9FD2-F34B3545AF43}"/>
              </a:ext>
            </a:extLst>
          </p:cNvPr>
          <p:cNvPicPr>
            <a:picLocks noChangeAspect="1"/>
          </p:cNvPicPr>
          <p:nvPr/>
        </p:nvPicPr>
        <p:blipFill>
          <a:blip r:embed="rId2"/>
          <a:stretch>
            <a:fillRect/>
          </a:stretch>
        </p:blipFill>
        <p:spPr>
          <a:xfrm>
            <a:off x="0" y="1090557"/>
            <a:ext cx="9144000" cy="1237426"/>
          </a:xfrm>
          <a:prstGeom prst="rect">
            <a:avLst/>
          </a:prstGeom>
        </p:spPr>
      </p:pic>
      <p:pic>
        <p:nvPicPr>
          <p:cNvPr id="9" name="Picture 8">
            <a:extLst>
              <a:ext uri="{FF2B5EF4-FFF2-40B4-BE49-F238E27FC236}">
                <a16:creationId xmlns:a16="http://schemas.microsoft.com/office/drawing/2014/main" id="{C9DF7854-D06E-48D8-BEB7-D4A3A3E89FE9}"/>
              </a:ext>
            </a:extLst>
          </p:cNvPr>
          <p:cNvPicPr>
            <a:picLocks noChangeAspect="1"/>
          </p:cNvPicPr>
          <p:nvPr/>
        </p:nvPicPr>
        <p:blipFill>
          <a:blip r:embed="rId3"/>
          <a:stretch>
            <a:fillRect/>
          </a:stretch>
        </p:blipFill>
        <p:spPr>
          <a:xfrm>
            <a:off x="4073287" y="2523068"/>
            <a:ext cx="5070713" cy="2876477"/>
          </a:xfrm>
          <a:prstGeom prst="rect">
            <a:avLst/>
          </a:prstGeom>
        </p:spPr>
      </p:pic>
      <p:sp>
        <p:nvSpPr>
          <p:cNvPr id="11" name="TextBox 10">
            <a:extLst>
              <a:ext uri="{FF2B5EF4-FFF2-40B4-BE49-F238E27FC236}">
                <a16:creationId xmlns:a16="http://schemas.microsoft.com/office/drawing/2014/main" id="{0660F158-40F0-40F4-AFF3-871C91A74046}"/>
              </a:ext>
            </a:extLst>
          </p:cNvPr>
          <p:cNvSpPr txBox="1"/>
          <p:nvPr/>
        </p:nvSpPr>
        <p:spPr>
          <a:xfrm>
            <a:off x="83311" y="2427818"/>
            <a:ext cx="4201306" cy="2677656"/>
          </a:xfrm>
          <a:prstGeom prst="rect">
            <a:avLst/>
          </a:prstGeom>
          <a:noFill/>
        </p:spPr>
        <p:txBody>
          <a:bodyPr wrap="square" rtlCol="0">
            <a:spAutoFit/>
          </a:bodyPr>
          <a:lstStyle/>
          <a:p>
            <a:pPr marL="342900" indent="-342900">
              <a:buFont typeface="Arial" panose="020B0604020202020204" pitchFamily="34" charset="0"/>
              <a:buChar char="•"/>
            </a:pPr>
            <a:r>
              <a:rPr lang="en-US" dirty="0" err="1"/>
              <a:t>C</a:t>
            </a:r>
            <a:r>
              <a:rPr lang="en-US" baseline="-25000" dirty="0" err="1"/>
              <a:t>b</a:t>
            </a:r>
            <a:r>
              <a:rPr lang="en-US" baseline="-25000" dirty="0"/>
              <a:t> </a:t>
            </a:r>
            <a:r>
              <a:rPr lang="en-US" dirty="0"/>
              <a:t>represents the fringing</a:t>
            </a:r>
          </a:p>
          <a:p>
            <a:r>
              <a:rPr lang="en-US" dirty="0"/>
              <a:t>     fields in the beam pipe.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shape of the 0</a:t>
            </a:r>
            <a:r>
              <a:rPr lang="en-US" baseline="30000" dirty="0"/>
              <a:t>th</a:t>
            </a:r>
            <a:r>
              <a:rPr lang="en-US" dirty="0"/>
              <a:t> and N</a:t>
            </a:r>
            <a:r>
              <a:rPr lang="en-US" baseline="30000" dirty="0"/>
              <a:t>th</a:t>
            </a:r>
            <a:r>
              <a:rPr lang="en-US" dirty="0"/>
              <a:t> cell are selected to achieve flat field distribution for </a:t>
            </a:r>
            <a:r>
              <a:rPr lang="en-US" dirty="0">
                <a:latin typeface="+mn-lt"/>
                <a:ea typeface="Cambria Math" panose="02040503050406030204" pitchFamily="18" charset="0"/>
              </a:rPr>
              <a:t>π-mode only.</a:t>
            </a:r>
            <a:r>
              <a:rPr lang="en-US" dirty="0">
                <a:latin typeface="+mn-lt"/>
              </a:rPr>
              <a:t> </a:t>
            </a:r>
          </a:p>
        </p:txBody>
      </p:sp>
    </p:spTree>
    <p:extLst>
      <p:ext uri="{BB962C8B-B14F-4D97-AF65-F5344CB8AC3E}">
        <p14:creationId xmlns:p14="http://schemas.microsoft.com/office/powerpoint/2010/main" val="136002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Types of the accelerators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2" name="TextBox 1"/>
          <p:cNvSpPr txBox="1"/>
          <p:nvPr/>
        </p:nvSpPr>
        <p:spPr>
          <a:xfrm>
            <a:off x="156288" y="1099507"/>
            <a:ext cx="8831424" cy="738664"/>
          </a:xfrm>
          <a:prstGeom prst="rect">
            <a:avLst/>
          </a:prstGeom>
          <a:noFill/>
        </p:spPr>
        <p:txBody>
          <a:bodyPr wrap="square" rtlCol="0">
            <a:spAutoFit/>
          </a:bodyPr>
          <a:lstStyle/>
          <a:p>
            <a:br>
              <a:rPr lang="en-US" dirty="0"/>
            </a:br>
            <a:endParaRPr lang="en-US" sz="1800" dirty="0"/>
          </a:p>
        </p:txBody>
      </p:sp>
      <p:sp>
        <p:nvSpPr>
          <p:cNvPr id="6" name="TextBox 5">
            <a:extLst>
              <a:ext uri="{FF2B5EF4-FFF2-40B4-BE49-F238E27FC236}">
                <a16:creationId xmlns:a16="http://schemas.microsoft.com/office/drawing/2014/main" id="{CE310A22-D741-46C7-8B5D-3ABE660BD6C6}"/>
              </a:ext>
            </a:extLst>
          </p:cNvPr>
          <p:cNvSpPr txBox="1"/>
          <p:nvPr/>
        </p:nvSpPr>
        <p:spPr>
          <a:xfrm>
            <a:off x="21565" y="679629"/>
            <a:ext cx="9122435" cy="2985433"/>
          </a:xfrm>
          <a:prstGeom prst="rect">
            <a:avLst/>
          </a:prstGeom>
          <a:noFill/>
        </p:spPr>
        <p:txBody>
          <a:bodyPr wrap="square" rtlCol="0">
            <a:spAutoFit/>
          </a:bodyPr>
          <a:lstStyle/>
          <a:p>
            <a:pPr marL="342900" indent="-342900">
              <a:buFont typeface="Wingdings" panose="05000000000000000000" pitchFamily="2" charset="2"/>
              <a:buChar char="q"/>
            </a:pPr>
            <a:r>
              <a:rPr lang="en-US" b="1" dirty="0"/>
              <a:t>Electrostatic accelerators – acceleration in DC field </a:t>
            </a:r>
          </a:p>
          <a:p>
            <a:r>
              <a:rPr lang="en-US" dirty="0">
                <a:solidFill>
                  <a:srgbClr val="00B050"/>
                </a:solidFill>
              </a:rPr>
              <a:t>	</a:t>
            </a:r>
            <a:r>
              <a:rPr lang="en-US" sz="2000" dirty="0">
                <a:solidFill>
                  <a:srgbClr val="00B050"/>
                </a:solidFill>
              </a:rPr>
              <a:t>	- Van de Graaff (moving belt to charge the high –voltage electrode)</a:t>
            </a:r>
          </a:p>
          <a:p>
            <a:r>
              <a:rPr lang="en-US" sz="2000" dirty="0">
                <a:solidFill>
                  <a:srgbClr val="00B050"/>
                </a:solidFill>
              </a:rPr>
              <a:t>		- Cockcroft-Walton (diode-capacitor voltage multiplier). </a:t>
            </a:r>
          </a:p>
          <a:p>
            <a:pPr marL="342900" indent="-342900">
              <a:buFont typeface="Wingdings" panose="05000000000000000000" pitchFamily="2" charset="2"/>
              <a:buChar char="q"/>
            </a:pPr>
            <a:r>
              <a:rPr lang="en-US" b="1" dirty="0"/>
              <a:t>Electrodynamic accelerators – acceleration in changing EM field. </a:t>
            </a:r>
          </a:p>
          <a:p>
            <a:pPr marL="342900" indent="-342900">
              <a:buFont typeface="Wingdings" panose="05000000000000000000" pitchFamily="2" charset="2"/>
              <a:buChar char="v"/>
            </a:pPr>
            <a:r>
              <a:rPr lang="en-US" dirty="0"/>
              <a:t>Induction accelerators – acceleration in pulsed eddy electric field </a:t>
            </a:r>
          </a:p>
          <a:p>
            <a:pPr marL="342900" indent="1588">
              <a:buFont typeface="Courier New" panose="02070309020205020404" pitchFamily="49" charset="0"/>
              <a:buChar char="o"/>
            </a:pPr>
            <a:r>
              <a:rPr lang="en-US" dirty="0"/>
              <a:t>	 </a:t>
            </a:r>
            <a:r>
              <a:rPr lang="en-US" i="1" dirty="0"/>
              <a:t>Linear induction accelerator </a:t>
            </a:r>
          </a:p>
          <a:p>
            <a:pPr marL="342900" indent="1588">
              <a:buFont typeface="Courier New" panose="02070309020205020404" pitchFamily="49" charset="0"/>
              <a:buChar char="o"/>
            </a:pPr>
            <a:r>
              <a:rPr lang="en-US" dirty="0"/>
              <a:t>	</a:t>
            </a:r>
            <a:r>
              <a:rPr lang="en-US" i="1" dirty="0"/>
              <a:t> Cyclic induction accelerator</a:t>
            </a:r>
          </a:p>
          <a:p>
            <a:r>
              <a:rPr lang="en-US" dirty="0"/>
              <a:t>	</a:t>
            </a:r>
            <a:r>
              <a:rPr lang="en-US" sz="2000" dirty="0">
                <a:solidFill>
                  <a:srgbClr val="00B050"/>
                </a:solidFill>
              </a:rPr>
              <a:t>	- </a:t>
            </a:r>
            <a:r>
              <a:rPr lang="en-US" sz="2000" dirty="0" err="1">
                <a:solidFill>
                  <a:srgbClr val="00B050"/>
                </a:solidFill>
              </a:rPr>
              <a:t>Betatron</a:t>
            </a:r>
            <a:r>
              <a:rPr lang="en-US" sz="2000" dirty="0">
                <a:solidFill>
                  <a:srgbClr val="00B050"/>
                </a:solidFill>
              </a:rPr>
              <a:t> </a:t>
            </a:r>
          </a:p>
        </p:txBody>
      </p:sp>
      <p:pic>
        <p:nvPicPr>
          <p:cNvPr id="9" name="Picture 8">
            <a:extLst>
              <a:ext uri="{FF2B5EF4-FFF2-40B4-BE49-F238E27FC236}">
                <a16:creationId xmlns:a16="http://schemas.microsoft.com/office/drawing/2014/main" id="{4149BF2B-2057-4A2F-B2E0-D28F80358E76}"/>
              </a:ext>
            </a:extLst>
          </p:cNvPr>
          <p:cNvPicPr>
            <a:picLocks noChangeAspect="1"/>
          </p:cNvPicPr>
          <p:nvPr/>
        </p:nvPicPr>
        <p:blipFill>
          <a:blip r:embed="rId2"/>
          <a:stretch>
            <a:fillRect/>
          </a:stretch>
        </p:blipFill>
        <p:spPr>
          <a:xfrm>
            <a:off x="5029199" y="2579632"/>
            <a:ext cx="4027523" cy="2422648"/>
          </a:xfrm>
          <a:prstGeom prst="rect">
            <a:avLst/>
          </a:prstGeom>
        </p:spPr>
      </p:pic>
      <p:pic>
        <p:nvPicPr>
          <p:cNvPr id="11" name="Picture 10">
            <a:extLst>
              <a:ext uri="{FF2B5EF4-FFF2-40B4-BE49-F238E27FC236}">
                <a16:creationId xmlns:a16="http://schemas.microsoft.com/office/drawing/2014/main" id="{47F314AE-664A-465F-B5BF-A840C9EA1F27}"/>
              </a:ext>
            </a:extLst>
          </p:cNvPr>
          <p:cNvPicPr>
            <a:picLocks noChangeAspect="1"/>
          </p:cNvPicPr>
          <p:nvPr/>
        </p:nvPicPr>
        <p:blipFill>
          <a:blip r:embed="rId3"/>
          <a:stretch>
            <a:fillRect/>
          </a:stretch>
        </p:blipFill>
        <p:spPr>
          <a:xfrm>
            <a:off x="4033484" y="5050663"/>
            <a:ext cx="2464279" cy="693078"/>
          </a:xfrm>
          <a:prstGeom prst="rect">
            <a:avLst/>
          </a:prstGeom>
        </p:spPr>
      </p:pic>
      <p:pic>
        <p:nvPicPr>
          <p:cNvPr id="12" name="Picture 11">
            <a:extLst>
              <a:ext uri="{FF2B5EF4-FFF2-40B4-BE49-F238E27FC236}">
                <a16:creationId xmlns:a16="http://schemas.microsoft.com/office/drawing/2014/main" id="{96808640-AE73-42EE-8134-F8B4CE878AAB}"/>
              </a:ext>
            </a:extLst>
          </p:cNvPr>
          <p:cNvPicPr>
            <a:picLocks noChangeAspect="1"/>
          </p:cNvPicPr>
          <p:nvPr/>
        </p:nvPicPr>
        <p:blipFill>
          <a:blip r:embed="rId4"/>
          <a:stretch>
            <a:fillRect/>
          </a:stretch>
        </p:blipFill>
        <p:spPr>
          <a:xfrm>
            <a:off x="222249" y="3563542"/>
            <a:ext cx="3811235" cy="2204419"/>
          </a:xfrm>
          <a:prstGeom prst="rect">
            <a:avLst/>
          </a:prstGeom>
        </p:spPr>
      </p:pic>
      <p:cxnSp>
        <p:nvCxnSpPr>
          <p:cNvPr id="14" name="Straight Arrow Connector 13">
            <a:extLst>
              <a:ext uri="{FF2B5EF4-FFF2-40B4-BE49-F238E27FC236}">
                <a16:creationId xmlns:a16="http://schemas.microsoft.com/office/drawing/2014/main" id="{2023E43E-20C5-4A8A-9900-7DC5D0FDEFC7}"/>
              </a:ext>
            </a:extLst>
          </p:cNvPr>
          <p:cNvCxnSpPr/>
          <p:nvPr/>
        </p:nvCxnSpPr>
        <p:spPr>
          <a:xfrm>
            <a:off x="4572000" y="2734574"/>
            <a:ext cx="638355" cy="1121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6C8FD98-428E-4590-928E-823AB07049DC}"/>
              </a:ext>
            </a:extLst>
          </p:cNvPr>
          <p:cNvCxnSpPr/>
          <p:nvPr/>
        </p:nvCxnSpPr>
        <p:spPr>
          <a:xfrm>
            <a:off x="2127866" y="3537871"/>
            <a:ext cx="313409" cy="4734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4986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Multi-cell RF cavity: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130</a:t>
            </a:fld>
            <a:endParaRPr lang="en-US" dirty="0"/>
          </a:p>
        </p:txBody>
      </p:sp>
      <p:pic>
        <p:nvPicPr>
          <p:cNvPr id="6" name="Picture 5"/>
          <p:cNvPicPr>
            <a:picLocks noChangeAspect="1"/>
          </p:cNvPicPr>
          <p:nvPr/>
        </p:nvPicPr>
        <p:blipFill>
          <a:blip r:embed="rId3"/>
          <a:stretch>
            <a:fillRect/>
          </a:stretch>
        </p:blipFill>
        <p:spPr>
          <a:xfrm>
            <a:off x="411407" y="985938"/>
            <a:ext cx="4160593" cy="4892039"/>
          </a:xfrm>
          <a:prstGeom prst="rect">
            <a:avLst/>
          </a:prstGeom>
        </p:spPr>
      </p:pic>
      <p:sp>
        <p:nvSpPr>
          <p:cNvPr id="11" name="Rectangle 10"/>
          <p:cNvSpPr/>
          <p:nvPr/>
        </p:nvSpPr>
        <p:spPr>
          <a:xfrm>
            <a:off x="4661662" y="1896851"/>
            <a:ext cx="4572000" cy="2862322"/>
          </a:xfrm>
          <a:prstGeom prst="rect">
            <a:avLst/>
          </a:prstGeom>
        </p:spPr>
        <p:txBody>
          <a:bodyPr>
            <a:spAutoFit/>
          </a:bodyPr>
          <a:lstStyle/>
          <a:p>
            <a:r>
              <a:rPr lang="en-US" sz="2000" dirty="0">
                <a:latin typeface="+mj-lt"/>
              </a:rPr>
              <a:t>An example of calculated </a:t>
            </a:r>
            <a:r>
              <a:rPr lang="en-US" sz="2000" dirty="0" err="1">
                <a:latin typeface="+mj-lt"/>
              </a:rPr>
              <a:t>eigen</a:t>
            </a:r>
            <a:r>
              <a:rPr lang="en-US" sz="2000" dirty="0">
                <a:latin typeface="+mj-lt"/>
              </a:rPr>
              <a:t> modes amplitudes in a 9-cell TESLA cavity compared to the measured amplitude profiles. Also shown are the calculated and measured </a:t>
            </a:r>
            <a:r>
              <a:rPr lang="en-US" sz="2000" dirty="0" err="1">
                <a:latin typeface="+mj-lt"/>
              </a:rPr>
              <a:t>eigen</a:t>
            </a:r>
            <a:r>
              <a:rPr lang="en-US" sz="2000" dirty="0">
                <a:latin typeface="+mj-lt"/>
              </a:rPr>
              <a:t> frequencies.</a:t>
            </a:r>
          </a:p>
          <a:p>
            <a:r>
              <a:rPr lang="en-US" sz="2000" dirty="0">
                <a:latin typeface="+mj-lt"/>
              </a:rPr>
              <a:t>The cavity has full size end cells especially tuned in order to get filed flatness for the operating mode. </a:t>
            </a:r>
          </a:p>
          <a:p>
            <a:endParaRPr lang="en-US" sz="2000" dirty="0"/>
          </a:p>
        </p:txBody>
      </p:sp>
    </p:spTree>
    <p:extLst>
      <p:ext uri="{BB962C8B-B14F-4D97-AF65-F5344CB8AC3E}">
        <p14:creationId xmlns:p14="http://schemas.microsoft.com/office/powerpoint/2010/main" val="37052980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r>
              <a:rPr lang="en-US"/>
              <a:t>1/13/2020</a:t>
            </a:r>
            <a:endParaRPr lang="en-US" dirty="0"/>
          </a:p>
        </p:txBody>
      </p:sp>
      <p:sp>
        <p:nvSpPr>
          <p:cNvPr id="7" name="Footer Placeholder 6"/>
          <p:cNvSpPr>
            <a:spLocks noGrp="1"/>
          </p:cNvSpPr>
          <p:nvPr>
            <p:ph type="ftr" sz="quarter" idx="3"/>
          </p:nvPr>
        </p:nvSpPr>
        <p:spPr/>
        <p:txBody>
          <a:bodyPr/>
          <a:lstStyle/>
          <a:p>
            <a:pPr>
              <a:defRPr/>
            </a:pPr>
            <a:r>
              <a:rPr lang="en-US"/>
              <a:t>V. Yakovlev | Engineering in Particle Accelerators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131</a:t>
            </a:fld>
            <a:endParaRPr lang="en-US" dirty="0"/>
          </a:p>
        </p:txBody>
      </p:sp>
      <p:sp>
        <p:nvSpPr>
          <p:cNvPr id="10" name="Title 9"/>
          <p:cNvSpPr>
            <a:spLocks noGrp="1"/>
          </p:cNvSpPr>
          <p:nvPr>
            <p:ph type="title"/>
          </p:nvPr>
        </p:nvSpPr>
        <p:spPr>
          <a:xfrm>
            <a:off x="222250" y="228020"/>
            <a:ext cx="8693150" cy="451609"/>
          </a:xfrm>
        </p:spPr>
        <p:txBody>
          <a:bodyPr/>
          <a:lstStyle/>
          <a:p>
            <a:r>
              <a:rPr lang="en-US" dirty="0"/>
              <a:t>Normal modes in a standing-wave elliptical cavity:</a:t>
            </a:r>
          </a:p>
        </p:txBody>
      </p:sp>
      <p:pic>
        <p:nvPicPr>
          <p:cNvPr id="11" name="Picture 10"/>
          <p:cNvPicPr>
            <a:picLocks noChangeAspect="1"/>
          </p:cNvPicPr>
          <p:nvPr/>
        </p:nvPicPr>
        <p:blipFill>
          <a:blip r:embed="rId2"/>
          <a:stretch>
            <a:fillRect/>
          </a:stretch>
        </p:blipFill>
        <p:spPr>
          <a:xfrm>
            <a:off x="922215" y="5341600"/>
            <a:ext cx="4824938" cy="960071"/>
          </a:xfrm>
          <a:prstGeom prst="rect">
            <a:avLst/>
          </a:prstGeom>
        </p:spPr>
      </p:pic>
      <p:pic>
        <p:nvPicPr>
          <p:cNvPr id="12" name="Picture 11"/>
          <p:cNvPicPr>
            <a:picLocks noChangeAspect="1"/>
          </p:cNvPicPr>
          <p:nvPr/>
        </p:nvPicPr>
        <p:blipFill>
          <a:blip r:embed="rId3"/>
          <a:stretch>
            <a:fillRect/>
          </a:stretch>
        </p:blipFill>
        <p:spPr>
          <a:xfrm>
            <a:off x="924775" y="679629"/>
            <a:ext cx="4822377" cy="964475"/>
          </a:xfrm>
          <a:prstGeom prst="rect">
            <a:avLst/>
          </a:prstGeom>
        </p:spPr>
      </p:pic>
      <p:pic>
        <p:nvPicPr>
          <p:cNvPr id="13" name="Picture 12"/>
          <p:cNvPicPr>
            <a:picLocks noChangeAspect="1"/>
          </p:cNvPicPr>
          <p:nvPr/>
        </p:nvPicPr>
        <p:blipFill>
          <a:blip r:embed="rId4"/>
          <a:stretch>
            <a:fillRect/>
          </a:stretch>
        </p:blipFill>
        <p:spPr>
          <a:xfrm>
            <a:off x="917106" y="1859391"/>
            <a:ext cx="4830046" cy="946860"/>
          </a:xfrm>
          <a:prstGeom prst="rect">
            <a:avLst/>
          </a:prstGeom>
        </p:spPr>
      </p:pic>
      <p:pic>
        <p:nvPicPr>
          <p:cNvPr id="14" name="Picture 13"/>
          <p:cNvPicPr>
            <a:picLocks noChangeAspect="1"/>
          </p:cNvPicPr>
          <p:nvPr/>
        </p:nvPicPr>
        <p:blipFill>
          <a:blip r:embed="rId5"/>
          <a:stretch>
            <a:fillRect/>
          </a:stretch>
        </p:blipFill>
        <p:spPr>
          <a:xfrm>
            <a:off x="925339" y="2956608"/>
            <a:ext cx="4821814" cy="990900"/>
          </a:xfrm>
          <a:prstGeom prst="rect">
            <a:avLst/>
          </a:prstGeom>
        </p:spPr>
      </p:pic>
      <p:pic>
        <p:nvPicPr>
          <p:cNvPr id="15" name="Picture 14"/>
          <p:cNvPicPr>
            <a:picLocks noChangeAspect="1"/>
          </p:cNvPicPr>
          <p:nvPr/>
        </p:nvPicPr>
        <p:blipFill>
          <a:blip r:embed="rId6"/>
          <a:stretch>
            <a:fillRect/>
          </a:stretch>
        </p:blipFill>
        <p:spPr>
          <a:xfrm>
            <a:off x="927361" y="4161081"/>
            <a:ext cx="4819792" cy="960071"/>
          </a:xfrm>
          <a:prstGeom prst="rect">
            <a:avLst/>
          </a:prstGeom>
        </p:spPr>
      </p:pic>
      <p:sp>
        <p:nvSpPr>
          <p:cNvPr id="16" name="TextBox 15"/>
          <p:cNvSpPr txBox="1"/>
          <p:nvPr/>
        </p:nvSpPr>
        <p:spPr>
          <a:xfrm>
            <a:off x="0" y="992589"/>
            <a:ext cx="875561" cy="584775"/>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Calibri"/>
                <a:ea typeface="+mn-ea"/>
                <a:cs typeface="+mn-cs"/>
              </a:rPr>
              <a:t>Mode 1 </a:t>
            </a:r>
          </a:p>
          <a:p>
            <a:pPr defTabSz="914400" fontAlgn="auto">
              <a:spcBef>
                <a:spcPts val="0"/>
              </a:spcBef>
              <a:spcAft>
                <a:spcPts val="0"/>
              </a:spcAft>
            </a:pPr>
            <a:r>
              <a:rPr lang="en-US" sz="1600" dirty="0">
                <a:solidFill>
                  <a:prstClr val="black"/>
                </a:solidFill>
                <a:latin typeface="Calibri"/>
                <a:ea typeface="+mn-ea"/>
                <a:cs typeface="+mn-cs"/>
              </a:rPr>
              <a:t>  “0”</a:t>
            </a:r>
          </a:p>
        </p:txBody>
      </p:sp>
      <p:sp>
        <p:nvSpPr>
          <p:cNvPr id="17" name="TextBox 16"/>
          <p:cNvSpPr txBox="1"/>
          <p:nvPr/>
        </p:nvSpPr>
        <p:spPr>
          <a:xfrm>
            <a:off x="20492" y="5647235"/>
            <a:ext cx="829073" cy="584775"/>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Calibri"/>
                <a:ea typeface="+mn-ea"/>
                <a:cs typeface="+mn-cs"/>
              </a:rPr>
              <a:t>Mode 5</a:t>
            </a:r>
          </a:p>
          <a:p>
            <a:pPr defTabSz="914400" fontAlgn="auto">
              <a:spcBef>
                <a:spcPts val="0"/>
              </a:spcBef>
              <a:spcAft>
                <a:spcPts val="0"/>
              </a:spcAft>
            </a:pPr>
            <a:r>
              <a:rPr lang="en-US" sz="1600" dirty="0">
                <a:solidFill>
                  <a:prstClr val="black"/>
                </a:solidFill>
                <a:latin typeface="Calibri"/>
                <a:ea typeface="+mn-ea"/>
                <a:cs typeface="+mn-cs"/>
              </a:rPr>
              <a:t>   “π”</a:t>
            </a:r>
          </a:p>
        </p:txBody>
      </p:sp>
      <p:sp>
        <p:nvSpPr>
          <p:cNvPr id="18" name="TextBox 17"/>
          <p:cNvSpPr txBox="1"/>
          <p:nvPr/>
        </p:nvSpPr>
        <p:spPr>
          <a:xfrm>
            <a:off x="-24295" y="3319912"/>
            <a:ext cx="829073" cy="584775"/>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Calibri"/>
                <a:ea typeface="+mn-ea"/>
                <a:cs typeface="+mn-cs"/>
              </a:rPr>
              <a:t>Mode 3</a:t>
            </a:r>
          </a:p>
          <a:p>
            <a:pPr defTabSz="914400" fontAlgn="auto">
              <a:spcBef>
                <a:spcPts val="0"/>
              </a:spcBef>
              <a:spcAft>
                <a:spcPts val="0"/>
              </a:spcAft>
            </a:pPr>
            <a:r>
              <a:rPr lang="en-US" sz="1600" dirty="0">
                <a:solidFill>
                  <a:prstClr val="black"/>
                </a:solidFill>
                <a:latin typeface="Calibri"/>
                <a:ea typeface="+mn-ea"/>
                <a:cs typeface="+mn-cs"/>
              </a:rPr>
              <a:t>   “π/2”</a:t>
            </a:r>
          </a:p>
        </p:txBody>
      </p:sp>
      <p:sp>
        <p:nvSpPr>
          <p:cNvPr id="19" name="TextBox 18"/>
          <p:cNvSpPr txBox="1"/>
          <p:nvPr/>
        </p:nvSpPr>
        <p:spPr>
          <a:xfrm>
            <a:off x="-24295" y="2216789"/>
            <a:ext cx="835357" cy="584775"/>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Calibri"/>
                <a:ea typeface="+mn-ea"/>
                <a:cs typeface="+mn-cs"/>
              </a:rPr>
              <a:t>Mode 2</a:t>
            </a:r>
          </a:p>
          <a:p>
            <a:pPr defTabSz="914400" fontAlgn="auto">
              <a:spcBef>
                <a:spcPts val="0"/>
              </a:spcBef>
              <a:spcAft>
                <a:spcPts val="0"/>
              </a:spcAft>
            </a:pPr>
            <a:r>
              <a:rPr lang="en-US" sz="1600" dirty="0">
                <a:solidFill>
                  <a:prstClr val="black"/>
                </a:solidFill>
                <a:latin typeface="Calibri"/>
                <a:ea typeface="+mn-ea"/>
                <a:cs typeface="+mn-cs"/>
              </a:rPr>
              <a:t>  “π/4”</a:t>
            </a:r>
          </a:p>
        </p:txBody>
      </p:sp>
      <p:sp>
        <p:nvSpPr>
          <p:cNvPr id="20" name="TextBox 19"/>
          <p:cNvSpPr txBox="1"/>
          <p:nvPr/>
        </p:nvSpPr>
        <p:spPr>
          <a:xfrm>
            <a:off x="-55627" y="4461169"/>
            <a:ext cx="1127184" cy="584775"/>
          </a:xfrm>
          <a:prstGeom prst="rect">
            <a:avLst/>
          </a:prstGeom>
          <a:noFill/>
        </p:spPr>
        <p:txBody>
          <a:bodyPr wrap="square" rtlCol="0">
            <a:spAutoFit/>
          </a:bodyPr>
          <a:lstStyle/>
          <a:p>
            <a:pPr defTabSz="914400" fontAlgn="auto">
              <a:spcBef>
                <a:spcPts val="0"/>
              </a:spcBef>
              <a:spcAft>
                <a:spcPts val="0"/>
              </a:spcAft>
            </a:pPr>
            <a:r>
              <a:rPr lang="en-US" sz="1600" dirty="0">
                <a:solidFill>
                  <a:prstClr val="black"/>
                </a:solidFill>
                <a:latin typeface="Calibri"/>
                <a:ea typeface="+mn-ea"/>
                <a:cs typeface="+mn-cs"/>
              </a:rPr>
              <a:t>Mode 4  “3π/4”</a:t>
            </a:r>
          </a:p>
        </p:txBody>
      </p:sp>
      <p:sp>
        <p:nvSpPr>
          <p:cNvPr id="23" name="TextBox 22"/>
          <p:cNvSpPr txBox="1"/>
          <p:nvPr/>
        </p:nvSpPr>
        <p:spPr>
          <a:xfrm>
            <a:off x="5838850" y="674221"/>
            <a:ext cx="3212123" cy="523220"/>
          </a:xfrm>
          <a:prstGeom prst="rect">
            <a:avLst/>
          </a:prstGeom>
          <a:noFill/>
        </p:spPr>
        <p:txBody>
          <a:bodyPr wrap="square" rtlCol="0">
            <a:spAutoFit/>
          </a:bodyPr>
          <a:lstStyle/>
          <a:p>
            <a:r>
              <a:rPr lang="en-US" sz="2800" dirty="0"/>
              <a:t>PIP II 650 MHz cavity</a:t>
            </a:r>
          </a:p>
        </p:txBody>
      </p:sp>
      <p:sp>
        <p:nvSpPr>
          <p:cNvPr id="24" name="TextBox 23"/>
          <p:cNvSpPr txBox="1"/>
          <p:nvPr/>
        </p:nvSpPr>
        <p:spPr>
          <a:xfrm>
            <a:off x="5939694" y="5851271"/>
            <a:ext cx="2318648" cy="400110"/>
          </a:xfrm>
          <a:prstGeom prst="rect">
            <a:avLst/>
          </a:prstGeom>
          <a:noFill/>
        </p:spPr>
        <p:txBody>
          <a:bodyPr wrap="none" rtlCol="0">
            <a:spAutoFit/>
          </a:bodyPr>
          <a:lstStyle/>
          <a:p>
            <a:r>
              <a:rPr lang="en-US" sz="2000" dirty="0"/>
              <a:t>Operation mode “</a:t>
            </a:r>
            <a:r>
              <a:rPr lang="el-GR" sz="2000" dirty="0">
                <a:latin typeface="Cambria Math" panose="02040503050406030204" pitchFamily="18" charset="0"/>
                <a:ea typeface="Cambria Math" panose="02040503050406030204" pitchFamily="18" charset="0"/>
              </a:rPr>
              <a:t>π</a:t>
            </a:r>
            <a:r>
              <a:rPr lang="en-US" sz="2000" dirty="0">
                <a:latin typeface="Cambria Math" panose="02040503050406030204" pitchFamily="18" charset="0"/>
                <a:ea typeface="Cambria Math" panose="02040503050406030204" pitchFamily="18" charset="0"/>
              </a:rPr>
              <a:t>”</a:t>
            </a:r>
            <a:endParaRPr lang="en-US" sz="2000" dirty="0"/>
          </a:p>
        </p:txBody>
      </p:sp>
      <p:cxnSp>
        <p:nvCxnSpPr>
          <p:cNvPr id="26" name="Straight Arrow Connector 25"/>
          <p:cNvCxnSpPr>
            <a:stCxn id="24" idx="1"/>
          </p:cNvCxnSpPr>
          <p:nvPr/>
        </p:nvCxnSpPr>
        <p:spPr>
          <a:xfrm flipH="1">
            <a:off x="5361356" y="6051326"/>
            <a:ext cx="57833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7"/>
          <a:stretch>
            <a:fillRect/>
          </a:stretch>
        </p:blipFill>
        <p:spPr>
          <a:xfrm>
            <a:off x="5827628" y="1578812"/>
            <a:ext cx="3305150" cy="2755591"/>
          </a:xfrm>
          <a:prstGeom prst="rect">
            <a:avLst/>
          </a:prstGeom>
        </p:spPr>
      </p:pic>
      <p:sp>
        <p:nvSpPr>
          <p:cNvPr id="28" name="TextBox 27"/>
          <p:cNvSpPr txBox="1"/>
          <p:nvPr/>
        </p:nvSpPr>
        <p:spPr>
          <a:xfrm>
            <a:off x="6167921" y="1195745"/>
            <a:ext cx="2647007" cy="461665"/>
          </a:xfrm>
          <a:prstGeom prst="rect">
            <a:avLst/>
          </a:prstGeom>
          <a:noFill/>
        </p:spPr>
        <p:txBody>
          <a:bodyPr wrap="none" rtlCol="0">
            <a:spAutoFit/>
          </a:bodyPr>
          <a:lstStyle/>
          <a:p>
            <a:r>
              <a:rPr lang="en-US" dirty="0"/>
              <a:t>“Brillouin diagram”:</a:t>
            </a:r>
          </a:p>
        </p:txBody>
      </p:sp>
      <mc:AlternateContent xmlns:mc="http://schemas.openxmlformats.org/markup-compatibility/2006" xmlns:a14="http://schemas.microsoft.com/office/drawing/2010/main">
        <mc:Choice Requires="a14">
          <p:sp>
            <p:nvSpPr>
              <p:cNvPr id="31" name="Rectangle 30"/>
              <p:cNvSpPr/>
              <p:nvPr/>
            </p:nvSpPr>
            <p:spPr>
              <a:xfrm>
                <a:off x="5869362" y="4313988"/>
                <a:ext cx="3341877"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𝑓</m:t>
                      </m:r>
                      <m:d>
                        <m:dPr>
                          <m:ctrlPr>
                            <a:rPr lang="en-US" sz="1800" i="1">
                              <a:latin typeface="Cambria Math" panose="02040503050406030204" pitchFamily="18" charset="0"/>
                            </a:rPr>
                          </m:ctrlPr>
                        </m:dPr>
                        <m:e>
                          <m:r>
                            <a:rPr lang="en-US" sz="1800" b="0" i="1" smtClean="0">
                              <a:latin typeface="Cambria Math" panose="02040503050406030204" pitchFamily="18" charset="0"/>
                            </a:rPr>
                            <m:t>𝑞</m:t>
                          </m:r>
                        </m:e>
                      </m:d>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0">
                              <a:latin typeface="Cambria Math" panose="02040503050406030204" pitchFamily="18" charset="0"/>
                            </a:rPr>
                            <m:t>0</m:t>
                          </m:r>
                        </m:sub>
                      </m:sSub>
                      <m:d>
                        <m:dPr>
                          <m:ctrlPr>
                            <a:rPr lang="en-US" sz="1800" i="1">
                              <a:latin typeface="Cambria Math" panose="02040503050406030204" pitchFamily="18" charset="0"/>
                            </a:rPr>
                          </m:ctrlPr>
                        </m:dPr>
                        <m:e>
                          <m:r>
                            <a:rPr lang="en-US" sz="1800" i="0">
                              <a:latin typeface="Cambria Math" panose="02040503050406030204" pitchFamily="18" charset="0"/>
                            </a:rPr>
                            <m:t>1−</m:t>
                          </m:r>
                          <m:f>
                            <m:fPr>
                              <m:ctrlPr>
                                <a:rPr lang="en-US" sz="1800" i="1">
                                  <a:latin typeface="Cambria Math" panose="02040503050406030204" pitchFamily="18" charset="0"/>
                                </a:rPr>
                              </m:ctrlPr>
                            </m:fPr>
                            <m:num>
                              <m:r>
                                <a:rPr lang="en-US" sz="1800" i="1">
                                  <a:latin typeface="Cambria Math" panose="02040503050406030204" pitchFamily="18" charset="0"/>
                                </a:rPr>
                                <m:t>𝑘</m:t>
                              </m:r>
                            </m:num>
                            <m:den>
                              <m:r>
                                <a:rPr lang="en-US" sz="1800" i="0">
                                  <a:latin typeface="Cambria Math" panose="02040503050406030204" pitchFamily="18" charset="0"/>
                                </a:rPr>
                                <m:t>2</m:t>
                              </m:r>
                            </m:den>
                          </m:f>
                          <m:r>
                            <a:rPr lang="en-US" sz="1800" i="1">
                              <a:latin typeface="Cambria Math" panose="02040503050406030204" pitchFamily="18" charset="0"/>
                            </a:rPr>
                            <m:t>𝑐𝑜𝑠</m:t>
                          </m:r>
                          <m:f>
                            <m:fPr>
                              <m:ctrlPr>
                                <a:rPr lang="en-US" sz="1800" i="1" smtClean="0">
                                  <a:latin typeface="Cambria Math" panose="02040503050406030204" pitchFamily="18" charset="0"/>
                                </a:rPr>
                              </m:ctrlPr>
                            </m:fPr>
                            <m:num>
                              <m:r>
                                <a:rPr lang="en-US" sz="1800" i="1" smtClean="0">
                                  <a:latin typeface="Cambria Math" panose="02040503050406030204" pitchFamily="18" charset="0"/>
                                  <a:ea typeface="Cambria Math" panose="02040503050406030204" pitchFamily="18" charset="0"/>
                                </a:rPr>
                                <m:t>𝜋</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𝑞</m:t>
                              </m:r>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rPr>
                                <m:t>(</m:t>
                              </m:r>
                              <m:r>
                                <a:rPr lang="en-US" sz="1800" b="0" i="1" smtClean="0">
                                  <a:latin typeface="Cambria Math" panose="02040503050406030204" pitchFamily="18" charset="0"/>
                                </a:rPr>
                                <m:t>𝑁</m:t>
                              </m:r>
                              <m:r>
                                <a:rPr lang="en-US" sz="1800" b="0" i="1" smtClean="0">
                                  <a:latin typeface="Cambria Math" panose="02040503050406030204" pitchFamily="18" charset="0"/>
                                </a:rPr>
                                <m:t>−1)</m:t>
                              </m:r>
                            </m:den>
                          </m:f>
                        </m:e>
                      </m:d>
                    </m:oMath>
                  </m:oMathPara>
                </a14:m>
                <a:endParaRPr lang="en-US" sz="1800" dirty="0"/>
              </a:p>
            </p:txBody>
          </p:sp>
        </mc:Choice>
        <mc:Fallback xmlns="">
          <p:sp>
            <p:nvSpPr>
              <p:cNvPr id="31" name="Rectangle 30"/>
              <p:cNvSpPr>
                <a:spLocks noRot="1" noChangeAspect="1" noMove="1" noResize="1" noEditPoints="1" noAdjustHandles="1" noChangeArrowheads="1" noChangeShapeType="1" noTextEdit="1"/>
              </p:cNvSpPr>
              <p:nvPr/>
            </p:nvSpPr>
            <p:spPr>
              <a:xfrm>
                <a:off x="5869362" y="4313988"/>
                <a:ext cx="3341877" cy="714683"/>
              </a:xfrm>
              <a:prstGeom prst="rect">
                <a:avLst/>
              </a:prstGeom>
              <a:blipFill>
                <a:blip r:embed="rId8"/>
                <a:stretch>
                  <a:fillRect/>
                </a:stretch>
              </a:blipFill>
            </p:spPr>
            <p:txBody>
              <a:bodyPr/>
              <a:lstStyle/>
              <a:p>
                <a:r>
                  <a:rPr lang="en-US">
                    <a:noFill/>
                  </a:rPr>
                  <a:t> </a:t>
                </a:r>
              </a:p>
            </p:txBody>
          </p:sp>
        </mc:Fallback>
      </mc:AlternateContent>
      <p:sp>
        <p:nvSpPr>
          <p:cNvPr id="32" name="Rectangle 31"/>
          <p:cNvSpPr/>
          <p:nvPr/>
        </p:nvSpPr>
        <p:spPr>
          <a:xfrm>
            <a:off x="5869362" y="4879448"/>
            <a:ext cx="3274638" cy="1015663"/>
          </a:xfrm>
          <a:prstGeom prst="rect">
            <a:avLst/>
          </a:prstGeom>
        </p:spPr>
        <p:txBody>
          <a:bodyPr wrap="square">
            <a:spAutoFit/>
          </a:bodyPr>
          <a:lstStyle/>
          <a:p>
            <a:r>
              <a:rPr lang="en-US" sz="2000" i="1" dirty="0">
                <a:latin typeface="Times New Roman" panose="02020603050405020304" pitchFamily="18" charset="0"/>
                <a:ea typeface="Cambria Math" panose="02040503050406030204" pitchFamily="18" charset="0"/>
                <a:cs typeface="Times New Roman" panose="02020603050405020304" pitchFamily="18" charset="0"/>
              </a:rPr>
              <a:t>q–</a:t>
            </a:r>
            <a:r>
              <a:rPr lang="en-US" sz="2000" dirty="0">
                <a:latin typeface="Times New Roman" panose="02020603050405020304" pitchFamily="18" charset="0"/>
                <a:ea typeface="Cambria Math" panose="02040503050406030204" pitchFamily="18" charset="0"/>
                <a:cs typeface="Times New Roman" panose="02020603050405020304" pitchFamily="18" charset="0"/>
              </a:rPr>
              <a:t>the mode number;</a:t>
            </a:r>
          </a:p>
          <a:p>
            <a:r>
              <a:rPr lang="en-US" sz="2000" i="1" dirty="0">
                <a:latin typeface="Times New Roman" panose="02020603050405020304" pitchFamily="18" charset="0"/>
                <a:ea typeface="Cambria Math" panose="02040503050406030204" pitchFamily="18" charset="0"/>
                <a:cs typeface="Times New Roman" panose="02020603050405020304" pitchFamily="18" charset="0"/>
              </a:rPr>
              <a:t>N</a:t>
            </a:r>
            <a:r>
              <a:rPr lang="en-US" sz="2000" dirty="0">
                <a:latin typeface="Times New Roman" panose="02020603050405020304" pitchFamily="18" charset="0"/>
                <a:ea typeface="Cambria Math" panose="02040503050406030204" pitchFamily="18" charset="0"/>
                <a:cs typeface="Times New Roman" panose="02020603050405020304" pitchFamily="18" charset="0"/>
              </a:rPr>
              <a:t>- the number of cells;</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k- </a:t>
            </a:r>
            <a:r>
              <a:rPr lang="en-US" sz="2000" dirty="0">
                <a:latin typeface="Times New Roman" panose="02020603050405020304" pitchFamily="18" charset="0"/>
                <a:cs typeface="Times New Roman" panose="02020603050405020304" pitchFamily="18" charset="0"/>
              </a:rPr>
              <a:t>coupling: </a:t>
            </a:r>
            <a:r>
              <a:rPr lang="en-US" sz="2000" i="1" dirty="0">
                <a:latin typeface="Times New Roman" panose="02020603050405020304" pitchFamily="18" charset="0"/>
                <a:cs typeface="Times New Roman" panose="02020603050405020304" pitchFamily="18" charset="0"/>
              </a:rPr>
              <a:t>k=0.7%</a:t>
            </a:r>
            <a:endParaRPr lang="en-US" sz="20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1269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736826" y="6504213"/>
            <a:ext cx="1154497" cy="2413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a:xfrm>
            <a:off x="1687362" y="6479318"/>
            <a:ext cx="7308598" cy="24287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V. Yakovlev | Engineering in Particle Accelerators</a:t>
            </a:r>
            <a:endParaRPr kumimoji="0" lang="en-US" b="1" i="0" u="none" strike="noStrike" kern="0" cap="none" spc="0" normalizeH="0" baseline="0" noProof="0" dirty="0">
              <a:ln>
                <a:noFill/>
              </a:ln>
              <a:solidFill>
                <a:srgbClr val="0070C0"/>
              </a:solidFill>
              <a:effectLst/>
              <a:uLnTx/>
              <a:uFillTx/>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132</a:t>
            </a:fld>
            <a:endParaRPr kumimoji="0" lang="en-US" b="0" i="0" u="none" strike="noStrike" kern="0" cap="none" spc="0" normalizeH="0" baseline="0" noProof="0" dirty="0">
              <a:ln>
                <a:noFill/>
              </a:ln>
              <a:solidFill>
                <a:srgbClr val="0070C0"/>
              </a:solidFill>
              <a:effectLst/>
              <a:uLnTx/>
              <a:uFillTx/>
            </a:endParaRPr>
          </a:p>
        </p:txBody>
      </p:sp>
      <p:sp>
        <p:nvSpPr>
          <p:cNvPr id="2" name="Title 1">
            <a:extLst>
              <a:ext uri="{FF2B5EF4-FFF2-40B4-BE49-F238E27FC236}">
                <a16:creationId xmlns:a16="http://schemas.microsoft.com/office/drawing/2014/main" id="{303244E4-D063-4B08-8300-3D4CD790BD55}"/>
              </a:ext>
            </a:extLst>
          </p:cNvPr>
          <p:cNvSpPr>
            <a:spLocks noGrp="1"/>
          </p:cNvSpPr>
          <p:nvPr>
            <p:ph type="title"/>
          </p:nvPr>
        </p:nvSpPr>
        <p:spPr/>
        <p:txBody>
          <a:bodyPr/>
          <a:lstStyle/>
          <a:p>
            <a:r>
              <a:rPr lang="en-US" dirty="0"/>
              <a:t>Axial acceleration field distribution</a:t>
            </a:r>
          </a:p>
        </p:txBody>
      </p:sp>
      <p:pic>
        <p:nvPicPr>
          <p:cNvPr id="17" name="Picture 16">
            <a:extLst>
              <a:ext uri="{FF2B5EF4-FFF2-40B4-BE49-F238E27FC236}">
                <a16:creationId xmlns:a16="http://schemas.microsoft.com/office/drawing/2014/main" id="{D56229F4-9DF6-4523-957C-60A6993D161D}"/>
              </a:ext>
            </a:extLst>
          </p:cNvPr>
          <p:cNvPicPr>
            <a:picLocks noChangeAspect="1"/>
          </p:cNvPicPr>
          <p:nvPr/>
        </p:nvPicPr>
        <p:blipFill>
          <a:blip r:embed="rId2"/>
          <a:stretch>
            <a:fillRect/>
          </a:stretch>
        </p:blipFill>
        <p:spPr>
          <a:xfrm>
            <a:off x="4938774" y="759837"/>
            <a:ext cx="4057186" cy="807303"/>
          </a:xfrm>
          <a:prstGeom prst="rect">
            <a:avLst/>
          </a:prstGeom>
        </p:spPr>
      </p:pic>
      <p:sp>
        <p:nvSpPr>
          <p:cNvPr id="12" name="TextBox 11">
            <a:extLst>
              <a:ext uri="{FF2B5EF4-FFF2-40B4-BE49-F238E27FC236}">
                <a16:creationId xmlns:a16="http://schemas.microsoft.com/office/drawing/2014/main" id="{B9ECA4D9-327B-4FED-B6DB-D22CCE123D87}"/>
              </a:ext>
            </a:extLst>
          </p:cNvPr>
          <p:cNvSpPr txBox="1"/>
          <p:nvPr/>
        </p:nvSpPr>
        <p:spPr>
          <a:xfrm>
            <a:off x="139414" y="627136"/>
            <a:ext cx="8856545" cy="3252172"/>
          </a:xfrm>
          <a:prstGeom prst="rect">
            <a:avLst/>
          </a:prstGeom>
          <a:noFill/>
        </p:spPr>
        <p:txBody>
          <a:bodyPr wrap="square" rtlCol="0">
            <a:spAutoFit/>
          </a:bodyPr>
          <a:lstStyle/>
          <a:p>
            <a:r>
              <a:rPr lang="en-US" dirty="0"/>
              <a:t>At the aperture, </a:t>
            </a:r>
            <a:r>
              <a:rPr lang="en-US" i="1" dirty="0" err="1">
                <a:latin typeface="Times New Roman" panose="02020603050405020304" pitchFamily="18" charset="0"/>
                <a:cs typeface="Times New Roman" panose="02020603050405020304" pitchFamily="18" charset="0"/>
              </a:rPr>
              <a:t>E</a:t>
            </a:r>
            <a:r>
              <a:rPr lang="en-US" i="1" baseline="-25000" dirty="0" err="1">
                <a:latin typeface="Times New Roman" panose="02020603050405020304" pitchFamily="18" charset="0"/>
                <a:cs typeface="Times New Roman" panose="02020603050405020304" pitchFamily="18" charset="0"/>
              </a:rPr>
              <a:t>z</a:t>
            </a:r>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a,z</a:t>
            </a:r>
            <a:r>
              <a:rPr lang="en-US" i="1" dirty="0">
                <a:latin typeface="Times New Roman" panose="02020603050405020304" pitchFamily="18" charset="0"/>
                <a:cs typeface="Times New Roman" panose="02020603050405020304" pitchFamily="18" charset="0"/>
              </a:rPr>
              <a:t>) ~ const </a:t>
            </a:r>
            <a:r>
              <a:rPr lang="en-US" dirty="0">
                <a:latin typeface="Times New Roman" panose="02020603050405020304" pitchFamily="18" charset="0"/>
                <a:cs typeface="Times New Roman" panose="02020603050405020304" pitchFamily="18" charset="0"/>
              </a:rPr>
              <a:t>over the cell</a:t>
            </a:r>
            <a:r>
              <a:rPr lang="en-US" dirty="0"/>
              <a:t>,</a:t>
            </a:r>
          </a:p>
          <a:p>
            <a:r>
              <a:rPr lang="en-US" sz="2000" i="1" dirty="0" err="1">
                <a:solidFill>
                  <a:schemeClr val="accent6">
                    <a:lumMod val="50000"/>
                  </a:schemeClr>
                </a:solidFill>
                <a:latin typeface="Times New Roman" panose="02020603050405020304" pitchFamily="18" charset="0"/>
                <a:cs typeface="Times New Roman" panose="02020603050405020304" pitchFamily="18" charset="0"/>
              </a:rPr>
              <a:t>E</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a,z</a:t>
            </a:r>
            <a:r>
              <a:rPr lang="en-US" sz="2000" i="1" dirty="0">
                <a:solidFill>
                  <a:schemeClr val="accent6">
                    <a:lumMod val="50000"/>
                  </a:schemeClr>
                </a:solidFill>
                <a:latin typeface="Times New Roman" panose="02020603050405020304" pitchFamily="18" charset="0"/>
                <a:cs typeface="Times New Roman" panose="02020603050405020304" pitchFamily="18" charset="0"/>
              </a:rPr>
              <a:t>) ~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2n</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cos(2nk</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z/</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endPar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r>
              <a:rPr lang="en-US" sz="2000" i="1" dirty="0" err="1">
                <a:solidFill>
                  <a:schemeClr val="accent6">
                    <a:lumMod val="50000"/>
                  </a:schemeClr>
                </a:solidFill>
                <a:latin typeface="Times New Roman" panose="02020603050405020304" pitchFamily="18" charset="0"/>
                <a:cs typeface="Times New Roman" panose="02020603050405020304" pitchFamily="18" charset="0"/>
              </a:rPr>
              <a:t>E</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sz="2000" i="1" dirty="0">
                <a:solidFill>
                  <a:schemeClr val="accent6">
                    <a:lumMod val="50000"/>
                  </a:schemeClr>
                </a:solidFill>
                <a:latin typeface="Times New Roman" panose="02020603050405020304" pitchFamily="18" charset="0"/>
                <a:cs typeface="Times New Roman" panose="02020603050405020304" pitchFamily="18" charset="0"/>
              </a:rPr>
              <a:t>(0,z) ~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2n</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cos(2nk</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z/</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a(4n</a:t>
            </a:r>
            <a:r>
              <a:rPr lang="en-US" sz="2000"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2000"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-1)</a:t>
            </a:r>
            <a:r>
              <a:rPr lang="en-US" sz="2000"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1/2</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B</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2n</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cos(2nk</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z/</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p>
          <a:p>
            <a:endParaRPr lang="en-US" sz="2000" dirty="0">
              <a:solidFill>
                <a:schemeClr val="accent6">
                  <a:lumMod val="50000"/>
                </a:schemeClr>
              </a:solidFill>
              <a:latin typeface="Times New Roman" panose="02020603050405020304" pitchFamily="18" charset="0"/>
              <a:cs typeface="Times New Roman" panose="02020603050405020304" pitchFamily="18" charset="0"/>
            </a:endParaRPr>
          </a:p>
          <a:p>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2n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2n</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a(4n</a:t>
            </a:r>
            <a:r>
              <a:rPr lang="en-US" sz="2000"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2000"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-1)</a:t>
            </a:r>
            <a:r>
              <a:rPr lang="en-US" sz="2000"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1/2</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p>
          <a:p>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for  example for </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=1 B</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and B</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2n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2n</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exp(-2nk</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 &lt;&lt; B</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 </a:t>
            </a:r>
          </a:p>
          <a:p>
            <a:endPar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r>
              <a:rPr lang="en-US" sz="2000" i="1" dirty="0" err="1">
                <a:solidFill>
                  <a:schemeClr val="accent6">
                    <a:lumMod val="50000"/>
                  </a:schemeClr>
                </a:solidFill>
                <a:latin typeface="Times New Roman" panose="02020603050405020304" pitchFamily="18" charset="0"/>
                <a:cs typeface="Times New Roman" panose="02020603050405020304" pitchFamily="18" charset="0"/>
              </a:rPr>
              <a:t>E</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sz="2000" i="1" dirty="0">
                <a:solidFill>
                  <a:schemeClr val="accent6">
                    <a:lumMod val="50000"/>
                  </a:schemeClr>
                </a:solidFill>
                <a:latin typeface="Times New Roman" panose="02020603050405020304" pitchFamily="18" charset="0"/>
                <a:cs typeface="Times New Roman" panose="02020603050405020304" pitchFamily="18" charset="0"/>
              </a:rPr>
              <a:t>(0,z) ~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cos(k</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z) </a:t>
            </a:r>
            <a:r>
              <a:rPr lang="en-US" dirty="0">
                <a:solidFill>
                  <a:srgbClr val="080286"/>
                </a:solidFill>
                <a:latin typeface="+mn-lt"/>
                <a:ea typeface="Cambria Math" panose="02040503050406030204" pitchFamily="18" charset="0"/>
                <a:cs typeface="Times New Roman" panose="02020603050405020304" pitchFamily="18" charset="0"/>
              </a:rPr>
              <a:t>– sinusoidal distribution on the axis! Valid for </a:t>
            </a:r>
            <a:r>
              <a:rPr lang="el-GR" dirty="0">
                <a:solidFill>
                  <a:srgbClr val="080286"/>
                </a:solidFill>
                <a:latin typeface="Cambria Math" panose="02040503050406030204" pitchFamily="18" charset="0"/>
                <a:ea typeface="Cambria Math" panose="02040503050406030204" pitchFamily="18" charset="0"/>
                <a:cs typeface="Times New Roman" panose="02020603050405020304" pitchFamily="18" charset="0"/>
              </a:rPr>
              <a:t>β</a:t>
            </a:r>
            <a:r>
              <a:rPr lang="en-US" dirty="0">
                <a:solidFill>
                  <a:srgbClr val="080286"/>
                </a:solidFill>
                <a:latin typeface="Cambria Math" panose="02040503050406030204" pitchFamily="18" charset="0"/>
                <a:ea typeface="Cambria Math" panose="02040503050406030204" pitchFamily="18" charset="0"/>
                <a:cs typeface="Times New Roman" panose="02020603050405020304" pitchFamily="18" charset="0"/>
              </a:rPr>
              <a:t>&lt;1.</a:t>
            </a:r>
            <a:endParaRPr lang="en-US" baseline="-25000" dirty="0">
              <a:solidFill>
                <a:srgbClr val="080286"/>
              </a:solidFill>
              <a:latin typeface="+mn-lt"/>
              <a:ea typeface="Cambria Math" panose="02040503050406030204" pitchFamily="18" charset="0"/>
              <a:cs typeface="Times New Roman" panose="02020603050405020304" pitchFamily="18" charset="0"/>
            </a:endParaRPr>
          </a:p>
          <a:p>
            <a:r>
              <a:rPr lang="en-US" i="1" dirty="0">
                <a:latin typeface="Cambria Math" panose="02040503050406030204" pitchFamily="18" charset="0"/>
                <a:ea typeface="Cambria Math" panose="02040503050406030204" pitchFamily="18" charset="0"/>
                <a:cs typeface="Times New Roman" panose="02020603050405020304" pitchFamily="18" charset="0"/>
              </a:rPr>
              <a:t> &lt;1</a:t>
            </a:r>
          </a:p>
        </p:txBody>
      </p:sp>
      <p:sp>
        <p:nvSpPr>
          <p:cNvPr id="18" name="TextBox 17">
            <a:extLst>
              <a:ext uri="{FF2B5EF4-FFF2-40B4-BE49-F238E27FC236}">
                <a16:creationId xmlns:a16="http://schemas.microsoft.com/office/drawing/2014/main" id="{83E4A2C1-47E9-4996-A00C-E9541C9DA0CD}"/>
              </a:ext>
            </a:extLst>
          </p:cNvPr>
          <p:cNvSpPr txBox="1"/>
          <p:nvPr/>
        </p:nvSpPr>
        <p:spPr>
          <a:xfrm>
            <a:off x="981295" y="859254"/>
            <a:ext cx="465192" cy="707886"/>
          </a:xfrm>
          <a:prstGeom prst="rect">
            <a:avLst/>
          </a:prstGeom>
          <a:noFill/>
        </p:spPr>
        <p:txBody>
          <a:bodyPr wrap="none" rtlCol="0">
            <a:spAutoFit/>
          </a:bodyPr>
          <a:lstStyle/>
          <a:p>
            <a:r>
              <a:rPr lang="el-GR" sz="4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Σ</a:t>
            </a:r>
            <a:endParaRPr lang="en-US" sz="4000" dirty="0">
              <a:solidFill>
                <a:schemeClr val="accent6">
                  <a:lumMod val="50000"/>
                </a:schemeClr>
              </a:solidFill>
            </a:endParaRPr>
          </a:p>
        </p:txBody>
      </p:sp>
      <p:sp>
        <p:nvSpPr>
          <p:cNvPr id="19" name="TextBox 18">
            <a:extLst>
              <a:ext uri="{FF2B5EF4-FFF2-40B4-BE49-F238E27FC236}">
                <a16:creationId xmlns:a16="http://schemas.microsoft.com/office/drawing/2014/main" id="{FAC5E4D2-A7E9-442F-B29F-4C8EFDD4893B}"/>
              </a:ext>
            </a:extLst>
          </p:cNvPr>
          <p:cNvSpPr txBox="1"/>
          <p:nvPr/>
        </p:nvSpPr>
        <p:spPr>
          <a:xfrm>
            <a:off x="981295" y="1463567"/>
            <a:ext cx="465192" cy="707886"/>
          </a:xfrm>
          <a:prstGeom prst="rect">
            <a:avLst/>
          </a:prstGeom>
          <a:noFill/>
        </p:spPr>
        <p:txBody>
          <a:bodyPr wrap="none" rtlCol="0">
            <a:spAutoFit/>
          </a:bodyPr>
          <a:lstStyle/>
          <a:p>
            <a:r>
              <a:rPr lang="el-GR" sz="4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Σ</a:t>
            </a:r>
            <a:endParaRPr lang="en-US" sz="4000" dirty="0">
              <a:solidFill>
                <a:schemeClr val="accent6">
                  <a:lumMod val="50000"/>
                </a:schemeClr>
              </a:solidFill>
            </a:endParaRPr>
          </a:p>
        </p:txBody>
      </p:sp>
      <p:sp>
        <p:nvSpPr>
          <p:cNvPr id="20" name="TextBox 19">
            <a:extLst>
              <a:ext uri="{FF2B5EF4-FFF2-40B4-BE49-F238E27FC236}">
                <a16:creationId xmlns:a16="http://schemas.microsoft.com/office/drawing/2014/main" id="{A958E327-BA3A-4D7E-AAED-3F9CCE88BE0E}"/>
              </a:ext>
            </a:extLst>
          </p:cNvPr>
          <p:cNvSpPr txBox="1"/>
          <p:nvPr/>
        </p:nvSpPr>
        <p:spPr>
          <a:xfrm>
            <a:off x="5219297" y="1451895"/>
            <a:ext cx="465192" cy="707886"/>
          </a:xfrm>
          <a:prstGeom prst="rect">
            <a:avLst/>
          </a:prstGeom>
          <a:noFill/>
        </p:spPr>
        <p:txBody>
          <a:bodyPr wrap="none" rtlCol="0">
            <a:spAutoFit/>
          </a:bodyPr>
          <a:lstStyle/>
          <a:p>
            <a:r>
              <a:rPr lang="el-GR" sz="4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Σ</a:t>
            </a:r>
            <a:endParaRPr lang="en-US" sz="4000" dirty="0">
              <a:solidFill>
                <a:schemeClr val="accent6">
                  <a:lumMod val="50000"/>
                </a:schemeClr>
              </a:solidFill>
            </a:endParaRPr>
          </a:p>
        </p:txBody>
      </p:sp>
      <p:sp>
        <p:nvSpPr>
          <p:cNvPr id="22" name="Rectangle 21">
            <a:extLst>
              <a:ext uri="{FF2B5EF4-FFF2-40B4-BE49-F238E27FC236}">
                <a16:creationId xmlns:a16="http://schemas.microsoft.com/office/drawing/2014/main" id="{5A74AC31-6ADA-4C59-9745-351C8449A748}"/>
              </a:ext>
            </a:extLst>
          </p:cNvPr>
          <p:cNvSpPr/>
          <p:nvPr/>
        </p:nvSpPr>
        <p:spPr>
          <a:xfrm>
            <a:off x="4822166" y="3585586"/>
            <a:ext cx="4321834" cy="2062103"/>
          </a:xfrm>
          <a:prstGeom prst="rect">
            <a:avLst/>
          </a:prstGeom>
        </p:spPr>
        <p:txBody>
          <a:bodyPr wrap="square">
            <a:spAutoFit/>
          </a:bodyPr>
          <a:lstStyle/>
          <a:p>
            <a:r>
              <a:rPr lang="en-US" sz="1600" dirty="0">
                <a:latin typeface="CMR12"/>
              </a:rPr>
              <a:t>Geometry of an iris of a CEBAF multi-sell cavity (gray line). Longitudinal electric field at a different radial position: </a:t>
            </a:r>
            <a:r>
              <a:rPr lang="en-US" sz="1600" dirty="0">
                <a:latin typeface="CMMI12"/>
              </a:rPr>
              <a:t>r </a:t>
            </a:r>
            <a:r>
              <a:rPr lang="en-US" sz="1600" dirty="0">
                <a:latin typeface="CMR12"/>
              </a:rPr>
              <a:t>= 0 cm (green line), </a:t>
            </a:r>
            <a:r>
              <a:rPr lang="en-US" sz="1600" dirty="0">
                <a:latin typeface="CMMI12"/>
              </a:rPr>
              <a:t>r </a:t>
            </a:r>
            <a:r>
              <a:rPr lang="en-US" sz="1600" dirty="0">
                <a:latin typeface="CMR12"/>
              </a:rPr>
              <a:t>= 2</a:t>
            </a:r>
            <a:r>
              <a:rPr lang="en-US" sz="1600" dirty="0">
                <a:latin typeface="CMMI12"/>
              </a:rPr>
              <a:t>.</a:t>
            </a:r>
            <a:r>
              <a:rPr lang="en-US" sz="1600" dirty="0">
                <a:latin typeface="CMR12"/>
              </a:rPr>
              <a:t>5 cm (blue line), </a:t>
            </a:r>
            <a:r>
              <a:rPr lang="en-US" sz="1600" dirty="0">
                <a:latin typeface="CMMI12"/>
              </a:rPr>
              <a:t>r </a:t>
            </a:r>
            <a:r>
              <a:rPr lang="en-US" sz="1600" dirty="0">
                <a:latin typeface="CMR12"/>
              </a:rPr>
              <a:t>= 3</a:t>
            </a:r>
            <a:r>
              <a:rPr lang="en-US" sz="1600" dirty="0">
                <a:latin typeface="CMMI12"/>
              </a:rPr>
              <a:t>.</a:t>
            </a:r>
            <a:r>
              <a:rPr lang="en-US" sz="1600" dirty="0">
                <a:latin typeface="CMR12"/>
              </a:rPr>
              <a:t>45 cm (red line). Fields are normalized to 4 MeV/m accelerating gradient.</a:t>
            </a:r>
          </a:p>
          <a:p>
            <a:endParaRPr lang="en-US" sz="1600" dirty="0">
              <a:latin typeface="CMR12"/>
            </a:endParaRPr>
          </a:p>
          <a:p>
            <a:pPr marL="285750" indent="-285750">
              <a:buFont typeface="Arial" panose="020B0604020202020204" pitchFamily="34" charset="0"/>
              <a:buChar char="•"/>
            </a:pPr>
            <a:r>
              <a:rPr lang="en-US" sz="1600" b="1" dirty="0">
                <a:solidFill>
                  <a:srgbClr val="FF0000"/>
                </a:solidFill>
                <a:latin typeface="CMR12"/>
              </a:rPr>
              <a:t>Field at the aperture close to rectangular</a:t>
            </a:r>
          </a:p>
          <a:p>
            <a:pPr marL="285750" indent="-285750">
              <a:buFont typeface="Arial" panose="020B0604020202020204" pitchFamily="34" charset="0"/>
              <a:buChar char="•"/>
            </a:pPr>
            <a:r>
              <a:rPr lang="en-US" sz="1600" b="1" dirty="0">
                <a:solidFill>
                  <a:srgbClr val="00B050"/>
                </a:solidFill>
                <a:latin typeface="CMR12"/>
              </a:rPr>
              <a:t>Field on the axis is close to sinusoidal</a:t>
            </a:r>
            <a:endParaRPr lang="en-US" sz="1600" b="1" dirty="0">
              <a:solidFill>
                <a:srgbClr val="00B050"/>
              </a:solidFill>
            </a:endParaRPr>
          </a:p>
        </p:txBody>
      </p:sp>
      <p:pic>
        <p:nvPicPr>
          <p:cNvPr id="23" name="Picture 22">
            <a:extLst>
              <a:ext uri="{FF2B5EF4-FFF2-40B4-BE49-F238E27FC236}">
                <a16:creationId xmlns:a16="http://schemas.microsoft.com/office/drawing/2014/main" id="{F7D53E33-E587-44E8-9ED3-1113D4776742}"/>
              </a:ext>
            </a:extLst>
          </p:cNvPr>
          <p:cNvPicPr>
            <a:picLocks noChangeAspect="1"/>
          </p:cNvPicPr>
          <p:nvPr/>
        </p:nvPicPr>
        <p:blipFill>
          <a:blip r:embed="rId3"/>
          <a:stretch>
            <a:fillRect/>
          </a:stretch>
        </p:blipFill>
        <p:spPr>
          <a:xfrm>
            <a:off x="108875" y="3510405"/>
            <a:ext cx="4580561" cy="2720459"/>
          </a:xfrm>
          <a:prstGeom prst="rect">
            <a:avLst/>
          </a:prstGeom>
        </p:spPr>
      </p:pic>
      <p:sp>
        <p:nvSpPr>
          <p:cNvPr id="24" name="Arrow: Down 23">
            <a:extLst>
              <a:ext uri="{FF2B5EF4-FFF2-40B4-BE49-F238E27FC236}">
                <a16:creationId xmlns:a16="http://schemas.microsoft.com/office/drawing/2014/main" id="{D0ACB5AC-32C5-447B-B339-10BCF61C58E1}"/>
              </a:ext>
            </a:extLst>
          </p:cNvPr>
          <p:cNvSpPr/>
          <p:nvPr/>
        </p:nvSpPr>
        <p:spPr>
          <a:xfrm>
            <a:off x="1802921" y="2018581"/>
            <a:ext cx="258792" cy="2587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C1154022-B63A-452B-B219-1260E95F75CF}"/>
              </a:ext>
            </a:extLst>
          </p:cNvPr>
          <p:cNvSpPr/>
          <p:nvPr/>
        </p:nvSpPr>
        <p:spPr>
          <a:xfrm>
            <a:off x="1805059" y="2932048"/>
            <a:ext cx="256654" cy="1932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396A000-430A-4A0A-A70F-109889845153}"/>
              </a:ext>
            </a:extLst>
          </p:cNvPr>
          <p:cNvSpPr txBox="1"/>
          <p:nvPr/>
        </p:nvSpPr>
        <p:spPr>
          <a:xfrm>
            <a:off x="2061713" y="5900281"/>
            <a:ext cx="538930" cy="276999"/>
          </a:xfrm>
          <a:prstGeom prst="rect">
            <a:avLst/>
          </a:prstGeom>
          <a:noFill/>
        </p:spPr>
        <p:txBody>
          <a:bodyPr wrap="none" rtlCol="0">
            <a:spAutoFit/>
          </a:bodyPr>
          <a:lstStyle/>
          <a:p>
            <a:r>
              <a:rPr lang="en-US" sz="1200" dirty="0">
                <a:solidFill>
                  <a:schemeClr val="accent6">
                    <a:lumMod val="50000"/>
                  </a:schemeClr>
                </a:solidFill>
              </a:rPr>
              <a:t>Z(cm)</a:t>
            </a:r>
          </a:p>
        </p:txBody>
      </p:sp>
      <p:cxnSp>
        <p:nvCxnSpPr>
          <p:cNvPr id="28" name="Straight Connector 27">
            <a:extLst>
              <a:ext uri="{FF2B5EF4-FFF2-40B4-BE49-F238E27FC236}">
                <a16:creationId xmlns:a16="http://schemas.microsoft.com/office/drawing/2014/main" id="{9E53A677-7A19-45C9-A8BF-FFC3B5D3E582}"/>
              </a:ext>
            </a:extLst>
          </p:cNvPr>
          <p:cNvCxnSpPr/>
          <p:nvPr/>
        </p:nvCxnSpPr>
        <p:spPr>
          <a:xfrm>
            <a:off x="5745192" y="1319842"/>
            <a:ext cx="24365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27450734-6718-4046-84FE-FB1A6ADD7C38}"/>
              </a:ext>
            </a:extLst>
          </p:cNvPr>
          <p:cNvCxnSpPr>
            <a:cxnSpLocks/>
          </p:cNvCxnSpPr>
          <p:nvPr/>
        </p:nvCxnSpPr>
        <p:spPr>
          <a:xfrm>
            <a:off x="4079695" y="950693"/>
            <a:ext cx="1911802" cy="369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7321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736826" y="6504213"/>
            <a:ext cx="1154497" cy="2413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a:xfrm>
            <a:off x="1687362" y="6479318"/>
            <a:ext cx="7308598" cy="24287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V. Yakovlev | Engineering in Particle Accelerators</a:t>
            </a:r>
            <a:endParaRPr kumimoji="0" lang="en-US" b="1" i="0" u="none" strike="noStrike" kern="0" cap="none" spc="0" normalizeH="0" baseline="0" noProof="0" dirty="0">
              <a:ln>
                <a:noFill/>
              </a:ln>
              <a:solidFill>
                <a:srgbClr val="0070C0"/>
              </a:solidFill>
              <a:effectLst/>
              <a:uLnTx/>
              <a:uFillTx/>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133</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15866" y="679002"/>
            <a:ext cx="8686800" cy="427877"/>
          </a:xfrm>
        </p:spPr>
        <p:txBody>
          <a:bodyPr/>
          <a:lstStyle/>
          <a:p>
            <a:r>
              <a:rPr lang="en-US" dirty="0">
                <a:latin typeface="+mn-lt"/>
              </a:rPr>
              <a:t>PIP II </a:t>
            </a:r>
            <a:r>
              <a:rPr lang="el-GR" dirty="0">
                <a:latin typeface="+mn-lt"/>
                <a:ea typeface="Cambria Math" panose="02040503050406030204" pitchFamily="18" charset="0"/>
              </a:rPr>
              <a:t>β</a:t>
            </a:r>
            <a:r>
              <a:rPr lang="en-US" baseline="-25000" dirty="0">
                <a:latin typeface="+mn-lt"/>
                <a:ea typeface="Cambria Math" panose="02040503050406030204" pitchFamily="18" charset="0"/>
              </a:rPr>
              <a:t>G</a:t>
            </a:r>
            <a:r>
              <a:rPr lang="en-US" dirty="0">
                <a:latin typeface="+mn-lt"/>
                <a:ea typeface="Cambria Math" panose="02040503050406030204" pitchFamily="18" charset="0"/>
              </a:rPr>
              <a:t>=0.61, 650 MHz </a:t>
            </a:r>
            <a:br>
              <a:rPr lang="en-US" dirty="0">
                <a:latin typeface="+mn-lt"/>
                <a:ea typeface="Cambria Math" panose="02040503050406030204" pitchFamily="18" charset="0"/>
              </a:rPr>
            </a:br>
            <a:r>
              <a:rPr lang="en-US" dirty="0">
                <a:latin typeface="+mn-lt"/>
              </a:rPr>
              <a:t>elliptical cavity:</a:t>
            </a:r>
          </a:p>
        </p:txBody>
      </p:sp>
      <p:graphicFrame>
        <p:nvGraphicFramePr>
          <p:cNvPr id="9" name="Table 8"/>
          <p:cNvGraphicFramePr>
            <a:graphicFrameLocks noGrp="1"/>
          </p:cNvGraphicFramePr>
          <p:nvPr>
            <p:extLst/>
          </p:nvPr>
        </p:nvGraphicFramePr>
        <p:xfrm>
          <a:off x="75285" y="1102451"/>
          <a:ext cx="3957906" cy="2623440"/>
        </p:xfrm>
        <a:graphic>
          <a:graphicData uri="http://schemas.openxmlformats.org/drawingml/2006/table">
            <a:tbl>
              <a:tblPr firstRow="1" bandRow="1"/>
              <a:tblGrid>
                <a:gridCol w="842107">
                  <a:extLst>
                    <a:ext uri="{9D8B030D-6E8A-4147-A177-3AD203B41FA5}">
                      <a16:colId xmlns:a16="http://schemas.microsoft.com/office/drawing/2014/main" val="20000"/>
                    </a:ext>
                  </a:extLst>
                </a:gridCol>
                <a:gridCol w="1208269">
                  <a:extLst>
                    <a:ext uri="{9D8B030D-6E8A-4147-A177-3AD203B41FA5}">
                      <a16:colId xmlns:a16="http://schemas.microsoft.com/office/drawing/2014/main" val="20001"/>
                    </a:ext>
                  </a:extLst>
                </a:gridCol>
                <a:gridCol w="1253816">
                  <a:extLst>
                    <a:ext uri="{9D8B030D-6E8A-4147-A177-3AD203B41FA5}">
                      <a16:colId xmlns:a16="http://schemas.microsoft.com/office/drawing/2014/main" val="20002"/>
                    </a:ext>
                  </a:extLst>
                </a:gridCol>
                <a:gridCol w="653714">
                  <a:extLst>
                    <a:ext uri="{9D8B030D-6E8A-4147-A177-3AD203B41FA5}">
                      <a16:colId xmlns:a16="http://schemas.microsoft.com/office/drawing/2014/main" val="20004"/>
                    </a:ext>
                  </a:extLst>
                </a:gridCol>
              </a:tblGrid>
              <a:tr h="42920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600" dirty="0"/>
                        <a:t>Mode </a:t>
                      </a:r>
                    </a:p>
                    <a:p>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600" dirty="0" err="1"/>
                        <a:t>Freq</a:t>
                      </a:r>
                      <a:r>
                        <a:rPr lang="en-US" sz="1600" dirty="0"/>
                        <a:t> [GHz]</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600" dirty="0"/>
                        <a:t>(R/Q) </a:t>
                      </a:r>
                      <a:r>
                        <a:rPr lang="en-US" sz="1600" baseline="-25000" dirty="0"/>
                        <a:t>opt</a:t>
                      </a:r>
                      <a:r>
                        <a:rPr lang="en-US" sz="1600" dirty="0"/>
                        <a:t>[</a:t>
                      </a:r>
                      <a:r>
                        <a:rPr lang="el-GR" sz="1600" dirty="0"/>
                        <a:t>Ω</a:t>
                      </a:r>
                      <a:r>
                        <a:rPr lang="en-US" sz="1600" dirty="0"/>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β</a:t>
                      </a:r>
                      <a:r>
                        <a:rPr lang="en-US" baseline="-25000" dirty="0"/>
                        <a:t>opt</a:t>
                      </a:r>
                    </a:p>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2591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0.6456</a:t>
                      </a:r>
                    </a:p>
                  </a:txBody>
                  <a:tcPr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0.5</a:t>
                      </a:r>
                    </a:p>
                  </a:txBody>
                  <a:tcPr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&gt;0.75</a:t>
                      </a:r>
                    </a:p>
                  </a:txBody>
                  <a:tcPr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430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¼</a:t>
                      </a:r>
                      <a:r>
                        <a:rPr lang="en-US" baseline="0" dirty="0"/>
                        <a:t> </a:t>
                      </a:r>
                      <a:r>
                        <a:rPr lang="el-GR" dirty="0"/>
                        <a:t>π</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0.6468</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0.4</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0.69</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2591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½</a:t>
                      </a:r>
                      <a:r>
                        <a:rPr lang="en-US" baseline="0" dirty="0"/>
                        <a:t> </a:t>
                      </a:r>
                      <a:r>
                        <a:rPr lang="el-GR" dirty="0"/>
                        <a:t>π</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0.6483</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32.1</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&gt;0.75</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2591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¾</a:t>
                      </a:r>
                      <a:r>
                        <a:rPr lang="en-US" baseline="0" dirty="0"/>
                        <a:t> </a:t>
                      </a:r>
                      <a:r>
                        <a:rPr lang="el-GR" dirty="0"/>
                        <a:t>π</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0.6495</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241.0</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&gt;0.75</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4430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l-GR" dirty="0"/>
                        <a:t>π</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0.6500</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375.5</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b"/>
                      <a:r>
                        <a:rPr lang="en-US" sz="1600" b="0" i="0" u="none" strike="noStrike" dirty="0">
                          <a:solidFill>
                            <a:srgbClr val="000000"/>
                          </a:solidFill>
                          <a:latin typeface="Calibri"/>
                        </a:rPr>
                        <a:t>0.65</a:t>
                      </a:r>
                    </a:p>
                  </a:txBody>
                  <a:tcPr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bl>
          </a:graphicData>
        </a:graphic>
      </p:graphicFrame>
      <p:pic>
        <p:nvPicPr>
          <p:cNvPr id="11" name="Picture 3"/>
          <p:cNvPicPr>
            <a:picLocks noChangeAspect="1" noChangeArrowheads="1"/>
          </p:cNvPicPr>
          <p:nvPr/>
        </p:nvPicPr>
        <p:blipFill>
          <a:blip r:embed="rId2"/>
          <a:srcRect/>
          <a:stretch>
            <a:fillRect/>
          </a:stretch>
        </p:blipFill>
        <p:spPr bwMode="auto">
          <a:xfrm>
            <a:off x="4033191" y="2830541"/>
            <a:ext cx="4962769" cy="898320"/>
          </a:xfrm>
          <a:prstGeom prst="rect">
            <a:avLst/>
          </a:prstGeom>
          <a:noFill/>
          <a:ln w="9525">
            <a:noFill/>
            <a:miter lim="800000"/>
            <a:headEnd/>
            <a:tailEnd/>
          </a:ln>
          <a:effectLst/>
        </p:spPr>
      </p:pic>
      <p:pic>
        <p:nvPicPr>
          <p:cNvPr id="13" name="Picture 3"/>
          <p:cNvPicPr>
            <a:picLocks noChangeAspect="1" noChangeArrowheads="1"/>
          </p:cNvPicPr>
          <p:nvPr/>
        </p:nvPicPr>
        <p:blipFill>
          <a:blip r:embed="rId3"/>
          <a:srcRect/>
          <a:stretch>
            <a:fillRect/>
          </a:stretch>
        </p:blipFill>
        <p:spPr bwMode="auto">
          <a:xfrm>
            <a:off x="1170730" y="3728861"/>
            <a:ext cx="7360631" cy="2578154"/>
          </a:xfrm>
          <a:prstGeom prst="rect">
            <a:avLst/>
          </a:prstGeom>
          <a:noFill/>
          <a:ln w="9525">
            <a:noFill/>
            <a:miter lim="800000"/>
            <a:headEnd/>
            <a:tailEnd/>
          </a:ln>
          <a:effectLst/>
        </p:spPr>
      </p:pic>
      <p:grpSp>
        <p:nvGrpSpPr>
          <p:cNvPr id="14" name="Group 13"/>
          <p:cNvGrpSpPr/>
          <p:nvPr/>
        </p:nvGrpSpPr>
        <p:grpSpPr>
          <a:xfrm>
            <a:off x="5115454" y="-47144"/>
            <a:ext cx="3614329" cy="2832221"/>
            <a:chOff x="5105400" y="304800"/>
            <a:chExt cx="3505200" cy="2514600"/>
          </a:xfrm>
        </p:grpSpPr>
        <p:pic>
          <p:nvPicPr>
            <p:cNvPr id="15" name="Picture 5"/>
            <p:cNvPicPr>
              <a:picLocks noChangeAspect="1" noChangeArrowheads="1"/>
            </p:cNvPicPr>
            <p:nvPr/>
          </p:nvPicPr>
          <p:blipFill>
            <a:blip r:embed="rId4"/>
            <a:srcRect/>
            <a:stretch>
              <a:fillRect/>
            </a:stretch>
          </p:blipFill>
          <p:spPr bwMode="auto">
            <a:xfrm>
              <a:off x="5105400" y="381000"/>
              <a:ext cx="3505200" cy="2438400"/>
            </a:xfrm>
            <a:prstGeom prst="rect">
              <a:avLst/>
            </a:prstGeom>
            <a:solidFill>
              <a:schemeClr val="tx1"/>
            </a:solidFill>
            <a:ln w="9525">
              <a:solidFill>
                <a:schemeClr val="tx1"/>
              </a:solidFill>
              <a:miter lim="800000"/>
              <a:headEnd/>
              <a:tailEnd/>
            </a:ln>
            <a:effectLst/>
          </p:spPr>
        </p:pic>
        <p:sp>
          <p:nvSpPr>
            <p:cNvPr id="16" name="TextBox 15"/>
            <p:cNvSpPr txBox="1"/>
            <p:nvPr/>
          </p:nvSpPr>
          <p:spPr>
            <a:xfrm>
              <a:off x="5562600" y="304800"/>
              <a:ext cx="758784"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R/Q vs </a:t>
              </a:r>
              <a:r>
                <a:rPr lang="el-GR" sz="1200" dirty="0"/>
                <a:t>β</a:t>
              </a:r>
              <a:endParaRPr lang="en-US" sz="1200" dirty="0"/>
            </a:p>
          </p:txBody>
        </p:sp>
      </p:grpSp>
      <p:cxnSp>
        <p:nvCxnSpPr>
          <p:cNvPr id="3" name="Straight Arrow Connector 2"/>
          <p:cNvCxnSpPr/>
          <p:nvPr/>
        </p:nvCxnSpPr>
        <p:spPr>
          <a:xfrm>
            <a:off x="7674708" y="1016000"/>
            <a:ext cx="856653" cy="0"/>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744676" y="742463"/>
            <a:ext cx="1524001" cy="307777"/>
          </a:xfrm>
          <a:prstGeom prst="rect">
            <a:avLst/>
          </a:prstGeom>
          <a:noFill/>
        </p:spPr>
        <p:txBody>
          <a:bodyPr wrap="square" rtlCol="0">
            <a:spAutoFit/>
          </a:bodyPr>
          <a:lstStyle/>
          <a:p>
            <a:r>
              <a:rPr lang="en-US" sz="1400" dirty="0"/>
              <a:t>R/Qs are equal!</a:t>
            </a:r>
          </a:p>
        </p:txBody>
      </p:sp>
      <p:sp>
        <p:nvSpPr>
          <p:cNvPr id="5" name="TextBox 4"/>
          <p:cNvSpPr txBox="1"/>
          <p:nvPr/>
        </p:nvSpPr>
        <p:spPr>
          <a:xfrm>
            <a:off x="5823981" y="1109849"/>
            <a:ext cx="2279053" cy="707886"/>
          </a:xfrm>
          <a:prstGeom prst="rect">
            <a:avLst/>
          </a:prstGeom>
          <a:noFill/>
        </p:spPr>
        <p:txBody>
          <a:bodyPr wrap="square" rtlCol="0">
            <a:spAutoFit/>
          </a:bodyPr>
          <a:lstStyle/>
          <a:p>
            <a:r>
              <a:rPr lang="en-US" sz="1600" dirty="0">
                <a:solidFill>
                  <a:srgbClr val="FF0000"/>
                </a:solidFill>
              </a:rPr>
              <a:t>Same-Order Modes (SOM) may be an issue</a:t>
            </a:r>
            <a:r>
              <a:rPr lang="en-US" dirty="0">
                <a:solidFill>
                  <a:srgbClr val="FF0000"/>
                </a:solidFill>
              </a:rPr>
              <a:t>.</a:t>
            </a:r>
          </a:p>
        </p:txBody>
      </p:sp>
    </p:spTree>
    <p:extLst>
      <p:ext uri="{BB962C8B-B14F-4D97-AF65-F5344CB8AC3E}">
        <p14:creationId xmlns:p14="http://schemas.microsoft.com/office/powerpoint/2010/main" val="19734594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9"/>
          </p:nvPr>
        </p:nvSpPr>
        <p:spPr>
          <a:xfrm>
            <a:off x="-9545" y="825224"/>
            <a:ext cx="8984002" cy="5576520"/>
          </a:xfrm>
        </p:spPr>
        <p:txBody>
          <a:bodyPr/>
          <a:lstStyle/>
          <a:p>
            <a:pPr marL="285750" indent="-285750">
              <a:buFont typeface="Arial" panose="020B0604020202020204" pitchFamily="34" charset="0"/>
              <a:buChar char="•"/>
            </a:pPr>
            <a:r>
              <a:rPr lang="en-US" sz="2400" b="0" dirty="0">
                <a:latin typeface="Times New Roman" panose="02020603050405020304" pitchFamily="18" charset="0"/>
                <a:cs typeface="Times New Roman" panose="02020603050405020304" pitchFamily="18" charset="0"/>
              </a:rPr>
              <a:t>“Geometrical beta”: </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400" b="0" i="1" baseline="-25000" dirty="0">
                <a:latin typeface="Times New Roman" panose="02020603050405020304" pitchFamily="18" charset="0"/>
                <a:ea typeface="Cambria Math" panose="02040503050406030204" pitchFamily="18" charset="0"/>
                <a:cs typeface="Times New Roman" panose="02020603050405020304" pitchFamily="18" charset="0"/>
              </a:rPr>
              <a:t>G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=2l/</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λ</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a:t>
            </a:r>
          </a:p>
          <a:p>
            <a:r>
              <a:rPr lang="en-US" sz="2400" b="0" dirty="0">
                <a:latin typeface="Times New Roman" panose="02020603050405020304" pitchFamily="18" charset="0"/>
                <a:ea typeface="Cambria Math" panose="02040503050406030204" pitchFamily="18" charset="0"/>
                <a:cs typeface="Times New Roman" panose="02020603050405020304" pitchFamily="18" charset="0"/>
              </a:rPr>
              <a:t>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l</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is the length of a </a:t>
            </a:r>
            <a:r>
              <a:rPr lang="en-US" sz="2400" b="0" u="sng" dirty="0">
                <a:latin typeface="Times New Roman" panose="02020603050405020304" pitchFamily="18" charset="0"/>
                <a:ea typeface="Cambria Math" panose="02040503050406030204" pitchFamily="18" charset="0"/>
                <a:cs typeface="Times New Roman" panose="02020603050405020304" pitchFamily="18" charset="0"/>
              </a:rPr>
              <a:t>regular</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cell, </a:t>
            </a:r>
          </a:p>
          <a:p>
            <a:r>
              <a:rPr lang="en-US" sz="2400" b="0" i="1" dirty="0">
                <a:latin typeface="Times New Roman" panose="02020603050405020304" pitchFamily="18" charset="0"/>
                <a:ea typeface="Cambria Math" panose="02040503050406030204" pitchFamily="18" charset="0"/>
                <a:cs typeface="Times New Roman" panose="02020603050405020304" pitchFamily="18" charset="0"/>
              </a:rPr>
              <a:t>       </a:t>
            </a:r>
            <a:r>
              <a:rPr lang="el-GR" sz="2400" b="0" dirty="0">
                <a:latin typeface="Times New Roman" panose="02020603050405020304" pitchFamily="18" charset="0"/>
                <a:ea typeface="Cambria Math" panose="02040503050406030204" pitchFamily="18" charset="0"/>
                <a:cs typeface="Times New Roman" panose="02020603050405020304" pitchFamily="18" charset="0"/>
              </a:rPr>
              <a:t>λ</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is wavelength.</a:t>
            </a:r>
          </a:p>
          <a:p>
            <a:endParaRPr lang="en-US" sz="2400" b="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2400" b="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0" i="1" dirty="0">
                <a:latin typeface="Times New Roman" panose="02020603050405020304" pitchFamily="18" charset="0"/>
                <a:cs typeface="Times New Roman" panose="02020603050405020304" pitchFamily="18" charset="0"/>
              </a:rPr>
              <a:t>R/Q= V</a:t>
            </a:r>
            <a:r>
              <a:rPr lang="en-US" sz="2400" b="0" i="1" baseline="30000" dirty="0">
                <a:latin typeface="Times New Roman" panose="02020603050405020304" pitchFamily="18" charset="0"/>
                <a:cs typeface="Times New Roman" panose="02020603050405020304" pitchFamily="18" charset="0"/>
              </a:rPr>
              <a:t>2</a:t>
            </a:r>
            <a:r>
              <a:rPr lang="en-US" sz="2400" b="0" i="1" dirty="0">
                <a:latin typeface="Times New Roman" panose="02020603050405020304" pitchFamily="18" charset="0"/>
                <a:cs typeface="Times New Roman" panose="02020603050405020304" pitchFamily="18" charset="0"/>
              </a:rPr>
              <a:t>/</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ω</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U, V </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is the energy gain per cavity (in optimal acceleration </a:t>
            </a:r>
          </a:p>
          <a:p>
            <a:r>
              <a:rPr lang="en-US" sz="2400" b="0" dirty="0">
                <a:latin typeface="Times New Roman" panose="02020603050405020304" pitchFamily="18" charset="0"/>
                <a:ea typeface="Cambria Math" panose="02040503050406030204" pitchFamily="18" charset="0"/>
                <a:cs typeface="Times New Roman" panose="02020603050405020304" pitchFamily="18" charset="0"/>
              </a:rPr>
              <a:t>       phase) ,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V=V(</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a:t>
            </a:r>
            <a:r>
              <a:rPr lang="el-GR" sz="2400" b="0" dirty="0">
                <a:latin typeface="Times New Roman" panose="02020603050405020304" pitchFamily="18" charset="0"/>
                <a:ea typeface="Cambria Math" panose="02040503050406030204" pitchFamily="18" charset="0"/>
                <a:cs typeface="Times New Roman" panose="02020603050405020304" pitchFamily="18" charset="0"/>
              </a:rPr>
              <a:t>ω</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 cyclic operation frequency;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U</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is EM energy </a:t>
            </a:r>
          </a:p>
          <a:p>
            <a:r>
              <a:rPr lang="en-US" sz="2400" b="0" dirty="0">
                <a:latin typeface="Times New Roman" panose="02020603050405020304" pitchFamily="18" charset="0"/>
                <a:ea typeface="Cambria Math" panose="02040503050406030204" pitchFamily="18" charset="0"/>
                <a:cs typeface="Times New Roman" panose="02020603050405020304" pitchFamily="18" charset="0"/>
              </a:rPr>
              <a:t>       stored in a cavity; </a:t>
            </a:r>
            <a:r>
              <a:rPr lang="en-US" sz="2400" b="0" i="1" dirty="0">
                <a:latin typeface="Times New Roman" panose="02020603050405020304" pitchFamily="18" charset="0"/>
                <a:cs typeface="Times New Roman" panose="02020603050405020304" pitchFamily="18" charset="0"/>
              </a:rPr>
              <a:t>R/Q</a:t>
            </a:r>
            <a:r>
              <a:rPr lang="en-US" sz="2400" b="0" dirty="0">
                <a:latin typeface="Times New Roman" panose="02020603050405020304" pitchFamily="18" charset="0"/>
                <a:cs typeface="Times New Roman" panose="02020603050405020304" pitchFamily="18" charset="0"/>
              </a:rPr>
              <a:t> is a function  of </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as well as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V</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R/Q</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is the  </a:t>
            </a:r>
            <a:br>
              <a:rPr lang="en-US" sz="2400" b="0" dirty="0">
                <a:latin typeface="Times New Roman" panose="02020603050405020304" pitchFamily="18" charset="0"/>
                <a:ea typeface="Cambria Math" panose="02040503050406030204" pitchFamily="18" charset="0"/>
                <a:cs typeface="Times New Roman" panose="02020603050405020304" pitchFamily="18" charset="0"/>
              </a:rPr>
            </a:br>
            <a:r>
              <a:rPr lang="en-US" sz="2400" b="0" dirty="0">
                <a:latin typeface="Times New Roman" panose="02020603050405020304" pitchFamily="18" charset="0"/>
                <a:ea typeface="Cambria Math" panose="02040503050406030204" pitchFamily="18" charset="0"/>
                <a:cs typeface="Times New Roman" panose="02020603050405020304" pitchFamily="18" charset="0"/>
              </a:rPr>
              <a:t>       same for geometrically similar cavities. Decreases when the  cavity</a:t>
            </a:r>
            <a:br>
              <a:rPr lang="en-US" sz="2400" b="0" dirty="0">
                <a:latin typeface="Times New Roman" panose="02020603050405020304" pitchFamily="18" charset="0"/>
                <a:ea typeface="Cambria Math" panose="02040503050406030204" pitchFamily="18" charset="0"/>
                <a:cs typeface="Times New Roman" panose="02020603050405020304" pitchFamily="18" charset="0"/>
              </a:rPr>
            </a:br>
            <a:r>
              <a:rPr lang="en-US" sz="2400" b="0" dirty="0">
                <a:latin typeface="Times New Roman" panose="02020603050405020304" pitchFamily="18" charset="0"/>
                <a:ea typeface="Cambria Math" panose="02040503050406030204" pitchFamily="18" charset="0"/>
                <a:cs typeface="Times New Roman" panose="02020603050405020304" pitchFamily="18" charset="0"/>
              </a:rPr>
              <a:t>       aperture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a</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increases.</a:t>
            </a:r>
          </a:p>
          <a:p>
            <a:pPr marL="285750" indent="-285750">
              <a:buFont typeface="Arial" panose="020B0604020202020204" pitchFamily="34" charset="0"/>
              <a:buChar char="•"/>
            </a:pPr>
            <a:r>
              <a:rPr lang="en-US" sz="2400" b="0" dirty="0">
                <a:latin typeface="Times New Roman" panose="02020603050405020304" pitchFamily="18" charset="0"/>
                <a:ea typeface="Cambria Math" panose="02040503050406030204" pitchFamily="18" charset="0"/>
                <a:cs typeface="Times New Roman" panose="02020603050405020304" pitchFamily="18" charset="0"/>
              </a:rPr>
              <a:t>“Optimal </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value of </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where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V</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(and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R/Q</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is maximal.</a:t>
            </a:r>
          </a:p>
          <a:p>
            <a:pPr marL="285750" indent="-285750">
              <a:buFont typeface="Arial" panose="020B0604020202020204" pitchFamily="34" charset="0"/>
              <a:buChar char="•"/>
            </a:pPr>
            <a:r>
              <a:rPr lang="en-US" sz="2400" b="0" dirty="0">
                <a:latin typeface="Times New Roman" panose="02020603050405020304" pitchFamily="18" charset="0"/>
                <a:cs typeface="Times New Roman" panose="02020603050405020304" pitchFamily="18" charset="0"/>
              </a:rPr>
              <a:t>Acceleration gradient: </a:t>
            </a:r>
            <a:r>
              <a:rPr lang="en-US" sz="2400" b="0" i="1" dirty="0">
                <a:latin typeface="Times New Roman" panose="02020603050405020304" pitchFamily="18" charset="0"/>
                <a:cs typeface="Times New Roman" panose="02020603050405020304" pitchFamily="18" charset="0"/>
              </a:rPr>
              <a:t>E=V/</a:t>
            </a:r>
            <a:r>
              <a:rPr lang="en-US" sz="2400" b="0" i="1" dirty="0" err="1">
                <a:latin typeface="Times New Roman" panose="02020603050405020304" pitchFamily="18" charset="0"/>
                <a:cs typeface="Times New Roman" panose="02020603050405020304" pitchFamily="18" charset="0"/>
              </a:rPr>
              <a:t>L</a:t>
            </a:r>
            <a:r>
              <a:rPr lang="en-US" sz="2400" b="0" i="1" baseline="-25000" dirty="0" err="1">
                <a:latin typeface="Times New Roman" panose="02020603050405020304" pitchFamily="18" charset="0"/>
                <a:cs typeface="Times New Roman" panose="02020603050405020304" pitchFamily="18" charset="0"/>
              </a:rPr>
              <a:t>eff</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a:t>
            </a:r>
            <a:r>
              <a:rPr lang="en-US" sz="2400" b="0" i="1" baseline="-25000" dirty="0" err="1">
                <a:latin typeface="Times New Roman" panose="02020603050405020304" pitchFamily="18" charset="0"/>
                <a:cs typeface="Times New Roman" panose="02020603050405020304" pitchFamily="18" charset="0"/>
              </a:rPr>
              <a:t>eff</a:t>
            </a:r>
            <a:r>
              <a:rPr lang="en-US" sz="2400" b="0" i="1" dirty="0">
                <a:latin typeface="Times New Roman" panose="02020603050405020304" pitchFamily="18" charset="0"/>
                <a:cs typeface="Times New Roman" panose="02020603050405020304" pitchFamily="18" charset="0"/>
              </a:rPr>
              <a:t> = n</a:t>
            </a:r>
            <a:r>
              <a:rPr lang="el-GR" sz="2400" b="0" i="1" dirty="0">
                <a:latin typeface="Times New Roman" panose="02020603050405020304" pitchFamily="18" charset="0"/>
                <a:ea typeface="Cambria Math" panose="02040503050406030204" pitchFamily="18" charset="0"/>
                <a:cs typeface="Times New Roman" panose="02020603050405020304" pitchFamily="18" charset="0"/>
              </a:rPr>
              <a:t>λ</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/2 </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effective length, </a:t>
            </a:r>
            <a:r>
              <a:rPr lang="en-US" sz="2400" b="0" i="1" dirty="0">
                <a:latin typeface="Times New Roman" panose="02020603050405020304" pitchFamily="18" charset="0"/>
                <a:ea typeface="Cambria Math" panose="02040503050406030204" pitchFamily="18" charset="0"/>
                <a:cs typeface="Times New Roman" panose="02020603050405020304" pitchFamily="18" charset="0"/>
              </a:rPr>
              <a:t>n</a:t>
            </a:r>
            <a:r>
              <a:rPr lang="en-US" sz="2400" b="0" dirty="0">
                <a:latin typeface="Times New Roman" panose="02020603050405020304" pitchFamily="18" charset="0"/>
                <a:ea typeface="Cambria Math" panose="02040503050406030204" pitchFamily="18" charset="0"/>
                <a:cs typeface="Times New Roman" panose="02020603050405020304" pitchFamily="18" charset="0"/>
              </a:rPr>
              <a:t> is the</a:t>
            </a:r>
            <a:br>
              <a:rPr lang="en-US" sz="2400" b="0" dirty="0">
                <a:latin typeface="Times New Roman" panose="02020603050405020304" pitchFamily="18" charset="0"/>
                <a:ea typeface="Cambria Math" panose="02040503050406030204" pitchFamily="18" charset="0"/>
                <a:cs typeface="Times New Roman" panose="02020603050405020304" pitchFamily="18" charset="0"/>
              </a:rPr>
            </a:br>
            <a:r>
              <a:rPr lang="en-US" sz="2400" b="0" dirty="0">
                <a:latin typeface="Times New Roman" panose="02020603050405020304" pitchFamily="18" charset="0"/>
                <a:ea typeface="Cambria Math" panose="02040503050406030204" pitchFamily="18" charset="0"/>
                <a:cs typeface="Times New Roman" panose="02020603050405020304" pitchFamily="18" charset="0"/>
              </a:rPr>
              <a:t>   number of cells.</a:t>
            </a:r>
          </a:p>
          <a:p>
            <a:endParaRPr lang="en-US" b="0" dirty="0"/>
          </a:p>
          <a:p>
            <a:endParaRPr lang="en-US" b="0" dirty="0"/>
          </a:p>
          <a:p>
            <a:endParaRPr lang="en-US" sz="2000" b="0" dirty="0">
              <a:latin typeface="+mn-lt"/>
              <a:ea typeface="Cambria Math" panose="02040503050406030204" pitchFamily="18" charset="0"/>
            </a:endParaRPr>
          </a:p>
          <a:p>
            <a:endParaRPr lang="en-US" sz="2000" b="0" dirty="0">
              <a:latin typeface="+mn-lt"/>
              <a:ea typeface="Cambria Math" panose="02040503050406030204" pitchFamily="18" charset="0"/>
            </a:endParaRPr>
          </a:p>
          <a:p>
            <a:endParaRPr lang="en-US" dirty="0"/>
          </a:p>
        </p:txBody>
      </p:sp>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134</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172424"/>
            <a:ext cx="8686800" cy="427877"/>
          </a:xfrm>
        </p:spPr>
        <p:txBody>
          <a:bodyPr/>
          <a:lstStyle/>
          <a:p>
            <a:r>
              <a:rPr lang="en-US" sz="2000" dirty="0"/>
              <a:t>Parameters of a multi-cell cavity:</a:t>
            </a:r>
          </a:p>
        </p:txBody>
      </p:sp>
      <p:pic>
        <p:nvPicPr>
          <p:cNvPr id="11" name="Picture 10"/>
          <p:cNvPicPr>
            <a:picLocks noChangeAspect="1"/>
          </p:cNvPicPr>
          <p:nvPr/>
        </p:nvPicPr>
        <p:blipFill>
          <a:blip r:embed="rId2"/>
          <a:stretch>
            <a:fillRect/>
          </a:stretch>
        </p:blipFill>
        <p:spPr>
          <a:xfrm>
            <a:off x="4605299" y="427494"/>
            <a:ext cx="4369158" cy="2573614"/>
          </a:xfrm>
          <a:prstGeom prst="rect">
            <a:avLst/>
          </a:prstGeom>
        </p:spPr>
      </p:pic>
      <p:sp>
        <p:nvSpPr>
          <p:cNvPr id="13" name="Rectangle 12"/>
          <p:cNvSpPr/>
          <p:nvPr/>
        </p:nvSpPr>
        <p:spPr>
          <a:xfrm>
            <a:off x="5814646" y="668533"/>
            <a:ext cx="895307" cy="400110"/>
          </a:xfrm>
          <a:prstGeom prst="rect">
            <a:avLst/>
          </a:prstGeom>
        </p:spPr>
        <p:txBody>
          <a:bodyPr wrap="square">
            <a:spAutoFit/>
          </a:bodyPr>
          <a:lstStyle/>
          <a:p>
            <a:r>
              <a:rPr lang="el-GR" sz="200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000" i="1"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λ</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/2 </a:t>
            </a:r>
            <a:endParaRPr lang="en-US" sz="2000" dirty="0"/>
          </a:p>
        </p:txBody>
      </p:sp>
    </p:spTree>
    <p:extLst>
      <p:ext uri="{BB962C8B-B14F-4D97-AF65-F5344CB8AC3E}">
        <p14:creationId xmlns:p14="http://schemas.microsoft.com/office/powerpoint/2010/main" val="7434426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135</a:t>
            </a:fld>
            <a:endParaRPr lang="en-US" dirty="0"/>
          </a:p>
        </p:txBody>
      </p:sp>
      <p:sp>
        <p:nvSpPr>
          <p:cNvPr id="6" name="TextBox 5"/>
          <p:cNvSpPr txBox="1"/>
          <p:nvPr/>
        </p:nvSpPr>
        <p:spPr>
          <a:xfrm>
            <a:off x="237618" y="25006"/>
            <a:ext cx="8529278" cy="954107"/>
          </a:xfrm>
          <a:prstGeom prst="rect">
            <a:avLst/>
          </a:prstGeom>
          <a:noFill/>
        </p:spPr>
        <p:txBody>
          <a:bodyPr wrap="square" rtlCol="0">
            <a:spAutoFit/>
          </a:bodyPr>
          <a:lstStyle/>
          <a:p>
            <a:r>
              <a:rPr lang="en-US" sz="2800" dirty="0"/>
              <a:t>Parameters of a multi-cell cavity (</a:t>
            </a:r>
            <a:r>
              <a:rPr lang="en-US" sz="2800" dirty="0" err="1"/>
              <a:t>cont</a:t>
            </a:r>
            <a:r>
              <a:rPr lang="en-US" sz="2800" dirty="0"/>
              <a:t>)</a:t>
            </a:r>
            <a:endParaRPr lang="en-US" sz="2800" b="1" dirty="0">
              <a:solidFill>
                <a:srgbClr val="0033CC"/>
              </a:solidFill>
            </a:endParaRPr>
          </a:p>
          <a:p>
            <a:endParaRPr lang="en-US" sz="2800" dirty="0"/>
          </a:p>
        </p:txBody>
      </p:sp>
      <p:sp>
        <p:nvSpPr>
          <p:cNvPr id="5" name="Rectangle 4"/>
          <p:cNvSpPr/>
          <p:nvPr/>
        </p:nvSpPr>
        <p:spPr>
          <a:xfrm>
            <a:off x="209450" y="752186"/>
            <a:ext cx="8909539" cy="3847207"/>
          </a:xfrm>
          <a:prstGeom prst="rect">
            <a:avLst/>
          </a:prstGeom>
        </p:spPr>
        <p:txBody>
          <a:bodyPr wrap="square">
            <a:spAutoFit/>
          </a:bodyPr>
          <a:lstStyle/>
          <a:p>
            <a:pPr marL="285750" indent="-285750">
              <a:buFont typeface="Arial" panose="020B0604020202020204" pitchFamily="34" charset="0"/>
              <a:buChar char="•"/>
            </a:pPr>
            <a:r>
              <a:rPr lang="en-US" sz="2200" dirty="0">
                <a:latin typeface="Times New Roman" panose="02020603050405020304" pitchFamily="18" charset="0"/>
                <a:ea typeface="Cambria Math" panose="02040503050406030204" pitchFamily="18" charset="0"/>
                <a:cs typeface="Times New Roman" panose="02020603050405020304" pitchFamily="18" charset="0"/>
              </a:rPr>
              <a:t>Surface electric field enhancement: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K</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e</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E</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/E,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E</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a:latin typeface="Times New Roman" panose="02020603050405020304" pitchFamily="18" charset="0"/>
                <a:ea typeface="Cambria Math" panose="02040503050406030204" pitchFamily="18" charset="0"/>
                <a:cs typeface="Times New Roman" panose="02020603050405020304" pitchFamily="18" charset="0"/>
              </a:rPr>
              <a:t>is maximal surface</a:t>
            </a:r>
            <a:br>
              <a:rPr lang="en-US" sz="2200" dirty="0">
                <a:latin typeface="Times New Roman" panose="02020603050405020304" pitchFamily="18" charset="0"/>
                <a:ea typeface="Cambria Math" panose="02040503050406030204" pitchFamily="18" charset="0"/>
                <a:cs typeface="Times New Roman" panose="02020603050405020304" pitchFamily="18" charset="0"/>
              </a:rPr>
            </a:br>
            <a:r>
              <a:rPr lang="en-US" sz="2200" dirty="0">
                <a:latin typeface="Times New Roman" panose="02020603050405020304" pitchFamily="18" charset="0"/>
                <a:ea typeface="Cambria Math" panose="02040503050406030204" pitchFamily="18" charset="0"/>
                <a:cs typeface="Times New Roman" panose="02020603050405020304" pitchFamily="18" charset="0"/>
              </a:rPr>
              <a:t>   electric field. </a:t>
            </a:r>
          </a:p>
          <a:p>
            <a:pPr marL="285750" indent="-285750">
              <a:buFont typeface="Arial" panose="020B0604020202020204" pitchFamily="34" charset="0"/>
              <a:buChar char="•"/>
            </a:pPr>
            <a:r>
              <a:rPr lang="en-US" dirty="0">
                <a:latin typeface="Times New Roman" panose="02020603050405020304" pitchFamily="18" charset="0"/>
                <a:ea typeface="Cambria Math" panose="02040503050406030204" pitchFamily="18" charset="0"/>
                <a:cs typeface="Times New Roman" panose="02020603050405020304" pitchFamily="18" charset="0"/>
              </a:rPr>
              <a:t>Surface</a:t>
            </a:r>
            <a:r>
              <a:rPr lang="en-US" sz="2200" dirty="0">
                <a:latin typeface="Times New Roman" panose="02020603050405020304" pitchFamily="18" charset="0"/>
                <a:ea typeface="Cambria Math" panose="02040503050406030204" pitchFamily="18" charset="0"/>
                <a:cs typeface="Times New Roman" panose="02020603050405020304" pitchFamily="18" charset="0"/>
              </a:rPr>
              <a:t> magnetic field enhancement: </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K</a:t>
            </a:r>
            <a:r>
              <a:rPr lang="en-US" sz="2200" i="1" baseline="-25000" dirty="0">
                <a:latin typeface="Times New Roman" panose="02020603050405020304" pitchFamily="18" charset="0"/>
                <a:ea typeface="Cambria Math" panose="02040503050406030204" pitchFamily="18" charset="0"/>
                <a:cs typeface="Times New Roman" panose="02020603050405020304" pitchFamily="18" charset="0"/>
              </a:rPr>
              <a:t>m</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/E,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a:latin typeface="Times New Roman" panose="02020603050405020304" pitchFamily="18" charset="0"/>
                <a:ea typeface="Cambria Math" panose="02040503050406030204" pitchFamily="18" charset="0"/>
                <a:cs typeface="Times New Roman" panose="02020603050405020304" pitchFamily="18" charset="0"/>
              </a:rPr>
              <a:t>is maximal surface  magnetic field. </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Unloaded quality factor: </a:t>
            </a:r>
            <a:r>
              <a:rPr lang="en-US" sz="2200" i="1" dirty="0">
                <a:latin typeface="Times New Roman" panose="02020603050405020304" pitchFamily="18" charset="0"/>
                <a:cs typeface="Times New Roman" panose="02020603050405020304" pitchFamily="18" charset="0"/>
              </a:rPr>
              <a:t>Q</a:t>
            </a:r>
            <a:r>
              <a:rPr lang="en-US" sz="2200" i="1" baseline="-25000" dirty="0">
                <a:latin typeface="Times New Roman" panose="02020603050405020304" pitchFamily="18" charset="0"/>
                <a:cs typeface="Times New Roman" panose="02020603050405020304" pitchFamily="18" charset="0"/>
              </a:rPr>
              <a:t>0</a:t>
            </a:r>
            <a:r>
              <a:rPr lang="en-US" sz="2200" i="1" dirty="0">
                <a:latin typeface="Times New Roman" panose="02020603050405020304" pitchFamily="18" charset="0"/>
                <a:cs typeface="Times New Roman" panose="02020603050405020304" pitchFamily="18" charset="0"/>
              </a:rPr>
              <a:t> = </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W/</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loss</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loss</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a:latin typeface="Times New Roman" panose="02020603050405020304" pitchFamily="18" charset="0"/>
                <a:ea typeface="Cambria Math" panose="02040503050406030204" pitchFamily="18" charset="0"/>
                <a:cs typeface="Times New Roman" panose="02020603050405020304" pitchFamily="18" charset="0"/>
              </a:rPr>
              <a:t>– surface power dissipation.</a:t>
            </a:r>
          </a:p>
          <a:p>
            <a:pPr marL="285750" indent="-285750">
              <a:buFont typeface="Arial" panose="020B0604020202020204" pitchFamily="34" charset="0"/>
              <a:buChar char="•"/>
            </a:pPr>
            <a:r>
              <a:rPr lang="en-US" sz="2200" i="1" dirty="0">
                <a:latin typeface="Times New Roman" panose="02020603050405020304" pitchFamily="18" charset="0"/>
                <a:ea typeface="Cambria Math" panose="02040503050406030204" pitchFamily="18" charset="0"/>
                <a:cs typeface="Times New Roman" panose="02020603050405020304" pitchFamily="18" charset="0"/>
              </a:rPr>
              <a:t>G</a:t>
            </a:r>
            <a:r>
              <a:rPr lang="en-US" sz="2200" dirty="0">
                <a:latin typeface="Times New Roman" panose="02020603050405020304" pitchFamily="18" charset="0"/>
                <a:ea typeface="Cambria Math" panose="02040503050406030204" pitchFamily="18" charset="0"/>
                <a:cs typeface="Times New Roman" panose="02020603050405020304" pitchFamily="18" charset="0"/>
              </a:rPr>
              <a:t>-factor: </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G=Q</a:t>
            </a:r>
            <a:r>
              <a:rPr lang="en-US" sz="2200" i="1" baseline="-25000" dirty="0">
                <a:latin typeface="Times New Roman" panose="02020603050405020304" pitchFamily="18" charset="0"/>
                <a:ea typeface="Cambria Math" panose="02040503050406030204" pitchFamily="18" charset="0"/>
                <a:cs typeface="Times New Roman" panose="02020603050405020304" pitchFamily="18" charset="0"/>
              </a:rPr>
              <a:t>0</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R</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s</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R</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s</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a:latin typeface="Times New Roman" panose="02020603050405020304" pitchFamily="18" charset="0"/>
                <a:ea typeface="Cambria Math" panose="02040503050406030204" pitchFamily="18" charset="0"/>
                <a:cs typeface="Times New Roman" panose="02020603050405020304" pitchFamily="18" charset="0"/>
              </a:rPr>
              <a:t>is the surface resistance. </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is the same for geometrically  similar cavities. At fixed gain the losses are proportional to </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G*(R/Q).</a:t>
            </a:r>
          </a:p>
          <a:p>
            <a:pPr marL="285750" indent="-285750">
              <a:buFont typeface="Arial" panose="020B0604020202020204" pitchFamily="34" charset="0"/>
              <a:buChar char="•"/>
            </a:pPr>
            <a:r>
              <a:rPr lang="en-US" sz="2200" dirty="0">
                <a:latin typeface="Times New Roman" panose="02020603050405020304" pitchFamily="18" charset="0"/>
                <a:ea typeface="Cambria Math" panose="02040503050406030204" pitchFamily="18" charset="0"/>
                <a:cs typeface="Times New Roman" panose="02020603050405020304" pitchFamily="18" charset="0"/>
              </a:rPr>
              <a:t>Loaded quality factor: </a:t>
            </a:r>
            <a:r>
              <a:rPr lang="en-US" sz="2200" i="1" dirty="0" err="1">
                <a:latin typeface="Times New Roman" panose="02020603050405020304" pitchFamily="18" charset="0"/>
                <a:cs typeface="Times New Roman" panose="02020603050405020304" pitchFamily="18" charset="0"/>
              </a:rPr>
              <a:t>Q</a:t>
            </a:r>
            <a:r>
              <a:rPr lang="en-US" sz="2200" i="1" baseline="-25000" dirty="0" err="1">
                <a:latin typeface="Times New Roman" panose="02020603050405020304" pitchFamily="18" charset="0"/>
                <a:cs typeface="Times New Roman" panose="02020603050405020304" pitchFamily="18" charset="0"/>
              </a:rPr>
              <a:t>load</a:t>
            </a:r>
            <a:r>
              <a:rPr lang="en-US" sz="2200" i="1" dirty="0">
                <a:latin typeface="Times New Roman" panose="02020603050405020304" pitchFamily="18" charset="0"/>
                <a:cs typeface="Times New Roman" panose="02020603050405020304" pitchFamily="18" charset="0"/>
              </a:rPr>
              <a:t> = </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W/P, P=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loss</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load</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load</a:t>
            </a:r>
            <a:r>
              <a:rPr lang="en-US" sz="2200" dirty="0">
                <a:latin typeface="Times New Roman" panose="02020603050405020304" pitchFamily="18" charset="0"/>
                <a:ea typeface="Cambria Math" panose="02040503050406030204" pitchFamily="18" charset="0"/>
                <a:cs typeface="Times New Roman" panose="02020603050405020304" pitchFamily="18" charset="0"/>
              </a:rPr>
              <a:t>– power radiated    through the coupling port.</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Coupling: </a:t>
            </a:r>
            <a:r>
              <a:rPr lang="en-US" sz="2200" i="1" dirty="0">
                <a:latin typeface="Times New Roman" panose="02020603050405020304" pitchFamily="18" charset="0"/>
                <a:cs typeface="Times New Roman" panose="02020603050405020304" pitchFamily="18" charset="0"/>
              </a:rPr>
              <a:t>K=2(f</a:t>
            </a:r>
            <a:r>
              <a:rPr lang="el-GR" sz="2200" i="1" baseline="-25000" dirty="0">
                <a:latin typeface="Times New Roman" panose="02020603050405020304" pitchFamily="18" charset="0"/>
                <a:ea typeface="Cambria Math" panose="02040503050406030204" pitchFamily="18" charset="0"/>
                <a:cs typeface="Times New Roman" panose="02020603050405020304" pitchFamily="18" charset="0"/>
              </a:rPr>
              <a:t>π</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-f</a:t>
            </a:r>
            <a:r>
              <a:rPr lang="en-US" sz="2200" i="1" baseline="-25000" dirty="0">
                <a:latin typeface="Times New Roman" panose="02020603050405020304" pitchFamily="18" charset="0"/>
                <a:ea typeface="Cambria Math" panose="02040503050406030204" pitchFamily="18" charset="0"/>
                <a:cs typeface="Times New Roman" panose="02020603050405020304" pitchFamily="18" charset="0"/>
              </a:rPr>
              <a:t>0</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(f</a:t>
            </a:r>
            <a:r>
              <a:rPr lang="el-GR" sz="2200" i="1" baseline="-25000" dirty="0">
                <a:latin typeface="Times New Roman" panose="02020603050405020304" pitchFamily="18" charset="0"/>
                <a:ea typeface="Cambria Math" panose="02040503050406030204" pitchFamily="18" charset="0"/>
                <a:cs typeface="Times New Roman" panose="02020603050405020304" pitchFamily="18" charset="0"/>
              </a:rPr>
              <a:t>π</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-f</a:t>
            </a:r>
            <a:r>
              <a:rPr lang="en-US" sz="2200" i="1" baseline="-25000" dirty="0">
                <a:latin typeface="Times New Roman" panose="02020603050405020304" pitchFamily="18" charset="0"/>
                <a:ea typeface="Cambria Math" panose="02040503050406030204" pitchFamily="18" charset="0"/>
                <a:cs typeface="Times New Roman" panose="02020603050405020304" pitchFamily="18" charset="0"/>
              </a:rPr>
              <a:t>0</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1156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p:cNvSpPr>
                <a:spLocks noGrp="1"/>
              </p:cNvSpPr>
              <p:nvPr>
                <p:ph type="body" sz="half" idx="19"/>
              </p:nvPr>
            </p:nvSpPr>
            <p:spPr>
              <a:xfrm>
                <a:off x="161925" y="502695"/>
                <a:ext cx="8897849" cy="5576520"/>
              </a:xfrm>
            </p:spPr>
            <p:txBody>
              <a:bodyPr/>
              <a:lstStyle/>
              <a:p>
                <a:r>
                  <a:rPr lang="en-US" sz="1800" b="0" dirty="0">
                    <a:latin typeface="+mj-lt"/>
                    <a:ea typeface="Cambria Math" panose="02040503050406030204" pitchFamily="18" charset="0"/>
                    <a:cs typeface="Times New Roman" panose="02020603050405020304" pitchFamily="18" charset="0"/>
                  </a:rPr>
                  <a:t> A multi-cell SRF elliptical cavity is designed for particular </a:t>
                </a:r>
                <a:r>
                  <a:rPr lang="el-GR" sz="1800" b="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0" i="1" dirty="0">
                    <a:latin typeface="Times New Roman" panose="02020603050405020304" pitchFamily="18" charset="0"/>
                    <a:ea typeface="Cambria Math" panose="02040503050406030204" pitchFamily="18" charset="0"/>
                    <a:cs typeface="Times New Roman" panose="02020603050405020304" pitchFamily="18" charset="0"/>
                  </a:rPr>
                  <a:t> = </a:t>
                </a:r>
                <a:r>
                  <a:rPr lang="el-GR" sz="1800" b="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0" i="1"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n-US" sz="1800" b="0" dirty="0">
                    <a:latin typeface="Times New Roman" panose="02020603050405020304" pitchFamily="18" charset="0"/>
                    <a:ea typeface="Cambria Math" panose="02040503050406030204" pitchFamily="18" charset="0"/>
                    <a:cs typeface="Times New Roman" panose="02020603050405020304" pitchFamily="18" charset="0"/>
                  </a:rPr>
                  <a:t>, </a:t>
                </a:r>
                <a:r>
                  <a:rPr lang="en-US" sz="1800" b="0" dirty="0">
                    <a:latin typeface="+mj-lt"/>
                    <a:ea typeface="Cambria Math" panose="02040503050406030204" pitchFamily="18" charset="0"/>
                    <a:cs typeface="Times New Roman" panose="02020603050405020304" pitchFamily="18" charset="0"/>
                  </a:rPr>
                  <a:t>but accelerates in a wide range of particle velocities; the range depends on the number of cells in the cavity N. Field distribution for the tuned cavity has equal amplitudes for each cell; longitudinal field distribution for considerably large aperture is close to sinusoidal:</a:t>
                </a:r>
              </a:p>
              <a:p>
                <a:pPr marL="285750" indent="-285750">
                  <a:buFont typeface="Arial" panose="020B0604020202020204" pitchFamily="34" charset="0"/>
                  <a:buChar char="•"/>
                </a:pPr>
                <a:endParaRPr lang="en-US" sz="1800" b="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1800" b="0" dirty="0">
                  <a:latin typeface="Times New Roman" panose="02020603050405020304" pitchFamily="18" charset="0"/>
                  <a:ea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endParaRPr lang="en-US" sz="1800" b="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1800" b="0" dirty="0">
                  <a:latin typeface="Times New Roman" panose="02020603050405020304" pitchFamily="18" charset="0"/>
                  <a:ea typeface="Cambria Math" panose="02040503050406030204" pitchFamily="18" charset="0"/>
                  <a:cs typeface="Times New Roman" panose="02020603050405020304" pitchFamily="18" charset="0"/>
                </a:endParaRPr>
              </a:p>
              <a:p>
                <a:pPr indent="457200"/>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14:m>
                  <m:oMathPara xmlns:m="http://schemas.openxmlformats.org/officeDocument/2006/math">
                    <m:oMathParaPr>
                      <m:jc m:val="left"/>
                    </m:oMathParaPr>
                    <m:oMath xmlns:m="http://schemas.openxmlformats.org/officeDocument/2006/math">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𝑽</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𝑽</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𝒐𝒑𝒕𝒊𝒎𝒂𝒍</m:t>
                                  </m:r>
                                </m:sub>
                              </m:sSub>
                            </m:e>
                          </m:d>
                        </m:den>
                      </m:f>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2</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𝜋</m:t>
                          </m:r>
                          <m:r>
                            <a:rPr lang="en-US" sz="1400" i="1">
                              <a:latin typeface="Cambria Math" panose="02040503050406030204" pitchFamily="18" charset="0"/>
                              <a:ea typeface="Times New Roman" panose="02020603050405020304" pitchFamily="18" charset="0"/>
                              <a:cs typeface="Times New Roman" panose="02020603050405020304" pitchFamily="18" charset="0"/>
                            </a:rPr>
                            <m:t>𝑵</m:t>
                          </m:r>
                        </m:den>
                      </m:f>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400">
                                  <a:latin typeface="Cambria Math" panose="02040503050406030204" pitchFamily="18" charset="0"/>
                                  <a:ea typeface="Times New Roman" panose="02020603050405020304" pitchFamily="18" charset="0"/>
                                  <a:cs typeface="Times New Roman" panose="02020603050405020304" pitchFamily="18" charset="0"/>
                                </a:rPr>
                                <m:t>sin</m:t>
                              </m:r>
                              <m:r>
                                <a:rPr lang="en-US" sz="1400">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𝜋</m:t>
                                  </m:r>
                                  <m:r>
                                    <a:rPr lang="en-US" sz="1400" i="1">
                                      <a:latin typeface="Cambria Math" panose="02040503050406030204" pitchFamily="18" charset="0"/>
                                      <a:ea typeface="Times New Roman" panose="02020603050405020304" pitchFamily="18" charset="0"/>
                                      <a:cs typeface="Times New Roman" panose="02020603050405020304" pitchFamily="18" charset="0"/>
                                    </a:rPr>
                                    <m:t>𝑵</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𝐺</m:t>
                                          </m:r>
                                        </m:sub>
                                      </m:sSub>
                                    </m:e>
                                  </m:d>
                                </m:num>
                                <m:den>
                                  <m:r>
                                    <a:rPr lang="en-US" sz="1400" i="1">
                                      <a:latin typeface="Cambria Math" panose="02040503050406030204" pitchFamily="18" charset="0"/>
                                      <a:ea typeface="Times New Roman" panose="02020603050405020304" pitchFamily="18" charset="0"/>
                                      <a:cs typeface="Times New Roman" panose="02020603050405020304" pitchFamily="18" charset="0"/>
                                    </a:rPr>
                                    <m:t>2</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den>
                              </m:f>
                              <m:r>
                                <a:rPr lang="en-US" sz="1400" i="1">
                                  <a:latin typeface="Cambria Math" panose="02040503050406030204" pitchFamily="18" charset="0"/>
                                  <a:ea typeface="Times New Roman" panose="02020603050405020304" pitchFamily="18" charset="0"/>
                                  <a:cs typeface="Times New Roman" panose="02020603050405020304" pitchFamily="18" charset="0"/>
                                </a:rPr>
                                <m:t>)</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𝐺</m:t>
                                  </m:r>
                                </m:sub>
                              </m:sSub>
                            </m:den>
                          </m:f>
                          <m:r>
                            <a:rPr lang="en-US" sz="14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Times New Roman" panose="02020603050405020304" pitchFamily="18" charset="0"/>
                                </a:rPr>
                                <m:t>(−1)</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𝑛</m:t>
                              </m:r>
                            </m:sup>
                          </m:sSup>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400">
                                  <a:latin typeface="Cambria Math" panose="02040503050406030204" pitchFamily="18" charset="0"/>
                                  <a:ea typeface="Times New Roman" panose="02020603050405020304" pitchFamily="18" charset="0"/>
                                  <a:cs typeface="Times New Roman" panose="02020603050405020304" pitchFamily="18" charset="0"/>
                                </a:rPr>
                                <m:t>sin</m:t>
                              </m:r>
                              <m:r>
                                <a:rPr lang="en-US" sz="1400">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𝜋</m:t>
                                  </m:r>
                                  <m:r>
                                    <a:rPr lang="en-US" sz="1400" i="1">
                                      <a:latin typeface="Cambria Math" panose="02040503050406030204" pitchFamily="18" charset="0"/>
                                      <a:ea typeface="Times New Roman" panose="02020603050405020304" pitchFamily="18" charset="0"/>
                                      <a:cs typeface="Times New Roman" panose="02020603050405020304" pitchFamily="18" charset="0"/>
                                    </a:rPr>
                                    <m:t>𝑵</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𝐺</m:t>
                                          </m:r>
                                        </m:sub>
                                      </m:sSub>
                                    </m:e>
                                  </m:d>
                                </m:num>
                                <m:den>
                                  <m:r>
                                    <a:rPr lang="en-US" sz="1400" i="1">
                                      <a:latin typeface="Cambria Math" panose="02040503050406030204" pitchFamily="18" charset="0"/>
                                      <a:ea typeface="Times New Roman" panose="02020603050405020304" pitchFamily="18" charset="0"/>
                                      <a:cs typeface="Times New Roman" panose="02020603050405020304" pitchFamily="18" charset="0"/>
                                    </a:rPr>
                                    <m:t>2</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den>
                              </m:f>
                              <m:r>
                                <a:rPr lang="en-US" sz="1400" i="1">
                                  <a:latin typeface="Cambria Math" panose="02040503050406030204" pitchFamily="18" charset="0"/>
                                  <a:ea typeface="Times New Roman" panose="02020603050405020304" pitchFamily="18" charset="0"/>
                                  <a:cs typeface="Times New Roman" panose="02020603050405020304" pitchFamily="18" charset="0"/>
                                </a:rPr>
                                <m:t>)</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𝐺</m:t>
                                  </m:r>
                                </m:sub>
                              </m:sSub>
                            </m:den>
                          </m:f>
                        </m:e>
                      </m:d>
                    </m:oMath>
                  </m:oMathPara>
                </a14:m>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p:txBody>
          </p:sp>
        </mc:Choice>
        <mc:Fallback xmlns="">
          <p:sp>
            <p:nvSpPr>
              <p:cNvPr id="5" name="Text Placeholder 4"/>
              <p:cNvSpPr>
                <a:spLocks noGrp="1" noRot="1" noChangeAspect="1" noMove="1" noResize="1" noEditPoints="1" noAdjustHandles="1" noChangeArrowheads="1" noChangeShapeType="1" noTextEdit="1"/>
              </p:cNvSpPr>
              <p:nvPr>
                <p:ph type="body" sz="half" idx="19"/>
              </p:nvPr>
            </p:nvSpPr>
            <p:spPr>
              <a:xfrm>
                <a:off x="161925" y="502695"/>
                <a:ext cx="8897849" cy="5576520"/>
              </a:xfrm>
              <a:blipFill>
                <a:blip r:embed="rId3"/>
                <a:stretch>
                  <a:fillRect l="-1645" t="-1530"/>
                </a:stretch>
              </a:blipFill>
            </p:spPr>
            <p:txBody>
              <a:bodyPr/>
              <a:lstStyle/>
              <a:p>
                <a:r>
                  <a:rPr lang="en-US">
                    <a:noFill/>
                  </a:rPr>
                  <a:t> </a:t>
                </a:r>
              </a:p>
            </p:txBody>
          </p:sp>
        </mc:Fallback>
      </mc:AlternateContent>
      <p:sp>
        <p:nvSpPr>
          <p:cNvPr id="6" name="Date Placeholder 5"/>
          <p:cNvSpPr>
            <a:spLocks noGrp="1"/>
          </p:cNvSpPr>
          <p:nvPr>
            <p:ph type="dt" sz="half" idx="2"/>
          </p:nvPr>
        </p:nvSpPr>
        <p:spPr/>
        <p:txBody>
          <a:bodyPr/>
          <a:lstStyle/>
          <a:p>
            <a:pPr>
              <a:defRPr/>
            </a:pPr>
            <a:r>
              <a:rPr lang="en-US"/>
              <a:t>1/13/2020</a:t>
            </a:r>
            <a:endParaRPr lang="en-US" dirty="0"/>
          </a:p>
        </p:txBody>
      </p:sp>
      <p:sp>
        <p:nvSpPr>
          <p:cNvPr id="7" name="Footer Placeholder 6"/>
          <p:cNvSpPr>
            <a:spLocks noGrp="1"/>
          </p:cNvSpPr>
          <p:nvPr>
            <p:ph type="ftr" sz="quarter" idx="3"/>
          </p:nvPr>
        </p:nvSpPr>
        <p:spPr/>
        <p:txBody>
          <a:bodyPr/>
          <a:lstStyle/>
          <a:p>
            <a:pPr>
              <a:defRPr/>
            </a:pPr>
            <a:r>
              <a:rPr lang="en-US"/>
              <a:t>V. Yakovlev | Engineering in Particle Accelerators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136</a:t>
            </a:fld>
            <a:endParaRPr lang="en-US" dirty="0"/>
          </a:p>
        </p:txBody>
      </p:sp>
      <p:sp>
        <p:nvSpPr>
          <p:cNvPr id="10" name="Title 9"/>
          <p:cNvSpPr>
            <a:spLocks noGrp="1"/>
          </p:cNvSpPr>
          <p:nvPr>
            <p:ph type="title"/>
          </p:nvPr>
        </p:nvSpPr>
        <p:spPr>
          <a:xfrm>
            <a:off x="164118" y="74818"/>
            <a:ext cx="8686800" cy="427877"/>
          </a:xfrm>
        </p:spPr>
        <p:txBody>
          <a:bodyPr/>
          <a:lstStyle/>
          <a:p>
            <a:r>
              <a:rPr lang="en-US" sz="2000" dirty="0"/>
              <a:t>Multi-cell cavity</a:t>
            </a:r>
          </a:p>
        </p:txBody>
      </p:sp>
      <p:pic>
        <p:nvPicPr>
          <p:cNvPr id="2" name="Picture 1"/>
          <p:cNvPicPr>
            <a:picLocks noChangeAspect="1"/>
          </p:cNvPicPr>
          <p:nvPr/>
        </p:nvPicPr>
        <p:blipFill>
          <a:blip r:embed="rId4"/>
          <a:stretch>
            <a:fillRect/>
          </a:stretch>
        </p:blipFill>
        <p:spPr>
          <a:xfrm>
            <a:off x="5077296" y="1810105"/>
            <a:ext cx="3982478" cy="2961699"/>
          </a:xfrm>
          <a:prstGeom prst="rect">
            <a:avLst/>
          </a:prstGeom>
        </p:spPr>
      </p:pic>
      <p:sp>
        <p:nvSpPr>
          <p:cNvPr id="3" name="Rectangle 2"/>
          <p:cNvSpPr/>
          <p:nvPr/>
        </p:nvSpPr>
        <p:spPr>
          <a:xfrm>
            <a:off x="250825" y="5447818"/>
            <a:ext cx="4512657" cy="369332"/>
          </a:xfrm>
          <a:prstGeom prst="rect">
            <a:avLst/>
          </a:prstGeom>
        </p:spPr>
        <p:txBody>
          <a:bodyPr wrap="square">
            <a:spAutoFit/>
          </a:bodyPr>
          <a:lstStyle/>
          <a:p>
            <a:r>
              <a:rPr lang="en-US" sz="1800" i="1" dirty="0">
                <a:solidFill>
                  <a:srgbClr val="004C97"/>
                </a:solidFill>
                <a:latin typeface="+mj-lt"/>
                <a:ea typeface="Cambria Math" panose="02040503050406030204" pitchFamily="18" charset="0"/>
                <a:cs typeface="Times New Roman" panose="02020603050405020304" pitchFamily="18" charset="0"/>
              </a:rPr>
              <a:t>V </a:t>
            </a:r>
            <a:r>
              <a:rPr lang="en-US" sz="1800" dirty="0">
                <a:solidFill>
                  <a:srgbClr val="004C97"/>
                </a:solidFill>
                <a:latin typeface="+mj-lt"/>
                <a:ea typeface="Cambria Math" panose="02040503050406030204" pitchFamily="18" charset="0"/>
                <a:cs typeface="Times New Roman" panose="02020603050405020304" pitchFamily="18" charset="0"/>
              </a:rPr>
              <a:t>is the energy gain per cavity.</a:t>
            </a:r>
            <a:endParaRPr lang="en-US" dirty="0">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5010150" y="4771804"/>
                <a:ext cx="4049624" cy="18382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𝛽</m:t>
                          </m:r>
                        </m:e>
                        <m:sub>
                          <m:r>
                            <a:rPr lang="en-US" sz="1400" i="1">
                              <a:latin typeface="Cambria Math" panose="02040503050406030204" pitchFamily="18" charset="0"/>
                            </a:rPr>
                            <m:t>𝑜𝑝𝑡𝑖𝑚𝑎𝑙</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𝛽</m:t>
                          </m:r>
                        </m:e>
                        <m:sub>
                          <m:r>
                            <a:rPr lang="en-US" sz="1400" i="1">
                              <a:latin typeface="Cambria Math" panose="02040503050406030204" pitchFamily="18" charset="0"/>
                            </a:rPr>
                            <m:t>𝐺</m:t>
                          </m:r>
                        </m:sub>
                      </m:sSub>
                      <m:d>
                        <m:dPr>
                          <m:ctrlPr>
                            <a:rPr lang="en-US" sz="1400" i="1">
                              <a:latin typeface="Cambria Math" panose="02040503050406030204" pitchFamily="18" charset="0"/>
                            </a:rPr>
                          </m:ctrlPr>
                        </m:dPr>
                        <m:e>
                          <m:r>
                            <a:rPr lang="en-US" sz="1400" i="0">
                              <a:latin typeface="Cambria Math" panose="02040503050406030204" pitchFamily="18" charset="0"/>
                            </a:rPr>
                            <m:t>1+</m:t>
                          </m:r>
                          <m:f>
                            <m:fPr>
                              <m:ctrlPr>
                                <a:rPr lang="en-US" sz="1400" i="1">
                                  <a:latin typeface="Cambria Math" panose="02040503050406030204" pitchFamily="18" charset="0"/>
                                </a:rPr>
                              </m:ctrlPr>
                            </m:fPr>
                            <m:num>
                              <m:r>
                                <a:rPr lang="en-US" sz="1400" i="0">
                                  <a:latin typeface="Cambria Math" panose="02040503050406030204" pitchFamily="18" charset="0"/>
                                </a:rPr>
                                <m:t>6</m:t>
                              </m:r>
                            </m:num>
                            <m:den>
                              <m:sSup>
                                <m:sSupPr>
                                  <m:ctrlPr>
                                    <a:rPr lang="en-US" sz="1400" i="1">
                                      <a:latin typeface="Cambria Math" panose="02040503050406030204" pitchFamily="18" charset="0"/>
                                    </a:rPr>
                                  </m:ctrlPr>
                                </m:sSupPr>
                                <m:e>
                                  <m:r>
                                    <a:rPr lang="en-US" sz="1400" i="1">
                                      <a:latin typeface="Cambria Math" panose="02040503050406030204" pitchFamily="18" charset="0"/>
                                    </a:rPr>
                                    <m:t>𝜋</m:t>
                                  </m:r>
                                </m:e>
                                <m:sup>
                                  <m:r>
                                    <a:rPr lang="en-US" sz="1400" i="0">
                                      <a:latin typeface="Cambria Math" panose="02040503050406030204" pitchFamily="18" charset="0"/>
                                    </a:rPr>
                                    <m:t>2</m:t>
                                  </m:r>
                                </m:sup>
                              </m:sSup>
                              <m:sSup>
                                <m:sSupPr>
                                  <m:ctrlPr>
                                    <a:rPr lang="en-US" sz="1400" i="1">
                                      <a:latin typeface="Cambria Math" panose="02040503050406030204" pitchFamily="18" charset="0"/>
                                    </a:rPr>
                                  </m:ctrlPr>
                                </m:sSupPr>
                                <m:e>
                                  <m:r>
                                    <a:rPr lang="en-US" sz="1400" b="0" i="1" smtClean="0">
                                      <a:latin typeface="Cambria Math" panose="02040503050406030204" pitchFamily="18" charset="0"/>
                                    </a:rPr>
                                    <m:t>𝑁</m:t>
                                  </m:r>
                                </m:e>
                                <m:sup>
                                  <m:r>
                                    <a:rPr lang="en-US" sz="1400" i="0">
                                      <a:latin typeface="Cambria Math" panose="02040503050406030204" pitchFamily="18" charset="0"/>
                                    </a:rPr>
                                    <m:t>2</m:t>
                                  </m:r>
                                </m:sup>
                              </m:sSup>
                            </m:den>
                          </m:f>
                        </m:e>
                      </m:d>
                    </m:oMath>
                  </m:oMathPara>
                </a14:m>
                <a:endParaRPr lang="en-US" sz="1400" dirty="0"/>
              </a:p>
              <a:p>
                <a:endParaRPr lang="en-US" sz="1400" dirty="0"/>
              </a:p>
              <a:p>
                <a:r>
                  <a:rPr lang="en-US" sz="1800" dirty="0"/>
                  <a:t>The cavity containing more cells provides effective acceleration in more narrow particle velocity range!</a:t>
                </a:r>
              </a:p>
              <a:p>
                <a:endParaRPr lang="en-US" sz="1400" dirty="0"/>
              </a:p>
            </p:txBody>
          </p:sp>
        </mc:Choice>
        <mc:Fallback xmlns="">
          <p:sp>
            <p:nvSpPr>
              <p:cNvPr id="11" name="Rectangle 10"/>
              <p:cNvSpPr>
                <a:spLocks noRot="1" noChangeAspect="1" noMove="1" noResize="1" noEditPoints="1" noAdjustHandles="1" noChangeArrowheads="1" noChangeShapeType="1" noTextEdit="1"/>
              </p:cNvSpPr>
              <p:nvPr/>
            </p:nvSpPr>
            <p:spPr>
              <a:xfrm>
                <a:off x="5010150" y="4771804"/>
                <a:ext cx="4049624" cy="1838260"/>
              </a:xfrm>
              <a:prstGeom prst="rect">
                <a:avLst/>
              </a:prstGeom>
              <a:blipFill>
                <a:blip r:embed="rId5"/>
                <a:stretch>
                  <a:fillRect l="-1355" r="-1054"/>
                </a:stretch>
              </a:blipFill>
            </p:spPr>
            <p:txBody>
              <a:bodyPr/>
              <a:lstStyle/>
              <a:p>
                <a:r>
                  <a:rPr lang="en-US">
                    <a:noFill/>
                  </a:rPr>
                  <a:t> </a:t>
                </a:r>
              </a:p>
            </p:txBody>
          </p:sp>
        </mc:Fallback>
      </mc:AlternateContent>
      <p:graphicFrame>
        <p:nvGraphicFramePr>
          <p:cNvPr id="12" name="Object 203"/>
          <p:cNvGraphicFramePr>
            <a:graphicFrameLocks noChangeAspect="1"/>
          </p:cNvGraphicFramePr>
          <p:nvPr>
            <p:extLst/>
          </p:nvPr>
        </p:nvGraphicFramePr>
        <p:xfrm>
          <a:off x="334324" y="1810105"/>
          <a:ext cx="3293361" cy="2630225"/>
        </p:xfrm>
        <a:graphic>
          <a:graphicData uri="http://schemas.openxmlformats.org/presentationml/2006/ole">
            <mc:AlternateContent xmlns:mc="http://schemas.openxmlformats.org/markup-compatibility/2006">
              <mc:Choice xmlns:v="urn:schemas-microsoft-com:vml" Requires="v">
                <p:oleObj spid="_x0000_s9297" name="Chart" r:id="rId6" imgW="4914980" imgH="3924198" progId="Excel.Sheet.8">
                  <p:embed/>
                </p:oleObj>
              </mc:Choice>
              <mc:Fallback>
                <p:oleObj name="Chart" r:id="rId6" imgW="4914980" imgH="3924198" progId="Excel.Sheet.8">
                  <p:embed/>
                  <p:pic>
                    <p:nvPicPr>
                      <p:cNvPr id="12" name="Object 2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24" y="1810105"/>
                        <a:ext cx="3293361" cy="26302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738228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9"/>
          </p:nvPr>
        </p:nvSpPr>
        <p:spPr>
          <a:xfrm>
            <a:off x="89661" y="600301"/>
            <a:ext cx="8984002" cy="5903912"/>
          </a:xfrm>
        </p:spPr>
        <p:txBody>
          <a:bodyPr/>
          <a:lstStyle/>
          <a:p>
            <a:r>
              <a:rPr lang="en-US" sz="2000" b="0" dirty="0">
                <a:latin typeface="+mj-lt"/>
              </a:rPr>
              <a:t>Cavity tuning:</a:t>
            </a:r>
          </a:p>
          <a:p>
            <a:pPr marL="342900" indent="-342900">
              <a:buFont typeface="Arial" panose="020B0604020202020204" pitchFamily="34" charset="0"/>
              <a:buChar char="•"/>
            </a:pPr>
            <a:r>
              <a:rPr lang="en-US" sz="2000" b="0" dirty="0">
                <a:latin typeface="+mj-lt"/>
              </a:rPr>
              <a:t>Compensation of the errors caused my manufacturing</a:t>
            </a:r>
          </a:p>
          <a:p>
            <a:pPr marL="342900" indent="-342900">
              <a:buFont typeface="Arial" panose="020B0604020202020204" pitchFamily="34" charset="0"/>
              <a:buChar char="•"/>
            </a:pPr>
            <a:r>
              <a:rPr lang="en-US" sz="2000" b="0" dirty="0">
                <a:latin typeface="+mj-lt"/>
              </a:rPr>
              <a:t>Compensation of the errors caused by cool-down.</a:t>
            </a:r>
          </a:p>
          <a:p>
            <a:pPr marL="342900" indent="-342900">
              <a:buFont typeface="Arial" panose="020B0604020202020204" pitchFamily="34" charset="0"/>
              <a:buChar char="•"/>
            </a:pPr>
            <a:r>
              <a:rPr lang="en-US" sz="2000" b="0" dirty="0">
                <a:latin typeface="+mj-lt"/>
              </a:rPr>
              <a:t>Field flatness </a:t>
            </a:r>
          </a:p>
          <a:p>
            <a:pPr marL="342900" indent="-342900">
              <a:buFont typeface="Arial" panose="020B0604020202020204" pitchFamily="34" charset="0"/>
              <a:buChar char="•"/>
            </a:pPr>
            <a:r>
              <a:rPr lang="en-US" sz="2000" b="0" dirty="0">
                <a:latin typeface="+mj-lt"/>
              </a:rPr>
              <a:t>Tuning the operating mode frequency to resonance.</a:t>
            </a:r>
          </a:p>
        </p:txBody>
      </p:sp>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137</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172424"/>
            <a:ext cx="8686800" cy="427877"/>
          </a:xfrm>
        </p:spPr>
        <p:txBody>
          <a:bodyPr/>
          <a:lstStyle/>
          <a:p>
            <a:r>
              <a:rPr lang="en-US" sz="2400" dirty="0"/>
              <a:t>Multi-cell cavity</a:t>
            </a:r>
          </a:p>
        </p:txBody>
      </p:sp>
      <p:pic>
        <p:nvPicPr>
          <p:cNvPr id="2" name="Picture 1"/>
          <p:cNvPicPr>
            <a:picLocks noChangeAspect="1"/>
          </p:cNvPicPr>
          <p:nvPr/>
        </p:nvPicPr>
        <p:blipFill>
          <a:blip r:embed="rId2"/>
          <a:stretch>
            <a:fillRect/>
          </a:stretch>
        </p:blipFill>
        <p:spPr>
          <a:xfrm>
            <a:off x="591877" y="2531574"/>
            <a:ext cx="7429500" cy="3076575"/>
          </a:xfrm>
          <a:prstGeom prst="rect">
            <a:avLst/>
          </a:prstGeom>
        </p:spPr>
      </p:pic>
      <p:sp>
        <p:nvSpPr>
          <p:cNvPr id="3" name="TextBox 2"/>
          <p:cNvSpPr txBox="1"/>
          <p:nvPr/>
        </p:nvSpPr>
        <p:spPr>
          <a:xfrm>
            <a:off x="591877" y="5861538"/>
            <a:ext cx="7759432" cy="461665"/>
          </a:xfrm>
          <a:prstGeom prst="rect">
            <a:avLst/>
          </a:prstGeom>
          <a:noFill/>
        </p:spPr>
        <p:txBody>
          <a:bodyPr wrap="none" rtlCol="0">
            <a:spAutoFit/>
          </a:bodyPr>
          <a:lstStyle/>
          <a:p>
            <a:r>
              <a:rPr lang="en-US" dirty="0"/>
              <a:t>Field flatness in ILC – type cavity before and after pre-tuning.</a:t>
            </a:r>
          </a:p>
        </p:txBody>
      </p:sp>
    </p:spTree>
    <p:extLst>
      <p:ext uri="{BB962C8B-B14F-4D97-AF65-F5344CB8AC3E}">
        <p14:creationId xmlns:p14="http://schemas.microsoft.com/office/powerpoint/2010/main" val="18327783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138</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38159"/>
            <a:ext cx="8686800" cy="427877"/>
          </a:xfrm>
        </p:spPr>
        <p:txBody>
          <a:bodyPr/>
          <a:lstStyle/>
          <a:p>
            <a:r>
              <a:rPr lang="en-US" sz="2000" dirty="0"/>
              <a:t>Elliptical cavities:</a:t>
            </a:r>
          </a:p>
        </p:txBody>
      </p:sp>
      <p:pic>
        <p:nvPicPr>
          <p:cNvPr id="4" name="Picture 3"/>
          <p:cNvPicPr>
            <a:picLocks noChangeAspect="1"/>
          </p:cNvPicPr>
          <p:nvPr/>
        </p:nvPicPr>
        <p:blipFill>
          <a:blip r:embed="rId2"/>
          <a:stretch>
            <a:fillRect/>
          </a:stretch>
        </p:blipFill>
        <p:spPr>
          <a:xfrm>
            <a:off x="156305" y="3332610"/>
            <a:ext cx="3064708" cy="1274566"/>
          </a:xfrm>
          <a:prstGeom prst="rect">
            <a:avLst/>
          </a:prstGeom>
        </p:spPr>
      </p:pic>
      <p:pic>
        <p:nvPicPr>
          <p:cNvPr id="9" name="Picture 8"/>
          <p:cNvPicPr>
            <a:picLocks noChangeAspect="1"/>
          </p:cNvPicPr>
          <p:nvPr/>
        </p:nvPicPr>
        <p:blipFill>
          <a:blip r:embed="rId3"/>
          <a:stretch>
            <a:fillRect/>
          </a:stretch>
        </p:blipFill>
        <p:spPr>
          <a:xfrm>
            <a:off x="156305" y="4889027"/>
            <a:ext cx="3809074" cy="1369815"/>
          </a:xfrm>
          <a:prstGeom prst="rect">
            <a:avLst/>
          </a:prstGeom>
        </p:spPr>
      </p:pic>
      <p:pic>
        <p:nvPicPr>
          <p:cNvPr id="11" name="Picture 10"/>
          <p:cNvPicPr>
            <a:picLocks noChangeAspect="1"/>
          </p:cNvPicPr>
          <p:nvPr/>
        </p:nvPicPr>
        <p:blipFill>
          <a:blip r:embed="rId4"/>
          <a:stretch>
            <a:fillRect/>
          </a:stretch>
        </p:blipFill>
        <p:spPr>
          <a:xfrm>
            <a:off x="4499705" y="854584"/>
            <a:ext cx="3297605" cy="2202578"/>
          </a:xfrm>
          <a:prstGeom prst="rect">
            <a:avLst/>
          </a:prstGeom>
        </p:spPr>
      </p:pic>
      <p:pic>
        <p:nvPicPr>
          <p:cNvPr id="12" name="Picture 11"/>
          <p:cNvPicPr>
            <a:picLocks noChangeAspect="1"/>
          </p:cNvPicPr>
          <p:nvPr/>
        </p:nvPicPr>
        <p:blipFill>
          <a:blip r:embed="rId5"/>
          <a:stretch>
            <a:fillRect/>
          </a:stretch>
        </p:blipFill>
        <p:spPr>
          <a:xfrm>
            <a:off x="3358493" y="3434126"/>
            <a:ext cx="5669467" cy="963082"/>
          </a:xfrm>
          <a:prstGeom prst="rect">
            <a:avLst/>
          </a:prstGeom>
        </p:spPr>
      </p:pic>
      <p:pic>
        <p:nvPicPr>
          <p:cNvPr id="13" name="Picture 12"/>
          <p:cNvPicPr>
            <a:picLocks noChangeAspect="1"/>
          </p:cNvPicPr>
          <p:nvPr/>
        </p:nvPicPr>
        <p:blipFill>
          <a:blip r:embed="rId6"/>
          <a:stretch>
            <a:fillRect/>
          </a:stretch>
        </p:blipFill>
        <p:spPr>
          <a:xfrm>
            <a:off x="156305" y="962541"/>
            <a:ext cx="2741006" cy="2047179"/>
          </a:xfrm>
          <a:prstGeom prst="rect">
            <a:avLst/>
          </a:prstGeom>
        </p:spPr>
      </p:pic>
      <p:sp>
        <p:nvSpPr>
          <p:cNvPr id="15" name="TextBox 14"/>
          <p:cNvSpPr txBox="1"/>
          <p:nvPr/>
        </p:nvSpPr>
        <p:spPr>
          <a:xfrm>
            <a:off x="77289" y="600301"/>
            <a:ext cx="502451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INFN Milano, 700 MHz, </a:t>
            </a:r>
            <a:r>
              <a:rPr lang="el-GR" sz="1800"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n-US" sz="1800" dirty="0">
                <a:latin typeface="Times New Roman" panose="02020603050405020304" pitchFamily="18" charset="0"/>
                <a:ea typeface="Cambria Math" panose="02040503050406030204" pitchFamily="18" charset="0"/>
                <a:cs typeface="Times New Roman" panose="02020603050405020304" pitchFamily="18" charset="0"/>
              </a:rPr>
              <a:t> = 0.5</a:t>
            </a:r>
            <a:endParaRPr lang="en-US" sz="1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21890" y="2981578"/>
            <a:ext cx="502451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SNS, 805 MHz, </a:t>
            </a:r>
            <a:r>
              <a:rPr lang="el-GR" sz="1800"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n-US" sz="1800" dirty="0">
                <a:latin typeface="Times New Roman" panose="02020603050405020304" pitchFamily="18" charset="0"/>
                <a:ea typeface="Cambria Math" panose="02040503050406030204" pitchFamily="18" charset="0"/>
                <a:cs typeface="Times New Roman" panose="02020603050405020304" pitchFamily="18" charset="0"/>
              </a:rPr>
              <a:t> = 0.61</a:t>
            </a:r>
            <a:endParaRPr lang="en-US" sz="1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36588" y="4578464"/>
            <a:ext cx="5020177"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SNS, 805 MHz, </a:t>
            </a:r>
            <a:r>
              <a:rPr lang="el-GR" sz="1800"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n-US" sz="1800" dirty="0">
                <a:latin typeface="Times New Roman" panose="02020603050405020304" pitchFamily="18" charset="0"/>
                <a:ea typeface="Cambria Math" panose="02040503050406030204" pitchFamily="18" charset="0"/>
                <a:cs typeface="Times New Roman" panose="02020603050405020304" pitchFamily="18" charset="0"/>
              </a:rPr>
              <a:t> = 0.81</a:t>
            </a:r>
            <a:endParaRPr lang="en-US" sz="1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732714" y="457243"/>
            <a:ext cx="502451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PIP II, 650 MHz, </a:t>
            </a:r>
            <a:r>
              <a:rPr lang="el-GR" sz="1800"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n-US" sz="1800" dirty="0">
                <a:latin typeface="Times New Roman" panose="02020603050405020304" pitchFamily="18" charset="0"/>
                <a:ea typeface="Cambria Math" panose="02040503050406030204" pitchFamily="18" charset="0"/>
                <a:cs typeface="Times New Roman" panose="02020603050405020304" pitchFamily="18" charset="0"/>
              </a:rPr>
              <a:t> = 0.9</a:t>
            </a:r>
            <a:endParaRPr lang="en-US" sz="1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634523" y="3080851"/>
            <a:ext cx="472168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XFEL, 1300 MHz, </a:t>
            </a:r>
            <a:r>
              <a:rPr lang="el-GR" sz="1800"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n-US" sz="1800" dirty="0">
                <a:latin typeface="Times New Roman" panose="02020603050405020304" pitchFamily="18" charset="0"/>
                <a:ea typeface="Cambria Math" panose="02040503050406030204" pitchFamily="18" charset="0"/>
                <a:cs typeface="Times New Roman" panose="02020603050405020304" pitchFamily="18" charset="0"/>
              </a:rPr>
              <a:t> = 1</a:t>
            </a:r>
            <a:endParaRPr lang="en-US" sz="1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927164" y="4570632"/>
            <a:ext cx="502451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XFEL, 3900 MHz, </a:t>
            </a:r>
            <a:r>
              <a:rPr lang="el-GR" sz="1800" dirty="0">
                <a:latin typeface="Times New Roman" panose="02020603050405020304" pitchFamily="18" charset="0"/>
                <a:ea typeface="Cambria Math" panose="02040503050406030204" pitchFamily="18" charset="0"/>
                <a:cs typeface="Times New Roman" panose="02020603050405020304" pitchFamily="18" charset="0"/>
              </a:rPr>
              <a:t>β</a:t>
            </a:r>
            <a:r>
              <a:rPr lang="en-US" sz="1800" baseline="-25000" dirty="0">
                <a:latin typeface="Times New Roman" panose="02020603050405020304" pitchFamily="18" charset="0"/>
                <a:ea typeface="Cambria Math" panose="02040503050406030204" pitchFamily="18" charset="0"/>
                <a:cs typeface="Times New Roman" panose="02020603050405020304" pitchFamily="18" charset="0"/>
              </a:rPr>
              <a:t>G</a:t>
            </a:r>
            <a:r>
              <a:rPr lang="en-US" sz="1800" dirty="0">
                <a:latin typeface="Times New Roman" panose="02020603050405020304" pitchFamily="18" charset="0"/>
                <a:ea typeface="Cambria Math" panose="02040503050406030204" pitchFamily="18" charset="0"/>
                <a:cs typeface="Times New Roman" panose="02020603050405020304" pitchFamily="18" charset="0"/>
              </a:rPr>
              <a:t> = 1</a:t>
            </a:r>
            <a:endParaRPr lang="en-US" sz="1800"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7"/>
          <a:stretch>
            <a:fillRect/>
          </a:stretch>
        </p:blipFill>
        <p:spPr>
          <a:xfrm>
            <a:off x="4747278" y="4990270"/>
            <a:ext cx="3235902" cy="1022123"/>
          </a:xfrm>
          <a:prstGeom prst="rect">
            <a:avLst/>
          </a:prstGeom>
        </p:spPr>
      </p:pic>
    </p:spTree>
    <p:extLst>
      <p:ext uri="{BB962C8B-B14F-4D97-AF65-F5344CB8AC3E}">
        <p14:creationId xmlns:p14="http://schemas.microsoft.com/office/powerpoint/2010/main" val="8888793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Multi-cell cavity is not effective for low </a:t>
            </a:r>
            <a:r>
              <a:rPr lang="el-GR" sz="2400" dirty="0">
                <a:latin typeface="Cambria Math" panose="02040503050406030204" pitchFamily="18" charset="0"/>
                <a:ea typeface="Cambria Math" panose="02040503050406030204" pitchFamily="18" charset="0"/>
              </a:rPr>
              <a:t>β</a:t>
            </a:r>
            <a:r>
              <a:rPr lang="en-US" sz="2400" dirty="0"/>
              <a: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139</a:t>
            </a:fld>
            <a:endParaRPr lang="en-US" dirty="0"/>
          </a:p>
        </p:txBody>
      </p:sp>
      <p:sp>
        <p:nvSpPr>
          <p:cNvPr id="2" name="TextBox 1"/>
          <p:cNvSpPr txBox="1"/>
          <p:nvPr/>
        </p:nvSpPr>
        <p:spPr>
          <a:xfrm>
            <a:off x="63500" y="679629"/>
            <a:ext cx="8836025" cy="5632311"/>
          </a:xfrm>
          <a:prstGeom prst="rect">
            <a:avLst/>
          </a:prstGeom>
          <a:noFill/>
        </p:spPr>
        <p:txBody>
          <a:bodyPr wrap="square" rtlCol="0">
            <a:spAutoFit/>
          </a:bodyPr>
          <a:lstStyle/>
          <a:p>
            <a:r>
              <a:rPr lang="en-US" dirty="0">
                <a:latin typeface="+mj-lt"/>
                <a:cs typeface="Times New Roman" panose="02020603050405020304" pitchFamily="18" charset="0"/>
              </a:rPr>
              <a:t>For small </a:t>
            </a:r>
            <a:r>
              <a:rPr lang="el-GR" i="1" dirty="0">
                <a:solidFill>
                  <a:schemeClr val="accent6">
                    <a:lumMod val="50000"/>
                  </a:schemeClr>
                </a:solidFill>
                <a:latin typeface="Times New Roman" panose="02020603050405020304" pitchFamily="18" charset="0"/>
                <a:cs typeface="Times New Roman" panose="02020603050405020304" pitchFamily="18" charset="0"/>
              </a:rPr>
              <a:t>β</a:t>
            </a:r>
            <a:r>
              <a:rPr lang="en-US" i="1" dirty="0">
                <a:solidFill>
                  <a:schemeClr val="accent6">
                    <a:lumMod val="50000"/>
                  </a:schemeClr>
                </a:solidFill>
                <a:latin typeface="Times New Roman" panose="02020603050405020304" pitchFamily="18" charset="0"/>
                <a:cs typeface="Times New Roman" panose="02020603050405020304" pitchFamily="18" charset="0"/>
              </a:rPr>
              <a:t> </a:t>
            </a:r>
          </a:p>
          <a:p>
            <a:r>
              <a:rPr lang="en-US" i="1" dirty="0">
                <a:latin typeface="Times New Roman" panose="02020603050405020304" pitchFamily="18" charset="0"/>
                <a:cs typeface="Times New Roman" panose="02020603050405020304" pitchFamily="18" charset="0"/>
              </a:rPr>
              <a:t>    I</a:t>
            </a:r>
            <a:r>
              <a:rPr lang="en-US" i="1" baseline="-25000" dirty="0">
                <a:latin typeface="Times New Roman" panose="02020603050405020304" pitchFamily="18" charset="0"/>
                <a:cs typeface="Times New Roman" panose="02020603050405020304" pitchFamily="18" charset="0"/>
              </a:rPr>
              <a:t>0 </a:t>
            </a:r>
            <a:r>
              <a:rPr lang="en-US" i="1" dirty="0">
                <a:latin typeface="Times New Roman" panose="02020603050405020304" pitchFamily="18" charset="0"/>
                <a:cs typeface="Times New Roman" panose="02020603050405020304" pitchFamily="18" charset="0"/>
              </a:rPr>
              <a:t>(r) ~ </a:t>
            </a:r>
            <a:r>
              <a:rPr lang="en-US" i="1" dirty="0" err="1">
                <a:latin typeface="Times New Roman" panose="02020603050405020304" pitchFamily="18" charset="0"/>
                <a:ea typeface="Cambria Math" panose="02040503050406030204" pitchFamily="18" charset="0"/>
                <a:cs typeface="Times New Roman" panose="02020603050405020304" pitchFamily="18" charset="0"/>
              </a:rPr>
              <a:t>exp</a:t>
            </a:r>
            <a:r>
              <a:rPr lang="en-US" i="1" dirty="0">
                <a:latin typeface="Times New Roman" panose="02020603050405020304" pitchFamily="18" charset="0"/>
                <a:ea typeface="Cambria Math" panose="02040503050406030204" pitchFamily="18" charset="0"/>
                <a:cs typeface="Times New Roman" panose="02020603050405020304" pitchFamily="18" charset="0"/>
              </a:rPr>
              <a:t>(2</a:t>
            </a:r>
            <a:r>
              <a:rPr lang="el-GR" i="1" dirty="0">
                <a:latin typeface="Cambria Math" panose="02040503050406030204" pitchFamily="18" charset="0"/>
                <a:ea typeface="Cambria Math" panose="02040503050406030204" pitchFamily="18" charset="0"/>
                <a:cs typeface="Times New Roman" panose="02020603050405020304" pitchFamily="18" charset="0"/>
              </a:rPr>
              <a:t>π</a:t>
            </a:r>
            <a:r>
              <a:rPr lang="en-US" i="1" dirty="0">
                <a:latin typeface="Times New Roman" panose="02020603050405020304" pitchFamily="18" charset="0"/>
                <a:ea typeface="Cambria Math" panose="02040503050406030204" pitchFamily="18" charset="0"/>
                <a:cs typeface="Times New Roman" panose="02020603050405020304" pitchFamily="18" charset="0"/>
              </a:rPr>
              <a:t>r/</a:t>
            </a:r>
            <a:r>
              <a:rPr lang="el-GR" i="1" dirty="0">
                <a:latin typeface="Cambria Math" panose="02040503050406030204" pitchFamily="18" charset="0"/>
                <a:ea typeface="Cambria Math" panose="02040503050406030204" pitchFamily="18" charset="0"/>
                <a:cs typeface="Times New Roman" panose="02020603050405020304" pitchFamily="18" charset="0"/>
              </a:rPr>
              <a:t>λβ</a:t>
            </a:r>
            <a:r>
              <a:rPr lang="en-US" dirty="0">
                <a:latin typeface="Cambria Math" panose="02040503050406030204" pitchFamily="18" charset="0"/>
                <a:ea typeface="Cambria Math" panose="02040503050406030204" pitchFamily="18" charset="0"/>
                <a:cs typeface="Times New Roman" panose="02020603050405020304" pitchFamily="18" charset="0"/>
              </a:rPr>
              <a:t>)*. </a:t>
            </a:r>
          </a:p>
          <a:p>
            <a:r>
              <a:rPr lang="en-US" dirty="0">
                <a:latin typeface="+mj-lt"/>
                <a:ea typeface="Cambria Math" panose="02040503050406030204" pitchFamily="18" charset="0"/>
                <a:cs typeface="Times New Roman" panose="02020603050405020304" pitchFamily="18" charset="0"/>
              </a:rPr>
              <a:t>Synchronous EM is concentrated on the cavity periphery, not on the axis! Consequences:</a:t>
            </a:r>
          </a:p>
          <a:p>
            <a:pPr marL="342900" indent="-342900">
              <a:buFont typeface="Arial" panose="020B0604020202020204" pitchFamily="34" charset="0"/>
              <a:buChar char="•"/>
            </a:pPr>
            <a:r>
              <a:rPr lang="en-US" dirty="0">
                <a:latin typeface="+mj-lt"/>
                <a:ea typeface="Cambria Math" panose="02040503050406030204" pitchFamily="18" charset="0"/>
                <a:cs typeface="Times New Roman" panose="02020603050405020304" pitchFamily="18" charset="0"/>
              </a:rPr>
              <a:t>Small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(R/Q): </a:t>
            </a:r>
          </a:p>
          <a:p>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(R/Q)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exp</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(-4</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λβ</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 </a:t>
            </a:r>
            <a:r>
              <a:rPr lang="en-US" dirty="0">
                <a:latin typeface="+mj-lt"/>
                <a:ea typeface="Cambria Math" panose="02040503050406030204" pitchFamily="18" charset="0"/>
                <a:cs typeface="Times New Roman" panose="02020603050405020304" pitchFamily="18" charset="0"/>
              </a:rPr>
              <a:t>is the cavity aperture radius; </a:t>
            </a:r>
          </a:p>
          <a:p>
            <a:pPr marL="342900" indent="-342900">
              <a:buFont typeface="Arial" panose="020B0604020202020204" pitchFamily="34" charset="0"/>
              <a:buChar char="•"/>
            </a:pPr>
            <a:r>
              <a:rPr lang="en-US" dirty="0">
                <a:latin typeface="+mj-lt"/>
                <a:ea typeface="Cambria Math" panose="02040503050406030204" pitchFamily="18" charset="0"/>
                <a:cs typeface="Times New Roman" panose="02020603050405020304" pitchFamily="18" charset="0"/>
              </a:rPr>
              <a:t>High </a:t>
            </a:r>
            <a:r>
              <a:rPr lang="en-US" i="1" dirty="0" err="1">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latin typeface="Times New Roman" panose="02020603050405020304" pitchFamily="18" charset="0"/>
                <a:ea typeface="Cambria Math" panose="02040503050406030204" pitchFamily="18" charset="0"/>
                <a:cs typeface="Times New Roman" panose="02020603050405020304" pitchFamily="18" charset="0"/>
              </a:rPr>
              <a:t>e</a:t>
            </a:r>
            <a:endParaRPr lang="en-US" dirty="0">
              <a:latin typeface="+mj-lt"/>
              <a:ea typeface="Cambria Math" panose="02040503050406030204" pitchFamily="18" charset="0"/>
              <a:cs typeface="Times New Roman" panose="02020603050405020304" pitchFamily="18" charset="0"/>
            </a:endParaRPr>
          </a:p>
          <a:p>
            <a:r>
              <a:rPr lang="en-US" i="1" dirty="0">
                <a:latin typeface="+mj-lt"/>
                <a:ea typeface="Cambria Math" panose="02040503050406030204" pitchFamily="18" charset="0"/>
                <a:cs typeface="Times New Roman" panose="02020603050405020304" pitchFamily="18" charset="0"/>
              </a:rPr>
              <a: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exp</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a:t>
            </a:r>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λβ</a:t>
            </a:r>
            <a:r>
              <a:rPr lang="en-US"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a:t>
            </a:r>
          </a:p>
          <a:p>
            <a:pPr marL="342900" indent="-342900">
              <a:buFont typeface="Arial" panose="020B0604020202020204" pitchFamily="34" charset="0"/>
              <a:buChar char="•"/>
            </a:pPr>
            <a:r>
              <a:rPr lang="en-US" dirty="0">
                <a:latin typeface="Cambria Math" panose="02040503050406030204" pitchFamily="18" charset="0"/>
                <a:ea typeface="Cambria Math" panose="02040503050406030204" pitchFamily="18" charset="0"/>
                <a:cs typeface="Times New Roman" panose="02020603050405020304" pitchFamily="18" charset="0"/>
              </a:rPr>
              <a:t>High </a:t>
            </a:r>
            <a:r>
              <a:rPr lang="en-US" i="1" dirty="0">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a:latin typeface="Times New Roman" panose="02020603050405020304" pitchFamily="18" charset="0"/>
                <a:ea typeface="Cambria Math" panose="02040503050406030204" pitchFamily="18" charset="0"/>
                <a:cs typeface="Times New Roman" panose="02020603050405020304" pitchFamily="18" charset="0"/>
              </a:rPr>
              <a:t>m</a:t>
            </a:r>
            <a:r>
              <a:rPr lang="en-US" dirty="0">
                <a:latin typeface="Cambria Math" panose="02040503050406030204" pitchFamily="18" charset="0"/>
                <a:ea typeface="Cambria Math" panose="02040503050406030204" pitchFamily="18" charset="0"/>
                <a:cs typeface="Times New Roman" panose="02020603050405020304" pitchFamily="18" charset="0"/>
              </a:rPr>
              <a:t>. </a:t>
            </a:r>
          </a:p>
          <a:p>
            <a:r>
              <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exp</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a:t>
            </a:r>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λβ</a:t>
            </a:r>
            <a:r>
              <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a:t>
            </a:r>
          </a:p>
          <a:p>
            <a:endPar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endParaRPr>
          </a:p>
          <a:p>
            <a:endPar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endParaRPr>
          </a:p>
          <a:p>
            <a:endPar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v&gt;c                    v=c                 v&lt;c</a:t>
            </a:r>
          </a:p>
          <a:p>
            <a:r>
              <a:rPr lang="en-US"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*See page 29</a:t>
            </a:r>
          </a:p>
        </p:txBody>
      </p:sp>
      <p:pic>
        <p:nvPicPr>
          <p:cNvPr id="6" name="Picture 5"/>
          <p:cNvPicPr>
            <a:picLocks noChangeAspect="1"/>
          </p:cNvPicPr>
          <p:nvPr/>
        </p:nvPicPr>
        <p:blipFill>
          <a:blip r:embed="rId3"/>
          <a:stretch>
            <a:fillRect/>
          </a:stretch>
        </p:blipFill>
        <p:spPr>
          <a:xfrm>
            <a:off x="1074511" y="4424362"/>
            <a:ext cx="5676900" cy="1043299"/>
          </a:xfrm>
          <a:prstGeom prst="rect">
            <a:avLst/>
          </a:prstGeom>
        </p:spPr>
      </p:pic>
    </p:spTree>
    <p:extLst>
      <p:ext uri="{BB962C8B-B14F-4D97-AF65-F5344CB8AC3E}">
        <p14:creationId xmlns:p14="http://schemas.microsoft.com/office/powerpoint/2010/main" val="3736285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Types of the accelerators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2" name="TextBox 1"/>
          <p:cNvSpPr txBox="1"/>
          <p:nvPr/>
        </p:nvSpPr>
        <p:spPr>
          <a:xfrm>
            <a:off x="156288" y="1099507"/>
            <a:ext cx="8831424" cy="738664"/>
          </a:xfrm>
          <a:prstGeom prst="rect">
            <a:avLst/>
          </a:prstGeom>
          <a:noFill/>
        </p:spPr>
        <p:txBody>
          <a:bodyPr wrap="square" rtlCol="0">
            <a:spAutoFit/>
          </a:bodyPr>
          <a:lstStyle/>
          <a:p>
            <a:br>
              <a:rPr lang="en-US" dirty="0"/>
            </a:br>
            <a:endParaRPr lang="en-US" sz="1800" dirty="0"/>
          </a:p>
        </p:txBody>
      </p:sp>
      <p:sp>
        <p:nvSpPr>
          <p:cNvPr id="6" name="TextBox 5">
            <a:extLst>
              <a:ext uri="{FF2B5EF4-FFF2-40B4-BE49-F238E27FC236}">
                <a16:creationId xmlns:a16="http://schemas.microsoft.com/office/drawing/2014/main" id="{CE310A22-D741-46C7-8B5D-3ABE660BD6C6}"/>
              </a:ext>
            </a:extLst>
          </p:cNvPr>
          <p:cNvSpPr txBox="1"/>
          <p:nvPr/>
        </p:nvSpPr>
        <p:spPr>
          <a:xfrm>
            <a:off x="21565" y="679629"/>
            <a:ext cx="9122435" cy="1200329"/>
          </a:xfrm>
          <a:prstGeom prst="rect">
            <a:avLst/>
          </a:prstGeom>
          <a:noFill/>
        </p:spPr>
        <p:txBody>
          <a:bodyPr wrap="square" rtlCol="0">
            <a:spAutoFit/>
          </a:bodyPr>
          <a:lstStyle/>
          <a:p>
            <a:pPr marL="342900" indent="-342900">
              <a:buFont typeface="Wingdings" panose="05000000000000000000" pitchFamily="2" charset="2"/>
              <a:buChar char="v"/>
            </a:pPr>
            <a:r>
              <a:rPr lang="en-US" dirty="0"/>
              <a:t>RF accelerators – acceleration in RF field</a:t>
            </a:r>
          </a:p>
          <a:p>
            <a:pPr marL="342900" indent="-342900">
              <a:buFont typeface="Arial" panose="020B0604020202020204" pitchFamily="34" charset="0"/>
              <a:buChar char="•"/>
            </a:pPr>
            <a:r>
              <a:rPr lang="en-US" dirty="0"/>
              <a:t>Bunched beam (no particles when the field is decelerating);</a:t>
            </a:r>
          </a:p>
          <a:p>
            <a:pPr marL="342900" indent="-342900">
              <a:buFont typeface="Arial" panose="020B0604020202020204" pitchFamily="34" charset="0"/>
              <a:buChar char="•"/>
            </a:pPr>
            <a:r>
              <a:rPr lang="en-US" dirty="0"/>
              <a:t>Accelerating RF field is excited in an accelerating gap;</a:t>
            </a:r>
          </a:p>
        </p:txBody>
      </p:sp>
      <p:pic>
        <p:nvPicPr>
          <p:cNvPr id="15" name="Picture 14">
            <a:extLst>
              <a:ext uri="{FF2B5EF4-FFF2-40B4-BE49-F238E27FC236}">
                <a16:creationId xmlns:a16="http://schemas.microsoft.com/office/drawing/2014/main" id="{7DBD4F92-BF00-4E77-9D62-3F217699936B}"/>
              </a:ext>
            </a:extLst>
          </p:cNvPr>
          <p:cNvPicPr>
            <a:picLocks noChangeAspect="1"/>
          </p:cNvPicPr>
          <p:nvPr/>
        </p:nvPicPr>
        <p:blipFill>
          <a:blip r:embed="rId2"/>
          <a:stretch>
            <a:fillRect/>
          </a:stretch>
        </p:blipFill>
        <p:spPr>
          <a:xfrm>
            <a:off x="636588" y="2299836"/>
            <a:ext cx="4245963" cy="1559426"/>
          </a:xfrm>
          <a:prstGeom prst="rect">
            <a:avLst/>
          </a:prstGeom>
        </p:spPr>
      </p:pic>
      <p:sp>
        <p:nvSpPr>
          <p:cNvPr id="18" name="TextBox 17">
            <a:extLst>
              <a:ext uri="{FF2B5EF4-FFF2-40B4-BE49-F238E27FC236}">
                <a16:creationId xmlns:a16="http://schemas.microsoft.com/office/drawing/2014/main" id="{9481B476-BC1F-43E8-871F-09D0CB0D564B}"/>
              </a:ext>
            </a:extLst>
          </p:cNvPr>
          <p:cNvSpPr txBox="1"/>
          <p:nvPr/>
        </p:nvSpPr>
        <p:spPr>
          <a:xfrm>
            <a:off x="429419" y="1838171"/>
            <a:ext cx="1241045" cy="461665"/>
          </a:xfrm>
          <a:prstGeom prst="rect">
            <a:avLst/>
          </a:prstGeom>
          <a:noFill/>
        </p:spPr>
        <p:txBody>
          <a:bodyPr wrap="none" rtlCol="0">
            <a:spAutoFit/>
          </a:bodyPr>
          <a:lstStyle/>
          <a:p>
            <a:r>
              <a:rPr lang="en-US" dirty="0">
                <a:solidFill>
                  <a:srgbClr val="FF0000"/>
                </a:solidFill>
              </a:rPr>
              <a:t>Bunches</a:t>
            </a:r>
          </a:p>
        </p:txBody>
      </p:sp>
      <p:cxnSp>
        <p:nvCxnSpPr>
          <p:cNvPr id="22" name="Straight Arrow Connector 21">
            <a:extLst>
              <a:ext uri="{FF2B5EF4-FFF2-40B4-BE49-F238E27FC236}">
                <a16:creationId xmlns:a16="http://schemas.microsoft.com/office/drawing/2014/main" id="{CEC3F96B-9A0F-43BC-AB47-AB47088E2940}"/>
              </a:ext>
            </a:extLst>
          </p:cNvPr>
          <p:cNvCxnSpPr>
            <a:cxnSpLocks/>
          </p:cNvCxnSpPr>
          <p:nvPr/>
        </p:nvCxnSpPr>
        <p:spPr>
          <a:xfrm flipH="1">
            <a:off x="983412" y="2207503"/>
            <a:ext cx="66530" cy="738664"/>
          </a:xfrm>
          <a:prstGeom prst="straightConnector1">
            <a:avLst/>
          </a:prstGeom>
          <a:ln w="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66893E2-2E38-4F6A-B736-FEBC20CA754B}"/>
              </a:ext>
            </a:extLst>
          </p:cNvPr>
          <p:cNvCxnSpPr>
            <a:cxnSpLocks/>
          </p:cNvCxnSpPr>
          <p:nvPr/>
        </p:nvCxnSpPr>
        <p:spPr>
          <a:xfrm>
            <a:off x="1054778" y="2205037"/>
            <a:ext cx="1709627" cy="738664"/>
          </a:xfrm>
          <a:prstGeom prst="straightConnector1">
            <a:avLst/>
          </a:prstGeom>
          <a:ln w="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20E819E-CD87-4166-AC08-8506EF5DBF04}"/>
              </a:ext>
            </a:extLst>
          </p:cNvPr>
          <p:cNvSpPr txBox="1"/>
          <p:nvPr/>
        </p:nvSpPr>
        <p:spPr>
          <a:xfrm>
            <a:off x="2973052" y="1796384"/>
            <a:ext cx="2242473" cy="461665"/>
          </a:xfrm>
          <a:prstGeom prst="rect">
            <a:avLst/>
          </a:prstGeom>
          <a:noFill/>
        </p:spPr>
        <p:txBody>
          <a:bodyPr wrap="none" rtlCol="0">
            <a:spAutoFit/>
          </a:bodyPr>
          <a:lstStyle/>
          <a:p>
            <a:r>
              <a:rPr lang="en-US" dirty="0">
                <a:solidFill>
                  <a:schemeClr val="accent6">
                    <a:lumMod val="50000"/>
                  </a:schemeClr>
                </a:solidFill>
              </a:rPr>
              <a:t>Accelerating gap</a:t>
            </a:r>
          </a:p>
        </p:txBody>
      </p:sp>
      <p:cxnSp>
        <p:nvCxnSpPr>
          <p:cNvPr id="28" name="Straight Arrow Connector 27">
            <a:extLst>
              <a:ext uri="{FF2B5EF4-FFF2-40B4-BE49-F238E27FC236}">
                <a16:creationId xmlns:a16="http://schemas.microsoft.com/office/drawing/2014/main" id="{2363A50B-57D9-4436-8143-6CEBECC71AA4}"/>
              </a:ext>
            </a:extLst>
          </p:cNvPr>
          <p:cNvCxnSpPr/>
          <p:nvPr/>
        </p:nvCxnSpPr>
        <p:spPr>
          <a:xfrm flipH="1">
            <a:off x="2764405" y="2205037"/>
            <a:ext cx="297972" cy="270744"/>
          </a:xfrm>
          <a:prstGeom prst="straightConnector1">
            <a:avLst/>
          </a:prstGeom>
          <a:ln>
            <a:solidFill>
              <a:srgbClr val="0F2D62"/>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BDC9758-E126-4231-88D7-7E221184AA2A}"/>
              </a:ext>
            </a:extLst>
          </p:cNvPr>
          <p:cNvSpPr txBox="1"/>
          <p:nvPr/>
        </p:nvSpPr>
        <p:spPr>
          <a:xfrm>
            <a:off x="1584822" y="3658770"/>
            <a:ext cx="2920030" cy="461665"/>
          </a:xfrm>
          <a:prstGeom prst="rect">
            <a:avLst/>
          </a:prstGeom>
          <a:noFill/>
        </p:spPr>
        <p:txBody>
          <a:bodyPr wrap="none" rtlCol="0">
            <a:spAutoFit/>
          </a:bodyPr>
          <a:lstStyle/>
          <a:p>
            <a:r>
              <a:rPr lang="en-US" dirty="0">
                <a:latin typeface="+mj-lt"/>
              </a:rPr>
              <a:t>RF field: </a:t>
            </a:r>
            <a:r>
              <a:rPr lang="en-US" i="1" dirty="0">
                <a:latin typeface="+mj-lt"/>
              </a:rPr>
              <a:t>E =E</a:t>
            </a:r>
            <a:r>
              <a:rPr lang="en-US" i="1" baseline="-25000" dirty="0">
                <a:latin typeface="+mj-lt"/>
              </a:rPr>
              <a:t>0</a:t>
            </a:r>
            <a:r>
              <a:rPr lang="en-US" i="1" dirty="0">
                <a:latin typeface="+mj-lt"/>
              </a:rPr>
              <a:t> cos(</a:t>
            </a:r>
            <a:r>
              <a:rPr lang="el-GR" i="1" dirty="0">
                <a:latin typeface="+mj-lt"/>
                <a:ea typeface="Cambria Math" panose="02040503050406030204" pitchFamily="18" charset="0"/>
              </a:rPr>
              <a:t>ω</a:t>
            </a:r>
            <a:r>
              <a:rPr lang="en-US" i="1" dirty="0">
                <a:latin typeface="+mj-lt"/>
                <a:ea typeface="Cambria Math" panose="02040503050406030204" pitchFamily="18" charset="0"/>
              </a:rPr>
              <a:t>t)</a:t>
            </a:r>
            <a:endParaRPr lang="en-US" i="1" dirty="0">
              <a:latin typeface="+mj-lt"/>
            </a:endParaRPr>
          </a:p>
        </p:txBody>
      </p:sp>
      <p:cxnSp>
        <p:nvCxnSpPr>
          <p:cNvPr id="31" name="Straight Connector 30">
            <a:extLst>
              <a:ext uri="{FF2B5EF4-FFF2-40B4-BE49-F238E27FC236}">
                <a16:creationId xmlns:a16="http://schemas.microsoft.com/office/drawing/2014/main" id="{1532919B-4626-4812-B159-4E5328AD4165}"/>
              </a:ext>
            </a:extLst>
          </p:cNvPr>
          <p:cNvCxnSpPr/>
          <p:nvPr/>
        </p:nvCxnSpPr>
        <p:spPr>
          <a:xfrm>
            <a:off x="983412" y="3071004"/>
            <a:ext cx="0" cy="1354347"/>
          </a:xfrm>
          <a:prstGeom prst="line">
            <a:avLst/>
          </a:prstGeom>
          <a:ln w="0">
            <a:solidFill>
              <a:srgbClr val="003087"/>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0F18E9-BB91-4FC2-99C8-50272D34A11E}"/>
              </a:ext>
            </a:extLst>
          </p:cNvPr>
          <p:cNvCxnSpPr/>
          <p:nvPr/>
        </p:nvCxnSpPr>
        <p:spPr>
          <a:xfrm>
            <a:off x="2697193" y="3071004"/>
            <a:ext cx="0" cy="1354347"/>
          </a:xfrm>
          <a:prstGeom prst="line">
            <a:avLst/>
          </a:prstGeom>
          <a:ln w="0">
            <a:solidFill>
              <a:srgbClr val="003087"/>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1725C31-6D6B-4AE8-AEBE-F61F240F4D42}"/>
              </a:ext>
            </a:extLst>
          </p:cNvPr>
          <p:cNvCxnSpPr/>
          <p:nvPr/>
        </p:nvCxnSpPr>
        <p:spPr>
          <a:xfrm>
            <a:off x="983412" y="4278702"/>
            <a:ext cx="1713781" cy="0"/>
          </a:xfrm>
          <a:prstGeom prst="straightConnector1">
            <a:avLst/>
          </a:prstGeom>
          <a:ln w="0">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A21576AF-7A7B-4B0A-9FEB-C03B0F5A797A}"/>
              </a:ext>
            </a:extLst>
          </p:cNvPr>
          <p:cNvSpPr txBox="1"/>
          <p:nvPr/>
        </p:nvSpPr>
        <p:spPr>
          <a:xfrm>
            <a:off x="983413" y="4282877"/>
            <a:ext cx="7896666" cy="338554"/>
          </a:xfrm>
          <a:prstGeom prst="rect">
            <a:avLst/>
          </a:prstGeom>
          <a:noFill/>
        </p:spPr>
        <p:txBody>
          <a:bodyPr wrap="square" rtlCol="0">
            <a:spAutoFit/>
          </a:bodyPr>
          <a:lstStyle/>
          <a:p>
            <a:r>
              <a:rPr lang="en-US" sz="1600" i="1" dirty="0"/>
              <a:t>L = </a:t>
            </a:r>
            <a:r>
              <a:rPr lang="en-US" sz="1600" i="1" dirty="0" err="1"/>
              <a:t>nvT</a:t>
            </a:r>
            <a:r>
              <a:rPr lang="en-US" sz="1600" i="1" dirty="0"/>
              <a:t>=</a:t>
            </a:r>
            <a:r>
              <a:rPr lang="en-US" sz="1600" i="1" dirty="0">
                <a:latin typeface="+mn-lt"/>
              </a:rPr>
              <a:t>2</a:t>
            </a:r>
            <a:r>
              <a:rPr lang="el-GR" sz="1600" i="1" dirty="0">
                <a:latin typeface="+mn-lt"/>
                <a:ea typeface="Cambria Math" panose="02040503050406030204" pitchFamily="18" charset="0"/>
              </a:rPr>
              <a:t>π</a:t>
            </a:r>
            <a:r>
              <a:rPr lang="en-US" sz="1600" i="1" dirty="0" err="1">
                <a:latin typeface="+mn-lt"/>
                <a:ea typeface="Cambria Math" panose="02040503050406030204" pitchFamily="18" charset="0"/>
              </a:rPr>
              <a:t>nv</a:t>
            </a:r>
            <a:r>
              <a:rPr lang="en-US" sz="1600" i="1" dirty="0">
                <a:latin typeface="+mn-lt"/>
                <a:ea typeface="Cambria Math" panose="02040503050406030204" pitchFamily="18" charset="0"/>
              </a:rPr>
              <a:t>/</a:t>
            </a:r>
            <a:r>
              <a:rPr lang="el-GR" sz="1600" i="1" dirty="0">
                <a:latin typeface="+mn-lt"/>
                <a:ea typeface="Cambria Math" panose="02040503050406030204" pitchFamily="18" charset="0"/>
              </a:rPr>
              <a:t>ω</a:t>
            </a:r>
            <a:r>
              <a:rPr lang="en-US" sz="1600" i="1" dirty="0">
                <a:latin typeface="+mn-lt"/>
                <a:ea typeface="Cambria Math" panose="02040503050406030204" pitchFamily="18" charset="0"/>
              </a:rPr>
              <a:t>, </a:t>
            </a:r>
            <a:r>
              <a:rPr lang="en-US" sz="1400" i="1" dirty="0">
                <a:latin typeface="+mj-lt"/>
                <a:ea typeface="Cambria Math" panose="02040503050406030204" pitchFamily="18" charset="0"/>
              </a:rPr>
              <a:t>v </a:t>
            </a:r>
            <a:r>
              <a:rPr lang="en-US" sz="1400" dirty="0">
                <a:latin typeface="+mj-lt"/>
                <a:ea typeface="Cambria Math" panose="02040503050406030204" pitchFamily="18" charset="0"/>
              </a:rPr>
              <a:t>is the bunch velocity, </a:t>
            </a:r>
            <a:r>
              <a:rPr lang="en-US" sz="1400" i="1" dirty="0">
                <a:latin typeface="+mj-lt"/>
                <a:ea typeface="Cambria Math" panose="02040503050406030204" pitchFamily="18" charset="0"/>
              </a:rPr>
              <a:t>T </a:t>
            </a:r>
            <a:r>
              <a:rPr lang="en-US" sz="1400" dirty="0">
                <a:latin typeface="+mj-lt"/>
                <a:ea typeface="Cambria Math" panose="02040503050406030204" pitchFamily="18" charset="0"/>
              </a:rPr>
              <a:t>is RF period and </a:t>
            </a:r>
            <a:r>
              <a:rPr lang="el-GR" sz="1400" i="1" dirty="0">
                <a:latin typeface="+mj-lt"/>
                <a:ea typeface="Cambria Math" panose="02040503050406030204" pitchFamily="18" charset="0"/>
              </a:rPr>
              <a:t>ω</a:t>
            </a:r>
            <a:r>
              <a:rPr lang="en-US" sz="1400" dirty="0">
                <a:latin typeface="+mj-lt"/>
                <a:ea typeface="Cambria Math" panose="02040503050406030204" pitchFamily="18" charset="0"/>
              </a:rPr>
              <a:t> is RF cyclic frequency; </a:t>
            </a:r>
            <a:r>
              <a:rPr lang="en-US" sz="1400" i="1" dirty="0">
                <a:latin typeface="+mj-lt"/>
                <a:ea typeface="Cambria Math" panose="02040503050406030204" pitchFamily="18" charset="0"/>
              </a:rPr>
              <a:t>n</a:t>
            </a:r>
            <a:r>
              <a:rPr lang="en-US" sz="1400" dirty="0">
                <a:latin typeface="+mj-lt"/>
                <a:ea typeface="Cambria Math" panose="02040503050406030204" pitchFamily="18" charset="0"/>
              </a:rPr>
              <a:t> is integer, </a:t>
            </a:r>
            <a:r>
              <a:rPr lang="en-US" sz="1400" i="1" dirty="0">
                <a:latin typeface="+mj-lt"/>
                <a:ea typeface="Cambria Math" panose="02040503050406030204" pitchFamily="18" charset="0"/>
              </a:rPr>
              <a:t>n</a:t>
            </a:r>
            <a:r>
              <a:rPr lang="en-US" sz="1400" dirty="0">
                <a:latin typeface="+mj-lt"/>
                <a:ea typeface="Cambria Math" panose="02040503050406030204" pitchFamily="18" charset="0"/>
              </a:rPr>
              <a:t>=1,2…</a:t>
            </a:r>
            <a:endParaRPr lang="en-US" sz="1400" dirty="0">
              <a:latin typeface="+mj-lt"/>
            </a:endParaRPr>
          </a:p>
        </p:txBody>
      </p:sp>
      <p:cxnSp>
        <p:nvCxnSpPr>
          <p:cNvPr id="37" name="Straight Arrow Connector 36">
            <a:extLst>
              <a:ext uri="{FF2B5EF4-FFF2-40B4-BE49-F238E27FC236}">
                <a16:creationId xmlns:a16="http://schemas.microsoft.com/office/drawing/2014/main" id="{7FFBE821-C70E-4C6C-89DC-6712424437C3}"/>
              </a:ext>
            </a:extLst>
          </p:cNvPr>
          <p:cNvCxnSpPr/>
          <p:nvPr/>
        </p:nvCxnSpPr>
        <p:spPr>
          <a:xfrm>
            <a:off x="1133788" y="3047219"/>
            <a:ext cx="39681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43E04DF-8C4E-429E-8D0A-AD9EF37022D3}"/>
              </a:ext>
            </a:extLst>
          </p:cNvPr>
          <p:cNvCxnSpPr/>
          <p:nvPr/>
        </p:nvCxnSpPr>
        <p:spPr>
          <a:xfrm>
            <a:off x="2863969" y="3046438"/>
            <a:ext cx="39681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778E292-B7A6-4A6A-9DCE-7D2AFBAB6EE1}"/>
              </a:ext>
            </a:extLst>
          </p:cNvPr>
          <p:cNvCxnSpPr/>
          <p:nvPr/>
        </p:nvCxnSpPr>
        <p:spPr>
          <a:xfrm>
            <a:off x="4496700" y="3047219"/>
            <a:ext cx="39681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D7813AE-141C-4E2E-9056-6618F903AA85}"/>
              </a:ext>
            </a:extLst>
          </p:cNvPr>
          <p:cNvSpPr txBox="1"/>
          <p:nvPr/>
        </p:nvSpPr>
        <p:spPr>
          <a:xfrm>
            <a:off x="5262294" y="2715334"/>
            <a:ext cx="3617785" cy="461665"/>
          </a:xfrm>
          <a:prstGeom prst="rect">
            <a:avLst/>
          </a:prstGeom>
          <a:noFill/>
        </p:spPr>
        <p:txBody>
          <a:bodyPr wrap="none" rtlCol="0">
            <a:spAutoFit/>
          </a:bodyPr>
          <a:lstStyle/>
          <a:p>
            <a:r>
              <a:rPr lang="en-US" dirty="0">
                <a:latin typeface="+mj-lt"/>
                <a:ea typeface="Cambria Math" panose="02040503050406030204" pitchFamily="18" charset="0"/>
              </a:rPr>
              <a:t>Particle energy gain </a:t>
            </a:r>
            <a:r>
              <a:rPr lang="el-GR" dirty="0">
                <a:latin typeface="+mj-lt"/>
                <a:ea typeface="Cambria Math" panose="02040503050406030204" pitchFamily="18" charset="0"/>
              </a:rPr>
              <a:t>Δ</a:t>
            </a:r>
            <a:r>
              <a:rPr lang="en-US" dirty="0">
                <a:latin typeface="+mj-lt"/>
                <a:ea typeface="Cambria Math" panose="02040503050406030204" pitchFamily="18" charset="0"/>
              </a:rPr>
              <a:t>U ~ E</a:t>
            </a:r>
            <a:r>
              <a:rPr lang="en-US" baseline="-25000" dirty="0">
                <a:latin typeface="+mj-lt"/>
                <a:ea typeface="Cambria Math" panose="02040503050406030204" pitchFamily="18" charset="0"/>
              </a:rPr>
              <a:t>0</a:t>
            </a:r>
            <a:endParaRPr lang="en-US" baseline="-25000" dirty="0">
              <a:latin typeface="+mj-lt"/>
            </a:endParaRPr>
          </a:p>
        </p:txBody>
      </p:sp>
      <p:pic>
        <p:nvPicPr>
          <p:cNvPr id="23" name="Picture 22">
            <a:extLst>
              <a:ext uri="{FF2B5EF4-FFF2-40B4-BE49-F238E27FC236}">
                <a16:creationId xmlns:a16="http://schemas.microsoft.com/office/drawing/2014/main" id="{29A5E3E9-8C7B-49CA-BE6D-5F901D99C24F}"/>
              </a:ext>
            </a:extLst>
          </p:cNvPr>
          <p:cNvPicPr>
            <a:picLocks noChangeAspect="1"/>
          </p:cNvPicPr>
          <p:nvPr/>
        </p:nvPicPr>
        <p:blipFill>
          <a:blip r:embed="rId3"/>
          <a:stretch>
            <a:fillRect/>
          </a:stretch>
        </p:blipFill>
        <p:spPr>
          <a:xfrm>
            <a:off x="400294" y="4827849"/>
            <a:ext cx="2260617" cy="1335948"/>
          </a:xfrm>
          <a:prstGeom prst="rect">
            <a:avLst/>
          </a:prstGeom>
        </p:spPr>
      </p:pic>
      <p:sp>
        <p:nvSpPr>
          <p:cNvPr id="25" name="TextBox 24">
            <a:extLst>
              <a:ext uri="{FF2B5EF4-FFF2-40B4-BE49-F238E27FC236}">
                <a16:creationId xmlns:a16="http://schemas.microsoft.com/office/drawing/2014/main" id="{AE2AA48A-B007-4AF6-8C39-AA038C747AA9}"/>
              </a:ext>
            </a:extLst>
          </p:cNvPr>
          <p:cNvSpPr txBox="1"/>
          <p:nvPr/>
        </p:nvSpPr>
        <p:spPr>
          <a:xfrm>
            <a:off x="2648291" y="4914594"/>
            <a:ext cx="3286664" cy="1938992"/>
          </a:xfrm>
          <a:prstGeom prst="rect">
            <a:avLst/>
          </a:prstGeom>
          <a:noFill/>
        </p:spPr>
        <p:txBody>
          <a:bodyPr wrap="square" rtlCol="0">
            <a:spAutoFit/>
          </a:bodyPr>
          <a:lstStyle/>
          <a:p>
            <a:r>
              <a:rPr lang="el-GR" sz="1800" i="1" dirty="0">
                <a:latin typeface="+mj-lt"/>
                <a:ea typeface="Cambria Math" panose="02040503050406030204" pitchFamily="18" charset="0"/>
              </a:rPr>
              <a:t>ω</a:t>
            </a:r>
            <a:r>
              <a:rPr lang="en-US" sz="1800" i="1" dirty="0">
                <a:latin typeface="+mj-lt"/>
                <a:ea typeface="Cambria Math" panose="02040503050406030204" pitchFamily="18" charset="0"/>
              </a:rPr>
              <a:t>t=2</a:t>
            </a:r>
            <a:r>
              <a:rPr lang="el-GR" sz="1800" i="1" dirty="0">
                <a:latin typeface="+mj-lt"/>
                <a:ea typeface="Cambria Math" panose="02040503050406030204" pitchFamily="18" charset="0"/>
              </a:rPr>
              <a:t>π</a:t>
            </a:r>
            <a:r>
              <a:rPr lang="en-US" sz="1800" i="1" dirty="0">
                <a:latin typeface="+mj-lt"/>
                <a:ea typeface="Cambria Math" panose="02040503050406030204" pitchFamily="18" charset="0"/>
              </a:rPr>
              <a:t>m, m=0,1,2…</a:t>
            </a:r>
          </a:p>
          <a:p>
            <a:endParaRPr lang="en-US" sz="1800" i="1" dirty="0">
              <a:latin typeface="Cambria Math" panose="02040503050406030204" pitchFamily="18" charset="0"/>
              <a:ea typeface="Cambria Math" panose="02040503050406030204" pitchFamily="18" charset="0"/>
            </a:endParaRPr>
          </a:p>
          <a:p>
            <a:endParaRPr lang="en-US" sz="1800" i="1" dirty="0">
              <a:latin typeface="Cambria Math" panose="02040503050406030204" pitchFamily="18" charset="0"/>
              <a:ea typeface="Cambria Math" panose="02040503050406030204" pitchFamily="18" charset="0"/>
            </a:endParaRPr>
          </a:p>
          <a:p>
            <a:r>
              <a:rPr lang="el-GR" sz="1800" i="1" dirty="0">
                <a:latin typeface="+mj-lt"/>
                <a:ea typeface="Cambria Math" panose="02040503050406030204" pitchFamily="18" charset="0"/>
              </a:rPr>
              <a:t>ω</a:t>
            </a:r>
            <a:r>
              <a:rPr lang="en-US" sz="1800" i="1" dirty="0">
                <a:latin typeface="+mj-lt"/>
                <a:ea typeface="Cambria Math" panose="02040503050406030204" pitchFamily="18" charset="0"/>
              </a:rPr>
              <a:t>t=(2m+1)</a:t>
            </a:r>
            <a:r>
              <a:rPr lang="el-GR" sz="1800" i="1" dirty="0">
                <a:latin typeface="+mj-lt"/>
                <a:ea typeface="Cambria Math" panose="02040503050406030204" pitchFamily="18" charset="0"/>
              </a:rPr>
              <a:t>π</a:t>
            </a:r>
            <a:r>
              <a:rPr lang="en-US" sz="1800" i="1" dirty="0">
                <a:latin typeface="+mj-lt"/>
                <a:ea typeface="Cambria Math" panose="02040503050406030204" pitchFamily="18" charset="0"/>
              </a:rPr>
              <a:t>, m=0,1,2...</a:t>
            </a:r>
            <a:endParaRPr lang="en-US" sz="1800" dirty="0">
              <a:latin typeface="+mj-lt"/>
            </a:endParaRPr>
          </a:p>
          <a:p>
            <a:endParaRPr lang="en-US" dirty="0"/>
          </a:p>
          <a:p>
            <a:endParaRPr lang="en-US" dirty="0"/>
          </a:p>
        </p:txBody>
      </p:sp>
      <p:pic>
        <p:nvPicPr>
          <p:cNvPr id="27" name="Picture 26">
            <a:extLst>
              <a:ext uri="{FF2B5EF4-FFF2-40B4-BE49-F238E27FC236}">
                <a16:creationId xmlns:a16="http://schemas.microsoft.com/office/drawing/2014/main" id="{F0D1A911-4B44-4253-AFFB-99FB4D7996B5}"/>
              </a:ext>
            </a:extLst>
          </p:cNvPr>
          <p:cNvPicPr>
            <a:picLocks noChangeAspect="1"/>
          </p:cNvPicPr>
          <p:nvPr/>
        </p:nvPicPr>
        <p:blipFill>
          <a:blip r:embed="rId4"/>
          <a:stretch>
            <a:fillRect/>
          </a:stretch>
        </p:blipFill>
        <p:spPr>
          <a:xfrm>
            <a:off x="4964683" y="4554583"/>
            <a:ext cx="3714422" cy="1183972"/>
          </a:xfrm>
          <a:prstGeom prst="rect">
            <a:avLst/>
          </a:prstGeom>
        </p:spPr>
      </p:pic>
      <p:sp>
        <p:nvSpPr>
          <p:cNvPr id="30" name="TextBox 29">
            <a:extLst>
              <a:ext uri="{FF2B5EF4-FFF2-40B4-BE49-F238E27FC236}">
                <a16:creationId xmlns:a16="http://schemas.microsoft.com/office/drawing/2014/main" id="{D3518209-A3B0-4CAB-A0AD-B19D78AC274D}"/>
              </a:ext>
            </a:extLst>
          </p:cNvPr>
          <p:cNvSpPr txBox="1"/>
          <p:nvPr/>
        </p:nvSpPr>
        <p:spPr>
          <a:xfrm>
            <a:off x="4931746" y="5566378"/>
            <a:ext cx="4292605" cy="615553"/>
          </a:xfrm>
          <a:prstGeom prst="rect">
            <a:avLst/>
          </a:prstGeom>
          <a:noFill/>
        </p:spPr>
        <p:txBody>
          <a:bodyPr wrap="square" rtlCol="0">
            <a:spAutoFit/>
          </a:bodyPr>
          <a:lstStyle/>
          <a:p>
            <a:r>
              <a:rPr lang="en-US" sz="2000" dirty="0"/>
              <a:t>       Animation from Wikipedia </a:t>
            </a:r>
          </a:p>
          <a:p>
            <a:r>
              <a:rPr lang="en-US" sz="1400" dirty="0"/>
              <a:t>(https://en.wikipedia.org/wiki/Particle_accelerator) </a:t>
            </a:r>
          </a:p>
        </p:txBody>
      </p:sp>
    </p:spTree>
    <p:extLst>
      <p:ext uri="{BB962C8B-B14F-4D97-AF65-F5344CB8AC3E}">
        <p14:creationId xmlns:p14="http://schemas.microsoft.com/office/powerpoint/2010/main" val="4685065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8112" y="110024"/>
            <a:ext cx="8686800" cy="427877"/>
          </a:xfrm>
        </p:spPr>
        <p:txBody>
          <a:bodyPr/>
          <a:lstStyle/>
          <a:p>
            <a:r>
              <a:rPr lang="en-US" sz="2400" dirty="0"/>
              <a:t>Multi-cell cavity is not effective for low </a:t>
            </a:r>
            <a:r>
              <a:rPr lang="el-GR" sz="2400" dirty="0">
                <a:latin typeface="Cambria Math" panose="02040503050406030204" pitchFamily="18" charset="0"/>
                <a:ea typeface="Cambria Math" panose="02040503050406030204" pitchFamily="18" charset="0"/>
              </a:rPr>
              <a:t>β</a:t>
            </a:r>
            <a:r>
              <a:rPr lang="en-US" sz="2400" dirty="0"/>
              <a: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140</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207886" y="676762"/>
                <a:ext cx="8836025" cy="5755422"/>
              </a:xfrm>
              <a:prstGeom prst="rect">
                <a:avLst/>
              </a:prstGeom>
              <a:noFill/>
            </p:spPr>
            <p:txBody>
              <a:bodyPr wrap="square" rtlCol="0">
                <a:spAutoFit/>
              </a:bodyPr>
              <a:lstStyle/>
              <a:p>
                <a:r>
                  <a:rPr lang="en-US" dirty="0">
                    <a:ea typeface="Cambria Math" panose="02040503050406030204" pitchFamily="18" charset="0"/>
                    <a:cs typeface="Times New Roman" panose="02020603050405020304" pitchFamily="18" charset="0"/>
                  </a:rPr>
                  <a:t>RF cavity provides the beam focusing,</a:t>
                </a:r>
                <a:endParaRPr lang="en-US" dirty="0">
                  <a:solidFill>
                    <a:srgbClr val="C00000"/>
                  </a:solidFill>
                  <a:ea typeface="Cambria Math" panose="02040503050406030204" pitchFamily="18" charset="0"/>
                  <a:cs typeface="Times New Roman" panose="02020603050405020304" pitchFamily="18" charset="0"/>
                </a:endParaRPr>
              </a:p>
              <a:p>
                <a:endParaRPr lang="en-US" dirty="0">
                  <a:solidFill>
                    <a:srgbClr val="C00000"/>
                  </a:solidFill>
                  <a:ea typeface="Cambria Math" panose="02040503050406030204" pitchFamily="18" charset="0"/>
                  <a:cs typeface="Times New Roman" panose="02020603050405020304" pitchFamily="18" charset="0"/>
                </a:endParaRPr>
              </a:p>
              <a:p>
                <a:endParaRPr lang="en-US" dirty="0">
                  <a:solidFill>
                    <a:srgbClr val="C00000"/>
                  </a:solidFill>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dirty="0">
                    <a:ea typeface="Cambria Math" panose="02040503050406030204" pitchFamily="18" charset="0"/>
                    <a:cs typeface="Times New Roman" panose="02020603050405020304" pitchFamily="18" charset="0"/>
                  </a:rPr>
                  <a:t>For </a:t>
                </a:r>
                <a:r>
                  <a:rPr lang="el-GR" dirty="0">
                    <a:latin typeface="Cambria Math" panose="02040503050406030204" pitchFamily="18" charset="0"/>
                    <a:ea typeface="Cambria Math" panose="02040503050406030204" pitchFamily="18" charset="0"/>
                    <a:cs typeface="Times New Roman" panose="02020603050405020304" pitchFamily="18" charset="0"/>
                  </a:rPr>
                  <a:t>φ</a:t>
                </a:r>
                <a:r>
                  <a:rPr lang="en-US" baseline="-25000" dirty="0">
                    <a:latin typeface="Cambria Math" panose="02040503050406030204" pitchFamily="18" charset="0"/>
                    <a:ea typeface="Cambria Math" panose="02040503050406030204" pitchFamily="18" charset="0"/>
                    <a:cs typeface="Times New Roman" panose="02020603050405020304" pitchFamily="18" charset="0"/>
                  </a:rPr>
                  <a:t>s</a:t>
                </a:r>
                <a:r>
                  <a:rPr lang="en-US" dirty="0">
                    <a:latin typeface="Cambria Math" panose="02040503050406030204" pitchFamily="18" charset="0"/>
                    <a:ea typeface="Cambria Math" panose="02040503050406030204" pitchFamily="18" charset="0"/>
                    <a:cs typeface="Times New Roman" panose="02020603050405020304" pitchFamily="18" charset="0"/>
                  </a:rPr>
                  <a:t> &lt; 0 (</a:t>
                </a:r>
                <a:r>
                  <a:rPr lang="en-US" dirty="0">
                    <a:latin typeface="+mj-lt"/>
                    <a:ea typeface="Cambria Math" panose="02040503050406030204" pitchFamily="18" charset="0"/>
                    <a:cs typeface="Times New Roman" panose="02020603050405020304" pitchFamily="18" charset="0"/>
                  </a:rPr>
                  <a:t>necessary for longitudinal</a:t>
                </a:r>
              </a:p>
              <a:p>
                <a:r>
                  <a:rPr lang="en-US" dirty="0">
                    <a:latin typeface="+mj-lt"/>
                    <a:ea typeface="Cambria Math" panose="02040503050406030204" pitchFamily="18" charset="0"/>
                    <a:cs typeface="Times New Roman" panose="02020603050405020304" pitchFamily="18" charset="0"/>
                  </a:rPr>
                  <a:t>stability) the cavity provides defocusing!</a:t>
                </a:r>
              </a:p>
              <a:p>
                <a:pPr marL="342900" indent="-342900">
                  <a:buFont typeface="Arial" panose="020B0604020202020204" pitchFamily="34" charset="0"/>
                  <a:buChar char="•"/>
                </a:pPr>
                <a:r>
                  <a:rPr lang="en-US" dirty="0">
                    <a:latin typeface="+mj-lt"/>
                    <a:ea typeface="Cambria Math" panose="02040503050406030204" pitchFamily="18" charset="0"/>
                    <a:cs typeface="Times New Roman" panose="02020603050405020304" pitchFamily="18" charset="0"/>
                  </a:rPr>
                  <a:t>Defocusing:</a:t>
                </a:r>
              </a:p>
              <a:p>
                <a:pPr indent="457200"/>
                <a:r>
                  <a:rPr lang="en-US" dirty="0">
                    <a:latin typeface="Cambria Math" panose="02040503050406030204" pitchFamily="18" charset="0"/>
                    <a:ea typeface="Cambria Math" panose="02040503050406030204" pitchFamily="18" charset="0"/>
                    <a:cs typeface="Times New Roman" panose="02020603050405020304" pitchFamily="18" charset="0"/>
                  </a:rPr>
                  <a:t>~ 1/</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1">
                            <a:latin typeface="Cambria Math" panose="02040503050406030204" pitchFamily="18" charset="0"/>
                          </a:rPr>
                          <m:t>3</m:t>
                        </m:r>
                      </m:sup>
                    </m:sSup>
                  </m:oMath>
                </a14:m>
                <a:r>
                  <a:rPr lang="en-US" dirty="0">
                    <a:ea typeface="Cambria Math" panose="02040503050406030204" pitchFamily="18" charset="0"/>
                    <a:cs typeface="Times New Roman" panose="02020603050405020304" pitchFamily="18" charset="0"/>
                  </a:rPr>
                  <a:t>;</a:t>
                </a:r>
              </a:p>
              <a:p>
                <a:pPr indent="457200"/>
                <a:r>
                  <a:rPr lang="en-US" dirty="0">
                    <a:latin typeface="Cambria Math" panose="02040503050406030204" pitchFamily="18" charset="0"/>
                    <a:ea typeface="Cambria Math" panose="02040503050406030204" pitchFamily="18" charset="0"/>
                    <a:cs typeface="Times New Roman" panose="02020603050405020304" pitchFamily="18" charset="0"/>
                  </a:rPr>
                  <a:t>~</a:t>
                </a:r>
                <a:r>
                  <a:rPr lang="en-US" dirty="0">
                    <a:ea typeface="Cambria Math" panose="02040503050406030204" pitchFamily="18" charset="0"/>
                    <a:cs typeface="Times New Roman" panose="02020603050405020304" pitchFamily="18" charset="0"/>
                  </a:rPr>
                  <a:t> 1/</a:t>
                </a:r>
                <a:r>
                  <a:rPr lang="en-US" dirty="0"/>
                  <a:t>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 </m:t>
                    </m:r>
                  </m:oMath>
                </a14:m>
                <a:r>
                  <a:rPr lang="en-US" dirty="0">
                    <a:ea typeface="Cambria Math" panose="02040503050406030204" pitchFamily="18" charset="0"/>
                    <a:cs typeface="Times New Roman" panose="02020603050405020304" pitchFamily="18" charset="0"/>
                  </a:rPr>
                  <a:t>.</a:t>
                </a:r>
              </a:p>
              <a:p>
                <a:r>
                  <a:rPr lang="en-US" dirty="0">
                    <a:ea typeface="Cambria Math" panose="02040503050406030204" pitchFamily="18" charset="0"/>
                    <a:cs typeface="Times New Roman" panose="02020603050405020304" pitchFamily="18" charset="0"/>
                  </a:rPr>
                  <a:t>Defocusing should be compensated by external focusing elements,</a:t>
                </a:r>
              </a:p>
              <a:p>
                <a:r>
                  <a:rPr lang="en-US" dirty="0">
                    <a:ea typeface="Cambria Math" panose="02040503050406030204" pitchFamily="18" charset="0"/>
                    <a:cs typeface="Times New Roman" panose="02020603050405020304" pitchFamily="18" charset="0"/>
                  </a:rPr>
                  <a:t>-solenoids (low energy);</a:t>
                </a:r>
              </a:p>
              <a:p>
                <a:r>
                  <a:rPr lang="en-US" dirty="0">
                    <a:ea typeface="Cambria Math" panose="02040503050406030204" pitchFamily="18" charset="0"/>
                    <a:cs typeface="Times New Roman" panose="02020603050405020304" pitchFamily="18" charset="0"/>
                  </a:rPr>
                  <a:t>-quads (high energy).</a:t>
                </a:r>
              </a:p>
              <a:p>
                <a:r>
                  <a:rPr lang="en-US" dirty="0">
                    <a:ea typeface="Cambria Math" panose="02040503050406030204" pitchFamily="18" charset="0"/>
                    <a:cs typeface="Times New Roman" panose="02020603050405020304" pitchFamily="18" charset="0"/>
                  </a:rPr>
                  <a:t>For small </a:t>
                </a:r>
                <a14:m>
                  <m:oMath xmlns:m="http://schemas.openxmlformats.org/officeDocument/2006/math">
                    <m:r>
                      <a:rPr lang="en-US" i="1">
                        <a:latin typeface="Cambria Math" panose="02040503050406030204" pitchFamily="18" charset="0"/>
                      </a:rPr>
                      <m:t>𝛽</m:t>
                    </m:r>
                  </m:oMath>
                </a14:m>
                <a:r>
                  <a:rPr lang="en-US" dirty="0">
                    <a:ea typeface="Cambria Math" panose="02040503050406030204" pitchFamily="18" charset="0"/>
                    <a:cs typeface="Times New Roman" panose="02020603050405020304" pitchFamily="18" charset="0"/>
                  </a:rPr>
                  <a:t> longer RF wavelength (lower frequency) should be used. </a:t>
                </a:r>
              </a:p>
              <a:p>
                <a:r>
                  <a:rPr lang="en-US" dirty="0">
                    <a:ea typeface="Cambria Math" panose="02040503050406030204" pitchFamily="18" charset="0"/>
                    <a:cs typeface="Times New Roman" panose="02020603050405020304" pitchFamily="18" charset="0"/>
                  </a:rPr>
                  <a:t>But axisymmetric cavity has very big size, D~3/4</a:t>
                </a:r>
                <a:r>
                  <a:rPr lang="en-US" dirty="0"/>
                  <a:t> </a:t>
                </a:r>
                <a14:m>
                  <m:oMath xmlns:m="http://schemas.openxmlformats.org/officeDocument/2006/math">
                    <m:r>
                      <a:rPr lang="en-US" i="1">
                        <a:latin typeface="Cambria Math" panose="02040503050406030204" pitchFamily="18" charset="0"/>
                      </a:rPr>
                      <m:t>𝜆</m:t>
                    </m:r>
                  </m:oMath>
                </a14:m>
                <a:endParaRPr lang="en-US" dirty="0">
                  <a:ea typeface="Cambria Math" panose="02040503050406030204" pitchFamily="18" charset="0"/>
                  <a:cs typeface="Times New Roman" panose="02020603050405020304" pitchFamily="18" charset="0"/>
                </a:endParaRPr>
              </a:p>
              <a:p>
                <a:r>
                  <a:rPr lang="en-US" sz="3200" dirty="0">
                    <a:solidFill>
                      <a:srgbClr val="C00000"/>
                    </a:solidFill>
                    <a:ea typeface="Cambria Math" panose="02040503050406030204" pitchFamily="18" charset="0"/>
                    <a:cs typeface="Times New Roman" panose="02020603050405020304" pitchFamily="18" charset="0"/>
                  </a:rPr>
                  <a:t>For small </a:t>
                </a:r>
                <a:r>
                  <a:rPr lang="el-GR" sz="32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β</a:t>
                </a:r>
                <a:r>
                  <a:rPr lang="en-US" sz="320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 </a:t>
                </a:r>
                <a:r>
                  <a:rPr lang="en-US" sz="3200" dirty="0">
                    <a:solidFill>
                      <a:srgbClr val="C00000"/>
                    </a:solidFill>
                    <a:ea typeface="Cambria Math" panose="02040503050406030204" pitchFamily="18" charset="0"/>
                    <a:cs typeface="Times New Roman" panose="02020603050405020304" pitchFamily="18" charset="0"/>
                  </a:rPr>
                  <a:t>other types of cavities should be used!</a:t>
                </a:r>
                <a:endParaRPr lang="en-US" sz="3200" dirty="0">
                  <a:solidFill>
                    <a:srgbClr val="C00000"/>
                  </a:solidFill>
                </a:endParaRPr>
              </a:p>
              <a:p>
                <a:endPar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07886" y="676762"/>
                <a:ext cx="8836025" cy="5755422"/>
              </a:xfrm>
              <a:prstGeom prst="rect">
                <a:avLst/>
              </a:prstGeom>
              <a:blipFill>
                <a:blip r:embed="rId3"/>
                <a:stretch>
                  <a:fillRect l="-1724" t="-847"/>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5761268" y="1107506"/>
            <a:ext cx="2536998" cy="2441690"/>
          </a:xfrm>
          <a:prstGeom prst="rect">
            <a:avLst/>
          </a:prstGeom>
        </p:spPr>
      </p:pic>
      <p:sp>
        <p:nvSpPr>
          <p:cNvPr id="13" name="TextBox 12"/>
          <p:cNvSpPr txBox="1"/>
          <p:nvPr/>
        </p:nvSpPr>
        <p:spPr>
          <a:xfrm>
            <a:off x="4796444" y="1338350"/>
            <a:ext cx="1418978" cy="461665"/>
          </a:xfrm>
          <a:prstGeom prst="rect">
            <a:avLst/>
          </a:prstGeom>
          <a:noFill/>
        </p:spPr>
        <p:txBody>
          <a:bodyPr wrap="none" rtlCol="0">
            <a:spAutoFit/>
          </a:bodyPr>
          <a:lstStyle/>
          <a:p>
            <a:r>
              <a:rPr lang="en-US" dirty="0"/>
              <a:t>input lens</a:t>
            </a:r>
          </a:p>
        </p:txBody>
      </p:sp>
      <p:sp>
        <p:nvSpPr>
          <p:cNvPr id="14" name="TextBox 13"/>
          <p:cNvSpPr txBox="1"/>
          <p:nvPr/>
        </p:nvSpPr>
        <p:spPr>
          <a:xfrm>
            <a:off x="7997842" y="1107506"/>
            <a:ext cx="1106393" cy="830997"/>
          </a:xfrm>
          <a:prstGeom prst="rect">
            <a:avLst/>
          </a:prstGeom>
          <a:noFill/>
        </p:spPr>
        <p:txBody>
          <a:bodyPr wrap="none" rtlCol="0">
            <a:spAutoFit/>
          </a:bodyPr>
          <a:lstStyle/>
          <a:p>
            <a:r>
              <a:rPr lang="en-US" dirty="0"/>
              <a:t>output </a:t>
            </a:r>
          </a:p>
          <a:p>
            <a:r>
              <a:rPr lang="en-US" dirty="0"/>
              <a:t>lens</a:t>
            </a:r>
          </a:p>
        </p:txBody>
      </p:sp>
      <p:cxnSp>
        <p:nvCxnSpPr>
          <p:cNvPr id="16" name="Straight Arrow Connector 15"/>
          <p:cNvCxnSpPr/>
          <p:nvPr/>
        </p:nvCxnSpPr>
        <p:spPr>
          <a:xfrm>
            <a:off x="6076605" y="1733513"/>
            <a:ext cx="182880" cy="4361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792721" y="1461815"/>
            <a:ext cx="217129" cy="7659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63500" y="1010042"/>
                <a:ext cx="3427028" cy="12177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𝐹</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𝜋</m:t>
                          </m:r>
                        </m:num>
                        <m:den>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1">
                                  <a:latin typeface="Cambria Math" panose="02040503050406030204" pitchFamily="18" charset="0"/>
                                </a:rPr>
                                <m:t>3</m:t>
                              </m:r>
                            </m:sup>
                          </m:sSup>
                          <m:sSup>
                            <m:sSupPr>
                              <m:ctrlPr>
                                <a:rPr lang="en-US" i="1">
                                  <a:latin typeface="Cambria Math" panose="02040503050406030204" pitchFamily="18" charset="0"/>
                                </a:rPr>
                              </m:ctrlPr>
                            </m:sSupPr>
                            <m:e>
                              <m:r>
                                <a:rPr lang="en-US" i="1">
                                  <a:latin typeface="Cambria Math" panose="02040503050406030204" pitchFamily="18" charset="0"/>
                                </a:rPr>
                                <m:t>𝛾</m:t>
                              </m:r>
                            </m:e>
                            <m:sup>
                              <m:r>
                                <a:rPr lang="en-US" i="1">
                                  <a:latin typeface="Cambria Math" panose="02040503050406030204" pitchFamily="18" charset="0"/>
                                </a:rPr>
                                <m:t>3</m:t>
                              </m:r>
                            </m:sup>
                          </m:sSup>
                        </m:den>
                      </m:f>
                      <m:f>
                        <m:fPr>
                          <m:ctrlPr>
                            <a:rPr lang="en-US" i="1">
                              <a:latin typeface="Cambria Math" panose="02040503050406030204" pitchFamily="18" charset="0"/>
                            </a:rPr>
                          </m:ctrlPr>
                        </m:fPr>
                        <m:num>
                          <m:r>
                            <a:rPr lang="en-US" i="1">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0</m:t>
                              </m:r>
                            </m:sub>
                          </m:sSub>
                        </m:den>
                      </m:f>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𝜆</m:t>
                          </m:r>
                          <m:r>
                            <a:rPr lang="en-US" i="1">
                              <a:latin typeface="Cambria Math" panose="02040503050406030204" pitchFamily="18" charset="0"/>
                            </a:rPr>
                            <m:t> </m:t>
                          </m:r>
                        </m:den>
                      </m:f>
                      <m:r>
                        <m:rPr>
                          <m:sty m:val="p"/>
                        </m:rPr>
                        <a:rPr lang="en-US">
                          <a:latin typeface="Cambria Math" panose="02040503050406030204" pitchFamily="18" charset="0"/>
                        </a:rPr>
                        <m:t>sin</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𝑠</m:t>
                          </m:r>
                        </m:sub>
                      </m:sSub>
                      <m:r>
                        <a:rPr lang="en-US" i="1">
                          <a:latin typeface="Cambria Math" panose="02040503050406030204" pitchFamily="18" charset="0"/>
                        </a:rPr>
                        <m:t>)</m:t>
                      </m:r>
                    </m:oMath>
                  </m:oMathPara>
                </a14:m>
                <a:endParaRPr lang="en-US" dirty="0"/>
              </a:p>
              <a:p>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63500" y="1010042"/>
                <a:ext cx="3427028" cy="121776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14663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141</a:t>
            </a:fld>
            <a:endParaRPr lang="en-US" dirty="0"/>
          </a:p>
        </p:txBody>
      </p:sp>
      <p:sp>
        <p:nvSpPr>
          <p:cNvPr id="6" name="TextBox 5"/>
          <p:cNvSpPr txBox="1"/>
          <p:nvPr/>
        </p:nvSpPr>
        <p:spPr>
          <a:xfrm>
            <a:off x="202890" y="27060"/>
            <a:ext cx="8529278" cy="892552"/>
          </a:xfrm>
          <a:prstGeom prst="rect">
            <a:avLst/>
          </a:prstGeom>
          <a:noFill/>
        </p:spPr>
        <p:txBody>
          <a:bodyPr wrap="square" rtlCol="0">
            <a:spAutoFit/>
          </a:bodyPr>
          <a:lstStyle/>
          <a:p>
            <a:r>
              <a:rPr lang="en-US" sz="2800" dirty="0"/>
              <a:t>Parameters of an elliptical cavity (</a:t>
            </a:r>
            <a:r>
              <a:rPr lang="en-US" sz="2800" dirty="0" err="1"/>
              <a:t>cont</a:t>
            </a:r>
            <a:r>
              <a:rPr lang="en-US" sz="2800" dirty="0"/>
              <a:t>)</a:t>
            </a:r>
            <a:endParaRPr lang="en-US" sz="2800" b="1" dirty="0">
              <a:solidFill>
                <a:srgbClr val="0033CC"/>
              </a:solidFill>
            </a:endParaRPr>
          </a:p>
          <a:p>
            <a:pPr algn="ctr"/>
            <a:r>
              <a:rPr lang="en-US" dirty="0"/>
              <a:t>Example for the 650 MHz cavities for PIP II</a:t>
            </a:r>
          </a:p>
        </p:txBody>
      </p:sp>
      <p:graphicFrame>
        <p:nvGraphicFramePr>
          <p:cNvPr id="10" name="Table 9"/>
          <p:cNvGraphicFramePr>
            <a:graphicFrameLocks noGrp="1"/>
          </p:cNvGraphicFramePr>
          <p:nvPr>
            <p:extLst/>
          </p:nvPr>
        </p:nvGraphicFramePr>
        <p:xfrm>
          <a:off x="502568" y="2699504"/>
          <a:ext cx="8229600" cy="3657600"/>
        </p:xfrm>
        <a:graphic>
          <a:graphicData uri="http://schemas.openxmlformats.org/drawingml/2006/table">
            <a:tbl>
              <a:tblPr>
                <a:gradFill rotWithShape="1">
                  <a:gsLst>
                    <a:gs pos="0">
                      <a:srgbClr val="333399">
                        <a:tint val="50000"/>
                        <a:satMod val="300000"/>
                      </a:srgbClr>
                    </a:gs>
                    <a:gs pos="35000">
                      <a:srgbClr val="333399">
                        <a:tint val="37000"/>
                        <a:satMod val="300000"/>
                      </a:srgbClr>
                    </a:gs>
                    <a:gs pos="100000">
                      <a:srgbClr val="333399">
                        <a:tint val="15000"/>
                        <a:satMod val="350000"/>
                      </a:srgbClr>
                    </a:gs>
                  </a:gsLst>
                  <a:lin ang="16200000" scaled="1"/>
                </a:gradFill>
                <a:effectLst>
                  <a:outerShdw blurRad="40000" dist="20000" dir="5400000" rotWithShape="0">
                    <a:srgbClr val="000000">
                      <a:alpha val="38000"/>
                    </a:srgbClr>
                  </a:outerShdw>
                </a:effectLst>
              </a:tblPr>
              <a:tblGrid>
                <a:gridCol w="2785743">
                  <a:extLst>
                    <a:ext uri="{9D8B030D-6E8A-4147-A177-3AD203B41FA5}">
                      <a16:colId xmlns:a16="http://schemas.microsoft.com/office/drawing/2014/main" val="20000"/>
                    </a:ext>
                  </a:extLst>
                </a:gridCol>
                <a:gridCol w="1453661">
                  <a:extLst>
                    <a:ext uri="{9D8B030D-6E8A-4147-A177-3AD203B41FA5}">
                      <a16:colId xmlns:a16="http://schemas.microsoft.com/office/drawing/2014/main" val="20001"/>
                    </a:ext>
                  </a:extLst>
                </a:gridCol>
                <a:gridCol w="1662499">
                  <a:extLst>
                    <a:ext uri="{9D8B030D-6E8A-4147-A177-3AD203B41FA5}">
                      <a16:colId xmlns:a16="http://schemas.microsoft.com/office/drawing/2014/main" val="20002"/>
                    </a:ext>
                  </a:extLst>
                </a:gridCol>
                <a:gridCol w="2327697">
                  <a:extLst>
                    <a:ext uri="{9D8B030D-6E8A-4147-A177-3AD203B41FA5}">
                      <a16:colId xmlns:a16="http://schemas.microsoft.com/office/drawing/2014/main" val="20003"/>
                    </a:ext>
                  </a:extLst>
                </a:gridCol>
              </a:tblGrid>
              <a:tr h="3048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US" sz="1600" dirty="0">
                          <a:solidFill>
                            <a:schemeClr val="tx1">
                              <a:lumMod val="75000"/>
                            </a:schemeClr>
                          </a:solidFill>
                          <a:latin typeface="Rockwell" pitchFamily="18" charset="0"/>
                          <a:ea typeface="Times New Roman"/>
                          <a:cs typeface="Times New Roman"/>
                        </a:rPr>
                        <a:t>Parameter</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600" b="1" dirty="0">
                        <a:solidFill>
                          <a:schemeClr val="tx1">
                            <a:lumMod val="75000"/>
                          </a:schemeClr>
                        </a:solidFill>
                        <a:latin typeface="+mn-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1" dirty="0">
                          <a:solidFill>
                            <a:schemeClr val="tx1">
                              <a:lumMod val="75000"/>
                            </a:schemeClr>
                          </a:solidFill>
                          <a:latin typeface="+mn-lt"/>
                          <a:ea typeface="Times New Roman"/>
                          <a:cs typeface="Times New Roman"/>
                        </a:rPr>
                        <a:t>LH650 </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1" dirty="0">
                          <a:solidFill>
                            <a:schemeClr val="tx1">
                              <a:lumMod val="75000"/>
                            </a:schemeClr>
                          </a:solidFill>
                          <a:latin typeface="+mn-lt"/>
                          <a:ea typeface="Times New Roman"/>
                          <a:cs typeface="Times New Roman"/>
                        </a:rPr>
                        <a:t>HB650</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0"/>
                  </a:ext>
                </a:extLst>
              </a:tr>
              <a:tr h="13335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l-GR" sz="1600" b="0" dirty="0">
                          <a:solidFill>
                            <a:schemeClr val="tx1">
                              <a:lumMod val="75000"/>
                            </a:schemeClr>
                          </a:solidFill>
                          <a:latin typeface="+mj-lt"/>
                          <a:cs typeface="Times New Roman"/>
                        </a:rPr>
                        <a:t>β</a:t>
                      </a:r>
                      <a:r>
                        <a:rPr lang="en-GB" sz="1600" b="0" baseline="-25000" dirty="0">
                          <a:solidFill>
                            <a:schemeClr val="tx1">
                              <a:lumMod val="75000"/>
                            </a:schemeClr>
                          </a:solidFill>
                          <a:latin typeface="+mj-lt"/>
                          <a:cs typeface="+mn-cs"/>
                        </a:rPr>
                        <a:t>G</a:t>
                      </a:r>
                      <a:endParaRPr lang="en-US" sz="1600" b="0" baseline="-2500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600" b="0" dirty="0">
                        <a:solidFill>
                          <a:schemeClr val="tx1">
                            <a:lumMod val="75000"/>
                          </a:schemeClr>
                        </a:solidFill>
                        <a:latin typeface="+mn-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0.61</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0.9</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1"/>
                  </a:ext>
                </a:extLst>
              </a:tr>
              <a:tr h="133350">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l-GR" sz="1600" b="0" kern="1200" dirty="0">
                          <a:solidFill>
                            <a:schemeClr val="tx1">
                              <a:lumMod val="75000"/>
                            </a:schemeClr>
                          </a:solidFill>
                          <a:latin typeface="+mn-lt"/>
                          <a:ea typeface="+mn-ea"/>
                          <a:cs typeface="Times New Roman"/>
                        </a:rPr>
                        <a:t>β</a:t>
                      </a:r>
                      <a:r>
                        <a:rPr lang="en-GB" sz="1600" b="0" kern="1200" baseline="-25000" dirty="0">
                          <a:solidFill>
                            <a:schemeClr val="tx1">
                              <a:lumMod val="75000"/>
                            </a:schemeClr>
                          </a:solidFill>
                          <a:latin typeface="+mn-lt"/>
                          <a:ea typeface="+mn-ea"/>
                          <a:cs typeface="+mn-cs"/>
                        </a:rPr>
                        <a:t>optimal</a:t>
                      </a:r>
                      <a:endParaRPr lang="en-US" sz="1600" b="0" baseline="-2500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algn="ctr">
                        <a:spcBef>
                          <a:spcPts val="0"/>
                        </a:spcBef>
                        <a:spcAft>
                          <a:spcPts val="0"/>
                        </a:spcAft>
                      </a:pPr>
                      <a:endParaRPr lang="en-US" sz="1600" b="0" dirty="0">
                        <a:solidFill>
                          <a:schemeClr val="tx1">
                            <a:lumMod val="75000"/>
                          </a:schemeClr>
                        </a:solidFill>
                        <a:latin typeface="+mn-lt"/>
                        <a:ea typeface="Times New Roman"/>
                        <a:cs typeface="Times New Roman"/>
                      </a:endParaRP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0.65</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0.94</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882511688"/>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US" sz="1600" b="0" dirty="0">
                          <a:solidFill>
                            <a:schemeClr val="tx1">
                              <a:lumMod val="75000"/>
                            </a:schemeClr>
                          </a:solidFill>
                          <a:latin typeface="+mj-lt"/>
                          <a:ea typeface="Times New Roman"/>
                          <a:cs typeface="Times New Roman"/>
                        </a:rPr>
                        <a:t>Cavity Length = </a:t>
                      </a:r>
                      <a:r>
                        <a:rPr lang="en-US" sz="1600" b="0" dirty="0" err="1">
                          <a:solidFill>
                            <a:schemeClr val="tx1">
                              <a:lumMod val="75000"/>
                            </a:schemeClr>
                          </a:solidFill>
                          <a:latin typeface="+mj-lt"/>
                          <a:ea typeface="Times New Roman"/>
                          <a:cs typeface="Times New Roman"/>
                        </a:rPr>
                        <a:t>n</a:t>
                      </a:r>
                      <a:r>
                        <a:rPr lang="en-US" sz="1600" b="0" baseline="-25000" dirty="0" err="1">
                          <a:solidFill>
                            <a:schemeClr val="tx1">
                              <a:lumMod val="75000"/>
                            </a:schemeClr>
                          </a:solidFill>
                          <a:latin typeface="+mj-lt"/>
                          <a:ea typeface="Times New Roman"/>
                          <a:cs typeface="Times New Roman"/>
                        </a:rPr>
                        <a:t>cell</a:t>
                      </a:r>
                      <a:r>
                        <a:rPr lang="en-US" sz="1600" b="0" dirty="0">
                          <a:solidFill>
                            <a:schemeClr val="tx1">
                              <a:lumMod val="75000"/>
                            </a:schemeClr>
                          </a:solidFill>
                          <a:latin typeface="+mj-lt"/>
                          <a:ea typeface="Times New Roman"/>
                          <a:cs typeface="Times New Roman"/>
                        </a:rPr>
                        <a:t>∙</a:t>
                      </a:r>
                      <a:r>
                        <a:rPr lang="el-GR" sz="1600" b="0" dirty="0">
                          <a:solidFill>
                            <a:schemeClr val="tx1">
                              <a:lumMod val="75000"/>
                            </a:schemeClr>
                          </a:solidFill>
                          <a:latin typeface="Times New Roman"/>
                          <a:ea typeface="Times New Roman"/>
                          <a:cs typeface="Times New Roman"/>
                        </a:rPr>
                        <a:t>β</a:t>
                      </a:r>
                      <a:r>
                        <a:rPr lang="en-US" sz="1600" b="0" baseline="-25000" dirty="0" err="1">
                          <a:solidFill>
                            <a:schemeClr val="tx1">
                              <a:lumMod val="75000"/>
                            </a:schemeClr>
                          </a:solidFill>
                          <a:latin typeface="Times New Roman"/>
                          <a:ea typeface="Times New Roman"/>
                          <a:cs typeface="Times New Roman"/>
                        </a:rPr>
                        <a:t>geom</a:t>
                      </a:r>
                      <a:r>
                        <a:rPr lang="el-GR" sz="1600" b="0" dirty="0">
                          <a:solidFill>
                            <a:schemeClr val="tx1">
                              <a:lumMod val="75000"/>
                            </a:schemeClr>
                          </a:solidFill>
                          <a:latin typeface="Times New Roman"/>
                          <a:ea typeface="Times New Roman"/>
                          <a:cs typeface="Times New Roman"/>
                          <a:sym typeface="Symbol"/>
                        </a:rPr>
                        <a:t></a:t>
                      </a:r>
                      <a:r>
                        <a:rPr lang="en-US" sz="1600" b="0" dirty="0">
                          <a:solidFill>
                            <a:schemeClr val="tx1">
                              <a:lumMod val="75000"/>
                            </a:schemeClr>
                          </a:solidFill>
                          <a:latin typeface="Times New Roman"/>
                          <a:ea typeface="Times New Roman"/>
                          <a:cs typeface="Times New Roman"/>
                          <a:sym typeface="Symbol"/>
                        </a:rPr>
                        <a:t>/2</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75000"/>
                            </a:schemeClr>
                          </a:solidFill>
                          <a:latin typeface="+mj-lt"/>
                          <a:ea typeface="Times New Roman"/>
                          <a:cs typeface="Times New Roman"/>
                        </a:rPr>
                        <a:t>mm</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703</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1038</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2"/>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GB" sz="1600" b="0" dirty="0">
                          <a:solidFill>
                            <a:schemeClr val="tx1">
                              <a:lumMod val="75000"/>
                            </a:schemeClr>
                          </a:solidFill>
                          <a:latin typeface="+mj-lt"/>
                        </a:rPr>
                        <a:t>R/Q </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lumMod val="75000"/>
                            </a:schemeClr>
                          </a:solidFill>
                          <a:latin typeface="+mj-lt"/>
                        </a:rPr>
                        <a:t>Ohm</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378</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638</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3"/>
                  </a:ext>
                </a:extLst>
              </a:tr>
              <a:tr h="889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GB" sz="1600" b="0" dirty="0">
                          <a:solidFill>
                            <a:schemeClr val="tx1">
                              <a:lumMod val="75000"/>
                            </a:schemeClr>
                          </a:solidFill>
                          <a:latin typeface="+mj-lt"/>
                        </a:rPr>
                        <a:t>G-factor</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lumMod val="75000"/>
                            </a:schemeClr>
                          </a:solidFill>
                          <a:latin typeface="+mj-lt"/>
                        </a:rPr>
                        <a:t>Ohm</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191</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255</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4"/>
                  </a:ext>
                </a:extLst>
              </a:tr>
              <a:tr h="154940">
                <a:tc>
                  <a:txBody>
                    <a:bodyPr/>
                    <a:lstStyle/>
                    <a:p>
                      <a:pPr marL="0" marR="0" algn="just">
                        <a:spcBef>
                          <a:spcPts val="0"/>
                        </a:spcBef>
                        <a:spcAft>
                          <a:spcPts val="0"/>
                        </a:spcAft>
                      </a:pPr>
                      <a:r>
                        <a:rPr lang="en-US" sz="1600" b="0" dirty="0" err="1">
                          <a:solidFill>
                            <a:schemeClr val="tx1">
                              <a:lumMod val="75000"/>
                            </a:schemeClr>
                          </a:solidFill>
                          <a:latin typeface="+mj-lt"/>
                          <a:ea typeface="Times New Roman"/>
                          <a:cs typeface="Times New Roman"/>
                        </a:rPr>
                        <a:t>K</a:t>
                      </a:r>
                      <a:r>
                        <a:rPr lang="en-US" sz="1600" b="0" baseline="-25000" dirty="0" err="1">
                          <a:solidFill>
                            <a:schemeClr val="tx1">
                              <a:lumMod val="75000"/>
                            </a:schemeClr>
                          </a:solidFill>
                          <a:latin typeface="+mj-lt"/>
                          <a:ea typeface="Times New Roman"/>
                          <a:cs typeface="Times New Roman"/>
                        </a:rPr>
                        <a:t>e</a:t>
                      </a:r>
                      <a:endParaRPr lang="en-US" sz="1600" b="0" baseline="-2500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2.26</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2.0</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2900656999"/>
                  </a:ext>
                </a:extLst>
              </a:tr>
              <a:tr h="0">
                <a:tc>
                  <a:txBody>
                    <a:bodyPr/>
                    <a:lstStyle/>
                    <a:p>
                      <a:pPr marL="0" marR="0" algn="just">
                        <a:spcBef>
                          <a:spcPts val="0"/>
                        </a:spcBef>
                        <a:spcAft>
                          <a:spcPts val="0"/>
                        </a:spcAft>
                      </a:pPr>
                      <a:r>
                        <a:rPr lang="en-US" sz="1600" b="0" dirty="0">
                          <a:solidFill>
                            <a:schemeClr val="tx1">
                              <a:lumMod val="75000"/>
                            </a:schemeClr>
                          </a:solidFill>
                          <a:latin typeface="+mj-lt"/>
                          <a:ea typeface="Times New Roman"/>
                          <a:cs typeface="Times New Roman"/>
                        </a:rPr>
                        <a:t>K</a:t>
                      </a:r>
                      <a:r>
                        <a:rPr lang="en-US" sz="1600" b="0" baseline="-25000" dirty="0">
                          <a:solidFill>
                            <a:schemeClr val="tx1">
                              <a:lumMod val="75000"/>
                            </a:schemeClr>
                          </a:solidFill>
                          <a:latin typeface="+mj-lt"/>
                          <a:ea typeface="Times New Roman"/>
                          <a:cs typeface="Times New Roman"/>
                        </a:rPr>
                        <a:t>m</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err="1">
                          <a:solidFill>
                            <a:schemeClr val="tx1">
                              <a:lumMod val="75000"/>
                            </a:schemeClr>
                          </a:solidFill>
                          <a:latin typeface="+mj-lt"/>
                          <a:ea typeface="Times New Roman"/>
                          <a:cs typeface="Times New Roman"/>
                        </a:rPr>
                        <a:t>mT</a:t>
                      </a:r>
                      <a:r>
                        <a:rPr lang="en-US" sz="1600" b="0" dirty="0">
                          <a:solidFill>
                            <a:schemeClr val="tx1">
                              <a:lumMod val="75000"/>
                            </a:schemeClr>
                          </a:solidFill>
                          <a:latin typeface="+mj-lt"/>
                          <a:ea typeface="Times New Roman"/>
                          <a:cs typeface="Times New Roman"/>
                        </a:rPr>
                        <a:t>/(MeV/m)</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4.22</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3.6</a:t>
                      </a:r>
                    </a:p>
                  </a:txBody>
                  <a:tcPr marL="109728" marR="109728" marT="0" marB="0">
                    <a:lnL w="9525" cap="flat" cmpd="sng" algn="ctr">
                      <a:solidFill>
                        <a:srgbClr val="333399">
                          <a:shade val="95000"/>
                          <a:satMod val="105000"/>
                        </a:srgbClr>
                      </a:solidFill>
                      <a:prstDash val="solid"/>
                      <a:round/>
                      <a:headEnd type="none" w="med" len="med"/>
                      <a:tailEnd type="none" w="med" len="med"/>
                    </a:lnL>
                    <a:lnR w="9525" cap="flat" cmpd="sng" algn="ctr">
                      <a:solidFill>
                        <a:srgbClr val="333399">
                          <a:shade val="95000"/>
                          <a:satMod val="105000"/>
                        </a:srgbClr>
                      </a:solidFill>
                      <a:prstDash val="solid"/>
                      <a:round/>
                      <a:headEnd type="none" w="med" len="med"/>
                      <a:tailEnd type="none" w="med" len="med"/>
                    </a:lnR>
                    <a:lnT w="9525" cap="flat" cmpd="sng" algn="ctr">
                      <a:solidFill>
                        <a:srgbClr val="333399">
                          <a:shade val="95000"/>
                          <a:satMod val="105000"/>
                        </a:srgbClr>
                      </a:solidFill>
                      <a:prstDash val="solid"/>
                      <a:round/>
                      <a:headEnd type="none" w="med" len="med"/>
                      <a:tailEnd type="none" w="med" len="me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3953095517"/>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GB" sz="1600" b="0" dirty="0">
                          <a:solidFill>
                            <a:schemeClr val="tx1">
                              <a:lumMod val="75000"/>
                            </a:schemeClr>
                          </a:solidFill>
                          <a:latin typeface="+mj-lt"/>
                        </a:rPr>
                        <a:t>Max. Gain/cavity (on crest)</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err="1">
                          <a:solidFill>
                            <a:schemeClr val="tx1">
                              <a:lumMod val="75000"/>
                            </a:schemeClr>
                          </a:solidFill>
                          <a:latin typeface="+mj-lt"/>
                        </a:rPr>
                        <a:t>MeV</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11.7</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17.7</a:t>
                      </a:r>
                      <a:endParaRPr lang="en-US" sz="1600" b="0" baseline="3000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5"/>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GB" sz="1600" b="0" dirty="0">
                          <a:solidFill>
                            <a:schemeClr val="tx1">
                              <a:lumMod val="75000"/>
                            </a:schemeClr>
                          </a:solidFill>
                          <a:latin typeface="+mj-lt"/>
                        </a:rPr>
                        <a:t>Acc.</a:t>
                      </a:r>
                      <a:r>
                        <a:rPr lang="en-GB" sz="1600" b="0" baseline="0" dirty="0">
                          <a:solidFill>
                            <a:schemeClr val="tx1">
                              <a:lumMod val="75000"/>
                            </a:schemeClr>
                          </a:solidFill>
                          <a:latin typeface="+mj-lt"/>
                        </a:rPr>
                        <a:t> </a:t>
                      </a:r>
                      <a:r>
                        <a:rPr lang="en-GB" sz="1600" b="0" dirty="0">
                          <a:solidFill>
                            <a:schemeClr val="tx1">
                              <a:lumMod val="75000"/>
                            </a:schemeClr>
                          </a:solidFill>
                          <a:latin typeface="+mj-lt"/>
                        </a:rPr>
                        <a:t>Gradient                       </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lumMod val="75000"/>
                            </a:schemeClr>
                          </a:solidFill>
                          <a:latin typeface="+mj-lt"/>
                        </a:rPr>
                        <a:t>MV/m</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16.6</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17</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6"/>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GB" sz="1600" b="0" dirty="0">
                          <a:solidFill>
                            <a:schemeClr val="tx1">
                              <a:lumMod val="75000"/>
                            </a:schemeClr>
                          </a:solidFill>
                          <a:latin typeface="+mj-lt"/>
                        </a:rPr>
                        <a:t>Max surf. electric field  </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rPr>
                        <a:t>MV/m</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37.5</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34</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7"/>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just">
                        <a:spcBef>
                          <a:spcPts val="0"/>
                        </a:spcBef>
                        <a:spcAft>
                          <a:spcPts val="0"/>
                        </a:spcAft>
                      </a:pPr>
                      <a:r>
                        <a:rPr lang="en-US" sz="1600" b="0" dirty="0">
                          <a:solidFill>
                            <a:schemeClr val="tx1">
                              <a:lumMod val="75000"/>
                            </a:schemeClr>
                          </a:solidFill>
                          <a:latin typeface="+mj-lt"/>
                        </a:rPr>
                        <a:t>Max surf.</a:t>
                      </a:r>
                      <a:r>
                        <a:rPr lang="en-US" sz="1600" b="0" baseline="0" dirty="0">
                          <a:solidFill>
                            <a:schemeClr val="tx1">
                              <a:lumMod val="75000"/>
                            </a:schemeClr>
                          </a:solidFill>
                          <a:latin typeface="+mj-lt"/>
                        </a:rPr>
                        <a:t> </a:t>
                      </a:r>
                      <a:r>
                        <a:rPr lang="en-US" sz="1600" b="0" dirty="0">
                          <a:solidFill>
                            <a:schemeClr val="tx1">
                              <a:lumMod val="75000"/>
                            </a:schemeClr>
                          </a:solidFill>
                          <a:latin typeface="+mj-lt"/>
                        </a:rPr>
                        <a:t>magnetic field,  </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err="1">
                          <a:solidFill>
                            <a:schemeClr val="tx1">
                              <a:lumMod val="75000"/>
                            </a:schemeClr>
                          </a:solidFill>
                          <a:latin typeface="+mj-lt"/>
                        </a:rPr>
                        <a:t>mT</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70</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GB" sz="1600" b="0" dirty="0">
                          <a:solidFill>
                            <a:schemeClr val="tx1">
                              <a:lumMod val="75000"/>
                            </a:schemeClr>
                          </a:solidFill>
                          <a:latin typeface="+mj-lt"/>
                          <a:cs typeface="Times New Roman" pitchFamily="18" charset="0"/>
                        </a:rPr>
                        <a:t>61.5</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8"/>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spcBef>
                          <a:spcPts val="0"/>
                        </a:spcBef>
                        <a:spcAft>
                          <a:spcPts val="0"/>
                        </a:spcAft>
                      </a:pPr>
                      <a:r>
                        <a:rPr lang="en-US" sz="1600" b="0" dirty="0">
                          <a:solidFill>
                            <a:schemeClr val="tx1">
                              <a:lumMod val="75000"/>
                            </a:schemeClr>
                          </a:solidFill>
                          <a:latin typeface="+mj-lt"/>
                          <a:ea typeface="MS Mincho"/>
                          <a:cs typeface="Times New Roman"/>
                        </a:rPr>
                        <a:t>Q</a:t>
                      </a:r>
                      <a:r>
                        <a:rPr lang="en-US" sz="1600" b="0" baseline="-25000" dirty="0">
                          <a:solidFill>
                            <a:schemeClr val="tx1">
                              <a:lumMod val="75000"/>
                            </a:schemeClr>
                          </a:solidFill>
                          <a:latin typeface="+mj-lt"/>
                          <a:ea typeface="MS Mincho"/>
                          <a:cs typeface="Times New Roman"/>
                        </a:rPr>
                        <a:t>0  </a:t>
                      </a:r>
                      <a:r>
                        <a:rPr lang="en-US" sz="1600" b="0" baseline="0" dirty="0">
                          <a:solidFill>
                            <a:schemeClr val="tx1">
                              <a:lumMod val="75000"/>
                            </a:schemeClr>
                          </a:solidFill>
                          <a:latin typeface="+mj-lt"/>
                          <a:ea typeface="MS Mincho"/>
                          <a:cs typeface="Times New Roman"/>
                        </a:rPr>
                        <a:t>@ 2K</a:t>
                      </a:r>
                      <a:endParaRPr lang="en-US" sz="1600" b="0" baseline="0" dirty="0">
                        <a:solidFill>
                          <a:schemeClr val="tx1">
                            <a:lumMod val="75000"/>
                          </a:schemeClr>
                        </a:solidFill>
                        <a:latin typeface="+mj-lt"/>
                        <a:ea typeface="Calibri"/>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ea typeface="MS Mincho"/>
                          <a:cs typeface="Times New Roman"/>
                          <a:sym typeface="Symbol"/>
                        </a:rPr>
                        <a:t> </a:t>
                      </a:r>
                      <a:r>
                        <a:rPr lang="en-US" sz="1600" b="0" dirty="0">
                          <a:solidFill>
                            <a:schemeClr val="tx1">
                              <a:lumMod val="75000"/>
                            </a:schemeClr>
                          </a:solidFill>
                          <a:latin typeface="+mj-lt"/>
                          <a:ea typeface="MS Mincho"/>
                          <a:cs typeface="Times New Roman"/>
                        </a:rPr>
                        <a:t>10</a:t>
                      </a:r>
                      <a:r>
                        <a:rPr lang="en-US" sz="1600" b="0" baseline="30000" dirty="0">
                          <a:solidFill>
                            <a:schemeClr val="tx1">
                              <a:lumMod val="75000"/>
                            </a:schemeClr>
                          </a:solidFill>
                          <a:latin typeface="+mj-lt"/>
                          <a:ea typeface="MS Mincho"/>
                          <a:cs typeface="Times New Roman"/>
                        </a:rPr>
                        <a:t>10</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ea typeface="+mn-ea"/>
                          <a:cs typeface="Times New Roman" pitchFamily="18" charset="0"/>
                        </a:rPr>
                        <a:t>2</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cs typeface="Times New Roman" pitchFamily="18" charset="0"/>
                        </a:rPr>
                        <a:t>3</a:t>
                      </a:r>
                      <a:endParaRPr lang="en-US" sz="1600" b="0" dirty="0">
                        <a:solidFill>
                          <a:schemeClr val="tx1">
                            <a:lumMod val="75000"/>
                          </a:schemeClr>
                        </a:solidFill>
                        <a:latin typeface="+mj-lt"/>
                        <a:ea typeface="Times New Roman"/>
                        <a:cs typeface="Times New Roman" pitchFamily="18" charset="0"/>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09"/>
                  </a:ext>
                </a:extLst>
              </a:tr>
              <a:tr h="2667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spcBef>
                          <a:spcPts val="0"/>
                        </a:spcBef>
                        <a:spcAft>
                          <a:spcPts val="0"/>
                        </a:spcAft>
                      </a:pPr>
                      <a:r>
                        <a:rPr lang="en-US" sz="1600" b="0" dirty="0">
                          <a:solidFill>
                            <a:schemeClr val="tx1">
                              <a:lumMod val="75000"/>
                            </a:schemeClr>
                          </a:solidFill>
                          <a:latin typeface="+mj-lt"/>
                          <a:ea typeface="MS Mincho"/>
                          <a:cs typeface="Times New Roman"/>
                        </a:rPr>
                        <a:t>P</a:t>
                      </a:r>
                      <a:r>
                        <a:rPr lang="en-US" sz="1600" b="0" baseline="-25000" dirty="0">
                          <a:solidFill>
                            <a:schemeClr val="tx1">
                              <a:lumMod val="75000"/>
                            </a:schemeClr>
                          </a:solidFill>
                          <a:latin typeface="+mj-lt"/>
                          <a:ea typeface="MS Mincho"/>
                          <a:cs typeface="Times New Roman"/>
                        </a:rPr>
                        <a:t>2K  </a:t>
                      </a:r>
                      <a:r>
                        <a:rPr lang="en-US" sz="1600" b="0" dirty="0">
                          <a:solidFill>
                            <a:schemeClr val="tx1">
                              <a:lumMod val="75000"/>
                            </a:schemeClr>
                          </a:solidFill>
                          <a:latin typeface="+mj-lt"/>
                          <a:ea typeface="MS Mincho"/>
                          <a:cs typeface="Times New Roman"/>
                        </a:rPr>
                        <a:t>max</a:t>
                      </a:r>
                      <a:endParaRPr lang="en-US" sz="1600" b="0" dirty="0">
                        <a:solidFill>
                          <a:schemeClr val="tx1">
                            <a:lumMod val="75000"/>
                          </a:schemeClr>
                        </a:solidFill>
                        <a:latin typeface="+mj-lt"/>
                        <a:ea typeface="Calibri"/>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ea typeface="MS Mincho"/>
                          <a:cs typeface="Times New Roman"/>
                        </a:rPr>
                        <a:t>[W] </a:t>
                      </a:r>
                      <a:endParaRPr lang="en-US" sz="1600" b="0" dirty="0">
                        <a:solidFill>
                          <a:schemeClr val="tx1">
                            <a:lumMod val="75000"/>
                          </a:schemeClr>
                        </a:solidFill>
                        <a:latin typeface="+mj-lt"/>
                        <a:ea typeface="Times New Roman"/>
                        <a:cs typeface="Times New Roman"/>
                      </a:endParaRP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24</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600" b="0" dirty="0">
                          <a:solidFill>
                            <a:schemeClr val="tx1">
                              <a:lumMod val="75000"/>
                            </a:schemeClr>
                          </a:solidFill>
                          <a:latin typeface="+mj-lt"/>
                          <a:ea typeface="Times New Roman"/>
                          <a:cs typeface="Times New Roman" pitchFamily="18" charset="0"/>
                        </a:rPr>
                        <a:t>24</a:t>
                      </a:r>
                    </a:p>
                  </a:txBody>
                  <a:tcPr marL="109728" marR="109728" marT="0" marB="0">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gradFill flip="none" rotWithShape="1">
                      <a:gsLst>
                        <a:gs pos="0">
                          <a:schemeClr val="accent1">
                            <a:tint val="66000"/>
                            <a:satMod val="160000"/>
                          </a:schemeClr>
                        </a:gs>
                        <a:gs pos="8000">
                          <a:schemeClr val="accent1">
                            <a:tint val="44500"/>
                            <a:satMod val="160000"/>
                          </a:schemeClr>
                        </a:gs>
                        <a:gs pos="100000">
                          <a:schemeClr val="accent1">
                            <a:tint val="23500"/>
                            <a:satMod val="160000"/>
                          </a:schemeClr>
                        </a:gs>
                      </a:gsLst>
                      <a:path path="rect">
                        <a:fillToRect l="100000" t="100000"/>
                      </a:path>
                      <a:tileRect r="-100000" b="-100000"/>
                    </a:gradFill>
                  </a:tcPr>
                </a:tc>
                <a:extLst>
                  <a:ext uri="{0D108BD9-81ED-4DB2-BD59-A6C34878D82A}">
                    <a16:rowId xmlns:a16="http://schemas.microsoft.com/office/drawing/2014/main" val="10010"/>
                  </a:ext>
                </a:extLst>
              </a:tr>
            </a:tbl>
          </a:graphicData>
        </a:graphic>
      </p:graphicFrame>
      <p:pic>
        <p:nvPicPr>
          <p:cNvPr id="11" name="Picture 2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633" y="919611"/>
            <a:ext cx="4252535" cy="143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984" y="919612"/>
            <a:ext cx="3465311" cy="14341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10562" y="2270011"/>
            <a:ext cx="1861407" cy="400110"/>
          </a:xfrm>
          <a:prstGeom prst="rect">
            <a:avLst/>
          </a:prstGeom>
        </p:spPr>
        <p:txBody>
          <a:bodyPr wrap="none">
            <a:spAutoFit/>
          </a:bodyPr>
          <a:lstStyle/>
          <a:p>
            <a:pPr marL="0" marR="0" algn="just">
              <a:spcBef>
                <a:spcPts val="0"/>
              </a:spcBef>
              <a:spcAft>
                <a:spcPts val="0"/>
              </a:spcAft>
            </a:pPr>
            <a:r>
              <a:rPr lang="en-US" sz="2000" dirty="0">
                <a:solidFill>
                  <a:schemeClr val="tx1">
                    <a:lumMod val="75000"/>
                  </a:schemeClr>
                </a:solidFill>
                <a:cs typeface="Times New Roman"/>
              </a:rPr>
              <a:t>LB650 (</a:t>
            </a:r>
            <a:r>
              <a:rPr lang="el-GR" sz="2000" dirty="0">
                <a:solidFill>
                  <a:schemeClr val="tx1">
                    <a:lumMod val="75000"/>
                  </a:schemeClr>
                </a:solidFill>
                <a:cs typeface="Times New Roman"/>
              </a:rPr>
              <a:t>β</a:t>
            </a:r>
            <a:r>
              <a:rPr lang="en-GB" sz="2000" baseline="-25000" dirty="0">
                <a:solidFill>
                  <a:schemeClr val="tx1">
                    <a:lumMod val="75000"/>
                  </a:schemeClr>
                </a:solidFill>
              </a:rPr>
              <a:t>G</a:t>
            </a:r>
            <a:r>
              <a:rPr lang="en-GB" sz="2000" dirty="0">
                <a:solidFill>
                  <a:schemeClr val="tx1">
                    <a:lumMod val="75000"/>
                  </a:schemeClr>
                </a:solidFill>
              </a:rPr>
              <a:t>=0.61)</a:t>
            </a:r>
            <a:endParaRPr lang="en-US" sz="2000" baseline="-25000" dirty="0">
              <a:solidFill>
                <a:schemeClr val="tx1">
                  <a:lumMod val="75000"/>
                </a:schemeClr>
              </a:solidFill>
              <a:ea typeface="Times New Roman"/>
              <a:cs typeface="Times New Roman"/>
            </a:endParaRPr>
          </a:p>
        </p:txBody>
      </p:sp>
      <p:sp>
        <p:nvSpPr>
          <p:cNvPr id="14" name="Rectangle 13"/>
          <p:cNvSpPr/>
          <p:nvPr/>
        </p:nvSpPr>
        <p:spPr>
          <a:xfrm>
            <a:off x="5725777" y="2284703"/>
            <a:ext cx="1784463" cy="400110"/>
          </a:xfrm>
          <a:prstGeom prst="rect">
            <a:avLst/>
          </a:prstGeom>
        </p:spPr>
        <p:txBody>
          <a:bodyPr wrap="none">
            <a:spAutoFit/>
          </a:bodyPr>
          <a:lstStyle/>
          <a:p>
            <a:pPr marL="0" marR="0" algn="just">
              <a:spcBef>
                <a:spcPts val="0"/>
              </a:spcBef>
              <a:spcAft>
                <a:spcPts val="0"/>
              </a:spcAft>
            </a:pPr>
            <a:r>
              <a:rPr lang="en-US" sz="2000" dirty="0">
                <a:solidFill>
                  <a:schemeClr val="tx1">
                    <a:lumMod val="75000"/>
                  </a:schemeClr>
                </a:solidFill>
                <a:cs typeface="Times New Roman"/>
              </a:rPr>
              <a:t>HB650 (</a:t>
            </a:r>
            <a:r>
              <a:rPr lang="el-GR" sz="2000" dirty="0">
                <a:solidFill>
                  <a:schemeClr val="tx1">
                    <a:lumMod val="75000"/>
                  </a:schemeClr>
                </a:solidFill>
                <a:cs typeface="Times New Roman"/>
              </a:rPr>
              <a:t>β</a:t>
            </a:r>
            <a:r>
              <a:rPr lang="en-GB" sz="2000" baseline="-25000" dirty="0">
                <a:solidFill>
                  <a:schemeClr val="tx1">
                    <a:lumMod val="75000"/>
                  </a:schemeClr>
                </a:solidFill>
              </a:rPr>
              <a:t>G</a:t>
            </a:r>
            <a:r>
              <a:rPr lang="en-GB" sz="2000" dirty="0">
                <a:solidFill>
                  <a:schemeClr val="tx1">
                    <a:lumMod val="75000"/>
                  </a:schemeClr>
                </a:solidFill>
              </a:rPr>
              <a:t>=0.9)</a:t>
            </a:r>
            <a:endParaRPr lang="en-US" sz="2000" baseline="-25000" dirty="0">
              <a:solidFill>
                <a:schemeClr val="tx1">
                  <a:lumMod val="75000"/>
                </a:schemeClr>
              </a:solidFill>
              <a:ea typeface="Times New Roman"/>
              <a:cs typeface="Times New Roman"/>
            </a:endParaRPr>
          </a:p>
        </p:txBody>
      </p:sp>
      <p:sp>
        <p:nvSpPr>
          <p:cNvPr id="5" name="Oval 4">
            <a:extLst>
              <a:ext uri="{FF2B5EF4-FFF2-40B4-BE49-F238E27FC236}">
                <a16:creationId xmlns:a16="http://schemas.microsoft.com/office/drawing/2014/main" id="{69B4F6A5-15C9-4ACC-96DB-044AA3EEEA9E}"/>
              </a:ext>
            </a:extLst>
          </p:cNvPr>
          <p:cNvSpPr/>
          <p:nvPr/>
        </p:nvSpPr>
        <p:spPr>
          <a:xfrm>
            <a:off x="4299848" y="3660391"/>
            <a:ext cx="4664367" cy="1434123"/>
          </a:xfrm>
          <a:prstGeom prst="ellipse">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7522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142</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44917" y="679629"/>
            <a:ext cx="9008330" cy="6432530"/>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rgbClr val="0000FF"/>
                </a:solidFill>
                <a:cs typeface="Times New Roman" panose="02020603050405020304" pitchFamily="18" charset="0"/>
              </a:rPr>
              <a:t>Single – cell cavities are not convenient in order to achieve high acceleration: a lot of couplers, tuners, </a:t>
            </a:r>
            <a:r>
              <a:rPr lang="en-US" dirty="0" err="1">
                <a:solidFill>
                  <a:srgbClr val="0000FF"/>
                </a:solidFill>
                <a:cs typeface="Times New Roman" panose="02020603050405020304" pitchFamily="18" charset="0"/>
              </a:rPr>
              <a:t>etc</a:t>
            </a:r>
            <a:r>
              <a:rPr lang="en-US" dirty="0">
                <a:solidFill>
                  <a:srgbClr val="0000FF"/>
                </a:solidFill>
              </a:rPr>
              <a:t>; </a:t>
            </a:r>
            <a:r>
              <a:rPr lang="en-US" dirty="0">
                <a:solidFill>
                  <a:srgbClr val="0000FF"/>
                </a:solidFill>
                <a:cs typeface="Times New Roman" panose="02020603050405020304" pitchFamily="18" charset="0"/>
              </a:rPr>
              <a:t>multi-cell </a:t>
            </a:r>
            <a:r>
              <a:rPr lang="el-GR"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π</a:t>
            </a:r>
            <a:r>
              <a:rPr lang="en-US" dirty="0">
                <a:solidFill>
                  <a:srgbClr val="0000FF"/>
                </a:solidFill>
                <a:cs typeface="Times New Roman" panose="02020603050405020304" pitchFamily="18" charset="0"/>
              </a:rPr>
              <a:t>–mode elliptical cavities are used in SRF accelerators;</a:t>
            </a:r>
            <a:endParaRPr lang="en-US" dirty="0">
              <a:solidFill>
                <a:srgbClr val="0000FF"/>
              </a:solidFill>
            </a:endParaRPr>
          </a:p>
          <a:p>
            <a:pPr marL="342900" indent="-342900">
              <a:buFont typeface="Wingdings" panose="05000000000000000000" pitchFamily="2" charset="2"/>
              <a:buChar char="q"/>
            </a:pPr>
            <a:r>
              <a:rPr lang="en-US" dirty="0">
                <a:solidFill>
                  <a:srgbClr val="0000FF"/>
                </a:solidFill>
              </a:rPr>
              <a:t>Why </a:t>
            </a:r>
            <a:r>
              <a:rPr lang="el-GR"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π</a:t>
            </a:r>
            <a:r>
              <a:rPr lang="en-US" dirty="0">
                <a:solidFill>
                  <a:srgbClr val="0000FF"/>
                </a:solidFill>
                <a:cs typeface="Times New Roman" panose="02020603050405020304" pitchFamily="18" charset="0"/>
              </a:rPr>
              <a:t>–mode?</a:t>
            </a:r>
          </a:p>
          <a:p>
            <a:pPr marL="285750" indent="-285750">
              <a:buFont typeface="Arial" panose="020B0604020202020204" pitchFamily="34" charset="0"/>
              <a:buChar char="•"/>
            </a:pPr>
            <a:r>
              <a:rPr lang="en-US" dirty="0">
                <a:solidFill>
                  <a:srgbClr val="0000FF"/>
                </a:solidFill>
                <a:cs typeface="Times New Roman" panose="02020603050405020304" pitchFamily="18" charset="0"/>
              </a:rPr>
              <a:t> </a:t>
            </a:r>
            <a:r>
              <a:rPr lang="en-US" sz="2000" dirty="0">
                <a:solidFill>
                  <a:srgbClr val="0000FF"/>
                </a:solidFill>
                <a:ea typeface="Cambria Math" panose="02040503050406030204" pitchFamily="18" charset="0"/>
                <a:cs typeface="Times New Roman" panose="02020603050405020304" pitchFamily="18" charset="0"/>
              </a:rPr>
              <a:t>The SW modes except </a:t>
            </a:r>
            <a:r>
              <a:rPr lang="el-GR" sz="2000" dirty="0">
                <a:solidFill>
                  <a:srgbClr val="0000FF"/>
                </a:solidFill>
                <a:ea typeface="Cambria Math" panose="02040503050406030204" pitchFamily="18" charset="0"/>
                <a:cs typeface="Times New Roman" panose="02020603050405020304" pitchFamily="18" charset="0"/>
              </a:rPr>
              <a:t>π</a:t>
            </a:r>
            <a:r>
              <a:rPr lang="en-US" sz="2000" dirty="0">
                <a:solidFill>
                  <a:srgbClr val="0000FF"/>
                </a:solidFill>
                <a:ea typeface="Cambria Math" panose="02040503050406030204" pitchFamily="18" charset="0"/>
                <a:cs typeface="Times New Roman" panose="02020603050405020304" pitchFamily="18" charset="0"/>
              </a:rPr>
              <a:t> have small acceleration efficiency because most of cavities have small field;</a:t>
            </a:r>
            <a:endParaRPr lang="en-US" sz="2000" i="1"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rgbClr val="0000FF"/>
                </a:solidFill>
                <a:ea typeface="Cambria Math" panose="02040503050406030204" pitchFamily="18" charset="0"/>
                <a:cs typeface="Times New Roman" panose="02020603050405020304" pitchFamily="18" charset="0"/>
              </a:rPr>
              <a:t>Bi-periodic structure </a:t>
            </a:r>
            <a:r>
              <a:rPr lang="el-GR" sz="2000" dirty="0">
                <a:solidFill>
                  <a:srgbClr val="0000FF"/>
                </a:solidFill>
                <a:ea typeface="Cambria Math" panose="02040503050406030204" pitchFamily="18" charset="0"/>
                <a:cs typeface="Times New Roman" panose="02020603050405020304" pitchFamily="18" charset="0"/>
              </a:rPr>
              <a:t>π</a:t>
            </a:r>
            <a:r>
              <a:rPr lang="en-US" sz="2000" dirty="0">
                <a:solidFill>
                  <a:srgbClr val="0000FF"/>
                </a:solidFill>
                <a:ea typeface="Cambria Math" panose="02040503050406030204" pitchFamily="18" charset="0"/>
                <a:cs typeface="Times New Roman" panose="02020603050405020304" pitchFamily="18" charset="0"/>
              </a:rPr>
              <a:t>/2-mode does not work because it is prone to </a:t>
            </a:r>
            <a:r>
              <a:rPr lang="en-US" sz="2000" dirty="0" err="1">
                <a:solidFill>
                  <a:srgbClr val="0000FF"/>
                </a:solidFill>
                <a:ea typeface="Cambria Math" panose="02040503050406030204" pitchFamily="18" charset="0"/>
                <a:cs typeface="Times New Roman" panose="02020603050405020304" pitchFamily="18" charset="0"/>
              </a:rPr>
              <a:t>multipacting</a:t>
            </a:r>
            <a:r>
              <a:rPr lang="en-US" sz="2000" dirty="0">
                <a:solidFill>
                  <a:srgbClr val="0000FF"/>
                </a:solidFill>
                <a:ea typeface="Cambria Math" panose="02040503050406030204" pitchFamily="18" charset="0"/>
                <a:cs typeface="Times New Roman" panose="02020603050405020304" pitchFamily="18" charset="0"/>
              </a:rPr>
              <a:t> in the empty coupling cells and difficult for manufacturing (different cells) and processing (narrow coupling cells).</a:t>
            </a:r>
          </a:p>
          <a:p>
            <a:pPr marL="285750" indent="-285750">
              <a:buFont typeface="Arial" panose="020B0604020202020204" pitchFamily="34" charset="0"/>
              <a:buChar char="•"/>
            </a:pPr>
            <a:r>
              <a:rPr lang="el-GR" sz="2000" dirty="0">
                <a:solidFill>
                  <a:srgbClr val="0000FF"/>
                </a:solidFill>
                <a:ea typeface="Cambria Math" panose="02040503050406030204" pitchFamily="18" charset="0"/>
                <a:cs typeface="Times New Roman" panose="02020603050405020304" pitchFamily="18" charset="0"/>
              </a:rPr>
              <a:t>π </a:t>
            </a:r>
            <a:r>
              <a:rPr lang="en-US" sz="2000" dirty="0">
                <a:solidFill>
                  <a:srgbClr val="0000FF"/>
                </a:solidFill>
                <a:ea typeface="Cambria Math" panose="02040503050406030204" pitchFamily="18" charset="0"/>
                <a:cs typeface="Times New Roman" panose="02020603050405020304" pitchFamily="18" charset="0"/>
              </a:rPr>
              <a:t>-mode structure is simple, easy for manufacturing and processing.</a:t>
            </a:r>
          </a:p>
          <a:p>
            <a:pPr marL="342900" indent="-342900">
              <a:buFont typeface="Wingdings" panose="05000000000000000000" pitchFamily="2" charset="2"/>
              <a:buChar char="q"/>
            </a:pPr>
            <a:r>
              <a:rPr lang="en-US" dirty="0">
                <a:solidFill>
                  <a:srgbClr val="0000FF"/>
                </a:solidFill>
              </a:rPr>
              <a:t>Elliptical cavities are used to mitigate </a:t>
            </a:r>
            <a:r>
              <a:rPr lang="en-US" dirty="0" err="1">
                <a:solidFill>
                  <a:srgbClr val="0000FF"/>
                </a:solidFill>
              </a:rPr>
              <a:t>multipacting</a:t>
            </a:r>
            <a:r>
              <a:rPr lang="en-US" dirty="0">
                <a:solidFill>
                  <a:srgbClr val="0000FF"/>
                </a:solidFill>
              </a:rPr>
              <a:t>;</a:t>
            </a:r>
          </a:p>
          <a:p>
            <a:pPr marL="342900" indent="-342900">
              <a:buFont typeface="Wingdings" panose="05000000000000000000" pitchFamily="2" charset="2"/>
              <a:buChar char="q"/>
            </a:pPr>
            <a:r>
              <a:rPr lang="en-US" dirty="0">
                <a:solidFill>
                  <a:srgbClr val="0000FF"/>
                </a:solidFill>
              </a:rPr>
              <a:t>End cells have the same length as regular ones, but a bit different shape to keep field flatness for operation </a:t>
            </a:r>
            <a:r>
              <a:rPr lang="el-GR"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π</a:t>
            </a:r>
            <a:r>
              <a:rPr lang="en-US" dirty="0">
                <a:solidFill>
                  <a:srgbClr val="0000FF"/>
                </a:solidFill>
                <a:cs typeface="Times New Roman" panose="02020603050405020304" pitchFamily="18" charset="0"/>
              </a:rPr>
              <a:t>–mode.</a:t>
            </a:r>
          </a:p>
          <a:p>
            <a:pPr marL="342900" indent="-342900">
              <a:buFont typeface="Wingdings" panose="05000000000000000000" pitchFamily="2" charset="2"/>
              <a:buChar char="q"/>
            </a:pPr>
            <a:r>
              <a:rPr lang="en-US" dirty="0">
                <a:solidFill>
                  <a:srgbClr val="0000FF"/>
                </a:solidFill>
                <a:cs typeface="Times New Roman" panose="02020603050405020304" pitchFamily="18" charset="0"/>
              </a:rPr>
              <a:t>Range of acceleration efficiency strongly depends on the number of cells: cavities with smaller number of cells operate in wider </a:t>
            </a:r>
            <a:r>
              <a:rPr lang="el-GR"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β</a:t>
            </a:r>
            <a:r>
              <a:rPr lang="en-US" dirty="0">
                <a:solidFill>
                  <a:srgbClr val="0000FF"/>
                </a:solidFill>
                <a:cs typeface="Times New Roman" panose="02020603050405020304" pitchFamily="18" charset="0"/>
              </a:rPr>
              <a:t> range.</a:t>
            </a:r>
          </a:p>
          <a:p>
            <a:pPr marL="342900" indent="-342900">
              <a:buFont typeface="Wingdings" panose="05000000000000000000" pitchFamily="2" charset="2"/>
              <a:buChar char="q"/>
            </a:pPr>
            <a:r>
              <a:rPr lang="en-US" dirty="0">
                <a:solidFill>
                  <a:srgbClr val="0000FF"/>
                </a:solidFill>
                <a:cs typeface="Times New Roman" panose="02020603050405020304" pitchFamily="18" charset="0"/>
              </a:rPr>
              <a:t>Elliptical cavities are not effective for small particle velocity.</a:t>
            </a:r>
          </a:p>
          <a:p>
            <a:pPr marL="342900" indent="-342900">
              <a:buFont typeface="Wingdings" panose="05000000000000000000" pitchFamily="2" charset="2"/>
              <a:buChar char="q"/>
            </a:pPr>
            <a:endParaRPr lang="en-US" dirty="0">
              <a:solidFill>
                <a:srgbClr val="0000FF"/>
              </a:solidFill>
            </a:endParaRP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33991438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92044" y="3786057"/>
            <a:ext cx="7359912" cy="942566"/>
          </a:xfrm>
        </p:spPr>
        <p:txBody>
          <a:bodyPr/>
          <a:lstStyle/>
          <a:p>
            <a:r>
              <a:rPr lang="en-US" dirty="0"/>
              <a:t>Chapter 7. </a:t>
            </a:r>
            <a:br>
              <a:rPr lang="en-US" dirty="0"/>
            </a:br>
            <a:br>
              <a:rPr lang="en-US" dirty="0"/>
            </a:br>
            <a:r>
              <a:rPr lang="en-US" dirty="0"/>
              <a:t>SRF Cavities for Low </a:t>
            </a:r>
            <a:r>
              <a:rPr lang="el-GR" dirty="0">
                <a:latin typeface="Cambria Math" panose="02040503050406030204" pitchFamily="18" charset="0"/>
                <a:ea typeface="Cambria Math" panose="02040503050406030204" pitchFamily="18" charset="0"/>
              </a:rPr>
              <a:t>β </a:t>
            </a:r>
            <a:r>
              <a:rPr lang="en-US" dirty="0"/>
              <a:t>Accelerators .</a:t>
            </a:r>
            <a:br>
              <a:rPr lang="en-US" dirty="0"/>
            </a:br>
            <a:r>
              <a:rPr lang="en-US" sz="2400" dirty="0"/>
              <a:t>a. Why TEM-type cavities work at low particle velocities;</a:t>
            </a:r>
            <a:br>
              <a:rPr lang="en-US" sz="2400" dirty="0"/>
            </a:br>
            <a:r>
              <a:rPr lang="en-US" sz="2400" dirty="0"/>
              <a:t>b. Types of TEM cavities;</a:t>
            </a:r>
            <a:br>
              <a:rPr lang="en-US" sz="2400" dirty="0"/>
            </a:br>
            <a:r>
              <a:rPr lang="en-US" sz="2400" dirty="0"/>
              <a:t>c. Velocity range of TEM-type cavities.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143</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3087623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types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144</a:t>
            </a:fld>
            <a:endParaRPr lang="en-US" dirty="0"/>
          </a:p>
        </p:txBody>
      </p:sp>
      <p:sp>
        <p:nvSpPr>
          <p:cNvPr id="9" name="Rectangle 8"/>
          <p:cNvSpPr/>
          <p:nvPr/>
        </p:nvSpPr>
        <p:spPr>
          <a:xfrm>
            <a:off x="32453" y="631299"/>
            <a:ext cx="5777346" cy="954107"/>
          </a:xfrm>
          <a:prstGeom prst="rect">
            <a:avLst/>
          </a:prstGeom>
        </p:spPr>
        <p:txBody>
          <a:bodyPr wrap="square">
            <a:spAutoFit/>
          </a:bodyPr>
          <a:lstStyle/>
          <a:p>
            <a:r>
              <a:rPr lang="en-US" sz="2800" dirty="0">
                <a:solidFill>
                  <a:srgbClr val="FF0000"/>
                </a:solidFill>
                <a:latin typeface="Calibri" panose="020F0502020204030204" pitchFamily="34" charset="0"/>
              </a:rPr>
              <a:t>Quarter-wave resonator (QWR)</a:t>
            </a:r>
          </a:p>
          <a:p>
            <a:r>
              <a:rPr lang="en-US" sz="2800" dirty="0">
                <a:solidFill>
                  <a:srgbClr val="FF0000"/>
                </a:solidFill>
                <a:latin typeface="Calibri" panose="020F0502020204030204" pitchFamily="34" charset="0"/>
              </a:rPr>
              <a:t>concept:</a:t>
            </a:r>
          </a:p>
        </p:txBody>
      </p:sp>
      <p:pic>
        <p:nvPicPr>
          <p:cNvPr id="17" name="Picture 16"/>
          <p:cNvPicPr>
            <a:picLocks noChangeAspect="1"/>
          </p:cNvPicPr>
          <p:nvPr/>
        </p:nvPicPr>
        <p:blipFill>
          <a:blip r:embed="rId3"/>
          <a:stretch>
            <a:fillRect/>
          </a:stretch>
        </p:blipFill>
        <p:spPr>
          <a:xfrm>
            <a:off x="164002" y="1977455"/>
            <a:ext cx="3552825" cy="895350"/>
          </a:xfrm>
          <a:prstGeom prst="rect">
            <a:avLst/>
          </a:prstGeom>
        </p:spPr>
      </p:pic>
      <p:sp>
        <p:nvSpPr>
          <p:cNvPr id="18" name="TextBox 17"/>
          <p:cNvSpPr txBox="1"/>
          <p:nvPr/>
        </p:nvSpPr>
        <p:spPr>
          <a:xfrm>
            <a:off x="559072" y="1643079"/>
            <a:ext cx="1618776" cy="461665"/>
          </a:xfrm>
          <a:prstGeom prst="rect">
            <a:avLst/>
          </a:prstGeom>
          <a:noFill/>
        </p:spPr>
        <p:txBody>
          <a:bodyPr wrap="none" rtlCol="0">
            <a:spAutoFit/>
          </a:bodyPr>
          <a:lstStyle/>
          <a:p>
            <a:r>
              <a:rPr lang="en-US" dirty="0"/>
              <a:t>Resonance:</a:t>
            </a:r>
          </a:p>
        </p:txBody>
      </p:sp>
      <p:sp>
        <p:nvSpPr>
          <p:cNvPr id="19" name="TextBox 18"/>
          <p:cNvSpPr txBox="1"/>
          <p:nvPr/>
        </p:nvSpPr>
        <p:spPr>
          <a:xfrm>
            <a:off x="3717113" y="2239945"/>
            <a:ext cx="453970" cy="461665"/>
          </a:xfrm>
          <a:prstGeom prst="rect">
            <a:avLst/>
          </a:prstGeom>
          <a:noFill/>
        </p:spPr>
        <p:txBody>
          <a:bodyPr wrap="none" rtlCol="0">
            <a:spAutoFit/>
          </a:bodyPr>
          <a:lstStyle/>
          <a:p>
            <a:r>
              <a:rPr lang="en-US" dirty="0"/>
              <a:t>or</a:t>
            </a:r>
          </a:p>
        </p:txBody>
      </p:sp>
      <p:pic>
        <p:nvPicPr>
          <p:cNvPr id="20" name="Picture 19"/>
          <p:cNvPicPr>
            <a:picLocks noChangeAspect="1"/>
          </p:cNvPicPr>
          <p:nvPr/>
        </p:nvPicPr>
        <p:blipFill>
          <a:blip r:embed="rId4"/>
          <a:stretch>
            <a:fillRect/>
          </a:stretch>
        </p:blipFill>
        <p:spPr>
          <a:xfrm>
            <a:off x="4135505" y="2121144"/>
            <a:ext cx="2447925" cy="676275"/>
          </a:xfrm>
          <a:prstGeom prst="rect">
            <a:avLst/>
          </a:prstGeom>
        </p:spPr>
      </p:pic>
      <p:pic>
        <p:nvPicPr>
          <p:cNvPr id="21" name="Picture 20"/>
          <p:cNvPicPr>
            <a:picLocks noChangeAspect="1"/>
          </p:cNvPicPr>
          <p:nvPr/>
        </p:nvPicPr>
        <p:blipFill>
          <a:blip r:embed="rId5"/>
          <a:stretch>
            <a:fillRect/>
          </a:stretch>
        </p:blipFill>
        <p:spPr>
          <a:xfrm>
            <a:off x="212952" y="3313219"/>
            <a:ext cx="1047750" cy="581025"/>
          </a:xfrm>
          <a:prstGeom prst="rect">
            <a:avLst/>
          </a:prstGeom>
        </p:spPr>
      </p:pic>
      <p:pic>
        <p:nvPicPr>
          <p:cNvPr id="22" name="Picture 21"/>
          <p:cNvPicPr>
            <a:picLocks noChangeAspect="1"/>
          </p:cNvPicPr>
          <p:nvPr/>
        </p:nvPicPr>
        <p:blipFill>
          <a:blip r:embed="rId6"/>
          <a:stretch>
            <a:fillRect/>
          </a:stretch>
        </p:blipFill>
        <p:spPr>
          <a:xfrm>
            <a:off x="3494723" y="3335667"/>
            <a:ext cx="1866900" cy="466725"/>
          </a:xfrm>
          <a:prstGeom prst="rect">
            <a:avLst/>
          </a:prstGeom>
        </p:spPr>
      </p:pic>
      <p:pic>
        <p:nvPicPr>
          <p:cNvPr id="23" name="Picture 22"/>
          <p:cNvPicPr>
            <a:picLocks noChangeAspect="1"/>
          </p:cNvPicPr>
          <p:nvPr/>
        </p:nvPicPr>
        <p:blipFill>
          <a:blip r:embed="rId7"/>
          <a:stretch>
            <a:fillRect/>
          </a:stretch>
        </p:blipFill>
        <p:spPr>
          <a:xfrm>
            <a:off x="189223" y="3968536"/>
            <a:ext cx="3527604" cy="1977487"/>
          </a:xfrm>
          <a:prstGeom prst="rect">
            <a:avLst/>
          </a:prstGeom>
        </p:spPr>
      </p:pic>
      <p:pic>
        <p:nvPicPr>
          <p:cNvPr id="24" name="Picture 23"/>
          <p:cNvPicPr>
            <a:picLocks noChangeAspect="1"/>
          </p:cNvPicPr>
          <p:nvPr/>
        </p:nvPicPr>
        <p:blipFill>
          <a:blip r:embed="rId8"/>
          <a:stretch>
            <a:fillRect/>
          </a:stretch>
        </p:blipFill>
        <p:spPr>
          <a:xfrm>
            <a:off x="1260702" y="3248470"/>
            <a:ext cx="1543050" cy="704850"/>
          </a:xfrm>
          <a:prstGeom prst="rect">
            <a:avLst/>
          </a:prstGeom>
        </p:spPr>
      </p:pic>
      <p:cxnSp>
        <p:nvCxnSpPr>
          <p:cNvPr id="26" name="Straight Arrow Connector 25"/>
          <p:cNvCxnSpPr/>
          <p:nvPr/>
        </p:nvCxnSpPr>
        <p:spPr>
          <a:xfrm>
            <a:off x="2711361" y="3602449"/>
            <a:ext cx="83719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423267" y="2637306"/>
            <a:ext cx="4556731" cy="1077218"/>
          </a:xfrm>
          <a:prstGeom prst="rect">
            <a:avLst/>
          </a:prstGeom>
          <a:noFill/>
        </p:spPr>
        <p:txBody>
          <a:bodyPr wrap="square" rtlCol="0">
            <a:spAutoFit/>
          </a:bodyPr>
          <a:lstStyle/>
          <a:p>
            <a:r>
              <a:rPr lang="en-US" sz="2000" dirty="0"/>
              <a:t>Compact (L </a:t>
            </a:r>
            <a:r>
              <a:rPr lang="en-US" sz="2000" dirty="0">
                <a:latin typeface="Cambria Math" panose="02040503050406030204" pitchFamily="18" charset="0"/>
                <a:ea typeface="Cambria Math" panose="02040503050406030204" pitchFamily="18" charset="0"/>
              </a:rPr>
              <a:t>⪝ </a:t>
            </a:r>
            <a:r>
              <a:rPr lang="el-GR" sz="2000" dirty="0">
                <a:latin typeface="Cambria Math" panose="02040503050406030204" pitchFamily="18" charset="0"/>
                <a:ea typeface="Cambria Math" panose="02040503050406030204" pitchFamily="18" charset="0"/>
              </a:rPr>
              <a:t>λ</a:t>
            </a:r>
            <a:r>
              <a:rPr lang="en-US" sz="2000" dirty="0">
                <a:latin typeface="Cambria Math" panose="02040503050406030204" pitchFamily="18" charset="0"/>
                <a:ea typeface="Cambria Math" panose="02040503050406030204" pitchFamily="18" charset="0"/>
              </a:rPr>
              <a:t>/4) </a:t>
            </a:r>
            <a:r>
              <a:rPr lang="en-US" sz="2000" dirty="0">
                <a:latin typeface="+mj-lt"/>
                <a:ea typeface="Cambria Math" panose="02040503050406030204" pitchFamily="18" charset="0"/>
              </a:rPr>
              <a:t>compared to pillbox </a:t>
            </a:r>
            <a:r>
              <a:rPr lang="en-US" sz="2000" dirty="0">
                <a:latin typeface="Cambria Math" panose="02040503050406030204" pitchFamily="18" charset="0"/>
                <a:ea typeface="Cambria Math" panose="02040503050406030204" pitchFamily="18" charset="0"/>
              </a:rPr>
              <a:t>(D⪞ 3/4</a:t>
            </a:r>
            <a:r>
              <a:rPr lang="el-GR" sz="2000" dirty="0">
                <a:latin typeface="Cambria Math" panose="02040503050406030204" pitchFamily="18" charset="0"/>
                <a:ea typeface="Cambria Math" panose="02040503050406030204" pitchFamily="18" charset="0"/>
              </a:rPr>
              <a:t>λ</a:t>
            </a:r>
            <a:r>
              <a:rPr lang="en-US" sz="2000" dirty="0">
                <a:latin typeface="Cambria Math" panose="02040503050406030204" pitchFamily="18" charset="0"/>
                <a:ea typeface="Cambria Math" panose="02040503050406030204" pitchFamily="18" charset="0"/>
              </a:rPr>
              <a:t>).</a:t>
            </a:r>
          </a:p>
          <a:p>
            <a:endParaRPr lang="en-US" dirty="0"/>
          </a:p>
        </p:txBody>
      </p:sp>
      <p:pic>
        <p:nvPicPr>
          <p:cNvPr id="6" name="Picture 5">
            <a:extLst>
              <a:ext uri="{FF2B5EF4-FFF2-40B4-BE49-F238E27FC236}">
                <a16:creationId xmlns:a16="http://schemas.microsoft.com/office/drawing/2014/main" id="{C2394C6B-077C-4F51-BC1E-F365736224DE}"/>
              </a:ext>
            </a:extLst>
          </p:cNvPr>
          <p:cNvPicPr>
            <a:picLocks noChangeAspect="1"/>
          </p:cNvPicPr>
          <p:nvPr/>
        </p:nvPicPr>
        <p:blipFill>
          <a:blip r:embed="rId9"/>
          <a:stretch>
            <a:fillRect/>
          </a:stretch>
        </p:blipFill>
        <p:spPr>
          <a:xfrm>
            <a:off x="5613652" y="-2789"/>
            <a:ext cx="3530348" cy="2197379"/>
          </a:xfrm>
          <a:prstGeom prst="rect">
            <a:avLst/>
          </a:prstGeom>
        </p:spPr>
      </p:pic>
      <p:sp>
        <p:nvSpPr>
          <p:cNvPr id="8" name="TextBox 7">
            <a:extLst>
              <a:ext uri="{FF2B5EF4-FFF2-40B4-BE49-F238E27FC236}">
                <a16:creationId xmlns:a16="http://schemas.microsoft.com/office/drawing/2014/main" id="{2C8998ED-D252-4D23-9730-5A9E3113B5B8}"/>
              </a:ext>
            </a:extLst>
          </p:cNvPr>
          <p:cNvSpPr txBox="1"/>
          <p:nvPr/>
        </p:nvSpPr>
        <p:spPr>
          <a:xfrm>
            <a:off x="195699" y="2795405"/>
            <a:ext cx="4227568"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Z</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dirty="0"/>
              <a:t> here is the coaxial impedance</a:t>
            </a:r>
          </a:p>
        </p:txBody>
      </p:sp>
      <p:pic>
        <p:nvPicPr>
          <p:cNvPr id="28" name="Picture 27">
            <a:extLst>
              <a:ext uri="{FF2B5EF4-FFF2-40B4-BE49-F238E27FC236}">
                <a16:creationId xmlns:a16="http://schemas.microsoft.com/office/drawing/2014/main" id="{EB6C9C70-0B03-411F-ACF5-546AA0898E0A}"/>
              </a:ext>
            </a:extLst>
          </p:cNvPr>
          <p:cNvPicPr>
            <a:picLocks noChangeAspect="1"/>
          </p:cNvPicPr>
          <p:nvPr/>
        </p:nvPicPr>
        <p:blipFill>
          <a:blip r:embed="rId10"/>
          <a:stretch>
            <a:fillRect/>
          </a:stretch>
        </p:blipFill>
        <p:spPr>
          <a:xfrm>
            <a:off x="3621502" y="3714524"/>
            <a:ext cx="2351383" cy="2397308"/>
          </a:xfrm>
          <a:prstGeom prst="rect">
            <a:avLst/>
          </a:prstGeom>
        </p:spPr>
      </p:pic>
      <p:sp>
        <p:nvSpPr>
          <p:cNvPr id="10" name="TextBox 9">
            <a:extLst>
              <a:ext uri="{FF2B5EF4-FFF2-40B4-BE49-F238E27FC236}">
                <a16:creationId xmlns:a16="http://schemas.microsoft.com/office/drawing/2014/main" id="{C6EB501D-9914-4376-896D-2D52D1F7F465}"/>
              </a:ext>
            </a:extLst>
          </p:cNvPr>
          <p:cNvSpPr txBox="1"/>
          <p:nvPr/>
        </p:nvSpPr>
        <p:spPr>
          <a:xfrm>
            <a:off x="4026066" y="10046"/>
            <a:ext cx="1961306" cy="461665"/>
          </a:xfrm>
          <a:prstGeom prst="rect">
            <a:avLst/>
          </a:prstGeom>
          <a:noFill/>
        </p:spPr>
        <p:txBody>
          <a:bodyPr wrap="none" rtlCol="0">
            <a:spAutoFit/>
          </a:bodyPr>
          <a:lstStyle/>
          <a:p>
            <a:r>
              <a:rPr lang="en-US" dirty="0"/>
              <a:t>One-gap QWR</a:t>
            </a:r>
          </a:p>
        </p:txBody>
      </p:sp>
      <p:sp>
        <p:nvSpPr>
          <p:cNvPr id="11" name="TextBox 10">
            <a:extLst>
              <a:ext uri="{FF2B5EF4-FFF2-40B4-BE49-F238E27FC236}">
                <a16:creationId xmlns:a16="http://schemas.microsoft.com/office/drawing/2014/main" id="{45259E5E-ECE5-484B-844E-F7675B396193}"/>
              </a:ext>
            </a:extLst>
          </p:cNvPr>
          <p:cNvSpPr txBox="1"/>
          <p:nvPr/>
        </p:nvSpPr>
        <p:spPr>
          <a:xfrm>
            <a:off x="3621502" y="5840041"/>
            <a:ext cx="1958293" cy="461665"/>
          </a:xfrm>
          <a:prstGeom prst="rect">
            <a:avLst/>
          </a:prstGeom>
          <a:noFill/>
        </p:spPr>
        <p:txBody>
          <a:bodyPr wrap="none" rtlCol="0">
            <a:spAutoFit/>
          </a:bodyPr>
          <a:lstStyle/>
          <a:p>
            <a:r>
              <a:rPr lang="en-US" dirty="0"/>
              <a:t>Two-gap QWR</a:t>
            </a:r>
          </a:p>
        </p:txBody>
      </p:sp>
      <p:pic>
        <p:nvPicPr>
          <p:cNvPr id="12" name="Picture 11">
            <a:extLst>
              <a:ext uri="{FF2B5EF4-FFF2-40B4-BE49-F238E27FC236}">
                <a16:creationId xmlns:a16="http://schemas.microsoft.com/office/drawing/2014/main" id="{0B7BBB21-E420-4564-B3FA-48652FCFC0BE}"/>
              </a:ext>
            </a:extLst>
          </p:cNvPr>
          <p:cNvPicPr>
            <a:picLocks noChangeAspect="1"/>
          </p:cNvPicPr>
          <p:nvPr/>
        </p:nvPicPr>
        <p:blipFill>
          <a:blip r:embed="rId11"/>
          <a:stretch>
            <a:fillRect/>
          </a:stretch>
        </p:blipFill>
        <p:spPr>
          <a:xfrm>
            <a:off x="3765434" y="1116251"/>
            <a:ext cx="1740151" cy="956803"/>
          </a:xfrm>
          <a:prstGeom prst="rect">
            <a:avLst/>
          </a:prstGeom>
        </p:spPr>
      </p:pic>
      <p:pic>
        <p:nvPicPr>
          <p:cNvPr id="2" name="Picture 1">
            <a:extLst>
              <a:ext uri="{FF2B5EF4-FFF2-40B4-BE49-F238E27FC236}">
                <a16:creationId xmlns:a16="http://schemas.microsoft.com/office/drawing/2014/main" id="{6E17AF36-BC8D-4375-881A-48A0909BAB8B}"/>
              </a:ext>
            </a:extLst>
          </p:cNvPr>
          <p:cNvPicPr>
            <a:picLocks noChangeAspect="1"/>
          </p:cNvPicPr>
          <p:nvPr/>
        </p:nvPicPr>
        <p:blipFill>
          <a:blip r:embed="rId12"/>
          <a:stretch>
            <a:fillRect/>
          </a:stretch>
        </p:blipFill>
        <p:spPr>
          <a:xfrm>
            <a:off x="6244762" y="2979938"/>
            <a:ext cx="2268128" cy="2860103"/>
          </a:xfrm>
          <a:prstGeom prst="rect">
            <a:avLst/>
          </a:prstGeom>
        </p:spPr>
      </p:pic>
      <p:sp>
        <p:nvSpPr>
          <p:cNvPr id="13" name="TextBox 12">
            <a:extLst>
              <a:ext uri="{FF2B5EF4-FFF2-40B4-BE49-F238E27FC236}">
                <a16:creationId xmlns:a16="http://schemas.microsoft.com/office/drawing/2014/main" id="{D246F42C-D732-4DF8-A038-12C915883209}"/>
              </a:ext>
            </a:extLst>
          </p:cNvPr>
          <p:cNvSpPr txBox="1"/>
          <p:nvPr/>
        </p:nvSpPr>
        <p:spPr>
          <a:xfrm>
            <a:off x="6751436" y="3768654"/>
            <a:ext cx="538930" cy="369332"/>
          </a:xfrm>
          <a:prstGeom prst="rect">
            <a:avLst/>
          </a:prstGeom>
          <a:noFill/>
        </p:spPr>
        <p:txBody>
          <a:bodyPr wrap="square" rtlCol="0">
            <a:spAutoFit/>
          </a:bodyPr>
          <a:lstStyle/>
          <a:p>
            <a:r>
              <a:rPr lang="el-GR" sz="1800" dirty="0">
                <a:solidFill>
                  <a:schemeClr val="accent6">
                    <a:lumMod val="50000"/>
                  </a:schemeClr>
                </a:solidFill>
                <a:latin typeface="Cambria Math" panose="02040503050406030204" pitchFamily="18" charset="0"/>
                <a:ea typeface="Cambria Math" panose="02040503050406030204" pitchFamily="18" charset="0"/>
              </a:rPr>
              <a:t>λ</a:t>
            </a:r>
            <a:r>
              <a:rPr lang="en-US" sz="1800" dirty="0">
                <a:solidFill>
                  <a:schemeClr val="accent6">
                    <a:lumMod val="50000"/>
                  </a:schemeClr>
                </a:solidFill>
                <a:latin typeface="Cambria Math" panose="02040503050406030204" pitchFamily="18" charset="0"/>
                <a:ea typeface="Cambria Math" panose="02040503050406030204" pitchFamily="18" charset="0"/>
              </a:rPr>
              <a:t>/2</a:t>
            </a:r>
            <a:endParaRPr lang="en-US" sz="1800" dirty="0">
              <a:solidFill>
                <a:schemeClr val="accent6">
                  <a:lumMod val="50000"/>
                </a:schemeClr>
              </a:solidFill>
            </a:endParaRPr>
          </a:p>
        </p:txBody>
      </p:sp>
      <p:sp>
        <p:nvSpPr>
          <p:cNvPr id="15" name="TextBox 14">
            <a:extLst>
              <a:ext uri="{FF2B5EF4-FFF2-40B4-BE49-F238E27FC236}">
                <a16:creationId xmlns:a16="http://schemas.microsoft.com/office/drawing/2014/main" id="{1A4243B8-2C91-4F0D-B6E1-583FC2FF151E}"/>
              </a:ext>
            </a:extLst>
          </p:cNvPr>
          <p:cNvSpPr txBox="1"/>
          <p:nvPr/>
        </p:nvSpPr>
        <p:spPr>
          <a:xfrm>
            <a:off x="5613652" y="5776756"/>
            <a:ext cx="3648541" cy="461665"/>
          </a:xfrm>
          <a:prstGeom prst="rect">
            <a:avLst/>
          </a:prstGeom>
          <a:noFill/>
        </p:spPr>
        <p:txBody>
          <a:bodyPr wrap="square" rtlCol="0">
            <a:spAutoFit/>
          </a:bodyPr>
          <a:lstStyle/>
          <a:p>
            <a:r>
              <a:rPr lang="en-US" dirty="0">
                <a:solidFill>
                  <a:srgbClr val="FF0000"/>
                </a:solidFill>
              </a:rPr>
              <a:t>Half-wave resonator (HWR)</a:t>
            </a:r>
          </a:p>
        </p:txBody>
      </p:sp>
    </p:spTree>
    <p:extLst>
      <p:ext uri="{BB962C8B-B14F-4D97-AF65-F5344CB8AC3E}">
        <p14:creationId xmlns:p14="http://schemas.microsoft.com/office/powerpoint/2010/main" val="3917353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cavities for low </a:t>
            </a:r>
            <a:r>
              <a:rPr lang="el-GR" sz="2400" dirty="0">
                <a:latin typeface="Cambria Math" panose="02040503050406030204" pitchFamily="18" charset="0"/>
                <a:ea typeface="Cambria Math" panose="02040503050406030204" pitchFamily="18" charset="0"/>
              </a:rPr>
              <a:t>β</a:t>
            </a:r>
            <a:r>
              <a:rPr lang="en-US" sz="2400" dirty="0"/>
              <a: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145</a:t>
            </a:fld>
            <a:endParaRPr lang="en-US" dirty="0"/>
          </a:p>
        </p:txBody>
      </p:sp>
      <p:sp>
        <p:nvSpPr>
          <p:cNvPr id="2" name="TextBox 1"/>
          <p:cNvSpPr txBox="1"/>
          <p:nvPr/>
        </p:nvSpPr>
        <p:spPr>
          <a:xfrm>
            <a:off x="222250" y="839586"/>
            <a:ext cx="8921749" cy="6001643"/>
          </a:xfrm>
          <a:prstGeom prst="rect">
            <a:avLst/>
          </a:prstGeom>
          <a:noFill/>
        </p:spPr>
        <p:txBody>
          <a:bodyPr wrap="square" rtlCol="0">
            <a:spAutoFit/>
          </a:bodyPr>
          <a:lstStyle/>
          <a:p>
            <a:r>
              <a:rPr lang="en-US" dirty="0"/>
              <a:t>TEM-like cavities:</a:t>
            </a:r>
          </a:p>
          <a:p>
            <a:r>
              <a:rPr lang="en-US" dirty="0"/>
              <a:t>•Split-ring resonator; </a:t>
            </a:r>
          </a:p>
          <a:p>
            <a:r>
              <a:rPr lang="en-US" dirty="0"/>
              <a:t>•Quarter-wave resonator; </a:t>
            </a:r>
          </a:p>
          <a:p>
            <a:r>
              <a:rPr lang="en-US" dirty="0"/>
              <a:t>•Half-wave resonator; </a:t>
            </a:r>
          </a:p>
          <a:p>
            <a:r>
              <a:rPr lang="en-US" dirty="0"/>
              <a:t>•Spoke resonator. </a:t>
            </a:r>
          </a:p>
          <a:p>
            <a:r>
              <a:rPr lang="en-US" dirty="0"/>
              <a:t>                                                    </a:t>
            </a:r>
            <a:r>
              <a:rPr lang="en-US" dirty="0">
                <a:solidFill>
                  <a:srgbClr val="0000FF"/>
                </a:solidFill>
              </a:rPr>
              <a:t>Split-ring  </a:t>
            </a:r>
            <a:r>
              <a:rPr lang="en-US" dirty="0"/>
              <a:t>         </a:t>
            </a:r>
            <a:r>
              <a:rPr lang="en-US" dirty="0">
                <a:solidFill>
                  <a:srgbClr val="0000FF"/>
                </a:solidFill>
              </a:rPr>
              <a:t>QWR      HWR         SSR </a:t>
            </a:r>
          </a:p>
          <a:p>
            <a:r>
              <a:rPr lang="en-US" dirty="0">
                <a:solidFill>
                  <a:srgbClr val="0000FF"/>
                </a:solidFill>
              </a:rPr>
              <a:t>                                                                                                            </a:t>
            </a:r>
            <a:r>
              <a:rPr lang="en-US" sz="1800" dirty="0">
                <a:solidFill>
                  <a:srgbClr val="0000FF"/>
                </a:solidFill>
              </a:rPr>
              <a:t>(single-spoke)</a:t>
            </a:r>
          </a:p>
          <a:p>
            <a:r>
              <a:rPr lang="en-US" dirty="0"/>
              <a:t>•Narrow acceleration gap (~βλ) allows concentrate electric field near the axis; </a:t>
            </a:r>
          </a:p>
          <a:p>
            <a:r>
              <a:rPr lang="en-US" dirty="0"/>
              <a:t>•Aperture ~ 0.02-0.03</a:t>
            </a:r>
            <a:r>
              <a:rPr lang="el-GR" dirty="0"/>
              <a:t>λ </a:t>
            </a:r>
            <a:r>
              <a:rPr lang="en-US" dirty="0"/>
              <a:t>allows acceptable field enhancement; </a:t>
            </a:r>
          </a:p>
          <a:p>
            <a:r>
              <a:rPr lang="en-US" dirty="0"/>
              <a:t>•Number of gaps in modern cavities is 2 for small beta which allows operation in acceptably wide beta domain. For  β &gt; 0.4 multi-gap cavities are used –double- and triple-spoke resonators; </a:t>
            </a:r>
          </a:p>
          <a:p>
            <a:r>
              <a:rPr lang="en-US" dirty="0"/>
              <a:t>•Focusing elements (typically, solenoids) are placed between the cavities. </a:t>
            </a:r>
          </a:p>
          <a:p>
            <a:endParaRPr lang="en-US" dirty="0"/>
          </a:p>
        </p:txBody>
      </p:sp>
      <p:sp>
        <p:nvSpPr>
          <p:cNvPr id="8" name="TextBox 7"/>
          <p:cNvSpPr txBox="1"/>
          <p:nvPr/>
        </p:nvSpPr>
        <p:spPr>
          <a:xfrm>
            <a:off x="262534" y="839586"/>
            <a:ext cx="8598159" cy="830997"/>
          </a:xfrm>
          <a:prstGeom prst="rect">
            <a:avLst/>
          </a:prstGeom>
          <a:noFill/>
        </p:spPr>
        <p:txBody>
          <a:bodyPr wrap="square" rtlCol="0">
            <a:spAutoFit/>
          </a:bodyPr>
          <a:lstStyle/>
          <a:p>
            <a:r>
              <a:rPr lang="en-US" dirty="0"/>
              <a:t> </a:t>
            </a:r>
          </a:p>
          <a:p>
            <a:endParaRPr lang="en-US" dirty="0"/>
          </a:p>
        </p:txBody>
      </p:sp>
      <p:pic>
        <p:nvPicPr>
          <p:cNvPr id="11" name="Picture 10">
            <a:extLst>
              <a:ext uri="{FF2B5EF4-FFF2-40B4-BE49-F238E27FC236}">
                <a16:creationId xmlns:a16="http://schemas.microsoft.com/office/drawing/2014/main" id="{3F4FD035-142E-4957-A3C5-D6976925134A}"/>
              </a:ext>
            </a:extLst>
          </p:cNvPr>
          <p:cNvPicPr>
            <a:picLocks noChangeAspect="1"/>
          </p:cNvPicPr>
          <p:nvPr/>
        </p:nvPicPr>
        <p:blipFill>
          <a:blip r:embed="rId3"/>
          <a:stretch>
            <a:fillRect/>
          </a:stretch>
        </p:blipFill>
        <p:spPr>
          <a:xfrm>
            <a:off x="5547360" y="674292"/>
            <a:ext cx="3248436" cy="1992581"/>
          </a:xfrm>
          <a:prstGeom prst="rect">
            <a:avLst/>
          </a:prstGeom>
        </p:spPr>
      </p:pic>
      <p:pic>
        <p:nvPicPr>
          <p:cNvPr id="12" name="Picture 11">
            <a:extLst>
              <a:ext uri="{FF2B5EF4-FFF2-40B4-BE49-F238E27FC236}">
                <a16:creationId xmlns:a16="http://schemas.microsoft.com/office/drawing/2014/main" id="{6672C578-C58B-4BEA-B369-8D4D19C57CA9}"/>
              </a:ext>
            </a:extLst>
          </p:cNvPr>
          <p:cNvPicPr>
            <a:picLocks noChangeAspect="1"/>
          </p:cNvPicPr>
          <p:nvPr/>
        </p:nvPicPr>
        <p:blipFill>
          <a:blip r:embed="rId4"/>
          <a:stretch>
            <a:fillRect/>
          </a:stretch>
        </p:blipFill>
        <p:spPr>
          <a:xfrm>
            <a:off x="3839101" y="930784"/>
            <a:ext cx="1445023" cy="1573742"/>
          </a:xfrm>
          <a:prstGeom prst="rect">
            <a:avLst/>
          </a:prstGeom>
        </p:spPr>
      </p:pic>
    </p:spTree>
    <p:extLst>
      <p:ext uri="{BB962C8B-B14F-4D97-AF65-F5344CB8AC3E}">
        <p14:creationId xmlns:p14="http://schemas.microsoft.com/office/powerpoint/2010/main" val="30326772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cavities for low </a:t>
            </a:r>
            <a:r>
              <a:rPr lang="el-GR" sz="2400" dirty="0">
                <a:latin typeface="Cambria Math" panose="02040503050406030204" pitchFamily="18" charset="0"/>
                <a:ea typeface="Cambria Math" panose="02040503050406030204" pitchFamily="18" charset="0"/>
              </a:rPr>
              <a:t>β</a:t>
            </a:r>
            <a:r>
              <a:rPr lang="en-US" sz="2400" dirty="0"/>
              <a: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146</a:t>
            </a:fld>
            <a:endParaRPr lang="en-US" dirty="0"/>
          </a:p>
        </p:txBody>
      </p:sp>
      <p:sp>
        <p:nvSpPr>
          <p:cNvPr id="9" name="Rectangle 8"/>
          <p:cNvSpPr/>
          <p:nvPr/>
        </p:nvSpPr>
        <p:spPr>
          <a:xfrm>
            <a:off x="290945" y="905271"/>
            <a:ext cx="5777346" cy="3847207"/>
          </a:xfrm>
          <a:prstGeom prst="rect">
            <a:avLst/>
          </a:prstGeom>
        </p:spPr>
        <p:txBody>
          <a:bodyPr wrap="square">
            <a:spAutoFit/>
          </a:bodyPr>
          <a:lstStyle/>
          <a:p>
            <a:r>
              <a:rPr lang="en-US" sz="2800" dirty="0">
                <a:solidFill>
                  <a:srgbClr val="FF0000"/>
                </a:solidFill>
                <a:latin typeface="Calibri" panose="020F0502020204030204" pitchFamily="34" charset="0"/>
              </a:rPr>
              <a:t>Quarter-wave resonator:</a:t>
            </a:r>
          </a:p>
          <a:p>
            <a:r>
              <a:rPr lang="en-US" dirty="0">
                <a:solidFill>
                  <a:srgbClr val="0000FF"/>
                </a:solidFill>
                <a:latin typeface="Arial" panose="020B0604020202020204" pitchFamily="34" charset="0"/>
              </a:rPr>
              <a:t>•</a:t>
            </a:r>
            <a:r>
              <a:rPr lang="en-US" dirty="0">
                <a:solidFill>
                  <a:srgbClr val="0000FF"/>
                </a:solidFill>
                <a:latin typeface="Calibri" panose="020F0502020204030204" pitchFamily="34" charset="0"/>
              </a:rPr>
              <a:t>Allows operate at very low frequency ~50</a:t>
            </a:r>
          </a:p>
          <a:p>
            <a:r>
              <a:rPr lang="en-US" dirty="0">
                <a:solidFill>
                  <a:srgbClr val="0000FF"/>
                </a:solidFill>
                <a:latin typeface="Calibri" panose="020F0502020204030204" pitchFamily="34" charset="0"/>
              </a:rPr>
              <a:t>MHz, (and thus, low beta) having acceptable</a:t>
            </a:r>
          </a:p>
          <a:p>
            <a:r>
              <a:rPr lang="en-US" dirty="0">
                <a:solidFill>
                  <a:srgbClr val="0000FF"/>
                </a:solidFill>
                <a:latin typeface="Calibri" panose="020F0502020204030204" pitchFamily="34" charset="0"/>
              </a:rPr>
              <a:t>size;</a:t>
            </a:r>
          </a:p>
          <a:p>
            <a:r>
              <a:rPr lang="en-US" dirty="0">
                <a:solidFill>
                  <a:srgbClr val="0000FF"/>
                </a:solidFill>
                <a:latin typeface="Arial" panose="020B0604020202020204" pitchFamily="34" charset="0"/>
              </a:rPr>
              <a:t>•</a:t>
            </a:r>
            <a:r>
              <a:rPr lang="en-US" dirty="0">
                <a:solidFill>
                  <a:srgbClr val="0000FF"/>
                </a:solidFill>
                <a:latin typeface="Calibri" panose="020F0502020204030204" pitchFamily="34" charset="0"/>
              </a:rPr>
              <a:t>Has a good (R/Q);</a:t>
            </a:r>
          </a:p>
          <a:p>
            <a:r>
              <a:rPr lang="en-US" dirty="0">
                <a:solidFill>
                  <a:srgbClr val="0000FF"/>
                </a:solidFill>
                <a:latin typeface="Arial" panose="020B0604020202020204" pitchFamily="34" charset="0"/>
              </a:rPr>
              <a:t>•</a:t>
            </a:r>
            <a:r>
              <a:rPr lang="en-US" dirty="0">
                <a:solidFill>
                  <a:srgbClr val="0000FF"/>
                </a:solidFill>
                <a:latin typeface="Calibri" panose="020F0502020204030204" pitchFamily="34" charset="0"/>
              </a:rPr>
              <a:t>Low cost and easy access.</a:t>
            </a:r>
          </a:p>
          <a:p>
            <a:r>
              <a:rPr lang="en-US" dirty="0">
                <a:solidFill>
                  <a:srgbClr val="0000FF"/>
                </a:solidFill>
                <a:latin typeface="Calibri" panose="020F0502020204030204" pitchFamily="34" charset="0"/>
              </a:rPr>
              <a:t>But:</a:t>
            </a:r>
          </a:p>
          <a:p>
            <a:r>
              <a:rPr lang="en-US" dirty="0">
                <a:solidFill>
                  <a:srgbClr val="0000FF"/>
                </a:solidFill>
                <a:latin typeface="Arial" panose="020B0604020202020204" pitchFamily="34" charset="0"/>
              </a:rPr>
              <a:t>•</a:t>
            </a:r>
            <a:r>
              <a:rPr lang="en-US" dirty="0">
                <a:solidFill>
                  <a:srgbClr val="0000FF"/>
                </a:solidFill>
                <a:latin typeface="Calibri" panose="020F0502020204030204" pitchFamily="34" charset="0"/>
              </a:rPr>
              <a:t>Special means needed to get rid of dipole</a:t>
            </a:r>
          </a:p>
          <a:p>
            <a:r>
              <a:rPr lang="en-US" dirty="0">
                <a:solidFill>
                  <a:srgbClr val="0000FF"/>
                </a:solidFill>
                <a:latin typeface="Calibri" panose="020F0502020204030204" pitchFamily="34" charset="0"/>
              </a:rPr>
              <a:t>and quadrupole steering, and</a:t>
            </a:r>
          </a:p>
          <a:p>
            <a:r>
              <a:rPr lang="en-US" dirty="0">
                <a:solidFill>
                  <a:srgbClr val="0000FF"/>
                </a:solidFill>
                <a:latin typeface="Arial" panose="020B0604020202020204" pitchFamily="34" charset="0"/>
              </a:rPr>
              <a:t>•</a:t>
            </a:r>
            <a:r>
              <a:rPr lang="en-US" dirty="0">
                <a:solidFill>
                  <a:srgbClr val="0000FF"/>
                </a:solidFill>
                <a:latin typeface="Calibri" panose="020F0502020204030204" pitchFamily="34" charset="0"/>
              </a:rPr>
              <a:t>Provide mechanical stability </a:t>
            </a:r>
            <a:endParaRPr lang="en-US" dirty="0"/>
          </a:p>
        </p:txBody>
      </p:sp>
      <p:pic>
        <p:nvPicPr>
          <p:cNvPr id="10" name="Picture 9"/>
          <p:cNvPicPr>
            <a:picLocks noChangeAspect="1"/>
          </p:cNvPicPr>
          <p:nvPr/>
        </p:nvPicPr>
        <p:blipFill>
          <a:blip r:embed="rId3"/>
          <a:stretch>
            <a:fillRect/>
          </a:stretch>
        </p:blipFill>
        <p:spPr>
          <a:xfrm>
            <a:off x="6034554" y="679629"/>
            <a:ext cx="1962290" cy="5053489"/>
          </a:xfrm>
          <a:prstGeom prst="rect">
            <a:avLst/>
          </a:prstGeom>
        </p:spPr>
      </p:pic>
      <p:sp>
        <p:nvSpPr>
          <p:cNvPr id="11" name="TextBox 10"/>
          <p:cNvSpPr txBox="1"/>
          <p:nvPr/>
        </p:nvSpPr>
        <p:spPr>
          <a:xfrm>
            <a:off x="549791" y="5069276"/>
            <a:ext cx="5662832" cy="769441"/>
          </a:xfrm>
          <a:prstGeom prst="rect">
            <a:avLst/>
          </a:prstGeom>
          <a:noFill/>
        </p:spPr>
        <p:txBody>
          <a:bodyPr wrap="none" rtlCol="0">
            <a:spAutoFit/>
          </a:bodyPr>
          <a:lstStyle/>
          <a:p>
            <a:r>
              <a:rPr lang="en-US" sz="2000" dirty="0"/>
              <a:t>beta=0.14, 109.125 MHz QWR(</a:t>
            </a:r>
            <a:r>
              <a:rPr lang="en-US" sz="2000" b="1" dirty="0"/>
              <a:t>Peter N. </a:t>
            </a:r>
            <a:r>
              <a:rPr lang="en-US" sz="2000" b="1" dirty="0" err="1"/>
              <a:t>Ostroumov</a:t>
            </a:r>
            <a:r>
              <a:rPr lang="en-US" sz="2000" b="1" dirty="0"/>
              <a:t>) </a:t>
            </a:r>
            <a:endParaRPr lang="en-US" sz="2000" dirty="0"/>
          </a:p>
          <a:p>
            <a:endParaRPr lang="en-US" dirty="0"/>
          </a:p>
        </p:txBody>
      </p:sp>
    </p:spTree>
    <p:extLst>
      <p:ext uri="{BB962C8B-B14F-4D97-AF65-F5344CB8AC3E}">
        <p14:creationId xmlns:p14="http://schemas.microsoft.com/office/powerpoint/2010/main" val="38730511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cavities for low </a:t>
            </a:r>
            <a:r>
              <a:rPr lang="el-GR" sz="2400" dirty="0">
                <a:latin typeface="Cambria Math" panose="02040503050406030204" pitchFamily="18" charset="0"/>
                <a:ea typeface="Cambria Math" panose="02040503050406030204" pitchFamily="18" charset="0"/>
              </a:rPr>
              <a:t>β</a:t>
            </a:r>
            <a:r>
              <a:rPr lang="en-US" sz="2400" dirty="0"/>
              <a: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147</a:t>
            </a:fld>
            <a:endParaRPr lang="en-US" dirty="0"/>
          </a:p>
        </p:txBody>
      </p:sp>
      <p:sp>
        <p:nvSpPr>
          <p:cNvPr id="2" name="Rectangle 1"/>
          <p:cNvSpPr/>
          <p:nvPr/>
        </p:nvSpPr>
        <p:spPr>
          <a:xfrm>
            <a:off x="228600" y="825402"/>
            <a:ext cx="4572000" cy="4316566"/>
          </a:xfrm>
          <a:prstGeom prst="rect">
            <a:avLst/>
          </a:prstGeom>
        </p:spPr>
        <p:txBody>
          <a:bodyPr>
            <a:spAutoFit/>
          </a:bodyPr>
          <a:lstStyle/>
          <a:p>
            <a:endParaRPr lang="en-US" sz="1050" dirty="0">
              <a:solidFill>
                <a:srgbClr val="000000"/>
              </a:solidFill>
              <a:latin typeface="Calibri" panose="020F0502020204030204" pitchFamily="34" charset="0"/>
            </a:endParaRPr>
          </a:p>
          <a:p>
            <a:r>
              <a:rPr lang="en-US" dirty="0">
                <a:latin typeface="Calibri" panose="020F0502020204030204" pitchFamily="34" charset="0"/>
              </a:rPr>
              <a:t>Half-wave resonator (HWR): </a:t>
            </a:r>
          </a:p>
          <a:p>
            <a:r>
              <a:rPr lang="en-US" dirty="0">
                <a:latin typeface="Arial" panose="020B0604020202020204" pitchFamily="34" charset="0"/>
              </a:rPr>
              <a:t>•</a:t>
            </a:r>
            <a:r>
              <a:rPr lang="en-US" dirty="0">
                <a:latin typeface="Calibri" panose="020F0502020204030204" pitchFamily="34" charset="0"/>
              </a:rPr>
              <a:t>No dipole steering; </a:t>
            </a:r>
          </a:p>
          <a:p>
            <a:r>
              <a:rPr lang="en-US" dirty="0">
                <a:latin typeface="Arial" panose="020B0604020202020204" pitchFamily="34" charset="0"/>
              </a:rPr>
              <a:t>•</a:t>
            </a:r>
            <a:r>
              <a:rPr lang="en-US" dirty="0">
                <a:latin typeface="Calibri" panose="020F0502020204030204" pitchFamily="34" charset="0"/>
              </a:rPr>
              <a:t>Lower electric field enhancement; </a:t>
            </a:r>
          </a:p>
          <a:p>
            <a:r>
              <a:rPr lang="en-US" dirty="0">
                <a:latin typeface="Arial" panose="020B0604020202020204" pitchFamily="34" charset="0"/>
              </a:rPr>
              <a:t>•</a:t>
            </a:r>
            <a:r>
              <a:rPr lang="en-US" dirty="0">
                <a:latin typeface="Calibri" panose="020F0502020204030204" pitchFamily="34" charset="0"/>
              </a:rPr>
              <a:t>High performance; </a:t>
            </a:r>
          </a:p>
          <a:p>
            <a:r>
              <a:rPr lang="en-US" dirty="0">
                <a:latin typeface="Arial" panose="020B0604020202020204" pitchFamily="34" charset="0"/>
              </a:rPr>
              <a:t>•</a:t>
            </a:r>
            <a:r>
              <a:rPr lang="en-US" dirty="0">
                <a:latin typeface="Calibri" panose="020F0502020204030204" pitchFamily="34" charset="0"/>
              </a:rPr>
              <a:t>Low cost; </a:t>
            </a:r>
          </a:p>
          <a:p>
            <a:r>
              <a:rPr lang="en-US" dirty="0">
                <a:latin typeface="Arial" panose="020B0604020202020204" pitchFamily="34" charset="0"/>
              </a:rPr>
              <a:t>•</a:t>
            </a:r>
            <a:r>
              <a:rPr lang="en-US" dirty="0">
                <a:latin typeface="Calibri" panose="020F0502020204030204" pitchFamily="34" charset="0"/>
              </a:rPr>
              <a:t>Best at ~200 </a:t>
            </a:r>
            <a:r>
              <a:rPr lang="en-US" dirty="0" err="1">
                <a:latin typeface="Calibri" panose="020F0502020204030204" pitchFamily="34" charset="0"/>
              </a:rPr>
              <a:t>MHz.</a:t>
            </a:r>
            <a:r>
              <a:rPr lang="en-US" dirty="0">
                <a:latin typeface="Calibri" panose="020F0502020204030204" pitchFamily="34" charset="0"/>
              </a:rPr>
              <a:t> </a:t>
            </a:r>
          </a:p>
          <a:p>
            <a:endParaRPr lang="en-US" dirty="0">
              <a:latin typeface="Calibri" panose="020F0502020204030204" pitchFamily="34" charset="0"/>
            </a:endParaRPr>
          </a:p>
          <a:p>
            <a:r>
              <a:rPr lang="en-US" dirty="0">
                <a:latin typeface="Calibri" panose="020F0502020204030204" pitchFamily="34" charset="0"/>
              </a:rPr>
              <a:t>But: </a:t>
            </a:r>
          </a:p>
          <a:p>
            <a:r>
              <a:rPr lang="en-US" dirty="0">
                <a:latin typeface="Arial" panose="020B0604020202020204" pitchFamily="34" charset="0"/>
              </a:rPr>
              <a:t>•</a:t>
            </a:r>
            <a:r>
              <a:rPr lang="en-US" dirty="0">
                <a:latin typeface="Calibri" panose="020F0502020204030204" pitchFamily="34" charset="0"/>
              </a:rPr>
              <a:t>Special means needed in some cases to get rid of quadrupole effects. </a:t>
            </a: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583"/>
          <a:stretch/>
        </p:blipFill>
        <p:spPr bwMode="auto">
          <a:xfrm>
            <a:off x="4887883" y="181256"/>
            <a:ext cx="3481647" cy="22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966" t="2104" r="1177" b="1454"/>
          <a:stretch/>
        </p:blipFill>
        <p:spPr bwMode="auto">
          <a:xfrm>
            <a:off x="5449287" y="2238439"/>
            <a:ext cx="3555778" cy="203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69" t="9775" r="2014" b="16041"/>
          <a:stretch/>
        </p:blipFill>
        <p:spPr bwMode="auto">
          <a:xfrm>
            <a:off x="4661662" y="4159142"/>
            <a:ext cx="4343403" cy="198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9419" y="5453149"/>
            <a:ext cx="3832331" cy="830997"/>
          </a:xfrm>
          <a:prstGeom prst="rect">
            <a:avLst/>
          </a:prstGeom>
          <a:noFill/>
        </p:spPr>
        <p:txBody>
          <a:bodyPr wrap="none" rtlCol="0">
            <a:spAutoFit/>
          </a:bodyPr>
          <a:lstStyle/>
          <a:p>
            <a:r>
              <a:rPr lang="en-US" dirty="0"/>
              <a:t>PIP II HWR cavity, 162.5 MHz </a:t>
            </a:r>
          </a:p>
          <a:p>
            <a:r>
              <a:rPr lang="en-US" dirty="0"/>
              <a:t>(</a:t>
            </a:r>
            <a:r>
              <a:rPr lang="en-US" dirty="0" err="1"/>
              <a:t>M.Kelli</a:t>
            </a:r>
            <a:r>
              <a:rPr lang="en-US" dirty="0"/>
              <a:t>, Z. Conway)</a:t>
            </a:r>
          </a:p>
        </p:txBody>
      </p:sp>
    </p:spTree>
    <p:extLst>
      <p:ext uri="{BB962C8B-B14F-4D97-AF65-F5344CB8AC3E}">
        <p14:creationId xmlns:p14="http://schemas.microsoft.com/office/powerpoint/2010/main" val="16793548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cavities for low </a:t>
            </a:r>
            <a:r>
              <a:rPr lang="el-GR" sz="2400" dirty="0">
                <a:latin typeface="Cambria Math" panose="02040503050406030204" pitchFamily="18" charset="0"/>
                <a:ea typeface="Cambria Math" panose="02040503050406030204" pitchFamily="18" charset="0"/>
              </a:rPr>
              <a:t>β</a:t>
            </a:r>
            <a:r>
              <a:rPr lang="en-US" sz="2400" dirty="0"/>
              <a: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148</a:t>
            </a:fld>
            <a:endParaRPr lang="en-US" dirty="0"/>
          </a:p>
        </p:txBody>
      </p:sp>
      <p:sp>
        <p:nvSpPr>
          <p:cNvPr id="2" name="Rectangle 1"/>
          <p:cNvSpPr/>
          <p:nvPr/>
        </p:nvSpPr>
        <p:spPr>
          <a:xfrm>
            <a:off x="228600" y="825402"/>
            <a:ext cx="4572000" cy="623248"/>
          </a:xfrm>
          <a:prstGeom prst="rect">
            <a:avLst/>
          </a:prstGeom>
        </p:spPr>
        <p:txBody>
          <a:bodyPr>
            <a:spAutoFit/>
          </a:bodyPr>
          <a:lstStyle/>
          <a:p>
            <a:endParaRPr lang="en-US" sz="1050" dirty="0">
              <a:solidFill>
                <a:srgbClr val="000000"/>
              </a:solidFill>
              <a:latin typeface="Calibri" panose="020F0502020204030204" pitchFamily="34" charset="0"/>
            </a:endParaRPr>
          </a:p>
          <a:p>
            <a:r>
              <a:rPr lang="en-US" dirty="0">
                <a:latin typeface="Arial" panose="020B0604020202020204" pitchFamily="34" charset="0"/>
              </a:rPr>
              <a:t>Spoke resonator</a:t>
            </a:r>
          </a:p>
        </p:txBody>
      </p:sp>
      <p:sp>
        <p:nvSpPr>
          <p:cNvPr id="6" name="TextBox 5"/>
          <p:cNvSpPr txBox="1"/>
          <p:nvPr/>
        </p:nvSpPr>
        <p:spPr>
          <a:xfrm>
            <a:off x="429419" y="5453149"/>
            <a:ext cx="6753003" cy="830997"/>
          </a:xfrm>
          <a:prstGeom prst="rect">
            <a:avLst/>
          </a:prstGeom>
          <a:noFill/>
        </p:spPr>
        <p:txBody>
          <a:bodyPr wrap="none" rtlCol="0">
            <a:spAutoFit/>
          </a:bodyPr>
          <a:lstStyle/>
          <a:p>
            <a:endParaRPr lang="en-US" dirty="0"/>
          </a:p>
          <a:p>
            <a:r>
              <a:rPr lang="en-US" dirty="0"/>
              <a:t>FNAL 325 MHz SSR1 cavity layout and photo. β=0.22 </a:t>
            </a:r>
          </a:p>
        </p:txBody>
      </p:sp>
      <p:pic>
        <p:nvPicPr>
          <p:cNvPr id="9" name="Picture 8"/>
          <p:cNvPicPr>
            <a:picLocks noChangeAspect="1"/>
          </p:cNvPicPr>
          <p:nvPr/>
        </p:nvPicPr>
        <p:blipFill>
          <a:blip r:embed="rId3"/>
          <a:stretch>
            <a:fillRect/>
          </a:stretch>
        </p:blipFill>
        <p:spPr>
          <a:xfrm>
            <a:off x="340822" y="1594423"/>
            <a:ext cx="4079860" cy="3132597"/>
          </a:xfrm>
          <a:prstGeom prst="rect">
            <a:avLst/>
          </a:prstGeom>
        </p:spPr>
      </p:pic>
      <p:pic>
        <p:nvPicPr>
          <p:cNvPr id="10" name="Picture 9"/>
          <p:cNvPicPr>
            <a:picLocks noChangeAspect="1"/>
          </p:cNvPicPr>
          <p:nvPr/>
        </p:nvPicPr>
        <p:blipFill>
          <a:blip r:embed="rId4"/>
          <a:stretch>
            <a:fillRect/>
          </a:stretch>
        </p:blipFill>
        <p:spPr>
          <a:xfrm>
            <a:off x="4931507" y="124994"/>
            <a:ext cx="3780961" cy="3026258"/>
          </a:xfrm>
          <a:prstGeom prst="rect">
            <a:avLst/>
          </a:prstGeom>
        </p:spPr>
      </p:pic>
      <p:pic>
        <p:nvPicPr>
          <p:cNvPr id="11" name="Picture 10" descr="\\TDSERVER1\Users\leoristo\conferences\PAC-11\SSR0_4.JPG"/>
          <p:cNvPicPr/>
          <p:nvPr/>
        </p:nvPicPr>
        <p:blipFill>
          <a:blip r:embed="rId5" cstate="print"/>
          <a:srcRect/>
          <a:stretch>
            <a:fillRect/>
          </a:stretch>
        </p:blipFill>
        <p:spPr bwMode="auto">
          <a:xfrm>
            <a:off x="5106435" y="3261285"/>
            <a:ext cx="3200400" cy="1828800"/>
          </a:xfrm>
          <a:prstGeom prst="rect">
            <a:avLst/>
          </a:prstGeom>
          <a:noFill/>
          <a:ln w="9525">
            <a:noFill/>
            <a:miter lim="800000"/>
            <a:headEnd/>
            <a:tailEnd/>
          </a:ln>
        </p:spPr>
      </p:pic>
      <p:sp>
        <p:nvSpPr>
          <p:cNvPr id="8" name="TextBox 7"/>
          <p:cNvSpPr txBox="1"/>
          <p:nvPr/>
        </p:nvSpPr>
        <p:spPr>
          <a:xfrm>
            <a:off x="4921448" y="5122513"/>
            <a:ext cx="4103281" cy="584775"/>
          </a:xfrm>
          <a:prstGeom prst="rect">
            <a:avLst/>
          </a:prstGeom>
          <a:noFill/>
        </p:spPr>
        <p:txBody>
          <a:bodyPr wrap="square" rtlCol="0">
            <a:spAutoFit/>
          </a:bodyPr>
          <a:lstStyle/>
          <a:p>
            <a:r>
              <a:rPr lang="en-US" sz="1600" dirty="0"/>
              <a:t>Mechanical coupling of the cavity to the He vessel in order to improve mechanical stability.</a:t>
            </a:r>
          </a:p>
        </p:txBody>
      </p:sp>
    </p:spTree>
    <p:extLst>
      <p:ext uri="{BB962C8B-B14F-4D97-AF65-F5344CB8AC3E}">
        <p14:creationId xmlns:p14="http://schemas.microsoft.com/office/powerpoint/2010/main" val="15465729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cavities for low </a:t>
            </a:r>
            <a:r>
              <a:rPr lang="el-GR" sz="2400" dirty="0">
                <a:latin typeface="Cambria Math" panose="02040503050406030204" pitchFamily="18" charset="0"/>
                <a:ea typeface="Cambria Math" panose="02040503050406030204" pitchFamily="18" charset="0"/>
              </a:rPr>
              <a:t>β</a:t>
            </a:r>
            <a:r>
              <a:rPr lang="en-US" sz="2400" dirty="0"/>
              <a: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149</a:t>
            </a:fld>
            <a:endParaRPr lang="en-US" dirty="0"/>
          </a:p>
        </p:txBody>
      </p:sp>
      <p:sp>
        <p:nvSpPr>
          <p:cNvPr id="2" name="Rectangle 1"/>
          <p:cNvSpPr/>
          <p:nvPr/>
        </p:nvSpPr>
        <p:spPr>
          <a:xfrm>
            <a:off x="228600" y="825402"/>
            <a:ext cx="4572000" cy="623248"/>
          </a:xfrm>
          <a:prstGeom prst="rect">
            <a:avLst/>
          </a:prstGeom>
        </p:spPr>
        <p:txBody>
          <a:bodyPr>
            <a:spAutoFit/>
          </a:bodyPr>
          <a:lstStyle/>
          <a:p>
            <a:endParaRPr lang="en-US" sz="1050" dirty="0">
              <a:solidFill>
                <a:srgbClr val="000000"/>
              </a:solidFill>
              <a:latin typeface="Calibri" panose="020F0502020204030204" pitchFamily="34" charset="0"/>
            </a:endParaRPr>
          </a:p>
          <a:p>
            <a:r>
              <a:rPr lang="en-US" dirty="0">
                <a:latin typeface="Arial" panose="020B0604020202020204" pitchFamily="34" charset="0"/>
              </a:rPr>
              <a:t>Multi-spoke resonators</a:t>
            </a:r>
          </a:p>
        </p:txBody>
      </p:sp>
      <p:pic>
        <p:nvPicPr>
          <p:cNvPr id="11" name="Picture 10"/>
          <p:cNvPicPr>
            <a:picLocks noChangeAspect="1"/>
          </p:cNvPicPr>
          <p:nvPr/>
        </p:nvPicPr>
        <p:blipFill>
          <a:blip r:embed="rId3"/>
          <a:stretch>
            <a:fillRect/>
          </a:stretch>
        </p:blipFill>
        <p:spPr>
          <a:xfrm>
            <a:off x="5035237" y="558408"/>
            <a:ext cx="3403685" cy="5176784"/>
          </a:xfrm>
          <a:prstGeom prst="rect">
            <a:avLst/>
          </a:prstGeom>
        </p:spPr>
      </p:pic>
      <p:pic>
        <p:nvPicPr>
          <p:cNvPr id="8" name="Picture 7"/>
          <p:cNvPicPr>
            <a:picLocks noChangeAspect="1"/>
          </p:cNvPicPr>
          <p:nvPr/>
        </p:nvPicPr>
        <p:blipFill>
          <a:blip r:embed="rId4"/>
          <a:stretch>
            <a:fillRect/>
          </a:stretch>
        </p:blipFill>
        <p:spPr>
          <a:xfrm>
            <a:off x="228600" y="1809750"/>
            <a:ext cx="4191000" cy="3238500"/>
          </a:xfrm>
          <a:prstGeom prst="rect">
            <a:avLst/>
          </a:prstGeom>
        </p:spPr>
      </p:pic>
      <p:sp>
        <p:nvSpPr>
          <p:cNvPr id="12" name="TextBox 11"/>
          <p:cNvSpPr txBox="1"/>
          <p:nvPr/>
        </p:nvSpPr>
        <p:spPr>
          <a:xfrm>
            <a:off x="987742" y="5314566"/>
            <a:ext cx="2493118" cy="461665"/>
          </a:xfrm>
          <a:prstGeom prst="rect">
            <a:avLst/>
          </a:prstGeom>
          <a:noFill/>
        </p:spPr>
        <p:txBody>
          <a:bodyPr wrap="none" rtlCol="0">
            <a:spAutoFit/>
          </a:bodyPr>
          <a:lstStyle/>
          <a:p>
            <a:r>
              <a:rPr lang="en-US" dirty="0"/>
              <a:t>Triple-spoke cavity</a:t>
            </a:r>
          </a:p>
        </p:txBody>
      </p:sp>
    </p:spTree>
    <p:extLst>
      <p:ext uri="{BB962C8B-B14F-4D97-AF65-F5344CB8AC3E}">
        <p14:creationId xmlns:p14="http://schemas.microsoft.com/office/powerpoint/2010/main" val="2299810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310A22-D741-46C7-8B5D-3ABE660BD6C6}"/>
              </a:ext>
            </a:extLst>
          </p:cNvPr>
          <p:cNvSpPr txBox="1"/>
          <p:nvPr/>
        </p:nvSpPr>
        <p:spPr>
          <a:xfrm>
            <a:off x="161991" y="467324"/>
            <a:ext cx="9066591" cy="6155531"/>
          </a:xfrm>
          <a:prstGeom prst="rect">
            <a:avLst/>
          </a:prstGeom>
          <a:noFill/>
        </p:spPr>
        <p:txBody>
          <a:bodyPr wrap="square" rtlCol="0">
            <a:spAutoFit/>
          </a:bodyPr>
          <a:lstStyle/>
          <a:p>
            <a:pPr marL="342900" indent="-342900">
              <a:buFont typeface="Wingdings" panose="05000000000000000000" pitchFamily="2" charset="2"/>
              <a:buChar char="v"/>
            </a:pPr>
            <a:r>
              <a:rPr lang="en-US" b="1" dirty="0"/>
              <a:t>RF linear accelerators</a:t>
            </a:r>
          </a:p>
          <a:p>
            <a:pPr marL="342900" indent="-342900">
              <a:buFont typeface="Arial" panose="020B0604020202020204" pitchFamily="34" charset="0"/>
              <a:buChar char="•"/>
            </a:pPr>
            <a:r>
              <a:rPr lang="en-US" b="1" dirty="0"/>
              <a:t>Travelling wave accelerators.</a:t>
            </a:r>
          </a:p>
          <a:p>
            <a:pPr marL="342900" indent="-342900">
              <a:buFont typeface="Arial" panose="020B0604020202020204" pitchFamily="34" charset="0"/>
              <a:buChar char="•"/>
            </a:pPr>
            <a:endParaRPr lang="en-US" dirty="0"/>
          </a:p>
          <a:p>
            <a:endParaRPr lang="en-US" i="1" dirty="0"/>
          </a:p>
          <a:p>
            <a:endParaRPr lang="en-US" dirty="0"/>
          </a:p>
          <a:p>
            <a:endParaRPr lang="en-US" dirty="0"/>
          </a:p>
          <a:p>
            <a:pPr marL="342900" indent="-342900">
              <a:buFont typeface="Arial" panose="020B0604020202020204" pitchFamily="34" charset="0"/>
              <a:buChar char="•"/>
            </a:pPr>
            <a:r>
              <a:rPr lang="en-US" b="1" dirty="0"/>
              <a:t>Standing wave accelerators.</a:t>
            </a:r>
          </a:p>
          <a:p>
            <a:endParaRPr lang="en-US" dirty="0"/>
          </a:p>
          <a:p>
            <a:endParaRPr lang="en-US" dirty="0"/>
          </a:p>
          <a:p>
            <a:endParaRPr lang="en-US" dirty="0"/>
          </a:p>
          <a:p>
            <a:endParaRPr lang="en-US" dirty="0"/>
          </a:p>
          <a:p>
            <a:pPr marL="342900" indent="-342900">
              <a:buFont typeface="Arial" panose="020B0604020202020204" pitchFamily="34" charset="0"/>
              <a:buChar char="•"/>
            </a:pPr>
            <a:r>
              <a:rPr lang="en-US" b="1" dirty="0">
                <a:solidFill>
                  <a:srgbClr val="FF0000"/>
                </a:solidFill>
              </a:rPr>
              <a:t>Room Temperature linear accelerators</a:t>
            </a:r>
          </a:p>
          <a:p>
            <a:pPr marL="342900" indent="-342900">
              <a:buFont typeface="Arial" panose="020B0604020202020204" pitchFamily="34" charset="0"/>
              <a:buChar char="•"/>
            </a:pPr>
            <a:r>
              <a:rPr lang="en-US" b="1" dirty="0">
                <a:solidFill>
                  <a:srgbClr val="FF0000"/>
                </a:solidFill>
              </a:rPr>
              <a:t>Superconducting linear accelerators</a:t>
            </a:r>
          </a:p>
          <a:p>
            <a:pPr marL="342900" indent="-342900">
              <a:buFont typeface="Wingdings" panose="05000000000000000000" pitchFamily="2" charset="2"/>
              <a:buChar char="v"/>
            </a:pPr>
            <a:r>
              <a:rPr lang="en-US" sz="1800" dirty="0"/>
              <a:t>Specific acceleration technology and operation mode – pulsed or CW - are determined primarily by the facility purposes, which demand in turn specific properties of the beam – energy, power, timing structure, beam quality, etc</a:t>
            </a:r>
            <a:r>
              <a:rPr lang="en-US" sz="2200" dirty="0"/>
              <a:t>.</a:t>
            </a:r>
          </a:p>
          <a:p>
            <a:pPr marL="342900" indent="-342900">
              <a:buFont typeface="Wingdings" panose="05000000000000000000" pitchFamily="2" charset="2"/>
              <a:buChar char="v"/>
            </a:pPr>
            <a:endParaRPr lang="en-US" dirty="0"/>
          </a:p>
        </p:txBody>
      </p:sp>
      <p:pic>
        <p:nvPicPr>
          <p:cNvPr id="8" name="Picture 7">
            <a:extLst>
              <a:ext uri="{FF2B5EF4-FFF2-40B4-BE49-F238E27FC236}">
                <a16:creationId xmlns:a16="http://schemas.microsoft.com/office/drawing/2014/main" id="{94967613-0242-4172-8B77-F68E2DCF117E}"/>
              </a:ext>
            </a:extLst>
          </p:cNvPr>
          <p:cNvPicPr>
            <a:picLocks noChangeAspect="1"/>
          </p:cNvPicPr>
          <p:nvPr/>
        </p:nvPicPr>
        <p:blipFill>
          <a:blip r:embed="rId2"/>
          <a:stretch>
            <a:fillRect/>
          </a:stretch>
        </p:blipFill>
        <p:spPr>
          <a:xfrm>
            <a:off x="392354" y="1233272"/>
            <a:ext cx="4493856" cy="1426009"/>
          </a:xfrm>
          <a:prstGeom prst="rect">
            <a:avLst/>
          </a:prstGeom>
        </p:spPr>
      </p:pic>
      <p:sp>
        <p:nvSpPr>
          <p:cNvPr id="7" name="Title 6"/>
          <p:cNvSpPr>
            <a:spLocks noGrp="1"/>
          </p:cNvSpPr>
          <p:nvPr>
            <p:ph type="title"/>
          </p:nvPr>
        </p:nvSpPr>
        <p:spPr>
          <a:xfrm>
            <a:off x="228600" y="443833"/>
            <a:ext cx="8686800" cy="427877"/>
          </a:xfrm>
        </p:spPr>
        <p:txBody>
          <a:bodyPr/>
          <a:lstStyle/>
          <a:p>
            <a:r>
              <a:rPr lang="en-US" dirty="0"/>
              <a:t>Types of the accelerators. </a:t>
            </a:r>
            <a:br>
              <a:rPr lang="en-US" dirty="0"/>
            </a:br>
            <a:endParaRPr lang="en-US" sz="200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2" name="TextBox 1"/>
          <p:cNvSpPr txBox="1"/>
          <p:nvPr/>
        </p:nvSpPr>
        <p:spPr>
          <a:xfrm>
            <a:off x="156288" y="1099507"/>
            <a:ext cx="8831424" cy="738664"/>
          </a:xfrm>
          <a:prstGeom prst="rect">
            <a:avLst/>
          </a:prstGeom>
          <a:noFill/>
        </p:spPr>
        <p:txBody>
          <a:bodyPr wrap="square" rtlCol="0">
            <a:spAutoFit/>
          </a:bodyPr>
          <a:lstStyle/>
          <a:p>
            <a:br>
              <a:rPr lang="en-US" dirty="0"/>
            </a:br>
            <a:endParaRPr lang="en-US" sz="1800" dirty="0"/>
          </a:p>
        </p:txBody>
      </p:sp>
      <p:pic>
        <p:nvPicPr>
          <p:cNvPr id="10" name="Picture 9">
            <a:extLst>
              <a:ext uri="{FF2B5EF4-FFF2-40B4-BE49-F238E27FC236}">
                <a16:creationId xmlns:a16="http://schemas.microsoft.com/office/drawing/2014/main" id="{5246E355-9E55-456B-986B-6AAB0F64D881}"/>
              </a:ext>
            </a:extLst>
          </p:cNvPr>
          <p:cNvPicPr>
            <a:picLocks noChangeAspect="1"/>
          </p:cNvPicPr>
          <p:nvPr/>
        </p:nvPicPr>
        <p:blipFill>
          <a:blip r:embed="rId3"/>
          <a:stretch>
            <a:fillRect/>
          </a:stretch>
        </p:blipFill>
        <p:spPr>
          <a:xfrm>
            <a:off x="636588" y="2988771"/>
            <a:ext cx="4659796" cy="1398381"/>
          </a:xfrm>
          <a:prstGeom prst="rect">
            <a:avLst/>
          </a:prstGeom>
        </p:spPr>
      </p:pic>
    </p:spTree>
    <p:extLst>
      <p:ext uri="{BB962C8B-B14F-4D97-AF65-F5344CB8AC3E}">
        <p14:creationId xmlns:p14="http://schemas.microsoft.com/office/powerpoint/2010/main" val="3711377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80A1F-984C-49D5-A5BE-DDBC4C86B017}"/>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0B6F8704-6A65-4310-A80C-36BE7550382E}"/>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7931B705-9888-4A13-A392-CF40DF1B5497}"/>
              </a:ext>
            </a:extLst>
          </p:cNvPr>
          <p:cNvSpPr>
            <a:spLocks noGrp="1"/>
          </p:cNvSpPr>
          <p:nvPr>
            <p:ph type="sldNum" sz="quarter" idx="12"/>
          </p:nvPr>
        </p:nvSpPr>
        <p:spPr/>
        <p:txBody>
          <a:bodyPr/>
          <a:lstStyle/>
          <a:p>
            <a:fld id="{12D72208-4300-4914-B736-A664B2D30B95}" type="slidenum">
              <a:rPr lang="en-US" altLang="en-US" smtClean="0"/>
              <a:pPr/>
              <a:t>150</a:t>
            </a:fld>
            <a:endParaRPr lang="en-US" altLang="en-US"/>
          </a:p>
        </p:txBody>
      </p:sp>
      <p:sp>
        <p:nvSpPr>
          <p:cNvPr id="5" name="Title 6">
            <a:extLst>
              <a:ext uri="{FF2B5EF4-FFF2-40B4-BE49-F238E27FC236}">
                <a16:creationId xmlns:a16="http://schemas.microsoft.com/office/drawing/2014/main" id="{AF987EF3-6316-4E49-88F5-DFA241C4245F}"/>
              </a:ext>
            </a:extLst>
          </p:cNvPr>
          <p:cNvSpPr txBox="1">
            <a:spLocks/>
          </p:cNvSpPr>
          <p:nvPr/>
        </p:nvSpPr>
        <p:spPr>
          <a:xfrm>
            <a:off x="228600" y="436756"/>
            <a:ext cx="8686800" cy="242873"/>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a:t>RF cavities for low </a:t>
            </a:r>
            <a:r>
              <a:rPr lang="el-GR" sz="2400">
                <a:latin typeface="Cambria Math" panose="02040503050406030204" pitchFamily="18" charset="0"/>
                <a:ea typeface="Cambria Math" panose="02040503050406030204" pitchFamily="18" charset="0"/>
              </a:rPr>
              <a:t>β</a:t>
            </a:r>
            <a:r>
              <a:rPr lang="en-US" sz="2400"/>
              <a:t>: </a:t>
            </a:r>
            <a:endParaRPr lang="en-US" sz="2400" dirty="0"/>
          </a:p>
        </p:txBody>
      </p:sp>
      <p:sp>
        <p:nvSpPr>
          <p:cNvPr id="6" name="TextBox 5">
            <a:extLst>
              <a:ext uri="{FF2B5EF4-FFF2-40B4-BE49-F238E27FC236}">
                <a16:creationId xmlns:a16="http://schemas.microsoft.com/office/drawing/2014/main" id="{A9AAD34D-6B6A-481E-9B2B-C478C7A4DA9D}"/>
              </a:ext>
            </a:extLst>
          </p:cNvPr>
          <p:cNvSpPr txBox="1"/>
          <p:nvPr/>
        </p:nvSpPr>
        <p:spPr>
          <a:xfrm>
            <a:off x="228601" y="915367"/>
            <a:ext cx="8436006" cy="1938992"/>
          </a:xfrm>
          <a:prstGeom prst="rect">
            <a:avLst/>
          </a:prstGeom>
          <a:noFill/>
        </p:spPr>
        <p:txBody>
          <a:bodyPr wrap="square" rtlCol="0">
            <a:spAutoFit/>
          </a:bodyPr>
          <a:lstStyle/>
          <a:p>
            <a:pPr marL="342900" indent="-342900">
              <a:buFont typeface="Arial" panose="020B0604020202020204" pitchFamily="34" charset="0"/>
              <a:buChar char="•"/>
            </a:pPr>
            <a:r>
              <a:rPr lang="en-US" dirty="0"/>
              <a:t>TEM-type cavities are prone to </a:t>
            </a:r>
            <a:r>
              <a:rPr lang="en-US" dirty="0" err="1"/>
              <a:t>multipacting</a:t>
            </a:r>
            <a:r>
              <a:rPr lang="en-US" dirty="0"/>
              <a:t>;</a:t>
            </a:r>
          </a:p>
          <a:p>
            <a:pPr marL="342900" indent="-342900">
              <a:buFont typeface="Arial" panose="020B0604020202020204" pitchFamily="34" charset="0"/>
              <a:buChar char="•"/>
            </a:pPr>
            <a:r>
              <a:rPr lang="en-US" dirty="0"/>
              <a:t>Elliptical cavities have much better performance (MP electrons drift towards the axis)</a:t>
            </a:r>
          </a:p>
          <a:p>
            <a:pPr marL="342900" indent="-342900">
              <a:buFont typeface="Arial" panose="020B0604020202020204" pitchFamily="34" charset="0"/>
              <a:buChar char="•"/>
            </a:pPr>
            <a:r>
              <a:rPr lang="en-US" dirty="0"/>
              <a:t>Idea (R. </a:t>
            </a:r>
            <a:r>
              <a:rPr lang="en-US" dirty="0" err="1"/>
              <a:t>Laxdal</a:t>
            </a:r>
            <a:r>
              <a:rPr lang="en-US" dirty="0"/>
              <a:t>): combine SR and elliptical cavity </a:t>
            </a:r>
            <a:r>
              <a:rPr lang="en-US" dirty="0">
                <a:latin typeface="Cambria Math" panose="02040503050406030204" pitchFamily="18" charset="0"/>
                <a:ea typeface="Cambria Math" panose="02040503050406030204" pitchFamily="18" charset="0"/>
              </a:rPr>
              <a:t>→</a:t>
            </a:r>
            <a:r>
              <a:rPr lang="en-US" dirty="0">
                <a:latin typeface="+mn-lt"/>
                <a:ea typeface="Cambria Math" panose="02040503050406030204" pitchFamily="18" charset="0"/>
              </a:rPr>
              <a:t>balloon cavity</a:t>
            </a:r>
            <a:r>
              <a:rPr lang="en-US" dirty="0">
                <a:latin typeface="Cambria Math" panose="02040503050406030204" pitchFamily="18" charset="0"/>
                <a:ea typeface="Cambria Math" panose="02040503050406030204" pitchFamily="18" charset="0"/>
              </a:rPr>
              <a:t>.</a:t>
            </a:r>
            <a:r>
              <a:rPr lang="en-US" dirty="0"/>
              <a:t> </a:t>
            </a:r>
          </a:p>
        </p:txBody>
      </p:sp>
      <p:pic>
        <p:nvPicPr>
          <p:cNvPr id="8" name="Picture 7">
            <a:extLst>
              <a:ext uri="{FF2B5EF4-FFF2-40B4-BE49-F238E27FC236}">
                <a16:creationId xmlns:a16="http://schemas.microsoft.com/office/drawing/2014/main" id="{DA018721-9BC3-448E-A2FE-0EB496FF9D71}"/>
              </a:ext>
            </a:extLst>
          </p:cNvPr>
          <p:cNvPicPr>
            <a:picLocks noChangeAspect="1"/>
          </p:cNvPicPr>
          <p:nvPr/>
        </p:nvPicPr>
        <p:blipFill>
          <a:blip r:embed="rId2"/>
          <a:stretch>
            <a:fillRect/>
          </a:stretch>
        </p:blipFill>
        <p:spPr>
          <a:xfrm>
            <a:off x="-5683" y="2954636"/>
            <a:ext cx="2235077" cy="1716137"/>
          </a:xfrm>
          <a:prstGeom prst="rect">
            <a:avLst/>
          </a:prstGeom>
        </p:spPr>
      </p:pic>
      <p:pic>
        <p:nvPicPr>
          <p:cNvPr id="9" name="Picture 8">
            <a:extLst>
              <a:ext uri="{FF2B5EF4-FFF2-40B4-BE49-F238E27FC236}">
                <a16:creationId xmlns:a16="http://schemas.microsoft.com/office/drawing/2014/main" id="{D86AA14B-DEE9-408A-9D7D-56096D77C578}"/>
              </a:ext>
            </a:extLst>
          </p:cNvPr>
          <p:cNvPicPr>
            <a:picLocks noChangeAspect="1"/>
          </p:cNvPicPr>
          <p:nvPr/>
        </p:nvPicPr>
        <p:blipFill>
          <a:blip r:embed="rId3"/>
          <a:stretch>
            <a:fillRect/>
          </a:stretch>
        </p:blipFill>
        <p:spPr>
          <a:xfrm>
            <a:off x="2521394" y="2897486"/>
            <a:ext cx="2142896" cy="1883788"/>
          </a:xfrm>
          <a:prstGeom prst="rect">
            <a:avLst/>
          </a:prstGeom>
        </p:spPr>
      </p:pic>
      <p:sp>
        <p:nvSpPr>
          <p:cNvPr id="10" name="Arrow: Right 9">
            <a:extLst>
              <a:ext uri="{FF2B5EF4-FFF2-40B4-BE49-F238E27FC236}">
                <a16:creationId xmlns:a16="http://schemas.microsoft.com/office/drawing/2014/main" id="{E16D2E11-D9F0-42E0-B08A-9D12624C566D}"/>
              </a:ext>
            </a:extLst>
          </p:cNvPr>
          <p:cNvSpPr/>
          <p:nvPr/>
        </p:nvSpPr>
        <p:spPr>
          <a:xfrm>
            <a:off x="1695125" y="3510661"/>
            <a:ext cx="978408" cy="484632"/>
          </a:xfrm>
          <a:prstGeom prst="rightArrow">
            <a:avLst/>
          </a:prstGeom>
          <a:ln w="476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D5C28A-05F4-4853-9BDE-74D63F3AD7B1}"/>
              </a:ext>
            </a:extLst>
          </p:cNvPr>
          <p:cNvPicPr>
            <a:picLocks noChangeAspect="1"/>
          </p:cNvPicPr>
          <p:nvPr/>
        </p:nvPicPr>
        <p:blipFill>
          <a:blip r:embed="rId4"/>
          <a:stretch>
            <a:fillRect/>
          </a:stretch>
        </p:blipFill>
        <p:spPr>
          <a:xfrm>
            <a:off x="4664290" y="2800077"/>
            <a:ext cx="4426611" cy="2141909"/>
          </a:xfrm>
          <a:prstGeom prst="rect">
            <a:avLst/>
          </a:prstGeom>
        </p:spPr>
      </p:pic>
      <p:sp>
        <p:nvSpPr>
          <p:cNvPr id="12" name="TextBox 11">
            <a:extLst>
              <a:ext uri="{FF2B5EF4-FFF2-40B4-BE49-F238E27FC236}">
                <a16:creationId xmlns:a16="http://schemas.microsoft.com/office/drawing/2014/main" id="{6234C831-F742-4971-B833-39B27D6974F3}"/>
              </a:ext>
            </a:extLst>
          </p:cNvPr>
          <p:cNvSpPr txBox="1"/>
          <p:nvPr/>
        </p:nvSpPr>
        <p:spPr>
          <a:xfrm>
            <a:off x="222250" y="5042263"/>
            <a:ext cx="7062574" cy="830997"/>
          </a:xfrm>
          <a:prstGeom prst="rect">
            <a:avLst/>
          </a:prstGeom>
          <a:noFill/>
        </p:spPr>
        <p:txBody>
          <a:bodyPr wrap="none" rtlCol="0">
            <a:spAutoFit/>
          </a:bodyPr>
          <a:lstStyle/>
          <a:p>
            <a:pPr marL="342900" indent="-342900">
              <a:buFont typeface="Arial" panose="020B0604020202020204" pitchFamily="34" charset="0"/>
              <a:buChar char="•"/>
            </a:pPr>
            <a:r>
              <a:rPr lang="en-US" dirty="0"/>
              <a:t>Balloon cavity is successfully tested: </a:t>
            </a:r>
          </a:p>
          <a:p>
            <a:r>
              <a:rPr lang="en-US" dirty="0"/>
              <a:t>     condition time reduced from ~10 hours to ~30 mins!</a:t>
            </a:r>
          </a:p>
        </p:txBody>
      </p:sp>
    </p:spTree>
    <p:extLst>
      <p:ext uri="{BB962C8B-B14F-4D97-AF65-F5344CB8AC3E}">
        <p14:creationId xmlns:p14="http://schemas.microsoft.com/office/powerpoint/2010/main" val="14887012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151</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b="0" dirty="0">
                <a:latin typeface="Arial" panose="020B0604020202020204" pitchFamily="34" charset="0"/>
                <a:ea typeface="Cambria Math" panose="02040503050406030204" pitchFamily="18" charset="0"/>
                <a:cs typeface="Arial" panose="020B0604020202020204" pitchFamily="34" charset="0"/>
              </a:rPr>
              <a:t>Why not multi-spoke for </a:t>
            </a:r>
            <a:r>
              <a:rPr lang="el-GR" sz="3200" b="0" dirty="0">
                <a:latin typeface="Cambria Math" panose="02040503050406030204" pitchFamily="18" charset="0"/>
                <a:ea typeface="Cambria Math" panose="02040503050406030204" pitchFamily="18" charset="0"/>
                <a:cs typeface="Arial" panose="020B0604020202020204" pitchFamily="34" charset="0"/>
              </a:rPr>
              <a:t>β</a:t>
            </a:r>
            <a:r>
              <a:rPr lang="en-US" sz="3200" b="0" dirty="0">
                <a:latin typeface="Cambria Math" panose="02040503050406030204" pitchFamily="18" charset="0"/>
                <a:ea typeface="Cambria Math" panose="02040503050406030204" pitchFamily="18" charset="0"/>
                <a:cs typeface="Arial" panose="020B0604020202020204" pitchFamily="34" charset="0"/>
              </a:rPr>
              <a:t>&gt;0.5?</a:t>
            </a:r>
            <a:endParaRPr lang="en-US" sz="3200" dirty="0"/>
          </a:p>
        </p:txBody>
      </p:sp>
      <p:pic>
        <p:nvPicPr>
          <p:cNvPr id="2" name="Picture 1"/>
          <p:cNvPicPr>
            <a:picLocks noChangeAspect="1"/>
          </p:cNvPicPr>
          <p:nvPr/>
        </p:nvPicPr>
        <p:blipFill>
          <a:blip r:embed="rId2"/>
          <a:stretch>
            <a:fillRect/>
          </a:stretch>
        </p:blipFill>
        <p:spPr>
          <a:xfrm>
            <a:off x="156305" y="1350902"/>
            <a:ext cx="6041296" cy="4388011"/>
          </a:xfrm>
          <a:prstGeom prst="rect">
            <a:avLst/>
          </a:prstGeom>
        </p:spPr>
      </p:pic>
      <p:sp>
        <p:nvSpPr>
          <p:cNvPr id="3" name="TextBox 2"/>
          <p:cNvSpPr txBox="1"/>
          <p:nvPr/>
        </p:nvSpPr>
        <p:spPr>
          <a:xfrm>
            <a:off x="69607" y="468156"/>
            <a:ext cx="9074393" cy="892552"/>
          </a:xfrm>
          <a:prstGeom prst="rect">
            <a:avLst/>
          </a:prstGeom>
          <a:noFill/>
        </p:spPr>
        <p:txBody>
          <a:bodyPr wrap="square" rtlCol="0">
            <a:spAutoFit/>
          </a:bodyPr>
          <a:lstStyle/>
          <a:p>
            <a:r>
              <a:rPr lang="en-US" sz="2000" dirty="0"/>
              <a:t>Comparison of RF properties (elliptical cavity versus spoke cavity)*</a:t>
            </a:r>
          </a:p>
          <a:p>
            <a:r>
              <a:rPr lang="en-US" sz="1600" dirty="0"/>
              <a:t>Spoke cavities (402.5 MHz) and elliptical cavities (805 MHz) are optimally designed under the same criteria: </a:t>
            </a:r>
            <a:r>
              <a:rPr lang="en-US" sz="1600" dirty="0" err="1"/>
              <a:t>E</a:t>
            </a:r>
            <a:r>
              <a:rPr lang="en-US" sz="1600" baseline="-25000" dirty="0" err="1"/>
              <a:t>peak</a:t>
            </a:r>
            <a:r>
              <a:rPr lang="en-US" sz="1600" dirty="0"/>
              <a:t> ≈40 MV/m and </a:t>
            </a:r>
            <a:r>
              <a:rPr lang="en-US" sz="1600" dirty="0" err="1"/>
              <a:t>B</a:t>
            </a:r>
            <a:r>
              <a:rPr lang="en-US" sz="1600" baseline="-25000" dirty="0" err="1"/>
              <a:t>peak</a:t>
            </a:r>
            <a:r>
              <a:rPr lang="en-US" sz="1600" dirty="0"/>
              <a:t> ≈ 85 </a:t>
            </a:r>
            <a:r>
              <a:rPr lang="en-US" sz="1600" dirty="0" err="1"/>
              <a:t>mT.</a:t>
            </a:r>
            <a:r>
              <a:rPr lang="en-US" sz="1600" dirty="0"/>
              <a:t> Here </a:t>
            </a:r>
            <a:r>
              <a:rPr lang="en-US" sz="1600" dirty="0" err="1"/>
              <a:t>EoT</a:t>
            </a:r>
            <a:r>
              <a:rPr lang="en-US" sz="1600" dirty="0"/>
              <a:t> is gradient, and r*</a:t>
            </a:r>
            <a:r>
              <a:rPr lang="en-US" sz="1600" dirty="0" err="1"/>
              <a:t>Rs</a:t>
            </a:r>
            <a:r>
              <a:rPr lang="en-US" sz="1600" dirty="0"/>
              <a:t> is R/Q*G per unit length.</a:t>
            </a:r>
          </a:p>
        </p:txBody>
      </p:sp>
      <p:sp>
        <p:nvSpPr>
          <p:cNvPr id="4" name="TextBox 3"/>
          <p:cNvSpPr txBox="1"/>
          <p:nvPr/>
        </p:nvSpPr>
        <p:spPr>
          <a:xfrm>
            <a:off x="156305" y="6003235"/>
            <a:ext cx="5879558" cy="338554"/>
          </a:xfrm>
          <a:prstGeom prst="rect">
            <a:avLst/>
          </a:prstGeom>
          <a:noFill/>
        </p:spPr>
        <p:txBody>
          <a:bodyPr wrap="none" rtlCol="0">
            <a:spAutoFit/>
          </a:bodyPr>
          <a:lstStyle/>
          <a:p>
            <a:r>
              <a:rPr lang="en-US" sz="1600" dirty="0"/>
              <a:t>*Sang-Ho Kim, Mark </a:t>
            </a:r>
            <a:r>
              <a:rPr lang="en-US" sz="1600" dirty="0" err="1"/>
              <a:t>Doleans</a:t>
            </a:r>
            <a:r>
              <a:rPr lang="en-US" sz="1600" dirty="0"/>
              <a:t>, USPAS, January 2013, Duke University </a:t>
            </a:r>
          </a:p>
        </p:txBody>
      </p:sp>
      <p:sp>
        <p:nvSpPr>
          <p:cNvPr id="12" name="TextBox 11"/>
          <p:cNvSpPr txBox="1"/>
          <p:nvPr/>
        </p:nvSpPr>
        <p:spPr>
          <a:xfrm>
            <a:off x="1227013" y="5683693"/>
            <a:ext cx="5817875" cy="461665"/>
          </a:xfrm>
          <a:prstGeom prst="rect">
            <a:avLst/>
          </a:prstGeom>
          <a:noFill/>
        </p:spPr>
        <p:txBody>
          <a:bodyPr wrap="none" rtlCol="0">
            <a:spAutoFit/>
          </a:bodyPr>
          <a:lstStyle/>
          <a:p>
            <a:r>
              <a:rPr lang="en-US" dirty="0">
                <a:solidFill>
                  <a:srgbClr val="FF0000"/>
                </a:solidFill>
              </a:rPr>
              <a:t>For </a:t>
            </a:r>
            <a:r>
              <a:rPr lang="el-GR" dirty="0">
                <a:solidFill>
                  <a:srgbClr val="FF0000"/>
                </a:solidFill>
                <a:latin typeface="Cambria Math" panose="02040503050406030204" pitchFamily="18" charset="0"/>
                <a:ea typeface="Cambria Math" panose="02040503050406030204" pitchFamily="18" charset="0"/>
              </a:rPr>
              <a:t>β</a:t>
            </a:r>
            <a:r>
              <a:rPr lang="en-US" dirty="0">
                <a:solidFill>
                  <a:srgbClr val="FF0000"/>
                </a:solidFill>
                <a:latin typeface="Cambria Math" panose="02040503050406030204" pitchFamily="18" charset="0"/>
                <a:ea typeface="Cambria Math" panose="02040503050406030204" pitchFamily="18" charset="0"/>
              </a:rPr>
              <a:t>&gt;0.5-0.6 elliptical cavity is preferable!</a:t>
            </a:r>
            <a:endParaRPr lang="en-US" dirty="0">
              <a:solidFill>
                <a:srgbClr val="FF0000"/>
              </a:solidFill>
            </a:endParaRPr>
          </a:p>
        </p:txBody>
      </p:sp>
    </p:spTree>
    <p:extLst>
      <p:ext uri="{BB962C8B-B14F-4D97-AF65-F5344CB8AC3E}">
        <p14:creationId xmlns:p14="http://schemas.microsoft.com/office/powerpoint/2010/main" val="39480946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0DEDBB-D0FD-42ED-819C-AF9CC6F5B057}"/>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C14E1CBC-5F66-4161-A21D-F53C9F69A756}"/>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EED288D5-5ECB-4F81-B4E1-573FB174D040}"/>
              </a:ext>
            </a:extLst>
          </p:cNvPr>
          <p:cNvSpPr>
            <a:spLocks noGrp="1"/>
          </p:cNvSpPr>
          <p:nvPr>
            <p:ph type="sldNum" sz="quarter" idx="12"/>
          </p:nvPr>
        </p:nvSpPr>
        <p:spPr/>
        <p:txBody>
          <a:bodyPr/>
          <a:lstStyle/>
          <a:p>
            <a:fld id="{12D72208-4300-4914-B736-A664B2D30B95}" type="slidenum">
              <a:rPr lang="en-US" altLang="en-US" smtClean="0"/>
              <a:pPr/>
              <a:t>152</a:t>
            </a:fld>
            <a:endParaRPr lang="en-US" altLang="en-US"/>
          </a:p>
        </p:txBody>
      </p:sp>
      <p:pic>
        <p:nvPicPr>
          <p:cNvPr id="6" name="Picture 5">
            <a:extLst>
              <a:ext uri="{FF2B5EF4-FFF2-40B4-BE49-F238E27FC236}">
                <a16:creationId xmlns:a16="http://schemas.microsoft.com/office/drawing/2014/main" id="{BDD2524F-09E4-484E-A446-C60B8C84B433}"/>
              </a:ext>
            </a:extLst>
          </p:cNvPr>
          <p:cNvPicPr>
            <a:picLocks noChangeAspect="1"/>
          </p:cNvPicPr>
          <p:nvPr/>
        </p:nvPicPr>
        <p:blipFill>
          <a:blip r:embed="rId2"/>
          <a:stretch>
            <a:fillRect/>
          </a:stretch>
        </p:blipFill>
        <p:spPr>
          <a:xfrm>
            <a:off x="493121" y="927191"/>
            <a:ext cx="7740152" cy="5160101"/>
          </a:xfrm>
          <a:prstGeom prst="rect">
            <a:avLst/>
          </a:prstGeom>
        </p:spPr>
      </p:pic>
      <p:pic>
        <p:nvPicPr>
          <p:cNvPr id="7" name="Picture 6">
            <a:extLst>
              <a:ext uri="{FF2B5EF4-FFF2-40B4-BE49-F238E27FC236}">
                <a16:creationId xmlns:a16="http://schemas.microsoft.com/office/drawing/2014/main" id="{1D398B5C-8344-42D1-A836-84E4D3365D85}"/>
              </a:ext>
            </a:extLst>
          </p:cNvPr>
          <p:cNvPicPr>
            <a:picLocks noChangeAspect="1"/>
          </p:cNvPicPr>
          <p:nvPr/>
        </p:nvPicPr>
        <p:blipFill>
          <a:blip r:embed="rId3"/>
          <a:stretch>
            <a:fillRect/>
          </a:stretch>
        </p:blipFill>
        <p:spPr>
          <a:xfrm>
            <a:off x="4406537" y="2859388"/>
            <a:ext cx="3384464" cy="2516967"/>
          </a:xfrm>
          <a:prstGeom prst="rect">
            <a:avLst/>
          </a:prstGeom>
        </p:spPr>
      </p:pic>
      <p:sp>
        <p:nvSpPr>
          <p:cNvPr id="8" name="TextBox 7">
            <a:extLst>
              <a:ext uri="{FF2B5EF4-FFF2-40B4-BE49-F238E27FC236}">
                <a16:creationId xmlns:a16="http://schemas.microsoft.com/office/drawing/2014/main" id="{32BC873B-FE98-4D7A-91DB-58809401814D}"/>
              </a:ext>
            </a:extLst>
          </p:cNvPr>
          <p:cNvSpPr txBox="1"/>
          <p:nvPr/>
        </p:nvSpPr>
        <p:spPr>
          <a:xfrm>
            <a:off x="5408023" y="5262473"/>
            <a:ext cx="1656223" cy="338554"/>
          </a:xfrm>
          <a:prstGeom prst="rect">
            <a:avLst/>
          </a:prstGeom>
          <a:noFill/>
        </p:spPr>
        <p:txBody>
          <a:bodyPr wrap="none" rtlCol="0">
            <a:spAutoFit/>
          </a:bodyPr>
          <a:lstStyle/>
          <a:p>
            <a:r>
              <a:rPr lang="en-US" sz="1600" dirty="0"/>
              <a:t>n-number of gaps</a:t>
            </a:r>
          </a:p>
        </p:txBody>
      </p:sp>
      <p:sp>
        <p:nvSpPr>
          <p:cNvPr id="9" name="TextBox 8">
            <a:extLst>
              <a:ext uri="{FF2B5EF4-FFF2-40B4-BE49-F238E27FC236}">
                <a16:creationId xmlns:a16="http://schemas.microsoft.com/office/drawing/2014/main" id="{5E2508EC-D8A8-4F84-B4F0-8B8711E111FF}"/>
              </a:ext>
            </a:extLst>
          </p:cNvPr>
          <p:cNvSpPr txBox="1"/>
          <p:nvPr/>
        </p:nvSpPr>
        <p:spPr>
          <a:xfrm>
            <a:off x="501975" y="309043"/>
            <a:ext cx="6186181" cy="461665"/>
          </a:xfrm>
          <a:prstGeom prst="rect">
            <a:avLst/>
          </a:prstGeom>
          <a:noFill/>
        </p:spPr>
        <p:txBody>
          <a:bodyPr wrap="none" rtlCol="0">
            <a:spAutoFit/>
          </a:bodyPr>
          <a:lstStyle/>
          <a:p>
            <a:r>
              <a:rPr lang="en-US" dirty="0"/>
              <a:t>SRF Cavity types depending on particle velocity  </a:t>
            </a:r>
          </a:p>
        </p:txBody>
      </p:sp>
    </p:spTree>
    <p:extLst>
      <p:ext uri="{BB962C8B-B14F-4D97-AF65-F5344CB8AC3E}">
        <p14:creationId xmlns:p14="http://schemas.microsoft.com/office/powerpoint/2010/main" val="39591481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153</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74710" y="1028157"/>
            <a:ext cx="8741034" cy="3785652"/>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rgbClr val="0000FF"/>
                </a:solidFill>
              </a:rPr>
              <a:t>For acceleration of the particles having low velocity, QWR, HWR and spoke cavities are used in modern RT and SRF accelerators, which have high R/Q at low </a:t>
            </a:r>
            <a:r>
              <a:rPr lang="el-GR" dirty="0">
                <a:solidFill>
                  <a:srgbClr val="0000FF"/>
                </a:solidFill>
                <a:latin typeface="Cambria Math" panose="02040503050406030204" pitchFamily="18" charset="0"/>
                <a:ea typeface="Cambria Math" panose="02040503050406030204" pitchFamily="18" charset="0"/>
              </a:rPr>
              <a:t>β</a:t>
            </a:r>
            <a:r>
              <a:rPr lang="en-US" dirty="0">
                <a:solidFill>
                  <a:srgbClr val="0000FF"/>
                </a:solidFill>
              </a:rPr>
              <a:t> .</a:t>
            </a:r>
          </a:p>
          <a:p>
            <a:pPr marL="342900" indent="-342900">
              <a:buFont typeface="Wingdings" panose="05000000000000000000" pitchFamily="2" charset="2"/>
              <a:buChar char="q"/>
            </a:pPr>
            <a:r>
              <a:rPr lang="en-US" dirty="0">
                <a:solidFill>
                  <a:srgbClr val="0000FF"/>
                </a:solidFill>
              </a:rPr>
              <a:t>Double and triple-spoke resonators are also used up to </a:t>
            </a:r>
            <a:r>
              <a:rPr lang="el-GR" dirty="0">
                <a:solidFill>
                  <a:srgbClr val="0000FF"/>
                </a:solidFill>
                <a:latin typeface="Cambria Math" panose="02040503050406030204" pitchFamily="18" charset="0"/>
                <a:ea typeface="Cambria Math" panose="02040503050406030204" pitchFamily="18" charset="0"/>
              </a:rPr>
              <a:t>β </a:t>
            </a:r>
            <a:r>
              <a:rPr lang="en-US" dirty="0">
                <a:solidFill>
                  <a:srgbClr val="0000FF"/>
                </a:solidFill>
              </a:rPr>
              <a:t>=0.5.</a:t>
            </a:r>
          </a:p>
          <a:p>
            <a:pPr marL="342900" indent="-342900">
              <a:buFont typeface="Wingdings" panose="05000000000000000000" pitchFamily="2" charset="2"/>
              <a:buChar char="q"/>
            </a:pPr>
            <a:r>
              <a:rPr lang="en-US" dirty="0">
                <a:solidFill>
                  <a:srgbClr val="0000FF"/>
                </a:solidFill>
              </a:rPr>
              <a:t>QWR, HWR and SR are prone to MP; Balloon cavity has no MP.</a:t>
            </a:r>
          </a:p>
          <a:p>
            <a:pPr marL="342900" indent="-342900">
              <a:buFont typeface="Wingdings" panose="05000000000000000000" pitchFamily="2" charset="2"/>
              <a:buChar char="q"/>
            </a:pPr>
            <a:r>
              <a:rPr lang="en-US" dirty="0">
                <a:solidFill>
                  <a:srgbClr val="0000FF"/>
                </a:solidFill>
              </a:rPr>
              <a:t>TEM-type cavities are used up to </a:t>
            </a:r>
            <a:r>
              <a:rPr lang="el-GR" dirty="0">
                <a:solidFill>
                  <a:srgbClr val="0000FF"/>
                </a:solidFill>
                <a:latin typeface="Cambria Math" panose="02040503050406030204" pitchFamily="18" charset="0"/>
                <a:ea typeface="Cambria Math" panose="02040503050406030204" pitchFamily="18" charset="0"/>
              </a:rPr>
              <a:t>β </a:t>
            </a:r>
            <a:r>
              <a:rPr lang="en-US" dirty="0">
                <a:solidFill>
                  <a:srgbClr val="0000FF"/>
                </a:solidFill>
              </a:rPr>
              <a:t>=0.5. For higher </a:t>
            </a:r>
            <a:r>
              <a:rPr lang="el-GR" dirty="0">
                <a:solidFill>
                  <a:srgbClr val="0000FF"/>
                </a:solidFill>
                <a:latin typeface="Cambria Math" panose="02040503050406030204" pitchFamily="18" charset="0"/>
                <a:ea typeface="Cambria Math" panose="02040503050406030204" pitchFamily="18" charset="0"/>
              </a:rPr>
              <a:t>β</a:t>
            </a:r>
            <a:r>
              <a:rPr lang="en-US" dirty="0">
                <a:solidFill>
                  <a:srgbClr val="0000FF"/>
                </a:solidFill>
              </a:rPr>
              <a:t> elliptical cavities are used in SRF accelerators;</a:t>
            </a:r>
          </a:p>
          <a:p>
            <a:pPr marL="342900" indent="-342900">
              <a:buFont typeface="Wingdings" panose="05000000000000000000" pitchFamily="2" charset="2"/>
              <a:buChar char="q"/>
            </a:pPr>
            <a:r>
              <a:rPr lang="en-US" dirty="0">
                <a:solidFill>
                  <a:srgbClr val="0000FF"/>
                </a:solidFill>
              </a:rPr>
              <a:t>Double and triple-spoke resonators are also used up to </a:t>
            </a:r>
            <a:r>
              <a:rPr lang="el-GR" dirty="0">
                <a:solidFill>
                  <a:srgbClr val="0000FF"/>
                </a:solidFill>
                <a:latin typeface="Cambria Math" panose="02040503050406030204" pitchFamily="18" charset="0"/>
                <a:ea typeface="Cambria Math" panose="02040503050406030204" pitchFamily="18" charset="0"/>
              </a:rPr>
              <a:t>β </a:t>
            </a:r>
            <a:r>
              <a:rPr lang="en-US" dirty="0">
                <a:solidFill>
                  <a:srgbClr val="0000FF"/>
                </a:solidFill>
              </a:rPr>
              <a:t>=0.5.</a:t>
            </a:r>
          </a:p>
          <a:p>
            <a:endParaRPr lang="en-US" dirty="0">
              <a:solidFill>
                <a:srgbClr val="0000FF"/>
              </a:solidFill>
            </a:endParaRP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10098705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6708" y="3838308"/>
            <a:ext cx="7359912" cy="942566"/>
          </a:xfrm>
        </p:spPr>
        <p:txBody>
          <a:bodyPr/>
          <a:lstStyle/>
          <a:p>
            <a:r>
              <a:rPr lang="en-US" dirty="0"/>
              <a:t>Chapter 8. </a:t>
            </a:r>
            <a:br>
              <a:rPr lang="en-US" dirty="0"/>
            </a:br>
            <a:br>
              <a:rPr lang="en-US" dirty="0"/>
            </a:br>
            <a:r>
              <a:rPr lang="en-US" dirty="0"/>
              <a:t>Beam-cavity Interaction</a:t>
            </a:r>
            <a:br>
              <a:rPr lang="en-US" dirty="0"/>
            </a:br>
            <a:r>
              <a:rPr lang="en-US" sz="2400" dirty="0"/>
              <a:t>a. Beam loading;</a:t>
            </a:r>
            <a:br>
              <a:rPr lang="en-US" sz="2400" dirty="0"/>
            </a:br>
            <a:r>
              <a:rPr lang="en-US" sz="2400" dirty="0"/>
              <a:t>b. Optimal coupling;</a:t>
            </a:r>
            <a:br>
              <a:rPr lang="en-US" sz="2400" dirty="0"/>
            </a:br>
            <a:r>
              <a:rPr lang="en-US" sz="2400" dirty="0"/>
              <a:t>c. Wake potential;</a:t>
            </a:r>
            <a:br>
              <a:rPr lang="en-US" sz="2400" dirty="0"/>
            </a:br>
            <a:r>
              <a:rPr lang="en-US" sz="2400" dirty="0"/>
              <a:t>d. HOM excitation effects.</a:t>
            </a:r>
            <a:br>
              <a:rPr lang="en-US" sz="2400" dirty="0"/>
            </a:br>
            <a:endParaRPr lang="en-US" sz="240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154</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28082336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155</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Beam Loading</a:t>
            </a:r>
            <a:endParaRPr lang="en-US" dirty="0">
              <a:latin typeface="Helvetica" pitchFamily="34" charset="0"/>
            </a:endParaRPr>
          </a:p>
        </p:txBody>
      </p:sp>
      <p:pic>
        <p:nvPicPr>
          <p:cNvPr id="14" name="Picture 13">
            <a:extLst>
              <a:ext uri="{FF2B5EF4-FFF2-40B4-BE49-F238E27FC236}">
                <a16:creationId xmlns:a16="http://schemas.microsoft.com/office/drawing/2014/main" id="{FC5E0093-C2E4-4D14-B7B2-5028FF003FA0}"/>
              </a:ext>
            </a:extLst>
          </p:cNvPr>
          <p:cNvPicPr>
            <a:picLocks noChangeAspect="1"/>
          </p:cNvPicPr>
          <p:nvPr/>
        </p:nvPicPr>
        <p:blipFill>
          <a:blip r:embed="rId2"/>
          <a:stretch>
            <a:fillRect/>
          </a:stretch>
        </p:blipFill>
        <p:spPr>
          <a:xfrm>
            <a:off x="6159098" y="3304038"/>
            <a:ext cx="2856372" cy="2426842"/>
          </a:xfrm>
          <a:prstGeom prst="rect">
            <a:avLst/>
          </a:prstGeom>
        </p:spPr>
      </p:pic>
      <p:sp>
        <p:nvSpPr>
          <p:cNvPr id="16" name="TextBox 15">
            <a:extLst>
              <a:ext uri="{FF2B5EF4-FFF2-40B4-BE49-F238E27FC236}">
                <a16:creationId xmlns:a16="http://schemas.microsoft.com/office/drawing/2014/main" id="{80B9B52E-AD16-4424-800A-83B64D17DC13}"/>
              </a:ext>
            </a:extLst>
          </p:cNvPr>
          <p:cNvSpPr txBox="1"/>
          <p:nvPr/>
        </p:nvSpPr>
        <p:spPr>
          <a:xfrm>
            <a:off x="6696829" y="4591998"/>
            <a:ext cx="538930" cy="369332"/>
          </a:xfrm>
          <a:prstGeom prst="rect">
            <a:avLst/>
          </a:prstGeom>
          <a:noFill/>
        </p:spPr>
        <p:txBody>
          <a:bodyPr wrap="none" rtlCol="0">
            <a:spAutoFit/>
          </a:bodyPr>
          <a:lstStyle/>
          <a:p>
            <a:r>
              <a:rPr lang="el-GR" sz="1800" dirty="0">
                <a:latin typeface="Cambria Math" panose="02040503050406030204" pitchFamily="18" charset="0"/>
                <a:ea typeface="Cambria Math" panose="02040503050406030204" pitchFamily="18" charset="0"/>
              </a:rPr>
              <a:t>λ</a:t>
            </a:r>
            <a:r>
              <a:rPr lang="en-US" sz="1800" dirty="0">
                <a:latin typeface="Cambria Math" panose="02040503050406030204" pitchFamily="18" charset="0"/>
                <a:ea typeface="Cambria Math" panose="02040503050406030204" pitchFamily="18" charset="0"/>
              </a:rPr>
              <a:t>/2</a:t>
            </a:r>
            <a:endParaRPr lang="en-US" sz="1800" dirty="0"/>
          </a:p>
        </p:txBody>
      </p:sp>
      <p:sp>
        <p:nvSpPr>
          <p:cNvPr id="17" name="TextBox 16">
            <a:extLst>
              <a:ext uri="{FF2B5EF4-FFF2-40B4-BE49-F238E27FC236}">
                <a16:creationId xmlns:a16="http://schemas.microsoft.com/office/drawing/2014/main" id="{113E6BD8-EA9B-4C05-A47D-0324805B13BE}"/>
              </a:ext>
            </a:extLst>
          </p:cNvPr>
          <p:cNvSpPr txBox="1"/>
          <p:nvPr/>
        </p:nvSpPr>
        <p:spPr>
          <a:xfrm>
            <a:off x="8022388" y="3783912"/>
            <a:ext cx="1001236" cy="369332"/>
          </a:xfrm>
          <a:prstGeom prst="rect">
            <a:avLst/>
          </a:prstGeom>
          <a:noFill/>
        </p:spPr>
        <p:txBody>
          <a:bodyPr wrap="square" rtlCol="0">
            <a:spAutoFit/>
          </a:bodyPr>
          <a:lstStyle/>
          <a:p>
            <a:r>
              <a:rPr lang="en-US" sz="1800" dirty="0"/>
              <a:t>bunches</a:t>
            </a:r>
          </a:p>
        </p:txBody>
      </p:sp>
      <p:cxnSp>
        <p:nvCxnSpPr>
          <p:cNvPr id="18" name="Straight Arrow Connector 17">
            <a:extLst>
              <a:ext uri="{FF2B5EF4-FFF2-40B4-BE49-F238E27FC236}">
                <a16:creationId xmlns:a16="http://schemas.microsoft.com/office/drawing/2014/main" id="{8AFA6E06-8551-4AA9-B654-5991D0A372A1}"/>
              </a:ext>
            </a:extLst>
          </p:cNvPr>
          <p:cNvCxnSpPr>
            <a:cxnSpLocks/>
          </p:cNvCxnSpPr>
          <p:nvPr/>
        </p:nvCxnSpPr>
        <p:spPr>
          <a:xfrm flipH="1">
            <a:off x="6628375" y="4114044"/>
            <a:ext cx="1549468" cy="4355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CC100E-2A3C-448F-B0E3-4F4C34DEA8B9}"/>
              </a:ext>
            </a:extLst>
          </p:cNvPr>
          <p:cNvCxnSpPr>
            <a:cxnSpLocks/>
          </p:cNvCxnSpPr>
          <p:nvPr/>
        </p:nvCxnSpPr>
        <p:spPr>
          <a:xfrm flipH="1">
            <a:off x="7587284" y="4107043"/>
            <a:ext cx="590558" cy="442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0913FA-428A-41BE-BF9F-4885E681110D}"/>
              </a:ext>
            </a:extLst>
          </p:cNvPr>
          <p:cNvPicPr>
            <a:picLocks noChangeAspect="1"/>
          </p:cNvPicPr>
          <p:nvPr/>
        </p:nvPicPr>
        <p:blipFill>
          <a:blip r:embed="rId3"/>
          <a:stretch>
            <a:fillRect/>
          </a:stretch>
        </p:blipFill>
        <p:spPr>
          <a:xfrm>
            <a:off x="7598801" y="534401"/>
            <a:ext cx="894160" cy="1012353"/>
          </a:xfrm>
          <a:prstGeom prst="rect">
            <a:avLst/>
          </a:prstGeom>
        </p:spPr>
      </p:pic>
      <p:sp>
        <p:nvSpPr>
          <p:cNvPr id="21" name="TextBox 20">
            <a:extLst>
              <a:ext uri="{FF2B5EF4-FFF2-40B4-BE49-F238E27FC236}">
                <a16:creationId xmlns:a16="http://schemas.microsoft.com/office/drawing/2014/main" id="{F0440FEC-2ED8-40FB-914B-6BC1C2A2C868}"/>
              </a:ext>
            </a:extLst>
          </p:cNvPr>
          <p:cNvSpPr txBox="1"/>
          <p:nvPr/>
        </p:nvSpPr>
        <p:spPr>
          <a:xfrm>
            <a:off x="7349886" y="1569810"/>
            <a:ext cx="1665584" cy="646331"/>
          </a:xfrm>
          <a:prstGeom prst="rect">
            <a:avLst/>
          </a:prstGeom>
          <a:noFill/>
        </p:spPr>
        <p:txBody>
          <a:bodyPr wrap="none" rtlCol="0">
            <a:spAutoFit/>
          </a:bodyPr>
          <a:lstStyle/>
          <a:p>
            <a:r>
              <a:rPr lang="en-US" sz="1800" dirty="0"/>
              <a:t>Perry B. Wilson </a:t>
            </a:r>
          </a:p>
          <a:p>
            <a:r>
              <a:rPr lang="en-US" sz="1800" dirty="0"/>
              <a:t>  1927-2013</a:t>
            </a:r>
          </a:p>
        </p:txBody>
      </p:sp>
      <p:sp>
        <p:nvSpPr>
          <p:cNvPr id="2" name="Rectangle 1">
            <a:extLst>
              <a:ext uri="{FF2B5EF4-FFF2-40B4-BE49-F238E27FC236}">
                <a16:creationId xmlns:a16="http://schemas.microsoft.com/office/drawing/2014/main" id="{F84C9285-A10F-4FB8-8DF1-27B3BF30DBCC}"/>
              </a:ext>
            </a:extLst>
          </p:cNvPr>
          <p:cNvSpPr/>
          <p:nvPr/>
        </p:nvSpPr>
        <p:spPr>
          <a:xfrm>
            <a:off x="84009" y="697548"/>
            <a:ext cx="6262118" cy="4770537"/>
          </a:xfrm>
          <a:prstGeom prst="rect">
            <a:avLst/>
          </a:prstGeom>
        </p:spPr>
        <p:txBody>
          <a:bodyPr wrap="square">
            <a:spAutoFit/>
          </a:bodyPr>
          <a:lstStyle/>
          <a:p>
            <a:pPr marL="346472"/>
            <a:r>
              <a:rPr lang="en-US" sz="3200" dirty="0">
                <a:solidFill>
                  <a:srgbClr val="FF0000"/>
                </a:solidFill>
              </a:rPr>
              <a:t>Wilson’s Theorems:</a:t>
            </a:r>
          </a:p>
          <a:p>
            <a:pPr marL="346472"/>
            <a:endParaRPr lang="en-US" sz="3200" dirty="0">
              <a:solidFill>
                <a:srgbClr val="FF0000"/>
              </a:solidFill>
            </a:endParaRPr>
          </a:p>
          <a:p>
            <a:pPr marL="603647" indent="-257175">
              <a:buAutoNum type="arabicPeriod"/>
            </a:pPr>
            <a:r>
              <a:rPr lang="en-US" dirty="0">
                <a:solidFill>
                  <a:srgbClr val="FF0000"/>
                </a:solidFill>
              </a:rPr>
              <a:t>The bunch exiting the empty cavity, decelerates by </a:t>
            </a:r>
            <a:r>
              <a:rPr lang="en-US" i="1" dirty="0">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cs typeface="Times New Roman" panose="02020603050405020304" pitchFamily="18" charset="0"/>
              </a:rPr>
              <a:t>/2</a:t>
            </a:r>
            <a:r>
              <a:rPr lang="en-US" dirty="0">
                <a:solidFill>
                  <a:srgbClr val="FF0000"/>
                </a:solidFill>
              </a:rPr>
              <a:t>, where </a:t>
            </a:r>
            <a:r>
              <a:rPr lang="en-US" i="1" dirty="0">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dirty="0">
                <a:solidFill>
                  <a:srgbClr val="FF0000"/>
                </a:solidFill>
              </a:rPr>
              <a:t>is the voltage left in the cavity.</a:t>
            </a:r>
          </a:p>
          <a:p>
            <a:pPr marL="346472"/>
            <a:endParaRPr lang="en-US" dirty="0">
              <a:solidFill>
                <a:schemeClr val="accent1">
                  <a:lumMod val="50000"/>
                </a:schemeClr>
              </a:solidFill>
            </a:endParaRPr>
          </a:p>
          <a:p>
            <a:pPr marL="346472"/>
            <a:r>
              <a:rPr lang="en-US" dirty="0">
                <a:solidFill>
                  <a:schemeClr val="accent1">
                    <a:lumMod val="50000"/>
                  </a:schemeClr>
                </a:solidFill>
              </a:rPr>
              <a:t>Two bunches with the distance between them of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λ</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dirty="0">
                <a:solidFill>
                  <a:schemeClr val="accent1">
                    <a:lumMod val="50000"/>
                  </a:schemeClr>
                </a:solidFill>
                <a:latin typeface="Cambria Math" panose="02040503050406030204" pitchFamily="18" charset="0"/>
                <a:ea typeface="Cambria Math" panose="02040503050406030204" pitchFamily="18" charset="0"/>
              </a:rPr>
              <a:t> excite total zero voltage. </a:t>
            </a:r>
          </a:p>
          <a:p>
            <a:pPr marL="346472"/>
            <a:r>
              <a:rPr lang="en-US" dirty="0">
                <a:solidFill>
                  <a:schemeClr val="accent1">
                    <a:lumMod val="50000"/>
                  </a:schemeClr>
                </a:solidFill>
                <a:ea typeface="Cambria Math" panose="02040503050406030204" pitchFamily="18" charset="0"/>
              </a:rPr>
              <a:t>If on bunches “sees” fraction </a:t>
            </a:r>
            <a:r>
              <a:rPr lang="el-GR" dirty="0">
                <a:solidFill>
                  <a:schemeClr val="accent1">
                    <a:lumMod val="50000"/>
                  </a:schemeClr>
                </a:solidFill>
                <a:ea typeface="Cambria Math" panose="02040503050406030204" pitchFamily="18" charset="0"/>
              </a:rPr>
              <a:t>α</a:t>
            </a:r>
            <a:r>
              <a:rPr lang="en-US" dirty="0">
                <a:solidFill>
                  <a:schemeClr val="accent1">
                    <a:lumMod val="50000"/>
                  </a:schemeClr>
                </a:solidFill>
                <a:ea typeface="Cambria Math" panose="02040503050406030204" pitchFamily="18" charset="0"/>
              </a:rPr>
              <a:t> of V, one has:</a:t>
            </a:r>
          </a:p>
          <a:p>
            <a:pPr marL="346472"/>
            <a:endParaRPr lang="en-US" dirty="0">
              <a:solidFill>
                <a:schemeClr val="accent1">
                  <a:lumMod val="50000"/>
                </a:schemeClr>
              </a:solidFill>
              <a:ea typeface="Cambria Math" panose="02040503050406030204" pitchFamily="18" charset="0"/>
            </a:endParaRPr>
          </a:p>
          <a:p>
            <a:pPr marL="346472"/>
            <a:r>
              <a:rPr lang="en-US" dirty="0">
                <a:solidFill>
                  <a:schemeClr val="accent1">
                    <a:lumMod val="50000"/>
                  </a:schemeClr>
                </a:solidFill>
                <a:ea typeface="Cambria Math" panose="02040503050406030204" pitchFamily="18" charset="0"/>
              </a:rPr>
              <a: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α</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α</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α</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=1/2.</a:t>
            </a:r>
          </a:p>
          <a:p>
            <a:pPr marL="346472"/>
            <a:endParaRPr lang="en-US" dirty="0">
              <a:solidFill>
                <a:srgbClr val="FF0000"/>
              </a:solidFill>
              <a:ea typeface="Cambria Math" panose="020405030504060302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AE929362-ABD4-4308-80EA-E13295869161}"/>
              </a:ext>
            </a:extLst>
          </p:cNvPr>
          <p:cNvCxnSpPr>
            <a:cxnSpLocks/>
          </p:cNvCxnSpPr>
          <p:nvPr/>
        </p:nvCxnSpPr>
        <p:spPr>
          <a:xfrm flipV="1">
            <a:off x="6549836" y="4918961"/>
            <a:ext cx="1037448"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9713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156</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Beam Loading</a:t>
            </a:r>
            <a:endParaRPr lang="en-US" dirty="0">
              <a:latin typeface="Helvetica" pitchFamily="34" charset="0"/>
            </a:endParaRPr>
          </a:p>
        </p:txBody>
      </p:sp>
      <p:sp>
        <p:nvSpPr>
          <p:cNvPr id="2" name="Rectangle 1">
            <a:extLst>
              <a:ext uri="{FF2B5EF4-FFF2-40B4-BE49-F238E27FC236}">
                <a16:creationId xmlns:a16="http://schemas.microsoft.com/office/drawing/2014/main" id="{F84C9285-A10F-4FB8-8DF1-27B3BF30DBCC}"/>
              </a:ext>
            </a:extLst>
          </p:cNvPr>
          <p:cNvSpPr/>
          <p:nvPr/>
        </p:nvSpPr>
        <p:spPr>
          <a:xfrm>
            <a:off x="84010" y="471633"/>
            <a:ext cx="9059990" cy="6370975"/>
          </a:xfrm>
          <a:prstGeom prst="rect">
            <a:avLst/>
          </a:prstGeom>
        </p:spPr>
        <p:txBody>
          <a:bodyPr wrap="square">
            <a:spAutoFit/>
          </a:bodyPr>
          <a:lstStyle/>
          <a:p>
            <a:pPr marL="346472"/>
            <a:r>
              <a:rPr lang="en-US" sz="2800" dirty="0">
                <a:solidFill>
                  <a:srgbClr val="FF0000"/>
                </a:solidFill>
              </a:rPr>
              <a:t>Wilson’s theorems:</a:t>
            </a:r>
          </a:p>
          <a:p>
            <a:pPr marL="346472"/>
            <a:endParaRPr lang="en-US" sz="2800" dirty="0">
              <a:solidFill>
                <a:srgbClr val="FF0000"/>
              </a:solidFill>
            </a:endParaRPr>
          </a:p>
          <a:p>
            <a:pPr marL="346472"/>
            <a:r>
              <a:rPr lang="en-US" dirty="0">
                <a:solidFill>
                  <a:srgbClr val="FF0000"/>
                </a:solidFill>
                <a:ea typeface="Cambria Math" panose="02040503050406030204" pitchFamily="18" charset="0"/>
              </a:rPr>
              <a:t>2. The voltage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dirty="0">
                <a:solidFill>
                  <a:srgbClr val="FF0000"/>
                </a:solidFill>
                <a:ea typeface="Cambria Math" panose="02040503050406030204" pitchFamily="18" charset="0"/>
              </a:rPr>
              <a:t> exited by the bunch with the charge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dirty="0">
                <a:solidFill>
                  <a:srgbClr val="FF0000"/>
                </a:solidFill>
                <a:ea typeface="Cambria Math" panose="02040503050406030204" pitchFamily="18" charset="0"/>
              </a:rPr>
              <a:t> is </a:t>
            </a:r>
          </a:p>
          <a:p>
            <a:pPr marL="346472"/>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cs typeface="Times New Roman" panose="02020603050405020304" pitchFamily="18" charset="0"/>
              </a:rPr>
              <a:t>1/2</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R/Q</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endPar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6472"/>
            <a:endParaRPr lang="en-US" baseline="-25000" dirty="0">
              <a:solidFill>
                <a:srgbClr val="FF0000"/>
              </a:solidFill>
              <a:ea typeface="Cambria Math" panose="02040503050406030204" pitchFamily="18" charset="0"/>
              <a:cs typeface="Times New Roman" panose="02020603050405020304" pitchFamily="18" charset="0"/>
            </a:endParaRPr>
          </a:p>
          <a:p>
            <a:pPr marL="346472"/>
            <a:r>
              <a:rPr lang="en-US" dirty="0">
                <a:solidFill>
                  <a:schemeClr val="tx2"/>
                </a:solidFill>
              </a:rPr>
              <a:t>Energy conservation law:  </a:t>
            </a:r>
          </a:p>
          <a:p>
            <a:pPr marL="346472"/>
            <a:r>
              <a:rPr lang="en-US" i="1" dirty="0">
                <a:solidFill>
                  <a:schemeClr val="tx2"/>
                </a:solidFill>
                <a:latin typeface="Times New Roman" panose="020206030504050203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cs typeface="Times New Roman" panose="02020603050405020304" pitchFamily="18" charset="0"/>
              </a:rPr>
              <a:t>1/2</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i</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cs typeface="Times New Roman" panose="02020603050405020304" pitchFamily="18" charset="0"/>
              </a:rPr>
              <a:t>= 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i="1" dirty="0">
                <a:solidFill>
                  <a:schemeClr val="accent6">
                    <a:lumMod val="50000"/>
                  </a:schemeClr>
                </a:solidFill>
                <a:latin typeface="Times New Roman" panose="02020603050405020304" pitchFamily="18" charset="0"/>
                <a:cs typeface="Times New Roman" panose="02020603050405020304" pitchFamily="18" charset="0"/>
              </a:rPr>
              <a:t>/(R/Q·</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cs typeface="Times New Roman" panose="02020603050405020304" pitchFamily="18" charset="0"/>
              </a:rPr>
              <a:t>1/2</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R/Q</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endPar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6472"/>
            <a:r>
              <a:rPr lang="en-US" dirty="0">
                <a:solidFill>
                  <a:schemeClr val="tx2"/>
                </a:solidFill>
                <a:ea typeface="Cambria Math" panose="02040503050406030204" pitchFamily="18" charset="0"/>
                <a:cs typeface="Times New Roman" panose="02020603050405020304" pitchFamily="18" charset="0"/>
              </a:rPr>
              <a:t>The energy loss of the bunch is equal to </a:t>
            </a:r>
          </a:p>
          <a:p>
            <a:pPr marL="346472"/>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U=</a:t>
            </a:r>
            <a:r>
              <a:rPr lang="en-US" i="1" dirty="0">
                <a:solidFill>
                  <a:schemeClr val="accent6">
                    <a:lumMod val="50000"/>
                  </a:schemeClr>
                </a:solidFill>
                <a:latin typeface="Times New Roman" panose="02020603050405020304" pitchFamily="18" charset="0"/>
                <a:cs typeface="Times New Roman" panose="02020603050405020304" pitchFamily="18" charset="0"/>
              </a:rPr>
              <a:t> 1/2</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i</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cs typeface="Times New Roman" panose="02020603050405020304" pitchFamily="18" charset="0"/>
              </a:rPr>
              <a:t>1/4</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R/Q</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k·q</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endPar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6472"/>
            <a:r>
              <a:rPr lang="en-US" dirty="0">
                <a:solidFill>
                  <a:schemeClr val="tx2"/>
                </a:solidFill>
                <a:ea typeface="Cambria Math" panose="02040503050406030204" pitchFamily="18" charset="0"/>
                <a:cs typeface="Times New Roman" panose="02020603050405020304" pitchFamily="18" charset="0"/>
              </a:rPr>
              <a:t>here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dirty="0">
                <a:solidFill>
                  <a:schemeClr val="tx2"/>
                </a:solidFill>
                <a:ea typeface="Cambria Math" panose="02040503050406030204" pitchFamily="18" charset="0"/>
                <a:cs typeface="Times New Roman" panose="02020603050405020304" pitchFamily="18" charset="0"/>
              </a:rPr>
              <a:t> is loss factor, </a:t>
            </a:r>
          </a:p>
          <a:p>
            <a:pPr marL="346472"/>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k</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cs typeface="Times New Roman" panose="02020603050405020304" pitchFamily="18" charset="0"/>
              </a:rPr>
              <a:t>1/4</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R/Q</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dirty="0">
              <a:solidFill>
                <a:schemeClr val="tx2"/>
              </a:solidFill>
              <a:ea typeface="Cambria Math" panose="02040503050406030204" pitchFamily="18" charset="0"/>
              <a:cs typeface="Times New Roman" panose="02020603050405020304" pitchFamily="18" charset="0"/>
            </a:endParaRPr>
          </a:p>
          <a:p>
            <a:pPr marL="346472"/>
            <a:r>
              <a:rPr lang="en-US" dirty="0">
                <a:solidFill>
                  <a:schemeClr val="tx2"/>
                </a:solidFill>
                <a:ea typeface="Cambria Math" panose="02040503050406030204" pitchFamily="18" charset="0"/>
                <a:cs typeface="Times New Roman" panose="02020603050405020304" pitchFamily="18" charset="0"/>
              </a:rPr>
              <a:t> If the beam pulse is short compared to time constant </a:t>
            </a:r>
            <a:r>
              <a:rPr lang="el-GR" dirty="0">
                <a:solidFill>
                  <a:schemeClr val="tx2"/>
                </a:solidFill>
                <a:latin typeface="Cambria Math" panose="02040503050406030204" pitchFamily="18" charset="0"/>
                <a:ea typeface="Cambria Math" panose="02040503050406030204" pitchFamily="18" charset="0"/>
                <a:cs typeface="Times New Roman" panose="02020603050405020304" pitchFamily="18" charset="0"/>
              </a:rPr>
              <a:t>τ</a:t>
            </a:r>
            <a:r>
              <a:rPr lang="en-US" dirty="0">
                <a:solidFill>
                  <a:schemeClr val="tx2"/>
                </a:solidFill>
                <a:latin typeface="Cambria Math" panose="02040503050406030204" pitchFamily="18" charset="0"/>
                <a:ea typeface="Cambria Math" panose="02040503050406030204" pitchFamily="18" charset="0"/>
                <a:cs typeface="Times New Roman" panose="02020603050405020304" pitchFamily="18" charset="0"/>
              </a:rPr>
              <a:t> </a:t>
            </a:r>
            <a:r>
              <a:rPr lang="en-US" dirty="0">
                <a:solidFill>
                  <a:schemeClr val="tx2"/>
                </a:solidFill>
                <a:ea typeface="Cambria Math" panose="02040503050406030204" pitchFamily="18" charset="0"/>
                <a:cs typeface="Times New Roman" panose="02020603050405020304" pitchFamily="18" charset="0"/>
              </a:rPr>
              <a:t>(field decay time), </a:t>
            </a:r>
          </a:p>
          <a:p>
            <a:pPr marL="346472"/>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I</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a:solidFill>
                  <a:schemeClr val="accent6">
                    <a:lumMod val="50000"/>
                  </a:schemeClr>
                </a:solidFill>
                <a:latin typeface="Times New Roman" panose="02020603050405020304" pitchFamily="18" charset="0"/>
                <a:cs typeface="Times New Roman" panose="02020603050405020304" pitchFamily="18" charset="0"/>
              </a:rPr>
              <a:t>1/2</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R/Q</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p>
          <a:p>
            <a:pPr marL="346472"/>
            <a:r>
              <a:rPr lang="en-US" dirty="0">
                <a:solidFill>
                  <a:schemeClr val="tx2"/>
                </a:solidFill>
                <a:ea typeface="Cambria Math" panose="02040503050406030204" pitchFamily="18" charset="0"/>
                <a:cs typeface="Times New Roman" panose="02020603050405020304" pitchFamily="18" charset="0"/>
              </a:rPr>
              <a:t>is a total voltage induced by the beam pulse in the cavity, </a:t>
            </a:r>
          </a:p>
          <a:p>
            <a:pPr marL="346472"/>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dirty="0">
                <a:solidFill>
                  <a:schemeClr val="tx2"/>
                </a:solidFill>
                <a:ea typeface="Cambria Math" panose="02040503050406030204" pitchFamily="18" charset="0"/>
                <a:cs typeface="Times New Roman" panose="02020603050405020304" pitchFamily="18" charset="0"/>
              </a:rPr>
              <a:t> is a total charge,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Σ</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I·t</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beam</a:t>
            </a:r>
            <a:r>
              <a:rPr lang="en-US" dirty="0">
                <a:solidFill>
                  <a:schemeClr val="tx2"/>
                </a:solidFill>
                <a:ea typeface="Cambria Math" panose="02040503050406030204" pitchFamily="18" charset="0"/>
                <a:cs typeface="Times New Roman" panose="02020603050405020304" pitchFamily="18" charset="0"/>
              </a:rPr>
              <a:t>. </a:t>
            </a:r>
          </a:p>
          <a:p>
            <a:pPr marL="346472"/>
            <a:endParaRPr lang="en-US" dirty="0">
              <a:solidFill>
                <a:srgbClr val="FF0000"/>
              </a:solidFill>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971941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157</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Beam Loading</a:t>
            </a:r>
            <a:endParaRPr lang="en-US" dirty="0">
              <a:latin typeface="Helvetica" pitchFamily="34" charset="0"/>
            </a:endParaRPr>
          </a:p>
        </p:txBody>
      </p:sp>
      <p:pic>
        <p:nvPicPr>
          <p:cNvPr id="3" name="Picture 2">
            <a:extLst>
              <a:ext uri="{FF2B5EF4-FFF2-40B4-BE49-F238E27FC236}">
                <a16:creationId xmlns:a16="http://schemas.microsoft.com/office/drawing/2014/main" id="{B55F19E3-632B-48D3-8EFA-63F96F09F1A5}"/>
              </a:ext>
            </a:extLst>
          </p:cNvPr>
          <p:cNvPicPr>
            <a:picLocks noChangeAspect="1"/>
          </p:cNvPicPr>
          <p:nvPr/>
        </p:nvPicPr>
        <p:blipFill>
          <a:blip r:embed="rId2"/>
          <a:stretch>
            <a:fillRect/>
          </a:stretch>
        </p:blipFill>
        <p:spPr>
          <a:xfrm>
            <a:off x="564590" y="1751132"/>
            <a:ext cx="2771775" cy="3143250"/>
          </a:xfrm>
          <a:prstGeom prst="rect">
            <a:avLst/>
          </a:prstGeom>
        </p:spPr>
      </p:pic>
      <p:cxnSp>
        <p:nvCxnSpPr>
          <p:cNvPr id="5" name="Straight Arrow Connector 4">
            <a:extLst>
              <a:ext uri="{FF2B5EF4-FFF2-40B4-BE49-F238E27FC236}">
                <a16:creationId xmlns:a16="http://schemas.microsoft.com/office/drawing/2014/main" id="{80168C6B-E2CF-4A12-8669-0A62466482EA}"/>
              </a:ext>
            </a:extLst>
          </p:cNvPr>
          <p:cNvCxnSpPr/>
          <p:nvPr/>
        </p:nvCxnSpPr>
        <p:spPr>
          <a:xfrm>
            <a:off x="301066" y="3663501"/>
            <a:ext cx="158902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1461A02-59FF-4411-8B54-D86469BF72B6}"/>
              </a:ext>
            </a:extLst>
          </p:cNvPr>
          <p:cNvCxnSpPr>
            <a:cxnSpLocks/>
          </p:cNvCxnSpPr>
          <p:nvPr/>
        </p:nvCxnSpPr>
        <p:spPr>
          <a:xfrm>
            <a:off x="1933223" y="1751132"/>
            <a:ext cx="0" cy="7591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349829A-BF0C-43DD-A3D5-C71411773E80}"/>
              </a:ext>
            </a:extLst>
          </p:cNvPr>
          <p:cNvSpPr txBox="1"/>
          <p:nvPr/>
        </p:nvSpPr>
        <p:spPr>
          <a:xfrm>
            <a:off x="1687644" y="968445"/>
            <a:ext cx="2094869" cy="830997"/>
          </a:xfrm>
          <a:prstGeom prst="rect">
            <a:avLst/>
          </a:prstGeom>
          <a:noFill/>
        </p:spPr>
        <p:txBody>
          <a:bodyPr wrap="none" rtlCol="0">
            <a:spAutoFit/>
          </a:bodyPr>
          <a:lstStyle/>
          <a:p>
            <a:r>
              <a:rPr lang="en-US" dirty="0"/>
              <a:t>Power from RF </a:t>
            </a:r>
          </a:p>
          <a:p>
            <a:r>
              <a:rPr lang="en-US" dirty="0"/>
              <a:t>source </a:t>
            </a:r>
            <a:r>
              <a:rPr lang="en-US" dirty="0" err="1"/>
              <a:t>P</a:t>
            </a:r>
            <a:r>
              <a:rPr lang="en-US" baseline="-25000" dirty="0" err="1"/>
              <a:t>g</a:t>
            </a:r>
            <a:endParaRPr lang="en-US" baseline="-25000" dirty="0"/>
          </a:p>
        </p:txBody>
      </p:sp>
      <p:sp>
        <p:nvSpPr>
          <p:cNvPr id="15" name="TextBox 14">
            <a:extLst>
              <a:ext uri="{FF2B5EF4-FFF2-40B4-BE49-F238E27FC236}">
                <a16:creationId xmlns:a16="http://schemas.microsoft.com/office/drawing/2014/main" id="{108DB2C8-0E21-4E62-A404-4F6C62B61745}"/>
              </a:ext>
            </a:extLst>
          </p:cNvPr>
          <p:cNvSpPr txBox="1"/>
          <p:nvPr/>
        </p:nvSpPr>
        <p:spPr>
          <a:xfrm>
            <a:off x="-21984" y="3853054"/>
            <a:ext cx="1151277" cy="461665"/>
          </a:xfrm>
          <a:prstGeom prst="rect">
            <a:avLst/>
          </a:prstGeom>
          <a:noFill/>
        </p:spPr>
        <p:txBody>
          <a:bodyPr wrap="none" rtlCol="0">
            <a:spAutoFit/>
          </a:bodyPr>
          <a:lstStyle/>
          <a:p>
            <a:r>
              <a:rPr lang="en-US" dirty="0"/>
              <a:t>Beam </a:t>
            </a:r>
            <a:r>
              <a:rPr lang="en-US" dirty="0" err="1"/>
              <a:t>I</a:t>
            </a:r>
            <a:r>
              <a:rPr lang="en-US" baseline="-25000" dirty="0" err="1"/>
              <a:t>b</a:t>
            </a:r>
            <a:endParaRPr lang="en-US" baseline="-25000" dirty="0"/>
          </a:p>
        </p:txBody>
      </p:sp>
      <p:sp>
        <p:nvSpPr>
          <p:cNvPr id="16" name="TextBox 15">
            <a:extLst>
              <a:ext uri="{FF2B5EF4-FFF2-40B4-BE49-F238E27FC236}">
                <a16:creationId xmlns:a16="http://schemas.microsoft.com/office/drawing/2014/main" id="{A831850C-B190-4480-8D72-7134FC7F8978}"/>
              </a:ext>
            </a:extLst>
          </p:cNvPr>
          <p:cNvSpPr txBox="1"/>
          <p:nvPr/>
        </p:nvSpPr>
        <p:spPr>
          <a:xfrm>
            <a:off x="1479194" y="3912053"/>
            <a:ext cx="942566" cy="461665"/>
          </a:xfrm>
          <a:prstGeom prst="rect">
            <a:avLst/>
          </a:prstGeom>
          <a:noFill/>
        </p:spPr>
        <p:txBody>
          <a:bodyPr wrap="none" rtlCol="0">
            <a:spAutoFit/>
          </a:bodyPr>
          <a:lstStyle/>
          <a:p>
            <a:r>
              <a:rPr lang="en-US" dirty="0"/>
              <a:t>Cavity</a:t>
            </a:r>
          </a:p>
        </p:txBody>
      </p:sp>
      <p:sp>
        <p:nvSpPr>
          <p:cNvPr id="17" name="TextBox 16">
            <a:extLst>
              <a:ext uri="{FF2B5EF4-FFF2-40B4-BE49-F238E27FC236}">
                <a16:creationId xmlns:a16="http://schemas.microsoft.com/office/drawing/2014/main" id="{52FE9F92-EDAD-4439-8016-13B604705369}"/>
              </a:ext>
            </a:extLst>
          </p:cNvPr>
          <p:cNvSpPr txBox="1"/>
          <p:nvPr/>
        </p:nvSpPr>
        <p:spPr>
          <a:xfrm>
            <a:off x="2224191" y="2082047"/>
            <a:ext cx="1375698" cy="461665"/>
          </a:xfrm>
          <a:prstGeom prst="rect">
            <a:avLst/>
          </a:prstGeom>
          <a:noFill/>
        </p:spPr>
        <p:txBody>
          <a:bodyPr wrap="none" rtlCol="0">
            <a:spAutoFit/>
          </a:bodyPr>
          <a:lstStyle/>
          <a:p>
            <a:r>
              <a:rPr lang="en-US" dirty="0"/>
              <a:t>Input line</a:t>
            </a:r>
          </a:p>
        </p:txBody>
      </p:sp>
      <p:sp>
        <p:nvSpPr>
          <p:cNvPr id="18" name="TextBox 17">
            <a:extLst>
              <a:ext uri="{FF2B5EF4-FFF2-40B4-BE49-F238E27FC236}">
                <a16:creationId xmlns:a16="http://schemas.microsoft.com/office/drawing/2014/main" id="{6D86C787-6FA2-4D57-98E1-FA0E7BE3B864}"/>
              </a:ext>
            </a:extLst>
          </p:cNvPr>
          <p:cNvSpPr txBox="1"/>
          <p:nvPr/>
        </p:nvSpPr>
        <p:spPr>
          <a:xfrm>
            <a:off x="2718229" y="2725769"/>
            <a:ext cx="1476480" cy="830997"/>
          </a:xfrm>
          <a:prstGeom prst="rect">
            <a:avLst/>
          </a:prstGeom>
          <a:noFill/>
        </p:spPr>
        <p:txBody>
          <a:bodyPr wrap="square" rtlCol="0">
            <a:spAutoFit/>
          </a:bodyPr>
          <a:lstStyle/>
          <a:p>
            <a:r>
              <a:rPr lang="en-US" dirty="0"/>
              <a:t>Coupling </a:t>
            </a:r>
          </a:p>
          <a:p>
            <a:r>
              <a:rPr lang="en-US" dirty="0"/>
              <a:t>element</a:t>
            </a: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445CFD8-4787-491F-ADA0-972223A907FE}"/>
              </a:ext>
            </a:extLst>
          </p:cNvPr>
          <p:cNvCxnSpPr>
            <a:cxnSpLocks/>
          </p:cNvCxnSpPr>
          <p:nvPr/>
        </p:nvCxnSpPr>
        <p:spPr>
          <a:xfrm flipH="1" flipV="1">
            <a:off x="1874127" y="2898196"/>
            <a:ext cx="928762" cy="24307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78DF5A5-3686-4F4F-8036-EE84D2045D6E}"/>
              </a:ext>
            </a:extLst>
          </p:cNvPr>
          <p:cNvSpPr txBox="1"/>
          <p:nvPr/>
        </p:nvSpPr>
        <p:spPr>
          <a:xfrm>
            <a:off x="4151439" y="537379"/>
            <a:ext cx="5029199" cy="5570756"/>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RF source and beam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pPr marL="342900" indent="-342900">
              <a:buFont typeface="Arial" panose="020B0604020202020204" pitchFamily="34" charset="0"/>
              <a:buChar char="•"/>
            </a:pPr>
            <a:r>
              <a:rPr lang="en-US" sz="2200" dirty="0"/>
              <a:t>Cavity: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p>
          <a:p>
            <a:pPr marL="342900" indent="-342900">
              <a:buFont typeface="Arial" panose="020B0604020202020204" pitchFamily="34" charset="0"/>
              <a:buChar char="•"/>
            </a:pPr>
            <a:r>
              <a:rPr lang="en-US" sz="2200" dirty="0"/>
              <a:t>Cavity voltage :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V</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c</a:t>
            </a:r>
            <a:endParaRPr lang="en-US" sz="2200" i="1" baseline="-25000"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t>Shunt impedance: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sh</a:t>
            </a:r>
            <a:endParaRPr lang="en-US" sz="2200" i="1" baseline="-25000"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t>Losses: </a:t>
            </a:r>
            <a:r>
              <a:rPr lang="en-US" sz="2200" i="1" dirty="0">
                <a:solidFill>
                  <a:schemeClr val="accent6">
                    <a:lumMod val="50000"/>
                  </a:schemeClr>
                </a:solidFill>
                <a:latin typeface="Times New Roman" panose="02020603050405020304" pitchFamily="18" charset="0"/>
                <a:cs typeface="Times New Roman" panose="02020603050405020304" pitchFamily="18" charset="0"/>
              </a:rPr>
              <a:t>P</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dirty="0">
                <a:solidFill>
                  <a:schemeClr val="accent6">
                    <a:lumMod val="50000"/>
                  </a:schemeClr>
                </a:solidFill>
                <a:latin typeface="Times New Roman" panose="02020603050405020304" pitchFamily="18" charset="0"/>
                <a:cs typeface="Times New Roman" panose="02020603050405020304" pitchFamily="18" charset="0"/>
              </a:rPr>
              <a:t> = V</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200" i="1" dirty="0">
                <a:solidFill>
                  <a:schemeClr val="accent6">
                    <a:lumMod val="50000"/>
                  </a:schemeClr>
                </a:solidFill>
                <a:latin typeface="Times New Roman" panose="02020603050405020304" pitchFamily="18" charset="0"/>
                <a:cs typeface="Times New Roman" panose="02020603050405020304" pitchFamily="18" charset="0"/>
              </a:rPr>
              <a:t>/</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sh</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cs typeface="Times New Roman" panose="02020603050405020304" pitchFamily="18" charset="0"/>
              </a:rPr>
              <a:t>= V</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200" i="1" dirty="0">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·R/Q)</a:t>
            </a:r>
          </a:p>
          <a:p>
            <a:pPr marL="342900" indent="-342900">
              <a:buFont typeface="Arial" panose="020B0604020202020204" pitchFamily="34" charset="0"/>
              <a:buChar char="•"/>
            </a:pPr>
            <a:r>
              <a:rPr lang="en-US" sz="2200" dirty="0"/>
              <a:t>Radiation to the line: </a:t>
            </a:r>
            <a:r>
              <a:rPr lang="en-US" sz="2200" i="1" dirty="0">
                <a:solidFill>
                  <a:schemeClr val="accent6">
                    <a:lumMod val="50000"/>
                  </a:schemeClr>
                </a:solidFill>
                <a:latin typeface="Times New Roman" panose="02020603050405020304" pitchFamily="18" charset="0"/>
                <a:cs typeface="Times New Roman" panose="02020603050405020304" pitchFamily="18" charset="0"/>
              </a:rPr>
              <a:t>V</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200" i="1" dirty="0">
                <a:solidFill>
                  <a:schemeClr val="accent6">
                    <a:lumMod val="50000"/>
                  </a:schemeClr>
                </a:solidFill>
                <a:latin typeface="Times New Roman" panose="02020603050405020304" pitchFamily="18" charset="0"/>
                <a:cs typeface="Times New Roman" panose="02020603050405020304" pitchFamily="18" charset="0"/>
              </a:rPr>
              <a:t>/(</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2200" i="1" dirty="0">
                <a:solidFill>
                  <a:schemeClr val="accent6">
                    <a:lumMod val="50000"/>
                  </a:schemeClr>
                </a:solidFill>
                <a:latin typeface="Times New Roman" panose="02020603050405020304" pitchFamily="18" charset="0"/>
                <a:cs typeface="Times New Roman" panose="02020603050405020304" pitchFamily="18" charset="0"/>
              </a:rPr>
              <a:t>/Q)</a:t>
            </a:r>
          </a:p>
          <a:p>
            <a:pPr marL="342900" indent="-342900">
              <a:buFont typeface="Arial" panose="020B0604020202020204" pitchFamily="34" charset="0"/>
              <a:buChar char="•"/>
            </a:pPr>
            <a:r>
              <a:rPr lang="en-US" sz="2200" dirty="0"/>
              <a:t>Coupling: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cs typeface="Times New Roman" panose="02020603050405020304" pitchFamily="18" charset="0"/>
              </a:rPr>
              <a:t>= 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endParaRPr lang="en-US" sz="2200" i="1" baseline="-25000"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t>Loaded Q: </a:t>
            </a:r>
            <a:r>
              <a:rPr lang="en-US" sz="2200" i="1" dirty="0">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L</a:t>
            </a:r>
            <a:r>
              <a:rPr lang="en-US" sz="2200" i="1" dirty="0">
                <a:solidFill>
                  <a:schemeClr val="accent6">
                    <a:lumMod val="50000"/>
                  </a:schemeClr>
                </a:solidFill>
                <a:latin typeface="Times New Roman" panose="02020603050405020304" pitchFamily="18" charset="0"/>
                <a:cs typeface="Times New Roman" panose="02020603050405020304" pitchFamily="18" charset="0"/>
              </a:rPr>
              <a:t>= 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/(1+</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β</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Average beam current: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endPar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Synchronous phase: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Power consumed by the beam: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p>
          <a:p>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cos</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endPar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Input power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a:t>
            </a:r>
            <a:endPar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Reflected power: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P</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endParaRPr lang="en-US" sz="2200"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0605495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346B6-1F86-4129-91A3-060B3A0273AB}"/>
              </a:ext>
            </a:extLst>
          </p:cNvPr>
          <p:cNvPicPr>
            <a:picLocks noChangeAspect="1"/>
          </p:cNvPicPr>
          <p:nvPr/>
        </p:nvPicPr>
        <p:blipFill>
          <a:blip r:embed="rId2"/>
          <a:stretch>
            <a:fillRect/>
          </a:stretch>
        </p:blipFill>
        <p:spPr>
          <a:xfrm>
            <a:off x="222250" y="2025246"/>
            <a:ext cx="1476497" cy="603144"/>
          </a:xfrm>
          <a:prstGeom prst="rect">
            <a:avLst/>
          </a:prstGeom>
        </p:spPr>
      </p:pic>
      <p:pic>
        <p:nvPicPr>
          <p:cNvPr id="3" name="Picture 2">
            <a:extLst>
              <a:ext uri="{FF2B5EF4-FFF2-40B4-BE49-F238E27FC236}">
                <a16:creationId xmlns:a16="http://schemas.microsoft.com/office/drawing/2014/main" id="{5AA6BBF9-A892-49EC-A22D-B513ED4C4B41}"/>
              </a:ext>
            </a:extLst>
          </p:cNvPr>
          <p:cNvPicPr>
            <a:picLocks noChangeAspect="1"/>
          </p:cNvPicPr>
          <p:nvPr/>
        </p:nvPicPr>
        <p:blipFill>
          <a:blip r:embed="rId3"/>
          <a:stretch>
            <a:fillRect/>
          </a:stretch>
        </p:blipFill>
        <p:spPr>
          <a:xfrm>
            <a:off x="239092" y="1179229"/>
            <a:ext cx="5832602" cy="719023"/>
          </a:xfrm>
          <a:prstGeom prst="rect">
            <a:avLst/>
          </a:prstGeom>
        </p:spPr>
      </p:pic>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158</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Beam Loading</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DF5088-5B25-4F4F-9FDE-1703729BACA6}"/>
                  </a:ext>
                </a:extLst>
              </p:cNvPr>
              <p:cNvSpPr txBox="1"/>
              <p:nvPr/>
            </p:nvSpPr>
            <p:spPr>
              <a:xfrm>
                <a:off x="156305" y="276566"/>
                <a:ext cx="8620855" cy="5722464"/>
              </a:xfrm>
              <a:prstGeom prst="rect">
                <a:avLst/>
              </a:prstGeom>
              <a:noFill/>
            </p:spPr>
            <p:txBody>
              <a:bodyPr wrap="square" rtlCol="0">
                <a:spAutoFit/>
              </a:bodyPr>
              <a:lstStyle/>
              <a:p>
                <a:endParaRPr lang="en-US" sz="2000" dirty="0"/>
              </a:p>
              <a:p>
                <a:r>
                  <a:rPr lang="en-US" sz="2000" dirty="0">
                    <a:latin typeface="+mj-lt"/>
                  </a:rPr>
                  <a:t>If the cavity is detuned by </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Δ</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f</a:t>
                </a:r>
                <a:r>
                  <a:rPr lang="en-US" sz="2000" dirty="0">
                    <a:latin typeface="+mj-lt"/>
                    <a:ea typeface="Cambria Math" panose="02040503050406030204" pitchFamily="18" charset="0"/>
                  </a:rPr>
                  <a:t> </a:t>
                </a:r>
                <a:r>
                  <a:rPr lang="en-US" sz="2000" dirty="0">
                    <a:latin typeface="+mj-lt"/>
                  </a:rPr>
                  <a:t>versus the RF source frequency and </a:t>
                </a:r>
                <a:r>
                  <a:rPr lang="en-US" sz="2000" dirty="0" err="1">
                    <a:latin typeface="+mj-lt"/>
                  </a:rPr>
                  <a:t>r.m.s</a:t>
                </a:r>
                <a:r>
                  <a:rPr lang="en-US" sz="2000" dirty="0">
                    <a:latin typeface="+mj-lt"/>
                  </a:rPr>
                  <a:t>. microphonics amplitude is </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δ</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f</a:t>
                </a:r>
                <a:r>
                  <a:rPr lang="en-US" sz="2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sz="2000" dirty="0">
                    <a:latin typeface="+mj-lt"/>
                    <a:ea typeface="Cambria Math" panose="02040503050406030204" pitchFamily="18" charset="0"/>
                  </a:rPr>
                  <a:t> the required power is the following (</a:t>
                </a:r>
                <a:r>
                  <a:rPr lang="en-US" sz="2000" dirty="0">
                    <a:solidFill>
                      <a:srgbClr val="C00000"/>
                    </a:solidFill>
                    <a:latin typeface="+mj-lt"/>
                    <a:ea typeface="Cambria Math" panose="02040503050406030204" pitchFamily="18" charset="0"/>
                  </a:rPr>
                  <a:t>Appendix 11</a:t>
                </a:r>
                <a:r>
                  <a:rPr lang="en-US" sz="2000" dirty="0">
                    <a:latin typeface="+mj-lt"/>
                    <a:ea typeface="Cambria Math" panose="02040503050406030204" pitchFamily="18" charset="0"/>
                  </a:rPr>
                  <a:t>)</a:t>
                </a:r>
                <a:r>
                  <a:rPr lang="en-US" sz="2000" dirty="0">
                    <a:latin typeface="+mj-lt"/>
                  </a:rPr>
                  <a:t> :</a:t>
                </a:r>
              </a:p>
              <a:p>
                <a:endParaRPr lang="en-US" sz="2000" dirty="0">
                  <a:latin typeface="+mj-lt"/>
                </a:endParaRPr>
              </a:p>
              <a:p>
                <a:endParaRPr lang="en-US" sz="2000" dirty="0">
                  <a:latin typeface="+mj-lt"/>
                </a:endParaRPr>
              </a:p>
              <a:p>
                <a:r>
                  <a:rPr lang="en-US" sz="2000" dirty="0">
                    <a:latin typeface="+mj-lt"/>
                  </a:rPr>
                  <a:t>Typically, the cavity has “static detune”:</a:t>
                </a:r>
              </a:p>
              <a:p>
                <a:r>
                  <a:rPr lang="en-US" sz="1800" dirty="0">
                    <a:latin typeface="+mj-lt"/>
                  </a:rPr>
                  <a:t>                                         </a:t>
                </a:r>
              </a:p>
              <a:p>
                <a:r>
                  <a:rPr lang="en-US" sz="2000" dirty="0">
                    <a:latin typeface="+mj-lt"/>
                  </a:rPr>
                  <a:t>In this case,</a:t>
                </a:r>
              </a:p>
              <a:p>
                <a:endParaRPr lang="en-US" sz="2000" dirty="0">
                  <a:latin typeface="+mj-lt"/>
                </a:endParaRPr>
              </a:p>
              <a:p>
                <a:endParaRPr lang="en-US" sz="2000" dirty="0">
                  <a:latin typeface="+mj-lt"/>
                </a:endParaRPr>
              </a:p>
              <a:p>
                <a:r>
                  <a:rPr lang="en-US" sz="2000" dirty="0">
                    <a:latin typeface="+mj-lt"/>
                  </a:rPr>
                  <a:t>The optimal coupling providing minimal power:</a:t>
                </a: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r>
                  <a:rPr lang="en-US" sz="2000" dirty="0">
                    <a:latin typeface="+mj-lt"/>
                  </a:rPr>
                  <a:t> </a:t>
                </a:r>
                <a14:m>
                  <m:oMath xmlns:m="http://schemas.openxmlformats.org/officeDocument/2006/math">
                    <m:sSub>
                      <m:sSubPr>
                        <m:ctrlPr>
                          <a:rPr lang="en-US" sz="1800" i="1">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                                                                                                                                              </m:t>
                        </m:r>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𝑙𝑜𝑎𝑑</m:t>
                        </m:r>
                      </m:sub>
                    </m:sSub>
                    <m:r>
                      <a:rPr lang="en-US" sz="1800" i="1">
                        <a:solidFill>
                          <a:schemeClr val="accent6">
                            <a:lumMod val="50000"/>
                          </a:schemeClr>
                        </a:solidFill>
                        <a:latin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0</m:t>
                            </m:r>
                          </m:sub>
                        </m:sSub>
                      </m:num>
                      <m:den>
                        <m:r>
                          <a:rPr lang="en-US" sz="1800" i="1">
                            <a:solidFill>
                              <a:schemeClr val="accent6">
                                <a:lumMod val="50000"/>
                              </a:schemeClr>
                            </a:solidFill>
                            <a:latin typeface="Cambria Math" panose="02040503050406030204" pitchFamily="18" charset="0"/>
                          </a:rPr>
                          <m:t>1+</m:t>
                        </m:r>
                        <m:r>
                          <a:rPr lang="en-US" sz="1800" i="1">
                            <a:solidFill>
                              <a:schemeClr val="accent6">
                                <a:lumMod val="50000"/>
                              </a:schemeClr>
                            </a:solidFill>
                            <a:latin typeface="Cambria Math" panose="02040503050406030204" pitchFamily="18" charset="0"/>
                          </a:rPr>
                          <m:t>𝛽</m:t>
                        </m:r>
                      </m:den>
                    </m:f>
                  </m:oMath>
                </a14:m>
                <a:endParaRPr lang="en-US" sz="1800" dirty="0">
                  <a:latin typeface="+mj-lt"/>
                </a:endParaRPr>
              </a:p>
            </p:txBody>
          </p:sp>
        </mc:Choice>
        <mc:Fallback xmlns="">
          <p:sp>
            <p:nvSpPr>
              <p:cNvPr id="4" name="TextBox 3">
                <a:extLst>
                  <a:ext uri="{FF2B5EF4-FFF2-40B4-BE49-F238E27FC236}">
                    <a16:creationId xmlns:a16="http://schemas.microsoft.com/office/drawing/2014/main" id="{ACDF5088-5B25-4F4F-9FDE-1703729BACA6}"/>
                  </a:ext>
                </a:extLst>
              </p:cNvPr>
              <p:cNvSpPr txBox="1">
                <a:spLocks noRot="1" noChangeAspect="1" noMove="1" noResize="1" noEditPoints="1" noAdjustHandles="1" noChangeArrowheads="1" noChangeShapeType="1" noTextEdit="1"/>
              </p:cNvSpPr>
              <p:nvPr/>
            </p:nvSpPr>
            <p:spPr>
              <a:xfrm>
                <a:off x="156305" y="276566"/>
                <a:ext cx="8620855" cy="5722464"/>
              </a:xfrm>
              <a:prstGeom prst="rect">
                <a:avLst/>
              </a:prstGeom>
              <a:blipFill>
                <a:blip r:embed="rId4"/>
                <a:stretch>
                  <a:fillRect l="-77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B6C63D9-DBB0-48B5-9941-744E1912C77A}"/>
              </a:ext>
            </a:extLst>
          </p:cNvPr>
          <p:cNvPicPr>
            <a:picLocks noChangeAspect="1"/>
          </p:cNvPicPr>
          <p:nvPr/>
        </p:nvPicPr>
        <p:blipFill>
          <a:blip r:embed="rId5"/>
          <a:stretch>
            <a:fillRect/>
          </a:stretch>
        </p:blipFill>
        <p:spPr>
          <a:xfrm>
            <a:off x="247611" y="2710271"/>
            <a:ext cx="4219121" cy="717927"/>
          </a:xfrm>
          <a:prstGeom prst="rect">
            <a:avLst/>
          </a:prstGeom>
        </p:spPr>
      </p:pic>
      <p:pic>
        <p:nvPicPr>
          <p:cNvPr id="14" name="Picture 13">
            <a:extLst>
              <a:ext uri="{FF2B5EF4-FFF2-40B4-BE49-F238E27FC236}">
                <a16:creationId xmlns:a16="http://schemas.microsoft.com/office/drawing/2014/main" id="{40146B6E-A9AB-4AAC-A939-F1996F267DBB}"/>
              </a:ext>
            </a:extLst>
          </p:cNvPr>
          <p:cNvPicPr>
            <a:picLocks noChangeAspect="1"/>
          </p:cNvPicPr>
          <p:nvPr/>
        </p:nvPicPr>
        <p:blipFill>
          <a:blip r:embed="rId6"/>
          <a:stretch>
            <a:fillRect/>
          </a:stretch>
        </p:blipFill>
        <p:spPr>
          <a:xfrm>
            <a:off x="5147315" y="3137798"/>
            <a:ext cx="3189679" cy="763299"/>
          </a:xfrm>
          <a:prstGeom prst="rect">
            <a:avLst/>
          </a:prstGeom>
        </p:spPr>
      </p:pic>
      <p:pic>
        <p:nvPicPr>
          <p:cNvPr id="12" name="Picture 11">
            <a:extLst>
              <a:ext uri="{FF2B5EF4-FFF2-40B4-BE49-F238E27FC236}">
                <a16:creationId xmlns:a16="http://schemas.microsoft.com/office/drawing/2014/main" id="{24B1F377-6D34-48DA-9479-48D7BDD76470}"/>
              </a:ext>
            </a:extLst>
          </p:cNvPr>
          <p:cNvPicPr>
            <a:picLocks noChangeAspect="1"/>
          </p:cNvPicPr>
          <p:nvPr/>
        </p:nvPicPr>
        <p:blipFill>
          <a:blip r:embed="rId7"/>
          <a:stretch>
            <a:fillRect/>
          </a:stretch>
        </p:blipFill>
        <p:spPr>
          <a:xfrm>
            <a:off x="56101" y="3867936"/>
            <a:ext cx="7252881" cy="2347753"/>
          </a:xfrm>
          <a:prstGeom prst="rect">
            <a:avLst/>
          </a:prstGeom>
        </p:spPr>
      </p:pic>
      <p:sp>
        <p:nvSpPr>
          <p:cNvPr id="13" name="TextBox 12">
            <a:extLst>
              <a:ext uri="{FF2B5EF4-FFF2-40B4-BE49-F238E27FC236}">
                <a16:creationId xmlns:a16="http://schemas.microsoft.com/office/drawing/2014/main" id="{4A6B50BA-6AE3-4C45-B907-4B7539A76897}"/>
              </a:ext>
            </a:extLst>
          </p:cNvPr>
          <p:cNvSpPr txBox="1"/>
          <p:nvPr/>
        </p:nvSpPr>
        <p:spPr>
          <a:xfrm>
            <a:off x="7071360" y="4063003"/>
            <a:ext cx="1669047" cy="646331"/>
          </a:xfrm>
          <a:prstGeom prst="rect">
            <a:avLst/>
          </a:prstGeom>
          <a:noFill/>
        </p:spPr>
        <p:txBody>
          <a:bodyPr wrap="none" rtlCol="0">
            <a:spAutoFit/>
          </a:bodyPr>
          <a:lstStyle/>
          <a:p>
            <a:r>
              <a:rPr lang="en-US" sz="1800" dirty="0" err="1"/>
              <a:t>P</a:t>
            </a:r>
            <a:r>
              <a:rPr lang="en-US" sz="1800" baseline="-25000" dirty="0" err="1"/>
              <a:t>g</a:t>
            </a:r>
            <a:r>
              <a:rPr lang="en-US" sz="1800" dirty="0"/>
              <a:t>(</a:t>
            </a:r>
            <a:r>
              <a:rPr lang="el-GR" sz="1800" dirty="0">
                <a:latin typeface="Cambria Math" panose="02040503050406030204" pitchFamily="18" charset="0"/>
                <a:ea typeface="Cambria Math" panose="02040503050406030204" pitchFamily="18" charset="0"/>
              </a:rPr>
              <a:t>δ</a:t>
            </a:r>
            <a:r>
              <a:rPr lang="en-US" sz="1800" dirty="0">
                <a:latin typeface="Cambria Math" panose="02040503050406030204" pitchFamily="18" charset="0"/>
                <a:ea typeface="Cambria Math" panose="02040503050406030204" pitchFamily="18" charset="0"/>
              </a:rPr>
              <a:t>f) for</a:t>
            </a:r>
          </a:p>
          <a:p>
            <a:r>
              <a:rPr lang="en-US" sz="1800" dirty="0">
                <a:latin typeface="Cambria Math" panose="02040503050406030204" pitchFamily="18" charset="0"/>
                <a:ea typeface="Cambria Math" panose="02040503050406030204" pitchFamily="18" charset="0"/>
              </a:rPr>
              <a:t>LB 650 (PIP II)</a:t>
            </a:r>
            <a:endParaRPr lang="en-US" sz="1800" dirty="0"/>
          </a:p>
        </p:txBody>
      </p:sp>
    </p:spTree>
    <p:extLst>
      <p:ext uri="{BB962C8B-B14F-4D97-AF65-F5344CB8AC3E}">
        <p14:creationId xmlns:p14="http://schemas.microsoft.com/office/powerpoint/2010/main" val="148209894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159</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Beam Loading</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FDC435F-D8D2-4921-9F53-DF1B4DF7DCDA}"/>
              </a:ext>
            </a:extLst>
          </p:cNvPr>
          <p:cNvSpPr txBox="1"/>
          <p:nvPr/>
        </p:nvSpPr>
        <p:spPr>
          <a:xfrm>
            <a:off x="143148" y="146653"/>
            <a:ext cx="8620855" cy="400110"/>
          </a:xfrm>
          <a:prstGeom prst="rect">
            <a:avLst/>
          </a:prstGeom>
          <a:noFill/>
        </p:spPr>
        <p:txBody>
          <a:bodyPr wrap="square" rtlCol="0">
            <a:spAutoFit/>
          </a:bodyPr>
          <a:lstStyle/>
          <a:p>
            <a:endParaRPr lang="en-US" sz="2000" dirty="0"/>
          </a:p>
        </p:txBody>
      </p:sp>
      <p:sp>
        <p:nvSpPr>
          <p:cNvPr id="2" name="TextBox 1">
            <a:extLst>
              <a:ext uri="{FF2B5EF4-FFF2-40B4-BE49-F238E27FC236}">
                <a16:creationId xmlns:a16="http://schemas.microsoft.com/office/drawing/2014/main" id="{F50FAB39-FF12-44B3-AE1A-CB92E2EEA93F}"/>
              </a:ext>
            </a:extLst>
          </p:cNvPr>
          <p:cNvSpPr txBox="1"/>
          <p:nvPr/>
        </p:nvSpPr>
        <p:spPr>
          <a:xfrm>
            <a:off x="156305" y="982176"/>
            <a:ext cx="8861579" cy="5262979"/>
          </a:xfrm>
          <a:prstGeom prst="rect">
            <a:avLst/>
          </a:prstGeom>
          <a:noFill/>
        </p:spPr>
        <p:txBody>
          <a:bodyPr wrap="square" rtlCol="0">
            <a:spAutoFit/>
          </a:bodyPr>
          <a:lstStyle/>
          <a:p>
            <a:pPr marL="342900" indent="-342900">
              <a:buFont typeface="Arial" panose="020B0604020202020204" pitchFamily="34" charset="0"/>
              <a:buChar char="•"/>
            </a:pPr>
            <a:r>
              <a:rPr lang="en-US" dirty="0"/>
              <a:t>In resonance for a SRF cavity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opt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&gt;&gt; 1 </a:t>
            </a:r>
            <a:r>
              <a:rPr lang="en-US" dirty="0">
                <a:latin typeface="Cambria Math" panose="02040503050406030204" pitchFamily="18" charset="0"/>
                <a:ea typeface="Cambria Math" panose="02040503050406030204" pitchFamily="18" charset="0"/>
              </a:rPr>
              <a:t>and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opt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 ·Q</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t>and </a:t>
            </a:r>
            <a:r>
              <a:rPr lang="en-US" i="1" dirty="0">
                <a:solidFill>
                  <a:schemeClr val="accent6">
                    <a:lumMod val="50000"/>
                  </a:schemeClr>
                </a:solidFill>
                <a:latin typeface="Times New Roman" panose="02020603050405020304" pitchFamily="18" charset="0"/>
                <a:cs typeface="Times New Roman" panose="02020603050405020304" pitchFamily="18" charset="0"/>
              </a:rPr>
              <a:t>Q</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L</a:t>
            </a:r>
            <a:r>
              <a:rPr lang="en-US" i="1" dirty="0">
                <a:solidFill>
                  <a:schemeClr val="accent6">
                    <a:lumMod val="50000"/>
                  </a:schemeClr>
                </a:solidFill>
                <a:latin typeface="Times New Roman" panose="02020603050405020304" pitchFamily="18" charset="0"/>
                <a:cs typeface="Times New Roman" panose="02020603050405020304" pitchFamily="18" charset="0"/>
              </a:rPr>
              <a:t>=</a:t>
            </a:r>
            <a:r>
              <a:rPr lang="en-US" dirty="0"/>
              <a: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dirty="0"/>
              <a:t>The cavity bandwidth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Δ</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f  = </a:t>
            </a:r>
            <a:r>
              <a:rPr lang="en-US" i="1" dirty="0">
                <a:solidFill>
                  <a:schemeClr val="accent6">
                    <a:lumMod val="50000"/>
                  </a:schemeClr>
                </a:solidFill>
                <a:latin typeface="Times New Roman" panose="02020603050405020304" pitchFamily="18" charset="0"/>
                <a:cs typeface="Times New Roman" panose="02020603050405020304" pitchFamily="18" charset="0"/>
              </a:rPr>
              <a:t>f</a:t>
            </a:r>
            <a:r>
              <a:rPr lang="en-US" dirty="0">
                <a:solidFill>
                  <a:schemeClr val="accent6">
                    <a:lumMod val="50000"/>
                  </a:schemeClr>
                </a:solidFill>
                <a:latin typeface="Times New Roman" panose="020206030504050203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cs typeface="Times New Roman" panose="02020603050405020304" pitchFamily="18" charset="0"/>
              </a:rPr>
              <a:t>Q</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L</a:t>
            </a:r>
            <a:r>
              <a:rPr lang="en-US" i="1" dirty="0">
                <a:solidFill>
                  <a:schemeClr val="accent6">
                    <a:lumMod val="50000"/>
                  </a:schemeClr>
                </a:solidFill>
                <a:latin typeface="Times New Roman" panose="02020603050405020304" pitchFamily="18" charset="0"/>
                <a:cs typeface="Times New Roman" panose="02020603050405020304" pitchFamily="18" charset="0"/>
              </a:rPr>
              <a:t>= f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·(R/Q)/</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baseline="-25000" dirty="0"/>
          </a:p>
          <a:p>
            <a:endParaRPr lang="en-US" dirty="0"/>
          </a:p>
          <a:p>
            <a:pPr marL="342900" indent="-342900">
              <a:buFont typeface="Arial" panose="020B0604020202020204" pitchFamily="34" charset="0"/>
              <a:buChar char="•"/>
            </a:pPr>
            <a:r>
              <a:rPr lang="en-US" dirty="0"/>
              <a:t>for optimal coupling for the SRF cavity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b</a:t>
            </a:r>
            <a:r>
              <a:rPr lang="en-US" i="1" dirty="0">
                <a:solidFill>
                  <a:schemeClr val="accent6">
                    <a:lumMod val="50000"/>
                  </a:schemeClr>
                </a:solidFill>
                <a:latin typeface="Times New Roman" panose="020206030504050203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c</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dirty="0"/>
              <a:t>and </a:t>
            </a:r>
            <a:r>
              <a:rPr lang="en-US" i="1" dirty="0" err="1">
                <a:solidFill>
                  <a:schemeClr val="accent6">
                    <a:lumMod val="50000"/>
                  </a:schemeClr>
                </a:solidFill>
                <a:latin typeface="Times New Roman" panose="02020603050405020304" pitchFamily="18" charset="0"/>
                <a:cs typeface="Times New Roman" panose="02020603050405020304" pitchFamily="18" charset="0"/>
              </a:rPr>
              <a:t>P</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g</a:t>
            </a:r>
            <a:r>
              <a:rPr lang="en-US" i="1" dirty="0">
                <a:solidFill>
                  <a:schemeClr val="accent6">
                    <a:lumMod val="50000"/>
                  </a:schemeClr>
                </a:solidFill>
                <a:latin typeface="Times New Roman" panose="020206030504050203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c</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dirty="0">
                <a:solidFill>
                  <a:schemeClr val="accent6">
                    <a:lumMod val="50000"/>
                  </a:schemeClr>
                </a:solidFill>
                <a:latin typeface="Times New Roman" panose="02020603050405020304" pitchFamily="18" charset="0"/>
                <a:cs typeface="Times New Roman" panose="02020603050405020304" pitchFamily="18" charset="0"/>
              </a:rPr>
              <a:t> |</a:t>
            </a:r>
            <a:endParaRPr lang="en-US" dirty="0">
              <a:solidFill>
                <a:schemeClr val="accent6">
                  <a:lumMod val="50000"/>
                </a:schemeClr>
              </a:solidFill>
            </a:endParaRPr>
          </a:p>
          <a:p>
            <a:r>
              <a:rPr lang="en-US" dirty="0"/>
              <a:t>     Note that  in this case </a:t>
            </a:r>
            <a:r>
              <a:rPr lang="en-US" i="1" dirty="0">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g</a:t>
            </a:r>
            <a:r>
              <a:rPr lang="en-US" i="1" dirty="0">
                <a:solidFill>
                  <a:schemeClr val="accent6">
                    <a:lumMod val="50000"/>
                  </a:schemeClr>
                </a:solidFill>
                <a:latin typeface="Times New Roman" panose="02020603050405020304" pitchFamily="18" charset="0"/>
                <a:cs typeface="Times New Roman" panose="02020603050405020304" pitchFamily="18" charset="0"/>
              </a:rPr>
              <a:t> = 2V</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c </a:t>
            </a:r>
            <a:r>
              <a:rPr lang="en-US" dirty="0"/>
              <a:t>and reflection is zero, i.e.,  </a:t>
            </a:r>
            <a:r>
              <a:rPr lang="en-US" i="1" dirty="0" err="1">
                <a:solidFill>
                  <a:schemeClr val="accent6">
                    <a:lumMod val="50000"/>
                  </a:schemeClr>
                </a:solidFill>
                <a:latin typeface="Times New Roman" panose="02020603050405020304" pitchFamily="18" charset="0"/>
                <a:cs typeface="Times New Roman" panose="02020603050405020304" pitchFamily="18" charset="0"/>
              </a:rPr>
              <a:t>P</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r</a:t>
            </a:r>
            <a:r>
              <a:rPr lang="en-US" i="1" dirty="0">
                <a:solidFill>
                  <a:schemeClr val="accent6">
                    <a:lumMod val="50000"/>
                  </a:schemeClr>
                </a:solidFill>
                <a:latin typeface="Times New Roman" panose="02020603050405020304" pitchFamily="18" charset="0"/>
                <a:cs typeface="Times New Roman" panose="02020603050405020304" pitchFamily="18" charset="0"/>
              </a:rPr>
              <a:t> =0.</a:t>
            </a:r>
            <a:endParaRPr lang="en-US" i="1" baseline="-25000"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solidFill>
                <a:schemeClr val="accent6">
                  <a:lumMod val="50000"/>
                </a:schemeClr>
              </a:solidFill>
            </a:endParaRPr>
          </a:p>
          <a:p>
            <a:endParaRPr lang="en-US" dirty="0">
              <a:solidFill>
                <a:schemeClr val="accent6">
                  <a:lumMod val="50000"/>
                </a:schemeClr>
              </a:solidFill>
            </a:endParaRPr>
          </a:p>
          <a:p>
            <a:pPr marL="342900" indent="-342900">
              <a:buFont typeface="Arial" panose="020B0604020202020204" pitchFamily="34" charset="0"/>
              <a:buChar char="•"/>
            </a:pPr>
            <a:r>
              <a:rPr lang="en-US" dirty="0"/>
              <a:t>Without the beam in order to maintain the same voltage in the SRF cavity at the same coupling </a:t>
            </a:r>
            <a:r>
              <a:rPr lang="en-US" i="1" dirty="0">
                <a:solidFill>
                  <a:schemeClr val="accent6">
                    <a:lumMod val="50000"/>
                  </a:schemeClr>
                </a:solidFill>
                <a:latin typeface="Times New Roman" panose="02020603050405020304" pitchFamily="18" charset="0"/>
                <a:cs typeface="Times New Roman" panose="02020603050405020304" pitchFamily="18" charset="0"/>
              </a:rPr>
              <a:t>P</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g0</a:t>
            </a:r>
            <a:r>
              <a:rPr lang="en-US" i="1" dirty="0">
                <a:solidFill>
                  <a:schemeClr val="accent6">
                    <a:lumMod val="50000"/>
                  </a:schemeClr>
                </a:solidFill>
                <a:latin typeface="Times New Roman" panose="02020603050405020304" pitchFamily="18" charset="0"/>
                <a:cs typeface="Times New Roman" panose="02020603050405020304" pitchFamily="18" charset="0"/>
              </a:rPr>
              <a:t> = 1/4· P</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g</a:t>
            </a:r>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dirty="0"/>
              <a:t>For SRF cavity reflection in this case  is ~100%.</a:t>
            </a:r>
          </a:p>
          <a:p>
            <a:pPr marL="342900" indent="-342900">
              <a:buFont typeface="Arial" panose="020B0604020202020204" pitchFamily="34" charset="0"/>
              <a:buChar char="•"/>
            </a:pPr>
            <a:endParaRPr lang="en-US" i="1"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dirty="0"/>
              <a:t>Phase shift between the bunch and </a:t>
            </a:r>
          </a:p>
          <a:p>
            <a:r>
              <a:rPr lang="en-US" dirty="0"/>
              <a:t>     the cavity voltage</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cxnSp>
        <p:nvCxnSpPr>
          <p:cNvPr id="23" name="Straight Connector 22">
            <a:extLst>
              <a:ext uri="{FF2B5EF4-FFF2-40B4-BE49-F238E27FC236}">
                <a16:creationId xmlns:a16="http://schemas.microsoft.com/office/drawing/2014/main" id="{306F50A1-CCDD-4B8C-9AC6-91F96DDD6021}"/>
              </a:ext>
            </a:extLst>
          </p:cNvPr>
          <p:cNvCxnSpPr>
            <a:cxnSpLocks/>
          </p:cNvCxnSpPr>
          <p:nvPr/>
        </p:nvCxnSpPr>
        <p:spPr>
          <a:xfrm>
            <a:off x="623281" y="3253208"/>
            <a:ext cx="7167458" cy="0"/>
          </a:xfrm>
          <a:prstGeom prst="line">
            <a:avLst/>
          </a:prstGeom>
          <a:ln w="63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623D2CB-DA3A-4FDD-B44D-EB6727D7C3F8}"/>
              </a:ext>
            </a:extLst>
          </p:cNvPr>
          <p:cNvCxnSpPr/>
          <p:nvPr/>
        </p:nvCxnSpPr>
        <p:spPr>
          <a:xfrm>
            <a:off x="3992462" y="3253208"/>
            <a:ext cx="325315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757862C-6518-4B0D-B6EF-769A3CD1E2A5}"/>
              </a:ext>
            </a:extLst>
          </p:cNvPr>
          <p:cNvCxnSpPr/>
          <p:nvPr/>
        </p:nvCxnSpPr>
        <p:spPr>
          <a:xfrm>
            <a:off x="3971606" y="3253208"/>
            <a:ext cx="1591407"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3A511BD-75BB-4A98-81B2-25C8DDDDB09D}"/>
              </a:ext>
            </a:extLst>
          </p:cNvPr>
          <p:cNvCxnSpPr/>
          <p:nvPr/>
        </p:nvCxnSpPr>
        <p:spPr>
          <a:xfrm flipH="1">
            <a:off x="2477421" y="3253208"/>
            <a:ext cx="1529862" cy="0"/>
          </a:xfrm>
          <a:prstGeom prst="straightConnector1">
            <a:avLst/>
          </a:prstGeom>
          <a:ln>
            <a:solidFill>
              <a:schemeClr val="tx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9C3BB191-7F60-42C9-907F-B84F1431C596}"/>
              </a:ext>
            </a:extLst>
          </p:cNvPr>
          <p:cNvSpPr txBox="1"/>
          <p:nvPr/>
        </p:nvSpPr>
        <p:spPr>
          <a:xfrm>
            <a:off x="3858060" y="3253208"/>
            <a:ext cx="340158" cy="461665"/>
          </a:xfrm>
          <a:prstGeom prst="rect">
            <a:avLst/>
          </a:prstGeom>
          <a:noFill/>
        </p:spPr>
        <p:txBody>
          <a:bodyPr wrap="none" rtlCol="0">
            <a:spAutoFit/>
          </a:bodyPr>
          <a:lstStyle/>
          <a:p>
            <a:r>
              <a:rPr lang="en-US" dirty="0"/>
              <a:t>0</a:t>
            </a:r>
          </a:p>
        </p:txBody>
      </p:sp>
      <p:sp>
        <p:nvSpPr>
          <p:cNvPr id="31" name="TextBox 30">
            <a:extLst>
              <a:ext uri="{FF2B5EF4-FFF2-40B4-BE49-F238E27FC236}">
                <a16:creationId xmlns:a16="http://schemas.microsoft.com/office/drawing/2014/main" id="{F1EBFDF4-2D16-4A13-8F2F-C5062671DF8F}"/>
              </a:ext>
            </a:extLst>
          </p:cNvPr>
          <p:cNvSpPr txBox="1"/>
          <p:nvPr/>
        </p:nvSpPr>
        <p:spPr>
          <a:xfrm>
            <a:off x="2897055" y="2724177"/>
            <a:ext cx="3312125" cy="461665"/>
          </a:xfrm>
          <a:prstGeom prst="rect">
            <a:avLst/>
          </a:prstGeom>
          <a:noFill/>
        </p:spPr>
        <p:txBody>
          <a:bodyPr wrap="none" rtlCol="0">
            <a:spAutoFit/>
          </a:bodyPr>
          <a:lstStyle/>
          <a:p>
            <a:r>
              <a:rPr lang="en-US" dirty="0" err="1"/>
              <a:t>V</a:t>
            </a:r>
            <a:r>
              <a:rPr lang="en-US" baseline="-25000" dirty="0" err="1"/>
              <a:t>b</a:t>
            </a:r>
            <a:r>
              <a:rPr lang="en-US" dirty="0"/>
              <a:t>                 </a:t>
            </a:r>
            <a:r>
              <a:rPr lang="en-US" dirty="0" err="1"/>
              <a:t>V</a:t>
            </a:r>
            <a:r>
              <a:rPr lang="en-US" baseline="-25000" dirty="0" err="1"/>
              <a:t>c</a:t>
            </a:r>
            <a:r>
              <a:rPr lang="en-US" dirty="0"/>
              <a:t>                 V</a:t>
            </a:r>
            <a:r>
              <a:rPr lang="en-US" baseline="-25000" dirty="0"/>
              <a:t>g</a:t>
            </a:r>
          </a:p>
        </p:txBody>
      </p:sp>
      <p:pic>
        <p:nvPicPr>
          <p:cNvPr id="9218" name="Picture 2" descr="Fig3">
            <a:extLst>
              <a:ext uri="{FF2B5EF4-FFF2-40B4-BE49-F238E27FC236}">
                <a16:creationId xmlns:a16="http://schemas.microsoft.com/office/drawing/2014/main" id="{60A6B8B1-BA38-4223-A2D3-88EF18D3A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930" y="4321686"/>
            <a:ext cx="2692146" cy="195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130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Types of the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2" name="TextBox 1"/>
          <p:cNvSpPr txBox="1"/>
          <p:nvPr/>
        </p:nvSpPr>
        <p:spPr>
          <a:xfrm>
            <a:off x="156288" y="1099507"/>
            <a:ext cx="8831424" cy="738664"/>
          </a:xfrm>
          <a:prstGeom prst="rect">
            <a:avLst/>
          </a:prstGeom>
          <a:noFill/>
        </p:spPr>
        <p:txBody>
          <a:bodyPr wrap="square" rtlCol="0">
            <a:spAutoFit/>
          </a:bodyPr>
          <a:lstStyle/>
          <a:p>
            <a:br>
              <a:rPr lang="en-US" dirty="0"/>
            </a:br>
            <a:endParaRPr lang="en-US" sz="1800" dirty="0"/>
          </a:p>
        </p:txBody>
      </p:sp>
      <p:sp>
        <p:nvSpPr>
          <p:cNvPr id="6" name="TextBox 5">
            <a:extLst>
              <a:ext uri="{FF2B5EF4-FFF2-40B4-BE49-F238E27FC236}">
                <a16:creationId xmlns:a16="http://schemas.microsoft.com/office/drawing/2014/main" id="{CE310A22-D741-46C7-8B5D-3ABE660BD6C6}"/>
              </a:ext>
            </a:extLst>
          </p:cNvPr>
          <p:cNvSpPr txBox="1"/>
          <p:nvPr/>
        </p:nvSpPr>
        <p:spPr>
          <a:xfrm>
            <a:off x="21565" y="679629"/>
            <a:ext cx="9122435" cy="830997"/>
          </a:xfrm>
          <a:prstGeom prst="rect">
            <a:avLst/>
          </a:prstGeom>
          <a:noFill/>
        </p:spPr>
        <p:txBody>
          <a:bodyPr wrap="square" rtlCol="0">
            <a:spAutoFit/>
          </a:bodyPr>
          <a:lstStyle/>
          <a:p>
            <a:pPr marL="342900" indent="-342900">
              <a:buFont typeface="Wingdings" panose="05000000000000000000" pitchFamily="2" charset="2"/>
              <a:buChar char="Ø"/>
            </a:pPr>
            <a:r>
              <a:rPr lang="en-US" dirty="0"/>
              <a:t>An accelerated particle passes the same gap many times (cyclic accelerator).</a:t>
            </a:r>
          </a:p>
        </p:txBody>
      </p:sp>
      <p:sp>
        <p:nvSpPr>
          <p:cNvPr id="10" name="Rectangle 9">
            <a:extLst>
              <a:ext uri="{FF2B5EF4-FFF2-40B4-BE49-F238E27FC236}">
                <a16:creationId xmlns:a16="http://schemas.microsoft.com/office/drawing/2014/main" id="{5CC44E6E-4CBB-4A0C-9305-D54735200C5E}"/>
              </a:ext>
            </a:extLst>
          </p:cNvPr>
          <p:cNvSpPr/>
          <p:nvPr/>
        </p:nvSpPr>
        <p:spPr>
          <a:xfrm>
            <a:off x="228600" y="1551964"/>
            <a:ext cx="4894930" cy="461665"/>
          </a:xfrm>
          <a:prstGeom prst="rect">
            <a:avLst/>
          </a:prstGeom>
        </p:spPr>
        <p:txBody>
          <a:bodyPr wrap="none">
            <a:spAutoFit/>
          </a:bodyPr>
          <a:lstStyle/>
          <a:p>
            <a:r>
              <a:rPr lang="en-US" i="1" dirty="0"/>
              <a:t>RF fields in the gap(s): E(t) =E</a:t>
            </a:r>
            <a:r>
              <a:rPr lang="en-US" i="1" baseline="-25000" dirty="0"/>
              <a:t>0</a:t>
            </a:r>
            <a:r>
              <a:rPr lang="en-US" i="1" dirty="0"/>
              <a:t> cos(</a:t>
            </a:r>
            <a:r>
              <a:rPr lang="el-GR" i="1" dirty="0">
                <a:ea typeface="Cambria Math" panose="02040503050406030204" pitchFamily="18" charset="0"/>
              </a:rPr>
              <a:t>ω</a:t>
            </a:r>
            <a:r>
              <a:rPr lang="en-US" i="1" dirty="0">
                <a:ea typeface="Cambria Math" panose="02040503050406030204" pitchFamily="18" charset="0"/>
              </a:rPr>
              <a:t>t)</a:t>
            </a:r>
            <a:endParaRPr lang="en-US" dirty="0"/>
          </a:p>
        </p:txBody>
      </p:sp>
      <p:pic>
        <p:nvPicPr>
          <p:cNvPr id="13" name="Picture 12">
            <a:extLst>
              <a:ext uri="{FF2B5EF4-FFF2-40B4-BE49-F238E27FC236}">
                <a16:creationId xmlns:a16="http://schemas.microsoft.com/office/drawing/2014/main" id="{BEEBD68C-8D34-496C-83B5-AABA99F743D2}"/>
              </a:ext>
            </a:extLst>
          </p:cNvPr>
          <p:cNvPicPr>
            <a:picLocks noChangeAspect="1"/>
          </p:cNvPicPr>
          <p:nvPr/>
        </p:nvPicPr>
        <p:blipFill>
          <a:blip r:embed="rId2"/>
          <a:stretch>
            <a:fillRect/>
          </a:stretch>
        </p:blipFill>
        <p:spPr>
          <a:xfrm>
            <a:off x="736827" y="2228288"/>
            <a:ext cx="3014662" cy="3143249"/>
          </a:xfrm>
          <a:prstGeom prst="rect">
            <a:avLst/>
          </a:prstGeom>
        </p:spPr>
      </p:pic>
      <p:sp>
        <p:nvSpPr>
          <p:cNvPr id="14" name="Rectangle 13">
            <a:extLst>
              <a:ext uri="{FF2B5EF4-FFF2-40B4-BE49-F238E27FC236}">
                <a16:creationId xmlns:a16="http://schemas.microsoft.com/office/drawing/2014/main" id="{E292111B-27AE-4918-949C-20506ACA78C5}"/>
              </a:ext>
            </a:extLst>
          </p:cNvPr>
          <p:cNvSpPr/>
          <p:nvPr/>
        </p:nvSpPr>
        <p:spPr>
          <a:xfrm>
            <a:off x="1231598" y="5407227"/>
            <a:ext cx="2600392" cy="461665"/>
          </a:xfrm>
          <a:prstGeom prst="rect">
            <a:avLst/>
          </a:prstGeom>
        </p:spPr>
        <p:txBody>
          <a:bodyPr wrap="none">
            <a:spAutoFit/>
          </a:bodyPr>
          <a:lstStyle/>
          <a:p>
            <a:r>
              <a:rPr lang="el-GR" i="1" dirty="0">
                <a:ea typeface="Cambria Math" panose="02040503050406030204" pitchFamily="18" charset="0"/>
              </a:rPr>
              <a:t>ω</a:t>
            </a:r>
            <a:r>
              <a:rPr lang="en-US" i="1" dirty="0">
                <a:ea typeface="Cambria Math" panose="02040503050406030204" pitchFamily="18" charset="0"/>
              </a:rPr>
              <a:t>t=2</a:t>
            </a:r>
            <a:r>
              <a:rPr lang="el-GR" i="1" dirty="0">
                <a:ea typeface="Cambria Math" panose="02040503050406030204" pitchFamily="18" charset="0"/>
              </a:rPr>
              <a:t>π</a:t>
            </a:r>
            <a:r>
              <a:rPr lang="en-US" i="1" dirty="0">
                <a:ea typeface="Cambria Math" panose="02040503050406030204" pitchFamily="18" charset="0"/>
              </a:rPr>
              <a:t>m, m=0,1,2…</a:t>
            </a:r>
          </a:p>
        </p:txBody>
      </p:sp>
      <p:sp>
        <p:nvSpPr>
          <p:cNvPr id="16" name="TextBox 15">
            <a:extLst>
              <a:ext uri="{FF2B5EF4-FFF2-40B4-BE49-F238E27FC236}">
                <a16:creationId xmlns:a16="http://schemas.microsoft.com/office/drawing/2014/main" id="{B756163D-D5AA-41ED-8EBF-31C4964ABDAB}"/>
              </a:ext>
            </a:extLst>
          </p:cNvPr>
          <p:cNvSpPr txBox="1"/>
          <p:nvPr/>
        </p:nvSpPr>
        <p:spPr>
          <a:xfrm>
            <a:off x="2520106" y="1820591"/>
            <a:ext cx="2242473" cy="461665"/>
          </a:xfrm>
          <a:prstGeom prst="rect">
            <a:avLst/>
          </a:prstGeom>
          <a:noFill/>
        </p:spPr>
        <p:txBody>
          <a:bodyPr wrap="none" rtlCol="0">
            <a:spAutoFit/>
          </a:bodyPr>
          <a:lstStyle/>
          <a:p>
            <a:r>
              <a:rPr lang="en-US" dirty="0">
                <a:solidFill>
                  <a:schemeClr val="accent6">
                    <a:lumMod val="50000"/>
                  </a:schemeClr>
                </a:solidFill>
              </a:rPr>
              <a:t>Accelerating gap</a:t>
            </a:r>
          </a:p>
        </p:txBody>
      </p:sp>
      <p:cxnSp>
        <p:nvCxnSpPr>
          <p:cNvPr id="18" name="Straight Arrow Connector 17">
            <a:extLst>
              <a:ext uri="{FF2B5EF4-FFF2-40B4-BE49-F238E27FC236}">
                <a16:creationId xmlns:a16="http://schemas.microsoft.com/office/drawing/2014/main" id="{7BDCC694-8093-42AE-9378-15E40031DC74}"/>
              </a:ext>
            </a:extLst>
          </p:cNvPr>
          <p:cNvCxnSpPr>
            <a:stCxn id="16" idx="1"/>
            <a:endCxn id="13" idx="0"/>
          </p:cNvCxnSpPr>
          <p:nvPr/>
        </p:nvCxnSpPr>
        <p:spPr>
          <a:xfrm flipH="1">
            <a:off x="2244158" y="2051424"/>
            <a:ext cx="275948" cy="176864"/>
          </a:xfrm>
          <a:prstGeom prst="straightConnector1">
            <a:avLst/>
          </a:prstGeom>
          <a:ln w="63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8223B83-EEF0-42C7-8702-80CFA431C691}"/>
              </a:ext>
            </a:extLst>
          </p:cNvPr>
          <p:cNvSpPr txBox="1"/>
          <p:nvPr/>
        </p:nvSpPr>
        <p:spPr>
          <a:xfrm>
            <a:off x="1761609" y="3843800"/>
            <a:ext cx="1241045" cy="461665"/>
          </a:xfrm>
          <a:prstGeom prst="rect">
            <a:avLst/>
          </a:prstGeom>
          <a:noFill/>
        </p:spPr>
        <p:txBody>
          <a:bodyPr wrap="none" rtlCol="0">
            <a:spAutoFit/>
          </a:bodyPr>
          <a:lstStyle/>
          <a:p>
            <a:r>
              <a:rPr lang="en-US" dirty="0">
                <a:solidFill>
                  <a:srgbClr val="FF0000"/>
                </a:solidFill>
              </a:rPr>
              <a:t>Bunches</a:t>
            </a:r>
          </a:p>
        </p:txBody>
      </p:sp>
      <p:cxnSp>
        <p:nvCxnSpPr>
          <p:cNvPr id="22" name="Straight Arrow Connector 21">
            <a:extLst>
              <a:ext uri="{FF2B5EF4-FFF2-40B4-BE49-F238E27FC236}">
                <a16:creationId xmlns:a16="http://schemas.microsoft.com/office/drawing/2014/main" id="{EFC88E6B-1464-4517-A042-A54E3BB6A438}"/>
              </a:ext>
            </a:extLst>
          </p:cNvPr>
          <p:cNvCxnSpPr/>
          <p:nvPr/>
        </p:nvCxnSpPr>
        <p:spPr>
          <a:xfrm flipV="1">
            <a:off x="1992702" y="2665562"/>
            <a:ext cx="251456" cy="1232207"/>
          </a:xfrm>
          <a:prstGeom prst="straightConnector1">
            <a:avLst/>
          </a:prstGeom>
          <a:ln w="9525">
            <a:solidFill>
              <a:srgbClr val="003087"/>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D07737F-F3AD-4D34-9E2B-A557BC870D95}"/>
              </a:ext>
            </a:extLst>
          </p:cNvPr>
          <p:cNvSpPr txBox="1"/>
          <p:nvPr/>
        </p:nvSpPr>
        <p:spPr>
          <a:xfrm>
            <a:off x="4890944" y="2401700"/>
            <a:ext cx="3907999" cy="2800767"/>
          </a:xfrm>
          <a:prstGeom prst="rect">
            <a:avLst/>
          </a:prstGeom>
          <a:noFill/>
        </p:spPr>
        <p:txBody>
          <a:bodyPr wrap="square" rtlCol="0">
            <a:spAutoFit/>
          </a:bodyPr>
          <a:lstStyle/>
          <a:p>
            <a:r>
              <a:rPr lang="el-GR" i="1" dirty="0">
                <a:latin typeface="+mj-lt"/>
                <a:ea typeface="Cambria Math" panose="02040503050406030204" pitchFamily="18" charset="0"/>
              </a:rPr>
              <a:t>ω</a:t>
            </a:r>
            <a:r>
              <a:rPr lang="en-US" i="1" dirty="0">
                <a:latin typeface="+mj-lt"/>
                <a:ea typeface="Cambria Math" panose="02040503050406030204" pitchFamily="18" charset="0"/>
              </a:rPr>
              <a:t> = </a:t>
            </a:r>
            <a:r>
              <a:rPr lang="el-GR" i="1" dirty="0">
                <a:latin typeface="+mj-lt"/>
                <a:ea typeface="Cambria Math" panose="02040503050406030204" pitchFamily="18" charset="0"/>
              </a:rPr>
              <a:t>Ω</a:t>
            </a:r>
            <a:r>
              <a:rPr lang="en-US" i="1" dirty="0">
                <a:latin typeface="+mj-lt"/>
                <a:ea typeface="Cambria Math" panose="02040503050406030204" pitchFamily="18" charset="0"/>
              </a:rPr>
              <a:t>Nq;</a:t>
            </a:r>
          </a:p>
          <a:p>
            <a:endParaRPr lang="en-US" i="1" dirty="0">
              <a:latin typeface="+mj-lt"/>
              <a:ea typeface="Cambria Math" panose="02040503050406030204" pitchFamily="18" charset="0"/>
            </a:endParaRPr>
          </a:p>
          <a:p>
            <a:r>
              <a:rPr lang="el-GR" sz="2000" i="1" dirty="0">
                <a:latin typeface="+mj-lt"/>
                <a:ea typeface="Cambria Math" panose="02040503050406030204" pitchFamily="18" charset="0"/>
              </a:rPr>
              <a:t>ω</a:t>
            </a:r>
            <a:r>
              <a:rPr lang="en-US" sz="2000" i="1" dirty="0">
                <a:latin typeface="+mj-lt"/>
                <a:ea typeface="Cambria Math" panose="02040503050406030204" pitchFamily="18" charset="0"/>
              </a:rPr>
              <a:t> is RF frequency,</a:t>
            </a:r>
          </a:p>
          <a:p>
            <a:r>
              <a:rPr lang="en-US" sz="2000" i="1" dirty="0">
                <a:latin typeface="+mj-lt"/>
                <a:ea typeface="Cambria Math" panose="02040503050406030204" pitchFamily="18" charset="0"/>
              </a:rPr>
              <a:t>Ω is the bunch revolution frequency,</a:t>
            </a:r>
          </a:p>
          <a:p>
            <a:r>
              <a:rPr lang="en-US" sz="2000" i="1" dirty="0">
                <a:latin typeface="+mj-lt"/>
                <a:ea typeface="Cambria Math" panose="02040503050406030204" pitchFamily="18" charset="0"/>
              </a:rPr>
              <a:t>N is number of bunches</a:t>
            </a:r>
          </a:p>
          <a:p>
            <a:r>
              <a:rPr lang="en-US" sz="2000" i="1" dirty="0">
                <a:latin typeface="+mj-lt"/>
                <a:ea typeface="Cambria Math" panose="02040503050406030204" pitchFamily="18" charset="0"/>
              </a:rPr>
              <a:t>q=1,2,3…</a:t>
            </a:r>
          </a:p>
          <a:p>
            <a:endParaRPr lang="en-US" dirty="0">
              <a:latin typeface="Cambria Math" panose="02040503050406030204" pitchFamily="18" charset="0"/>
              <a:ea typeface="Cambria Math" panose="02040503050406030204" pitchFamily="18" charset="0"/>
            </a:endParaRPr>
          </a:p>
          <a:p>
            <a:endParaRPr lang="en-US" dirty="0"/>
          </a:p>
        </p:txBody>
      </p:sp>
    </p:spTree>
    <p:extLst>
      <p:ext uri="{BB962C8B-B14F-4D97-AF65-F5344CB8AC3E}">
        <p14:creationId xmlns:p14="http://schemas.microsoft.com/office/powerpoint/2010/main" val="10059020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160</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5691623" cy="2677656"/>
          </a:xfrm>
          <a:prstGeom prst="rect">
            <a:avLst/>
          </a:prstGeom>
          <a:noFill/>
        </p:spPr>
        <p:txBody>
          <a:bodyPr wrap="none" rtlCol="0">
            <a:spAutoFit/>
          </a:bodyPr>
          <a:lstStyle/>
          <a:p>
            <a:pPr marL="457200" indent="-457200">
              <a:buAutoNum type="arabicPeriod"/>
            </a:pPr>
            <a:r>
              <a:rPr lang="en-US" dirty="0"/>
              <a:t>Fields of a moving charge in free space:</a:t>
            </a:r>
          </a:p>
          <a:p>
            <a:pPr marL="457200" indent="-457200">
              <a:buAutoNum type="arabicPeriod"/>
            </a:pPr>
            <a:endParaRPr lang="en-US" dirty="0"/>
          </a:p>
          <a:p>
            <a:pPr marL="457200" indent="-457200">
              <a:buAutoNum type="arabicPeriod"/>
            </a:pPr>
            <a:endParaRPr lang="en-US" dirty="0"/>
          </a:p>
          <a:p>
            <a:endParaRPr lang="en-US" dirty="0"/>
          </a:p>
          <a:p>
            <a:r>
              <a:rPr lang="en-US" dirty="0"/>
              <a:t>For </a:t>
            </a:r>
            <a:r>
              <a:rPr lang="en-US"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γ→∞</a:t>
            </a:r>
          </a:p>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pic>
        <p:nvPicPr>
          <p:cNvPr id="14" name="Picture 13">
            <a:extLst>
              <a:ext uri="{FF2B5EF4-FFF2-40B4-BE49-F238E27FC236}">
                <a16:creationId xmlns:a16="http://schemas.microsoft.com/office/drawing/2014/main" id="{F6EE7231-B54A-45E3-AF05-FB5228E101AD}"/>
              </a:ext>
            </a:extLst>
          </p:cNvPr>
          <p:cNvPicPr>
            <a:picLocks noChangeAspect="1"/>
          </p:cNvPicPr>
          <p:nvPr/>
        </p:nvPicPr>
        <p:blipFill>
          <a:blip r:embed="rId2"/>
          <a:stretch>
            <a:fillRect/>
          </a:stretch>
        </p:blipFill>
        <p:spPr>
          <a:xfrm>
            <a:off x="1555180" y="1598153"/>
            <a:ext cx="3000375" cy="676275"/>
          </a:xfrm>
          <a:prstGeom prst="rect">
            <a:avLst/>
          </a:prstGeom>
        </p:spPr>
      </p:pic>
      <p:pic>
        <p:nvPicPr>
          <p:cNvPr id="16" name="Picture 15">
            <a:extLst>
              <a:ext uri="{FF2B5EF4-FFF2-40B4-BE49-F238E27FC236}">
                <a16:creationId xmlns:a16="http://schemas.microsoft.com/office/drawing/2014/main" id="{2E570262-AB0C-4025-A055-0CA5E02E1593}"/>
              </a:ext>
            </a:extLst>
          </p:cNvPr>
          <p:cNvPicPr>
            <a:picLocks noChangeAspect="1"/>
          </p:cNvPicPr>
          <p:nvPr/>
        </p:nvPicPr>
        <p:blipFill>
          <a:blip r:embed="rId3"/>
          <a:stretch>
            <a:fillRect/>
          </a:stretch>
        </p:blipFill>
        <p:spPr>
          <a:xfrm>
            <a:off x="2249592" y="3101777"/>
            <a:ext cx="4142581" cy="2071291"/>
          </a:xfrm>
          <a:prstGeom prst="rect">
            <a:avLst/>
          </a:prstGeom>
        </p:spPr>
      </p:pic>
      <p:pic>
        <p:nvPicPr>
          <p:cNvPr id="17" name="Picture 16">
            <a:extLst>
              <a:ext uri="{FF2B5EF4-FFF2-40B4-BE49-F238E27FC236}">
                <a16:creationId xmlns:a16="http://schemas.microsoft.com/office/drawing/2014/main" id="{F1E03DAF-C871-4767-B4F8-968F57F89131}"/>
              </a:ext>
            </a:extLst>
          </p:cNvPr>
          <p:cNvPicPr>
            <a:picLocks noChangeAspect="1"/>
          </p:cNvPicPr>
          <p:nvPr/>
        </p:nvPicPr>
        <p:blipFill>
          <a:blip r:embed="rId4"/>
          <a:stretch>
            <a:fillRect/>
          </a:stretch>
        </p:blipFill>
        <p:spPr>
          <a:xfrm>
            <a:off x="1555180" y="2266046"/>
            <a:ext cx="3705225" cy="695325"/>
          </a:xfrm>
          <a:prstGeom prst="rect">
            <a:avLst/>
          </a:prstGeom>
        </p:spPr>
      </p:pic>
      <p:pic>
        <p:nvPicPr>
          <p:cNvPr id="18" name="Picture 17">
            <a:extLst>
              <a:ext uri="{FF2B5EF4-FFF2-40B4-BE49-F238E27FC236}">
                <a16:creationId xmlns:a16="http://schemas.microsoft.com/office/drawing/2014/main" id="{225183DA-94B9-4180-8F7C-047807DF56CB}"/>
              </a:ext>
            </a:extLst>
          </p:cNvPr>
          <p:cNvPicPr>
            <a:picLocks noChangeAspect="1"/>
          </p:cNvPicPr>
          <p:nvPr/>
        </p:nvPicPr>
        <p:blipFill>
          <a:blip r:embed="rId5"/>
          <a:stretch>
            <a:fillRect/>
          </a:stretch>
        </p:blipFill>
        <p:spPr>
          <a:xfrm>
            <a:off x="847545" y="5200465"/>
            <a:ext cx="5257800" cy="638175"/>
          </a:xfrm>
          <a:prstGeom prst="rect">
            <a:avLst/>
          </a:prstGeom>
        </p:spPr>
      </p:pic>
    </p:spTree>
    <p:extLst>
      <p:ext uri="{BB962C8B-B14F-4D97-AF65-F5344CB8AC3E}">
        <p14:creationId xmlns:p14="http://schemas.microsoft.com/office/powerpoint/2010/main" val="18937135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161</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8321509" cy="4401205"/>
          </a:xfrm>
          <a:prstGeom prst="rect">
            <a:avLst/>
          </a:prstGeom>
          <a:noFill/>
        </p:spPr>
        <p:txBody>
          <a:bodyPr wrap="none" rtlCol="0">
            <a:spAutoFit/>
          </a:bodyPr>
          <a:lstStyle/>
          <a:p>
            <a:pPr marL="457200" indent="-457200">
              <a:buAutoNum type="arabicPeriod"/>
            </a:pPr>
            <a:r>
              <a:rPr lang="en-US" dirty="0"/>
              <a:t>Fields in the smooth waveguide with ideally conducting walls:</a:t>
            </a:r>
          </a:p>
          <a:p>
            <a:r>
              <a:rPr lang="en-US" dirty="0"/>
              <a:t>       No radiation (lack of synchronism: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ph</a:t>
            </a:r>
            <a:r>
              <a:rPr lang="en-US" i="1" dirty="0">
                <a:solidFill>
                  <a:schemeClr val="accent6">
                    <a:lumMod val="50000"/>
                  </a:schemeClr>
                </a:solidFill>
                <a:latin typeface="Times New Roman" panose="02020603050405020304" pitchFamily="18" charset="0"/>
                <a:cs typeface="Times New Roman" panose="02020603050405020304" pitchFamily="18" charset="0"/>
              </a:rPr>
              <a:t>&gt;c)</a:t>
            </a:r>
          </a:p>
          <a:p>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dirty="0"/>
              <a:t> Coulomb forces (including image): </a:t>
            </a:r>
          </a:p>
          <a:p>
            <a:r>
              <a:rPr lang="en-US" i="1" dirty="0">
                <a:solidFill>
                  <a:schemeClr val="accent6">
                    <a:lumMod val="50000"/>
                  </a:schemeClr>
                </a:solidFill>
                <a:latin typeface="Times New Roman" panose="02020603050405020304" pitchFamily="18" charset="0"/>
                <a:cs typeface="Times New Roman" panose="02020603050405020304" pitchFamily="18" charset="0"/>
              </a:rPr>
              <a:t>	F</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r</a:t>
            </a:r>
            <a:r>
              <a:rPr lang="en-US" i="1" dirty="0">
                <a:solidFill>
                  <a:schemeClr val="accent6">
                    <a:lumMod val="50000"/>
                  </a:schemeClr>
                </a:solidFill>
                <a:latin typeface="Times New Roman" panose="02020603050405020304" pitchFamily="18" charset="0"/>
                <a:cs typeface="Times New Roman" panose="02020603050405020304" pitchFamily="18" charset="0"/>
              </a:rPr>
              <a:t> =q(</a:t>
            </a:r>
            <a:r>
              <a:rPr lang="en-US" i="1" dirty="0" err="1">
                <a:solidFill>
                  <a:schemeClr val="accent6">
                    <a:lumMod val="50000"/>
                  </a:schemeClr>
                </a:solidFill>
                <a:latin typeface="Times New Roman" panose="020206030504050203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r</a:t>
            </a:r>
            <a:r>
              <a:rPr lang="en-US" i="1" dirty="0" err="1">
                <a:solidFill>
                  <a:schemeClr val="accent6">
                    <a:lumMod val="50000"/>
                  </a:schemeClr>
                </a:solidFill>
                <a:latin typeface="Times New Roman" panose="02020603050405020304" pitchFamily="18" charset="0"/>
                <a:cs typeface="Times New Roman" panose="02020603050405020304" pitchFamily="18" charset="0"/>
              </a:rPr>
              <a:t>-vB</a:t>
            </a:r>
            <a:r>
              <a:rPr lang="el-GR" i="1" baseline="-25000" dirty="0">
                <a:solidFill>
                  <a:schemeClr val="accent6">
                    <a:lumMod val="50000"/>
                  </a:schemeClr>
                </a:solidFill>
                <a:latin typeface="Times New Roman" panose="02020603050405020304" pitchFamily="18" charset="0"/>
                <a:cs typeface="Times New Roman" panose="02020603050405020304" pitchFamily="18" charset="0"/>
              </a:rPr>
              <a:t>ϕ</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cs typeface="Times New Roman" panose="02020603050405020304" pitchFamily="18" charset="0"/>
              </a:rPr>
              <a:t>)~1/</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γ</a:t>
            </a:r>
            <a:r>
              <a:rPr lang="en-US"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p>
          <a:p>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i="1" dirty="0" err="1">
                <a:solidFill>
                  <a:schemeClr val="accent6">
                    <a:lumMod val="50000"/>
                  </a:schemeClr>
                </a:solidFill>
                <a:latin typeface="Times New Roman" panose="02020603050405020304" pitchFamily="18" charset="0"/>
                <a:cs typeface="Times New Roman" panose="02020603050405020304" pitchFamily="18" charset="0"/>
              </a:rPr>
              <a:t>F</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i="1" dirty="0">
                <a:solidFill>
                  <a:schemeClr val="accent6">
                    <a:lumMod val="50000"/>
                  </a:schemeClr>
                </a:solidFill>
                <a:latin typeface="Times New Roman" panose="02020603050405020304" pitchFamily="18" charset="0"/>
                <a:cs typeface="Times New Roman" panose="02020603050405020304" pitchFamily="18" charset="0"/>
              </a:rPr>
              <a:t> ~1/</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γ</a:t>
            </a:r>
            <a:r>
              <a:rPr lang="en-US"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 </a:t>
            </a:r>
            <a:r>
              <a:rPr lang="en-US" dirty="0"/>
              <a:t>(static field is compensated by eddy field).</a:t>
            </a:r>
          </a:p>
          <a:p>
            <a:endParaRPr lang="en-US"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r>
              <a:rPr lang="en-US" dirty="0"/>
              <a:t>2. In presence of obstacle radiation takes place</a:t>
            </a:r>
          </a:p>
          <a:p>
            <a:pPr marL="342900" indent="114300">
              <a:buFont typeface="Arial" panose="020B0604020202020204" pitchFamily="34" charset="0"/>
              <a:buChar char="•"/>
            </a:pPr>
            <a:r>
              <a:rPr lang="en-US" dirty="0"/>
              <a:t>change of cross section, </a:t>
            </a:r>
          </a:p>
          <a:p>
            <a:pPr marL="342900" indent="114300">
              <a:buFont typeface="Arial" panose="020B0604020202020204" pitchFamily="34" charset="0"/>
              <a:buChar char="•"/>
            </a:pPr>
            <a:r>
              <a:rPr lang="en-US" dirty="0"/>
              <a:t>finite conductivity </a:t>
            </a:r>
          </a:p>
          <a:p>
            <a:pPr marL="342900" indent="114300">
              <a:buFont typeface="Arial" panose="020B0604020202020204" pitchFamily="34" charset="0"/>
              <a:buChar char="•"/>
            </a:pPr>
            <a:r>
              <a:rPr lang="en-US" dirty="0"/>
              <a:t>dielectric wall</a:t>
            </a:r>
          </a:p>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470815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5D5C10B-A361-424B-AFC5-C00598BDB5D2}"/>
              </a:ext>
            </a:extLst>
          </p:cNvPr>
          <p:cNvPicPr>
            <a:picLocks noChangeAspect="1"/>
          </p:cNvPicPr>
          <p:nvPr/>
        </p:nvPicPr>
        <p:blipFill>
          <a:blip r:embed="rId2"/>
          <a:stretch>
            <a:fillRect/>
          </a:stretch>
        </p:blipFill>
        <p:spPr>
          <a:xfrm>
            <a:off x="762954" y="5549251"/>
            <a:ext cx="1800225" cy="447675"/>
          </a:xfrm>
          <a:prstGeom prst="rect">
            <a:avLst/>
          </a:prstGeom>
        </p:spPr>
      </p:pic>
      <p:pic>
        <p:nvPicPr>
          <p:cNvPr id="22" name="Picture 21">
            <a:extLst>
              <a:ext uri="{FF2B5EF4-FFF2-40B4-BE49-F238E27FC236}">
                <a16:creationId xmlns:a16="http://schemas.microsoft.com/office/drawing/2014/main" id="{96E57A8D-A743-4B5A-9F21-642C3B2D9B05}"/>
              </a:ext>
            </a:extLst>
          </p:cNvPr>
          <p:cNvPicPr>
            <a:picLocks noChangeAspect="1"/>
          </p:cNvPicPr>
          <p:nvPr/>
        </p:nvPicPr>
        <p:blipFill>
          <a:blip r:embed="rId3"/>
          <a:stretch>
            <a:fillRect/>
          </a:stretch>
        </p:blipFill>
        <p:spPr>
          <a:xfrm>
            <a:off x="4286779" y="3523378"/>
            <a:ext cx="4754216" cy="1755351"/>
          </a:xfrm>
          <a:prstGeom prst="rect">
            <a:avLst/>
          </a:prstGeom>
        </p:spPr>
      </p:pic>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162</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D3E7E55D-2F02-431E-AF34-20FF0BD20CE5}"/>
              </a:ext>
            </a:extLst>
          </p:cNvPr>
          <p:cNvPicPr>
            <a:picLocks noChangeAspect="1"/>
          </p:cNvPicPr>
          <p:nvPr/>
        </p:nvPicPr>
        <p:blipFill>
          <a:blip r:embed="rId4"/>
          <a:stretch>
            <a:fillRect/>
          </a:stretch>
        </p:blipFill>
        <p:spPr>
          <a:xfrm>
            <a:off x="562434" y="2150884"/>
            <a:ext cx="1626823" cy="1975851"/>
          </a:xfrm>
          <a:prstGeom prst="rect">
            <a:avLst/>
          </a:prstGeom>
        </p:spPr>
      </p:pic>
      <p:sp>
        <p:nvSpPr>
          <p:cNvPr id="5" name="TextBox 4">
            <a:extLst>
              <a:ext uri="{FF2B5EF4-FFF2-40B4-BE49-F238E27FC236}">
                <a16:creationId xmlns:a16="http://schemas.microsoft.com/office/drawing/2014/main" id="{0E737212-CEFB-4CA0-82C7-B2CD0B2B7B9F}"/>
              </a:ext>
            </a:extLst>
          </p:cNvPr>
          <p:cNvSpPr txBox="1"/>
          <p:nvPr/>
        </p:nvSpPr>
        <p:spPr>
          <a:xfrm>
            <a:off x="4877798" y="469358"/>
            <a:ext cx="3484608" cy="830997"/>
          </a:xfrm>
          <a:prstGeom prst="rect">
            <a:avLst/>
          </a:prstGeom>
          <a:noFill/>
        </p:spPr>
        <p:txBody>
          <a:bodyPr wrap="none" rtlCol="0">
            <a:spAutoFit/>
          </a:bodyPr>
          <a:lstStyle/>
          <a:p>
            <a:r>
              <a:rPr lang="en-US" dirty="0"/>
              <a:t>Radiation fields in the </a:t>
            </a:r>
          </a:p>
          <a:p>
            <a:r>
              <a:rPr lang="en-US" dirty="0"/>
              <a:t>TW acceleration structure</a:t>
            </a:r>
          </a:p>
        </p:txBody>
      </p:sp>
      <p:sp>
        <p:nvSpPr>
          <p:cNvPr id="11" name="TextBox 10">
            <a:extLst>
              <a:ext uri="{FF2B5EF4-FFF2-40B4-BE49-F238E27FC236}">
                <a16:creationId xmlns:a16="http://schemas.microsoft.com/office/drawing/2014/main" id="{EEC10AF3-4154-4C16-9EAD-6E8940BA3E5D}"/>
              </a:ext>
            </a:extLst>
          </p:cNvPr>
          <p:cNvSpPr txBox="1"/>
          <p:nvPr/>
        </p:nvSpPr>
        <p:spPr>
          <a:xfrm>
            <a:off x="2408697" y="3529419"/>
            <a:ext cx="1056197" cy="369332"/>
          </a:xfrm>
          <a:prstGeom prst="rect">
            <a:avLst/>
          </a:prstGeom>
          <a:noFill/>
        </p:spPr>
        <p:txBody>
          <a:bodyPr wrap="square" rtlCol="0">
            <a:spAutoFit/>
          </a:bodyPr>
          <a:lstStyle/>
          <a:p>
            <a:r>
              <a:rPr lang="en-US" sz="1800" dirty="0"/>
              <a:t>bunch</a:t>
            </a:r>
          </a:p>
        </p:txBody>
      </p:sp>
      <p:cxnSp>
        <p:nvCxnSpPr>
          <p:cNvPr id="13" name="Straight Arrow Connector 12">
            <a:extLst>
              <a:ext uri="{FF2B5EF4-FFF2-40B4-BE49-F238E27FC236}">
                <a16:creationId xmlns:a16="http://schemas.microsoft.com/office/drawing/2014/main" id="{F441113A-C792-47DC-BD7F-505755FF0063}"/>
              </a:ext>
            </a:extLst>
          </p:cNvPr>
          <p:cNvCxnSpPr>
            <a:cxnSpLocks/>
            <a:stCxn id="11" idx="1"/>
          </p:cNvCxnSpPr>
          <p:nvPr/>
        </p:nvCxnSpPr>
        <p:spPr>
          <a:xfrm flipH="1">
            <a:off x="2095293" y="3714085"/>
            <a:ext cx="313404" cy="2652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4827DEA-62D3-44C0-95FC-F0CD4A2B54FA}"/>
              </a:ext>
            </a:extLst>
          </p:cNvPr>
          <p:cNvSpPr txBox="1"/>
          <p:nvPr/>
        </p:nvSpPr>
        <p:spPr>
          <a:xfrm>
            <a:off x="2668701" y="2263260"/>
            <a:ext cx="1407308" cy="646331"/>
          </a:xfrm>
          <a:prstGeom prst="rect">
            <a:avLst/>
          </a:prstGeom>
          <a:noFill/>
        </p:spPr>
        <p:txBody>
          <a:bodyPr wrap="none" rtlCol="0">
            <a:spAutoFit/>
          </a:bodyPr>
          <a:lstStyle/>
          <a:p>
            <a:r>
              <a:rPr lang="en-US" sz="1800" dirty="0"/>
              <a:t>Acceleration </a:t>
            </a:r>
          </a:p>
          <a:p>
            <a:r>
              <a:rPr lang="en-US" sz="1800" dirty="0"/>
              <a:t>cells</a:t>
            </a:r>
          </a:p>
        </p:txBody>
      </p:sp>
      <p:cxnSp>
        <p:nvCxnSpPr>
          <p:cNvPr id="16" name="Straight Arrow Connector 15">
            <a:extLst>
              <a:ext uri="{FF2B5EF4-FFF2-40B4-BE49-F238E27FC236}">
                <a16:creationId xmlns:a16="http://schemas.microsoft.com/office/drawing/2014/main" id="{003F2F44-C764-435E-BD50-443203E5387A}"/>
              </a:ext>
            </a:extLst>
          </p:cNvPr>
          <p:cNvCxnSpPr>
            <a:cxnSpLocks/>
          </p:cNvCxnSpPr>
          <p:nvPr/>
        </p:nvCxnSpPr>
        <p:spPr>
          <a:xfrm flipH="1">
            <a:off x="2095293" y="2396183"/>
            <a:ext cx="586515" cy="7266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8E897FD-C436-4893-97F2-FD30DD344700}"/>
              </a:ext>
            </a:extLst>
          </p:cNvPr>
          <p:cNvCxnSpPr>
            <a:cxnSpLocks/>
          </p:cNvCxnSpPr>
          <p:nvPr/>
        </p:nvCxnSpPr>
        <p:spPr>
          <a:xfrm flipH="1">
            <a:off x="1298428" y="2407024"/>
            <a:ext cx="1370273" cy="3588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F8908F5-EFEE-407C-8CBC-2A5205D8729C}"/>
              </a:ext>
            </a:extLst>
          </p:cNvPr>
          <p:cNvSpPr txBox="1"/>
          <p:nvPr/>
        </p:nvSpPr>
        <p:spPr>
          <a:xfrm>
            <a:off x="311174" y="4069565"/>
            <a:ext cx="3756165" cy="584775"/>
          </a:xfrm>
          <a:prstGeom prst="rect">
            <a:avLst/>
          </a:prstGeom>
          <a:noFill/>
        </p:spPr>
        <p:txBody>
          <a:bodyPr wrap="square" rtlCol="0">
            <a:spAutoFit/>
          </a:bodyPr>
          <a:lstStyle/>
          <a:p>
            <a:r>
              <a:rPr lang="en-US" sz="1600" dirty="0"/>
              <a:t>Blue – deceleration, green – acceleration</a:t>
            </a:r>
          </a:p>
          <a:p>
            <a:endParaRPr lang="en-US" sz="1600" dirty="0"/>
          </a:p>
        </p:txBody>
      </p:sp>
      <p:pic>
        <p:nvPicPr>
          <p:cNvPr id="23" name="Picture 22">
            <a:extLst>
              <a:ext uri="{FF2B5EF4-FFF2-40B4-BE49-F238E27FC236}">
                <a16:creationId xmlns:a16="http://schemas.microsoft.com/office/drawing/2014/main" id="{F34357B8-3C87-49F8-B610-696B0F319415}"/>
              </a:ext>
            </a:extLst>
          </p:cNvPr>
          <p:cNvPicPr>
            <a:picLocks noChangeAspect="1"/>
          </p:cNvPicPr>
          <p:nvPr/>
        </p:nvPicPr>
        <p:blipFill>
          <a:blip r:embed="rId5"/>
          <a:stretch>
            <a:fillRect/>
          </a:stretch>
        </p:blipFill>
        <p:spPr>
          <a:xfrm>
            <a:off x="4358732" y="1373030"/>
            <a:ext cx="4785268" cy="2077673"/>
          </a:xfrm>
          <a:prstGeom prst="rect">
            <a:avLst/>
          </a:prstGeom>
        </p:spPr>
      </p:pic>
      <p:sp>
        <p:nvSpPr>
          <p:cNvPr id="24" name="TextBox 23">
            <a:extLst>
              <a:ext uri="{FF2B5EF4-FFF2-40B4-BE49-F238E27FC236}">
                <a16:creationId xmlns:a16="http://schemas.microsoft.com/office/drawing/2014/main" id="{7112EF36-9C0B-4833-84D2-D8B50DF45959}"/>
              </a:ext>
            </a:extLst>
          </p:cNvPr>
          <p:cNvSpPr txBox="1"/>
          <p:nvPr/>
        </p:nvSpPr>
        <p:spPr>
          <a:xfrm>
            <a:off x="5428397" y="5386055"/>
            <a:ext cx="2414444" cy="400110"/>
          </a:xfrm>
          <a:prstGeom prst="rect">
            <a:avLst/>
          </a:prstGeom>
          <a:noFill/>
        </p:spPr>
        <p:txBody>
          <a:bodyPr wrap="none" rtlCol="0">
            <a:spAutoFit/>
          </a:bodyPr>
          <a:lstStyle/>
          <a:p>
            <a:r>
              <a:rPr lang="en-US" sz="2000" i="1" dirty="0" err="1">
                <a:solidFill>
                  <a:schemeClr val="accent6">
                    <a:lumMod val="50000"/>
                  </a:schemeClr>
                </a:solidFill>
                <a:latin typeface="Times New Roman" panose="02020603050405020304" pitchFamily="18" charset="0"/>
                <a:cs typeface="Times New Roman" panose="02020603050405020304" pitchFamily="18" charset="0"/>
              </a:rPr>
              <a:t>W</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sz="2000" i="1" dirty="0">
                <a:solidFill>
                  <a:schemeClr val="accent6">
                    <a:lumMod val="50000"/>
                  </a:schemeClr>
                </a:solidFill>
                <a:latin typeface="Times New Roman" panose="02020603050405020304" pitchFamily="18" charset="0"/>
                <a:cs typeface="Times New Roman" panose="02020603050405020304" pitchFamily="18" charset="0"/>
              </a:rPr>
              <a:t>=0, W</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=0 for s&lt;0</a:t>
            </a:r>
            <a:endParaRPr lang="en-US" sz="20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2ABE2A8-265B-4F41-9553-DAB894D25014}"/>
              </a:ext>
            </a:extLst>
          </p:cNvPr>
          <p:cNvSpPr/>
          <p:nvPr/>
        </p:nvSpPr>
        <p:spPr>
          <a:xfrm>
            <a:off x="475746" y="5329085"/>
            <a:ext cx="3486917" cy="923330"/>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accent6">
                    <a:lumMod val="50000"/>
                  </a:schemeClr>
                </a:solidFill>
                <a:latin typeface="Arial"/>
                <a:cs typeface="Arial"/>
              </a:rPr>
              <a:t> Transverse momentum kick: </a:t>
            </a:r>
          </a:p>
          <a:p>
            <a:r>
              <a:rPr lang="en-US" sz="1800" dirty="0">
                <a:solidFill>
                  <a:schemeClr val="accent6">
                    <a:lumMod val="50000"/>
                  </a:schemeClr>
                </a:solidFill>
                <a:latin typeface="Arial"/>
                <a:cs typeface="Arial"/>
              </a:rPr>
              <a:t> </a:t>
            </a:r>
          </a:p>
          <a:p>
            <a:r>
              <a:rPr lang="en-US" sz="1800" i="1" dirty="0">
                <a:solidFill>
                  <a:schemeClr val="accent6">
                    <a:lumMod val="50000"/>
                  </a:schemeClr>
                </a:solidFill>
                <a:latin typeface="Arial"/>
                <a:cs typeface="Arial"/>
              </a:rPr>
              <a:t>      k</a:t>
            </a:r>
            <a:r>
              <a:rPr lang="en-US" sz="1800" i="1" baseline="-25000" dirty="0">
                <a:solidFill>
                  <a:schemeClr val="accent6">
                    <a:lumMod val="50000"/>
                  </a:schemeClr>
                </a:solidFill>
                <a:latin typeface="Arial"/>
                <a:ea typeface="Cambria Math" panose="02040503050406030204" pitchFamily="18" charset="0"/>
                <a:cs typeface="Arial"/>
              </a:rPr>
              <a:t>⊥</a:t>
            </a:r>
            <a:r>
              <a:rPr lang="en-US" sz="1800" baseline="-25000" dirty="0">
                <a:solidFill>
                  <a:schemeClr val="accent6">
                    <a:lumMod val="50000"/>
                  </a:schemeClr>
                </a:solidFill>
                <a:latin typeface="Arial"/>
                <a:ea typeface="Cambria Math" panose="02040503050406030204" pitchFamily="18" charset="0"/>
                <a:cs typeface="Arial"/>
              </a:rPr>
              <a:t> </a:t>
            </a:r>
            <a:r>
              <a:rPr lang="en-US" sz="1800" dirty="0">
                <a:solidFill>
                  <a:schemeClr val="accent6">
                    <a:lumMod val="50000"/>
                  </a:schemeClr>
                </a:solidFill>
                <a:latin typeface="Arial"/>
                <a:ea typeface="Cambria Math" panose="02040503050406030204" pitchFamily="18" charset="0"/>
                <a:cs typeface="Arial"/>
              </a:rPr>
              <a:t>is a kick factor</a:t>
            </a:r>
            <a:endParaRPr lang="en-US" sz="1800" dirty="0"/>
          </a:p>
        </p:txBody>
      </p:sp>
      <p:sp>
        <p:nvSpPr>
          <p:cNvPr id="17" name="TextBox 16">
            <a:extLst>
              <a:ext uri="{FF2B5EF4-FFF2-40B4-BE49-F238E27FC236}">
                <a16:creationId xmlns:a16="http://schemas.microsoft.com/office/drawing/2014/main" id="{CA4BE71C-3949-47AA-A478-CC5045777961}"/>
              </a:ext>
            </a:extLst>
          </p:cNvPr>
          <p:cNvSpPr txBox="1"/>
          <p:nvPr/>
        </p:nvSpPr>
        <p:spPr>
          <a:xfrm>
            <a:off x="475746" y="4358399"/>
            <a:ext cx="3164969"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6">
                    <a:lumMod val="50000"/>
                  </a:schemeClr>
                </a:solidFill>
              </a:rPr>
              <a:t>Energy lost by the bunch:</a:t>
            </a:r>
          </a:p>
          <a:p>
            <a:endParaRPr lang="en-US" sz="2000" dirty="0">
              <a:solidFill>
                <a:schemeClr val="accent6">
                  <a:lumMod val="50000"/>
                </a:schemeClr>
              </a:solidFill>
            </a:endParaRPr>
          </a:p>
          <a:p>
            <a:r>
              <a:rPr lang="en-US" sz="2000" i="1" dirty="0">
                <a:solidFill>
                  <a:schemeClr val="accent6">
                    <a:lumMod val="50000"/>
                  </a:schemeClr>
                </a:solidFill>
              </a:rPr>
              <a:t>       k </a:t>
            </a:r>
            <a:r>
              <a:rPr lang="en-US" sz="2000" dirty="0">
                <a:solidFill>
                  <a:schemeClr val="accent6">
                    <a:lumMod val="50000"/>
                  </a:schemeClr>
                </a:solidFill>
              </a:rPr>
              <a:t>is the loss factor.</a:t>
            </a:r>
          </a:p>
        </p:txBody>
      </p:sp>
      <p:pic>
        <p:nvPicPr>
          <p:cNvPr id="21" name="Picture 20">
            <a:extLst>
              <a:ext uri="{FF2B5EF4-FFF2-40B4-BE49-F238E27FC236}">
                <a16:creationId xmlns:a16="http://schemas.microsoft.com/office/drawing/2014/main" id="{032CF9F5-C0ED-4DEF-8E81-05FCBCD89585}"/>
              </a:ext>
            </a:extLst>
          </p:cNvPr>
          <p:cNvPicPr>
            <a:picLocks noChangeAspect="1"/>
          </p:cNvPicPr>
          <p:nvPr/>
        </p:nvPicPr>
        <p:blipFill>
          <a:blip r:embed="rId6"/>
          <a:stretch>
            <a:fillRect/>
          </a:stretch>
        </p:blipFill>
        <p:spPr>
          <a:xfrm>
            <a:off x="883216" y="4753472"/>
            <a:ext cx="1075976" cy="288486"/>
          </a:xfrm>
          <a:prstGeom prst="rect">
            <a:avLst/>
          </a:prstGeom>
        </p:spPr>
      </p:pic>
      <p:sp>
        <p:nvSpPr>
          <p:cNvPr id="25" name="Rectangle 24">
            <a:extLst>
              <a:ext uri="{FF2B5EF4-FFF2-40B4-BE49-F238E27FC236}">
                <a16:creationId xmlns:a16="http://schemas.microsoft.com/office/drawing/2014/main" id="{64DBE9E7-8C44-4C6B-9B86-4086CBB43AED}"/>
              </a:ext>
            </a:extLst>
          </p:cNvPr>
          <p:cNvSpPr/>
          <p:nvPr/>
        </p:nvSpPr>
        <p:spPr>
          <a:xfrm>
            <a:off x="415744" y="4356517"/>
            <a:ext cx="3595108" cy="191235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E279F9E-E150-4321-AD6F-5C7CE6905BC8}"/>
              </a:ext>
            </a:extLst>
          </p:cNvPr>
          <p:cNvPicPr>
            <a:picLocks noChangeAspect="1"/>
          </p:cNvPicPr>
          <p:nvPr/>
        </p:nvPicPr>
        <p:blipFill>
          <a:blip r:embed="rId7"/>
          <a:stretch>
            <a:fillRect/>
          </a:stretch>
        </p:blipFill>
        <p:spPr>
          <a:xfrm>
            <a:off x="315909" y="499890"/>
            <a:ext cx="3362325" cy="1609725"/>
          </a:xfrm>
          <a:prstGeom prst="rect">
            <a:avLst/>
          </a:prstGeom>
        </p:spPr>
      </p:pic>
    </p:spTree>
    <p:extLst>
      <p:ext uri="{BB962C8B-B14F-4D97-AF65-F5344CB8AC3E}">
        <p14:creationId xmlns:p14="http://schemas.microsoft.com/office/powerpoint/2010/main" val="4240778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8113136" y="6500198"/>
            <a:ext cx="675368" cy="241300"/>
          </a:xfrm>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163</a:t>
            </a:fld>
            <a:endParaRPr lang="en-US"/>
          </a:p>
        </p:txBody>
      </p:sp>
      <p:sp>
        <p:nvSpPr>
          <p:cNvPr id="7" name="Title 1"/>
          <p:cNvSpPr>
            <a:spLocks noGrp="1"/>
          </p:cNvSpPr>
          <p:nvPr>
            <p:ph type="title"/>
          </p:nvPr>
        </p:nvSpPr>
        <p:spPr>
          <a:xfrm>
            <a:off x="1421280" y="0"/>
            <a:ext cx="7600058" cy="576580"/>
          </a:xfrm>
        </p:spPr>
        <p:txBody>
          <a:bodyPr lIns="0" tIns="0" rIns="0" bIns="0" anchor="b" anchorCtr="0">
            <a:normAutofit/>
          </a:bodyPr>
          <a:lstStyle/>
          <a:p>
            <a:r>
              <a:rPr lang="en-US" dirty="0">
                <a:solidFill>
                  <a:srgbClr val="000090"/>
                </a:solidFill>
                <a:latin typeface="Arial" charset="0"/>
                <a:ea typeface="ＭＳ Ｐゴシック" charset="0"/>
              </a:rPr>
              <a:t>Electromagnetic field excited by bunch</a:t>
            </a:r>
          </a:p>
        </p:txBody>
      </p:sp>
      <p:grpSp>
        <p:nvGrpSpPr>
          <p:cNvPr id="8" name="Group 4"/>
          <p:cNvGrpSpPr>
            <a:grpSpLocks/>
          </p:cNvGrpSpPr>
          <p:nvPr/>
        </p:nvGrpSpPr>
        <p:grpSpPr bwMode="auto">
          <a:xfrm>
            <a:off x="1146175" y="1419225"/>
            <a:ext cx="5773738" cy="3984625"/>
            <a:chOff x="876" y="864"/>
            <a:chExt cx="3829" cy="3182"/>
          </a:xfrm>
        </p:grpSpPr>
        <p:pic>
          <p:nvPicPr>
            <p:cNvPr id="9" name="Picture 5" descr="drame102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6" y="864"/>
              <a:ext cx="382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rame155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76" y="3360"/>
              <a:ext cx="3792"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drame120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6" y="1708"/>
              <a:ext cx="3829"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drame140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76" y="2525"/>
              <a:ext cx="3820"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AutoShape 9"/>
          <p:cNvSpPr>
            <a:spLocks noChangeArrowheads="1"/>
          </p:cNvSpPr>
          <p:nvPr/>
        </p:nvSpPr>
        <p:spPr bwMode="auto">
          <a:xfrm>
            <a:off x="7442200" y="1485900"/>
            <a:ext cx="238125" cy="3752850"/>
          </a:xfrm>
          <a:prstGeom prst="downArrow">
            <a:avLst>
              <a:gd name="adj1" fmla="val 50000"/>
              <a:gd name="adj2" fmla="val 394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0"/>
          <p:cNvSpPr txBox="1">
            <a:spLocks noChangeArrowheads="1"/>
          </p:cNvSpPr>
          <p:nvPr/>
        </p:nvSpPr>
        <p:spPr bwMode="auto">
          <a:xfrm>
            <a:off x="7778750" y="2946400"/>
            <a:ext cx="6687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2000">
                <a:solidFill>
                  <a:schemeClr val="accent6">
                    <a:lumMod val="50000"/>
                  </a:schemeClr>
                </a:solidFill>
                <a:ea typeface="Arial" charset="0"/>
                <a:cs typeface="Arial" charset="0"/>
              </a:rPr>
              <a:t>time</a:t>
            </a:r>
          </a:p>
        </p:txBody>
      </p:sp>
      <p:sp>
        <p:nvSpPr>
          <p:cNvPr id="15" name="Text Box 11"/>
          <p:cNvSpPr txBox="1">
            <a:spLocks noChangeArrowheads="1"/>
          </p:cNvSpPr>
          <p:nvPr/>
        </p:nvSpPr>
        <p:spPr bwMode="auto">
          <a:xfrm>
            <a:off x="324091" y="5511800"/>
            <a:ext cx="85884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800" dirty="0">
                <a:solidFill>
                  <a:schemeClr val="accent6">
                    <a:lumMod val="50000"/>
                  </a:schemeClr>
                </a:solidFill>
                <a:ea typeface="Arial" charset="0"/>
                <a:cs typeface="Arial" charset="0"/>
              </a:rPr>
              <a:t>The bunched beam excites electromagnetic field inside an originally empty cavity.</a:t>
            </a:r>
          </a:p>
        </p:txBody>
      </p:sp>
      <p:sp>
        <p:nvSpPr>
          <p:cNvPr id="16" name="Line 12"/>
          <p:cNvSpPr>
            <a:spLocks noChangeShapeType="1"/>
          </p:cNvSpPr>
          <p:nvPr/>
        </p:nvSpPr>
        <p:spPr bwMode="auto">
          <a:xfrm>
            <a:off x="3136900" y="2895600"/>
            <a:ext cx="44767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Text Box 13"/>
          <p:cNvSpPr txBox="1">
            <a:spLocks noChangeArrowheads="1"/>
          </p:cNvSpPr>
          <p:nvPr/>
        </p:nvSpPr>
        <p:spPr bwMode="auto">
          <a:xfrm>
            <a:off x="3549650" y="2681288"/>
            <a:ext cx="86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2000" b="1">
                <a:solidFill>
                  <a:srgbClr val="FF0000"/>
                </a:solidFill>
                <a:latin typeface="Times New Roman" charset="0"/>
              </a:rPr>
              <a:t>bunch</a:t>
            </a:r>
          </a:p>
        </p:txBody>
      </p:sp>
      <p:sp>
        <p:nvSpPr>
          <p:cNvPr id="18" name="Line 14"/>
          <p:cNvSpPr>
            <a:spLocks noChangeShapeType="1"/>
          </p:cNvSpPr>
          <p:nvPr/>
        </p:nvSpPr>
        <p:spPr bwMode="auto">
          <a:xfrm>
            <a:off x="1270000" y="1847850"/>
            <a:ext cx="44767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Text Box 15"/>
          <p:cNvSpPr txBox="1">
            <a:spLocks noChangeArrowheads="1"/>
          </p:cNvSpPr>
          <p:nvPr/>
        </p:nvSpPr>
        <p:spPr bwMode="auto">
          <a:xfrm>
            <a:off x="1682750" y="1633538"/>
            <a:ext cx="86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2000" b="1">
                <a:solidFill>
                  <a:srgbClr val="FF0000"/>
                </a:solidFill>
                <a:latin typeface="Times New Roman" charset="0"/>
              </a:rPr>
              <a:t>bunch</a:t>
            </a:r>
          </a:p>
        </p:txBody>
      </p:sp>
      <p:sp>
        <p:nvSpPr>
          <p:cNvPr id="20" name="Line 16"/>
          <p:cNvSpPr>
            <a:spLocks noChangeShapeType="1"/>
          </p:cNvSpPr>
          <p:nvPr/>
        </p:nvSpPr>
        <p:spPr bwMode="auto">
          <a:xfrm>
            <a:off x="5346700" y="3924300"/>
            <a:ext cx="44767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Text Box 17"/>
          <p:cNvSpPr txBox="1">
            <a:spLocks noChangeArrowheads="1"/>
          </p:cNvSpPr>
          <p:nvPr/>
        </p:nvSpPr>
        <p:spPr bwMode="auto">
          <a:xfrm>
            <a:off x="5759450" y="3709988"/>
            <a:ext cx="86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2000" b="1">
                <a:solidFill>
                  <a:srgbClr val="FF0000"/>
                </a:solidFill>
                <a:latin typeface="Times New Roman" charset="0"/>
              </a:rPr>
              <a:t>bunch</a:t>
            </a:r>
          </a:p>
        </p:txBody>
      </p:sp>
    </p:spTree>
    <p:extLst>
      <p:ext uri="{BB962C8B-B14F-4D97-AF65-F5344CB8AC3E}">
        <p14:creationId xmlns:p14="http://schemas.microsoft.com/office/powerpoint/2010/main" val="450918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8157172" y="6500198"/>
            <a:ext cx="675368" cy="241300"/>
          </a:xfrm>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164</a:t>
            </a:fld>
            <a:endParaRPr lang="en-US"/>
          </a:p>
        </p:txBody>
      </p:sp>
      <p:sp>
        <p:nvSpPr>
          <p:cNvPr id="7" name="Title 1"/>
          <p:cNvSpPr>
            <a:spLocks noGrp="1"/>
          </p:cNvSpPr>
          <p:nvPr>
            <p:ph type="title"/>
          </p:nvPr>
        </p:nvSpPr>
        <p:spPr>
          <a:xfrm>
            <a:off x="1421279" y="-55755"/>
            <a:ext cx="7525950" cy="624015"/>
          </a:xfrm>
        </p:spPr>
        <p:txBody>
          <a:bodyPr lIns="0" tIns="0" rIns="0" bIns="0" anchor="b" anchorCtr="0">
            <a:normAutofit/>
          </a:bodyPr>
          <a:lstStyle/>
          <a:p>
            <a:r>
              <a:rPr lang="en-US" dirty="0">
                <a:solidFill>
                  <a:srgbClr val="000090"/>
                </a:solidFill>
                <a:latin typeface="Arial" charset="0"/>
                <a:ea typeface="ＭＳ Ｐゴシック" charset="0"/>
              </a:rPr>
              <a:t>Short- and long-range </a:t>
            </a:r>
            <a:r>
              <a:rPr lang="en-US" dirty="0" err="1">
                <a:solidFill>
                  <a:srgbClr val="000090"/>
                </a:solidFill>
                <a:latin typeface="Arial" charset="0"/>
                <a:ea typeface="ＭＳ Ｐゴシック" charset="0"/>
              </a:rPr>
              <a:t>wakefields</a:t>
            </a:r>
            <a:endParaRPr lang="en-US" dirty="0">
              <a:solidFill>
                <a:srgbClr val="000090"/>
              </a:solidFill>
              <a:latin typeface="Arial" charset="0"/>
              <a:ea typeface="ＭＳ Ｐゴシック" charset="0"/>
            </a:endParaRPr>
          </a:p>
        </p:txBody>
      </p:sp>
      <p:sp>
        <p:nvSpPr>
          <p:cNvPr id="22" name="Rectangle 21"/>
          <p:cNvSpPr/>
          <p:nvPr/>
        </p:nvSpPr>
        <p:spPr>
          <a:xfrm>
            <a:off x="222250" y="1095441"/>
            <a:ext cx="4962005" cy="4678204"/>
          </a:xfrm>
          <a:prstGeom prst="rect">
            <a:avLst/>
          </a:prstGeom>
        </p:spPr>
        <p:txBody>
          <a:bodyPr wrap="square">
            <a:spAutoFit/>
          </a:bodyPr>
          <a:lstStyle/>
          <a:p>
            <a:pPr marL="285750" indent="-285750">
              <a:spcAft>
                <a:spcPts val="800"/>
              </a:spcAft>
              <a:buFont typeface="Wingdings" charset="2"/>
              <a:buChar char="§"/>
            </a:pPr>
            <a:r>
              <a:rPr lang="en-US" sz="2000" dirty="0">
                <a:solidFill>
                  <a:schemeClr val="accent6">
                    <a:lumMod val="50000"/>
                  </a:schemeClr>
                </a:solidFill>
                <a:latin typeface="Arial" charset="0"/>
                <a:ea typeface="Arial" charset="0"/>
                <a:cs typeface="Arial" charset="0"/>
              </a:rPr>
              <a:t>Short range wake-field → Fields along the bunch and just behind it:</a:t>
            </a:r>
          </a:p>
          <a:p>
            <a:pPr marL="800100" lvl="1" indent="-342900">
              <a:spcAft>
                <a:spcPts val="800"/>
              </a:spcAft>
              <a:buFont typeface="Courier New" panose="02070309020205020404" pitchFamily="49" charset="0"/>
              <a:buChar char="o"/>
            </a:pPr>
            <a:r>
              <a:rPr lang="en-US" sz="1800" dirty="0">
                <a:solidFill>
                  <a:schemeClr val="accent6">
                    <a:lumMod val="50000"/>
                  </a:schemeClr>
                </a:solidFill>
                <a:latin typeface="Arial" charset="0"/>
                <a:ea typeface="Arial" charset="0"/>
                <a:cs typeface="Arial" charset="0"/>
              </a:rPr>
              <a:t>Cause bunch energy loss and energy spread along the bunch</a:t>
            </a:r>
          </a:p>
          <a:p>
            <a:pPr marL="800100" lvl="1" indent="-342900">
              <a:spcAft>
                <a:spcPts val="800"/>
              </a:spcAft>
              <a:buFont typeface="Courier New" panose="02070309020205020404" pitchFamily="49" charset="0"/>
              <a:buChar char="o"/>
            </a:pPr>
            <a:r>
              <a:rPr lang="en-US" sz="1800" dirty="0">
                <a:solidFill>
                  <a:schemeClr val="accent6">
                    <a:lumMod val="50000"/>
                  </a:schemeClr>
                </a:solidFill>
                <a:latin typeface="Arial" charset="0"/>
                <a:ea typeface="Arial" charset="0"/>
                <a:cs typeface="Arial" charset="0"/>
              </a:rPr>
              <a:t>Single bunch break up instability</a:t>
            </a:r>
          </a:p>
          <a:p>
            <a:pPr marL="800100" lvl="1" indent="-342900">
              <a:spcAft>
                <a:spcPts val="800"/>
              </a:spcAft>
              <a:buFont typeface="Courier New" panose="02070309020205020404" pitchFamily="49" charset="0"/>
              <a:buChar char="o"/>
            </a:pPr>
            <a:r>
              <a:rPr lang="en-US" sz="1800" dirty="0">
                <a:solidFill>
                  <a:schemeClr val="accent6">
                    <a:lumMod val="50000"/>
                  </a:schemeClr>
                </a:solidFill>
                <a:latin typeface="Arial" charset="0"/>
                <a:ea typeface="Arial" charset="0"/>
                <a:cs typeface="Arial" charset="0"/>
              </a:rPr>
              <a:t>Cooper pair breaking in the case of extremely short bunches</a:t>
            </a:r>
            <a:endParaRPr lang="en-US" sz="2000" dirty="0">
              <a:solidFill>
                <a:schemeClr val="accent6">
                  <a:lumMod val="50000"/>
                </a:schemeClr>
              </a:solidFill>
              <a:latin typeface="Arial" charset="0"/>
              <a:ea typeface="Arial" charset="0"/>
              <a:cs typeface="Arial" charset="0"/>
            </a:endParaRPr>
          </a:p>
          <a:p>
            <a:pPr marL="285750" indent="-285750">
              <a:spcAft>
                <a:spcPts val="800"/>
              </a:spcAft>
              <a:buFont typeface="Wingdings" charset="2"/>
              <a:buChar char="§"/>
            </a:pPr>
            <a:r>
              <a:rPr lang="en-US" sz="2000" dirty="0">
                <a:solidFill>
                  <a:schemeClr val="accent6">
                    <a:lumMod val="50000"/>
                  </a:schemeClr>
                </a:solidFill>
                <a:latin typeface="Arial" charset="0"/>
                <a:ea typeface="Arial" charset="0"/>
                <a:cs typeface="Arial" charset="0"/>
              </a:rPr>
              <a:t>Long range wakes (HOMs):</a:t>
            </a:r>
          </a:p>
          <a:p>
            <a:pPr marL="742950" lvl="1" indent="-285750">
              <a:spcAft>
                <a:spcPts val="800"/>
              </a:spcAft>
              <a:buFont typeface="Courier New" charset="0"/>
              <a:buChar char="o"/>
            </a:pPr>
            <a:r>
              <a:rPr lang="en-US" sz="1800" dirty="0">
                <a:solidFill>
                  <a:schemeClr val="accent6">
                    <a:lumMod val="50000"/>
                  </a:schemeClr>
                </a:solidFill>
                <a:latin typeface="Arial" charset="0"/>
                <a:ea typeface="Arial" charset="0"/>
                <a:cs typeface="Arial" charset="0"/>
              </a:rPr>
              <a:t>Monopole modes: Longitudinal coupled bunch instabilities; RF heating; Longitudinal emittance dilution …</a:t>
            </a:r>
          </a:p>
          <a:p>
            <a:pPr marL="742950" lvl="1" indent="-285750">
              <a:spcAft>
                <a:spcPts val="800"/>
              </a:spcAft>
              <a:buFont typeface="Courier New" charset="0"/>
              <a:buChar char="o"/>
            </a:pPr>
            <a:r>
              <a:rPr lang="en-US" sz="1800" dirty="0">
                <a:solidFill>
                  <a:schemeClr val="accent6">
                    <a:lumMod val="50000"/>
                  </a:schemeClr>
                </a:solidFill>
                <a:latin typeface="Arial" charset="0"/>
                <a:ea typeface="Arial" charset="0"/>
                <a:cs typeface="Arial" charset="0"/>
              </a:rPr>
              <a:t>Dipole modes: Transverse transverse coupled bunch instabilities; Emittance dilution; beam break-up instabilities … </a:t>
            </a:r>
          </a:p>
        </p:txBody>
      </p:sp>
      <p:pic>
        <p:nvPicPr>
          <p:cNvPr id="9" name="alice_cav_4_01.mpg">
            <a:hlinkClick r:id="" action="ppaction://media"/>
            <a:extLst>
              <a:ext uri="{FF2B5EF4-FFF2-40B4-BE49-F238E27FC236}">
                <a16:creationId xmlns:a16="http://schemas.microsoft.com/office/drawing/2014/main" id="{EAD002D4-E395-C241-8C3F-237E8A589B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55070" y="2245489"/>
            <a:ext cx="3936349" cy="2706240"/>
          </a:xfrm>
          <a:prstGeom prst="rect">
            <a:avLst/>
          </a:prstGeom>
          <a:ln>
            <a:solidFill>
              <a:schemeClr val="accent1"/>
            </a:solidFill>
          </a:ln>
        </p:spPr>
      </p:pic>
    </p:spTree>
    <p:extLst>
      <p:ext uri="{BB962C8B-B14F-4D97-AF65-F5344CB8AC3E}">
        <p14:creationId xmlns:p14="http://schemas.microsoft.com/office/powerpoint/2010/main" val="1773364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DCDD95-F15C-4F14-A9AD-5443F2A1D611}"/>
              </a:ext>
            </a:extLst>
          </p:cNvPr>
          <p:cNvPicPr>
            <a:picLocks noChangeAspect="1"/>
          </p:cNvPicPr>
          <p:nvPr/>
        </p:nvPicPr>
        <p:blipFill>
          <a:blip r:embed="rId2"/>
          <a:stretch>
            <a:fillRect/>
          </a:stretch>
        </p:blipFill>
        <p:spPr>
          <a:xfrm>
            <a:off x="290728" y="1523899"/>
            <a:ext cx="3243540" cy="808994"/>
          </a:xfrm>
          <a:prstGeom prst="rect">
            <a:avLst/>
          </a:prstGeom>
        </p:spPr>
      </p:pic>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165</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C6A4BC6A-17EA-4872-9E6A-4DFEA88920AF}"/>
              </a:ext>
            </a:extLst>
          </p:cNvPr>
          <p:cNvSpPr txBox="1"/>
          <p:nvPr/>
        </p:nvSpPr>
        <p:spPr>
          <a:xfrm>
            <a:off x="215531" y="471633"/>
            <a:ext cx="2935804" cy="3416320"/>
          </a:xfrm>
          <a:prstGeom prst="rect">
            <a:avLst/>
          </a:prstGeom>
          <a:noFill/>
        </p:spPr>
        <p:txBody>
          <a:bodyPr wrap="none" rtlCol="0">
            <a:spAutoFit/>
          </a:bodyPr>
          <a:lstStyle/>
          <a:p>
            <a:r>
              <a:rPr lang="en-US" dirty="0"/>
              <a:t>Pillbox with the holes: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2" name="TextBox 11">
            <a:extLst>
              <a:ext uri="{FF2B5EF4-FFF2-40B4-BE49-F238E27FC236}">
                <a16:creationId xmlns:a16="http://schemas.microsoft.com/office/drawing/2014/main" id="{69D1E063-1044-408A-AF1D-F9D13EBC14EC}"/>
              </a:ext>
            </a:extLst>
          </p:cNvPr>
          <p:cNvSpPr txBox="1"/>
          <p:nvPr/>
        </p:nvSpPr>
        <p:spPr>
          <a:xfrm>
            <a:off x="4786057" y="2197438"/>
            <a:ext cx="3888404" cy="369332"/>
          </a:xfrm>
          <a:prstGeom prst="rect">
            <a:avLst/>
          </a:prstGeom>
          <a:noFill/>
        </p:spPr>
        <p:txBody>
          <a:bodyPr wrap="square" rtlCol="0">
            <a:spAutoFit/>
          </a:bodyPr>
          <a:lstStyle/>
          <a:p>
            <a:r>
              <a:rPr lang="en-US" sz="1800" dirty="0"/>
              <a:t>For Gaussian </a:t>
            </a:r>
            <a:r>
              <a:rPr lang="en-US" sz="1800" dirty="0" err="1"/>
              <a:t>bunch,</a:t>
            </a:r>
            <a:r>
              <a:rPr lang="en-US" sz="1800" dirty="0" err="1">
                <a:latin typeface="Cambria Math" panose="02040503050406030204" pitchFamily="18" charset="0"/>
                <a:ea typeface="Cambria Math" panose="02040503050406030204" pitchFamily="18" charset="0"/>
              </a:rPr>
              <a:t>Γ</a:t>
            </a:r>
            <a:r>
              <a:rPr lang="en-US" sz="1800" dirty="0">
                <a:latin typeface="Cambria Math" panose="02040503050406030204" pitchFamily="18" charset="0"/>
                <a:ea typeface="Cambria Math" panose="02040503050406030204" pitchFamily="18" charset="0"/>
              </a:rPr>
              <a:t>(1/4)/4 =0.908..</a:t>
            </a:r>
            <a:endParaRPr lang="en-US" sz="1800" dirty="0"/>
          </a:p>
        </p:txBody>
      </p:sp>
      <p:pic>
        <p:nvPicPr>
          <p:cNvPr id="13" name="Picture 12">
            <a:extLst>
              <a:ext uri="{FF2B5EF4-FFF2-40B4-BE49-F238E27FC236}">
                <a16:creationId xmlns:a16="http://schemas.microsoft.com/office/drawing/2014/main" id="{240AC3D5-C832-47A2-B5C6-04B50B1E2B10}"/>
              </a:ext>
            </a:extLst>
          </p:cNvPr>
          <p:cNvPicPr>
            <a:picLocks noChangeAspect="1"/>
          </p:cNvPicPr>
          <p:nvPr/>
        </p:nvPicPr>
        <p:blipFill>
          <a:blip r:embed="rId3"/>
          <a:stretch>
            <a:fillRect/>
          </a:stretch>
        </p:blipFill>
        <p:spPr>
          <a:xfrm>
            <a:off x="215531" y="806759"/>
            <a:ext cx="4702290" cy="828628"/>
          </a:xfrm>
          <a:prstGeom prst="rect">
            <a:avLst/>
          </a:prstGeom>
        </p:spPr>
      </p:pic>
      <p:pic>
        <p:nvPicPr>
          <p:cNvPr id="15" name="Picture 14">
            <a:extLst>
              <a:ext uri="{FF2B5EF4-FFF2-40B4-BE49-F238E27FC236}">
                <a16:creationId xmlns:a16="http://schemas.microsoft.com/office/drawing/2014/main" id="{667A8BCE-5607-4334-8D50-E83936A15B96}"/>
              </a:ext>
            </a:extLst>
          </p:cNvPr>
          <p:cNvPicPr>
            <a:picLocks noChangeAspect="1"/>
          </p:cNvPicPr>
          <p:nvPr/>
        </p:nvPicPr>
        <p:blipFill>
          <a:blip r:embed="rId4"/>
          <a:stretch>
            <a:fillRect/>
          </a:stretch>
        </p:blipFill>
        <p:spPr>
          <a:xfrm>
            <a:off x="5548341" y="234943"/>
            <a:ext cx="2862413" cy="2035610"/>
          </a:xfrm>
          <a:prstGeom prst="rect">
            <a:avLst/>
          </a:prstGeom>
        </p:spPr>
      </p:pic>
      <p:pic>
        <p:nvPicPr>
          <p:cNvPr id="16" name="Picture 15">
            <a:extLst>
              <a:ext uri="{FF2B5EF4-FFF2-40B4-BE49-F238E27FC236}">
                <a16:creationId xmlns:a16="http://schemas.microsoft.com/office/drawing/2014/main" id="{C4095DB0-776F-41A7-A7B4-E4A13972C684}"/>
              </a:ext>
            </a:extLst>
          </p:cNvPr>
          <p:cNvPicPr>
            <a:picLocks noChangeAspect="1"/>
          </p:cNvPicPr>
          <p:nvPr/>
        </p:nvPicPr>
        <p:blipFill>
          <a:blip r:embed="rId5"/>
          <a:stretch>
            <a:fillRect/>
          </a:stretch>
        </p:blipFill>
        <p:spPr>
          <a:xfrm>
            <a:off x="5485870" y="2542821"/>
            <a:ext cx="3321895" cy="2448558"/>
          </a:xfrm>
          <a:prstGeom prst="rect">
            <a:avLst/>
          </a:prstGeom>
        </p:spPr>
      </p:pic>
      <p:sp>
        <p:nvSpPr>
          <p:cNvPr id="17" name="TextBox 16">
            <a:extLst>
              <a:ext uri="{FF2B5EF4-FFF2-40B4-BE49-F238E27FC236}">
                <a16:creationId xmlns:a16="http://schemas.microsoft.com/office/drawing/2014/main" id="{F78E8B14-CAEC-49BB-9B30-904DE77CF0A9}"/>
              </a:ext>
            </a:extLst>
          </p:cNvPr>
          <p:cNvSpPr txBox="1"/>
          <p:nvPr/>
        </p:nvSpPr>
        <p:spPr>
          <a:xfrm>
            <a:off x="6124581" y="5004261"/>
            <a:ext cx="2450030" cy="461665"/>
          </a:xfrm>
          <a:prstGeom prst="rect">
            <a:avLst/>
          </a:prstGeom>
          <a:noFill/>
        </p:spPr>
        <p:txBody>
          <a:bodyPr wrap="none" rtlCol="0">
            <a:spAutoFit/>
          </a:bodyPr>
          <a:lstStyle/>
          <a:p>
            <a:r>
              <a:rPr lang="en-US" dirty="0"/>
              <a:t>Diffraction model:</a:t>
            </a:r>
          </a:p>
        </p:txBody>
      </p:sp>
      <p:cxnSp>
        <p:nvCxnSpPr>
          <p:cNvPr id="19" name="Straight Arrow Connector 18">
            <a:extLst>
              <a:ext uri="{FF2B5EF4-FFF2-40B4-BE49-F238E27FC236}">
                <a16:creationId xmlns:a16="http://schemas.microsoft.com/office/drawing/2014/main" id="{72F1A77D-F9DF-4FBF-BCD5-86E0E6F8CA01}"/>
              </a:ext>
            </a:extLst>
          </p:cNvPr>
          <p:cNvCxnSpPr>
            <a:cxnSpLocks/>
            <a:endCxn id="13" idx="3"/>
          </p:cNvCxnSpPr>
          <p:nvPr/>
        </p:nvCxnSpPr>
        <p:spPr>
          <a:xfrm flipH="1" flipV="1">
            <a:off x="4917821" y="1221073"/>
            <a:ext cx="517586" cy="18978"/>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BDC33BB-2371-4FA5-BDD9-2C83CE68266A}"/>
              </a:ext>
            </a:extLst>
          </p:cNvPr>
          <p:cNvSpPr txBox="1"/>
          <p:nvPr/>
        </p:nvSpPr>
        <p:spPr>
          <a:xfrm>
            <a:off x="131815" y="2227821"/>
            <a:ext cx="4542397" cy="1200329"/>
          </a:xfrm>
          <a:prstGeom prst="rect">
            <a:avLst/>
          </a:prstGeom>
          <a:noFill/>
        </p:spPr>
        <p:txBody>
          <a:bodyPr wrap="none" rtlCol="0">
            <a:spAutoFit/>
          </a:bodyPr>
          <a:lstStyle/>
          <a:p>
            <a:r>
              <a:rPr lang="en-US" dirty="0"/>
              <a:t>Loss and kick factors depend on</a:t>
            </a:r>
          </a:p>
          <a:p>
            <a:r>
              <a:rPr lang="en-US" dirty="0"/>
              <a:t>the cavity geometry and the bunch</a:t>
            </a:r>
          </a:p>
          <a:p>
            <a:r>
              <a:rPr lang="en-US" dirty="0"/>
              <a:t>Length.</a:t>
            </a:r>
          </a:p>
        </p:txBody>
      </p:sp>
      <p:sp>
        <p:nvSpPr>
          <p:cNvPr id="11" name="Rectangle 10">
            <a:extLst>
              <a:ext uri="{FF2B5EF4-FFF2-40B4-BE49-F238E27FC236}">
                <a16:creationId xmlns:a16="http://schemas.microsoft.com/office/drawing/2014/main" id="{1C2F01E3-984F-4FF6-9EB7-0391265B63E0}"/>
              </a:ext>
            </a:extLst>
          </p:cNvPr>
          <p:cNvSpPr/>
          <p:nvPr/>
        </p:nvSpPr>
        <p:spPr>
          <a:xfrm>
            <a:off x="1147893" y="3431097"/>
            <a:ext cx="2510239" cy="461665"/>
          </a:xfrm>
          <a:prstGeom prst="rect">
            <a:avLst/>
          </a:prstGeom>
        </p:spPr>
        <p:txBody>
          <a:bodyPr wrap="none">
            <a:spAutoFit/>
          </a:bodyPr>
          <a:lstStyle/>
          <a:p>
            <a:r>
              <a:rPr lang="en-US" dirty="0"/>
              <a:t>Catch-up problem:</a:t>
            </a:r>
          </a:p>
        </p:txBody>
      </p:sp>
      <p:pic>
        <p:nvPicPr>
          <p:cNvPr id="21" name="Picture 20">
            <a:extLst>
              <a:ext uri="{FF2B5EF4-FFF2-40B4-BE49-F238E27FC236}">
                <a16:creationId xmlns:a16="http://schemas.microsoft.com/office/drawing/2014/main" id="{3031896E-C545-48F7-8D01-4972A9078CDB}"/>
              </a:ext>
            </a:extLst>
          </p:cNvPr>
          <p:cNvPicPr>
            <a:picLocks noChangeAspect="1"/>
          </p:cNvPicPr>
          <p:nvPr/>
        </p:nvPicPr>
        <p:blipFill>
          <a:blip r:embed="rId6"/>
          <a:stretch>
            <a:fillRect/>
          </a:stretch>
        </p:blipFill>
        <p:spPr>
          <a:xfrm>
            <a:off x="76688" y="3875096"/>
            <a:ext cx="5059276" cy="1570520"/>
          </a:xfrm>
          <a:prstGeom prst="rect">
            <a:avLst/>
          </a:prstGeom>
        </p:spPr>
      </p:pic>
      <p:sp>
        <p:nvSpPr>
          <p:cNvPr id="22" name="TextBox 21">
            <a:extLst>
              <a:ext uri="{FF2B5EF4-FFF2-40B4-BE49-F238E27FC236}">
                <a16:creationId xmlns:a16="http://schemas.microsoft.com/office/drawing/2014/main" id="{A0F00B78-E594-4E73-B16D-371D4A450793}"/>
              </a:ext>
            </a:extLst>
          </p:cNvPr>
          <p:cNvSpPr txBox="1"/>
          <p:nvPr/>
        </p:nvSpPr>
        <p:spPr>
          <a:xfrm>
            <a:off x="3295689" y="5483434"/>
            <a:ext cx="1276311"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L</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a:t>
            </a:r>
            <a:r>
              <a:rPr lang="en-US"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σ</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7956F93-450B-47C5-8CEF-D3B3998DECB3}"/>
              </a:ext>
            </a:extLst>
          </p:cNvPr>
          <p:cNvSpPr txBox="1"/>
          <p:nvPr/>
        </p:nvSpPr>
        <p:spPr>
          <a:xfrm>
            <a:off x="549789" y="5480715"/>
            <a:ext cx="2392001"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(L</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i="1" dirty="0">
                <a:solidFill>
                  <a:schemeClr val="accent6">
                    <a:lumMod val="50000"/>
                  </a:schemeClr>
                </a:solidFill>
                <a:latin typeface="Times New Roman" panose="02020603050405020304" pitchFamily="18" charset="0"/>
                <a:cs typeface="Times New Roman" panose="02020603050405020304" pitchFamily="18" charset="0"/>
              </a:rPr>
              <a:t>+a</a:t>
            </a:r>
            <a:r>
              <a:rPr lang="en-US"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i="1" dirty="0">
                <a:solidFill>
                  <a:schemeClr val="accent6">
                    <a:lumMod val="50000"/>
                  </a:schemeClr>
                </a:solidFill>
                <a:latin typeface="Times New Roman" panose="02020603050405020304" pitchFamily="18" charset="0"/>
                <a:cs typeface="Times New Roman" panose="02020603050405020304" pitchFamily="18" charset="0"/>
              </a:rPr>
              <a:t>)</a:t>
            </a:r>
            <a:r>
              <a:rPr lang="en-US" i="1" baseline="30000" dirty="0">
                <a:solidFill>
                  <a:schemeClr val="accent6">
                    <a:lumMod val="50000"/>
                  </a:schemeClr>
                </a:solidFill>
                <a:latin typeface="Times New Roman" panose="02020603050405020304" pitchFamily="18" charset="0"/>
                <a:cs typeface="Times New Roman" panose="02020603050405020304" pitchFamily="18" charset="0"/>
              </a:rPr>
              <a:t>1/2</a:t>
            </a:r>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i="1" dirty="0" err="1">
                <a:solidFill>
                  <a:schemeClr val="accent6">
                    <a:lumMod val="50000"/>
                  </a:schemeClr>
                </a:solidFill>
                <a:latin typeface="Times New Roman" panose="02020603050405020304" pitchFamily="18" charset="0"/>
                <a:cs typeface="Times New Roman" panose="02020603050405020304" pitchFamily="18" charset="0"/>
              </a:rPr>
              <a:t>L</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c</a:t>
            </a:r>
            <a:r>
              <a:rPr lang="en-US" i="1" dirty="0">
                <a:solidFill>
                  <a:schemeClr val="accent6">
                    <a:lumMod val="50000"/>
                  </a:schemeClr>
                </a:solidFill>
                <a:latin typeface="Times New Roman" panose="020206030504050203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σ</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2642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166</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C6A4BC6A-17EA-4872-9E6A-4DFEA88920AF}"/>
              </a:ext>
            </a:extLst>
          </p:cNvPr>
          <p:cNvSpPr txBox="1"/>
          <p:nvPr/>
        </p:nvSpPr>
        <p:spPr>
          <a:xfrm>
            <a:off x="222250" y="726699"/>
            <a:ext cx="253596" cy="3046988"/>
          </a:xfrm>
          <a:prstGeom prst="rect">
            <a:avLst/>
          </a:prstGeom>
          <a:noFill/>
        </p:spPr>
        <p:txBody>
          <a:bodyPr wrap="none" rtlCol="0">
            <a:spAutoFit/>
          </a:bodyPr>
          <a:lstStyle/>
          <a:p>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52390239-6464-4973-99B7-0C2612102608}"/>
              </a:ext>
            </a:extLst>
          </p:cNvPr>
          <p:cNvSpPr txBox="1"/>
          <p:nvPr/>
        </p:nvSpPr>
        <p:spPr>
          <a:xfrm>
            <a:off x="153003" y="471633"/>
            <a:ext cx="7735323" cy="830997"/>
          </a:xfrm>
          <a:prstGeom prst="rect">
            <a:avLst/>
          </a:prstGeom>
          <a:noFill/>
        </p:spPr>
        <p:txBody>
          <a:bodyPr wrap="none" rtlCol="0">
            <a:spAutoFit/>
          </a:bodyPr>
          <a:lstStyle/>
          <a:p>
            <a:r>
              <a:rPr lang="en-US" dirty="0"/>
              <a:t>Transition of the </a:t>
            </a:r>
            <a:r>
              <a:rPr lang="en-US" dirty="0" err="1"/>
              <a:t>wakefield</a:t>
            </a:r>
            <a:r>
              <a:rPr lang="en-US" dirty="0"/>
              <a:t> in semi-infinite periodic structure:</a:t>
            </a:r>
          </a:p>
          <a:p>
            <a:endParaRPr lang="en-US" dirty="0"/>
          </a:p>
        </p:txBody>
      </p:sp>
      <p:pic>
        <p:nvPicPr>
          <p:cNvPr id="16" name="Picture 15">
            <a:extLst>
              <a:ext uri="{FF2B5EF4-FFF2-40B4-BE49-F238E27FC236}">
                <a16:creationId xmlns:a16="http://schemas.microsoft.com/office/drawing/2014/main" id="{93DB82BE-3B70-4B41-99F5-F126DD46B95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69508" y="3739090"/>
            <a:ext cx="3291261" cy="2573883"/>
          </a:xfrm>
          <a:prstGeom prst="rect">
            <a:avLst/>
          </a:prstGeom>
          <a:noFill/>
          <a:ln>
            <a:noFill/>
          </a:ln>
        </p:spPr>
      </p:pic>
      <p:pic>
        <p:nvPicPr>
          <p:cNvPr id="17" name="Picture 16">
            <a:extLst>
              <a:ext uri="{FF2B5EF4-FFF2-40B4-BE49-F238E27FC236}">
                <a16:creationId xmlns:a16="http://schemas.microsoft.com/office/drawing/2014/main" id="{615B76D6-9A7A-47B7-8A8C-50BE21D379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217558"/>
            <a:ext cx="3883231" cy="4904175"/>
          </a:xfrm>
          <a:prstGeom prst="rect">
            <a:avLst/>
          </a:prstGeom>
          <a:noFill/>
          <a:ln>
            <a:noFill/>
          </a:ln>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3E628AD-5F8E-446B-B239-0E62160E5888}"/>
                  </a:ext>
                </a:extLst>
              </p:cNvPr>
              <p:cNvSpPr/>
              <p:nvPr/>
            </p:nvSpPr>
            <p:spPr>
              <a:xfrm>
                <a:off x="605515" y="4584046"/>
                <a:ext cx="1288301" cy="6934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accent6">
                              <a:lumMod val="50000"/>
                            </a:schemeClr>
                          </a:solidFill>
                          <a:latin typeface="Cambria Math" panose="02040503050406030204" pitchFamily="18" charset="0"/>
                        </a:rPr>
                        <m:t>𝐿</m:t>
                      </m:r>
                      <m:r>
                        <a:rPr lang="en-US" sz="1800" i="0">
                          <a:solidFill>
                            <a:schemeClr val="accent6">
                              <a:lumMod val="50000"/>
                            </a:schemeClr>
                          </a:solidFill>
                          <a:latin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sSup>
                            <m:sSupPr>
                              <m:ctrlPr>
                                <a:rPr lang="en-US" sz="1800"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𝑎</m:t>
                              </m:r>
                            </m:e>
                            <m:sup>
                              <m:r>
                                <a:rPr lang="en-US" sz="1800" i="0">
                                  <a:solidFill>
                                    <a:schemeClr val="accent6">
                                      <a:lumMod val="50000"/>
                                    </a:schemeClr>
                                  </a:solidFill>
                                  <a:latin typeface="Cambria Math" panose="02040503050406030204" pitchFamily="18" charset="0"/>
                                </a:rPr>
                                <m:t>2</m:t>
                              </m:r>
                            </m:sup>
                          </m:sSup>
                        </m:num>
                        <m:den>
                          <m:r>
                            <a:rPr lang="en-US" sz="1800" i="0">
                              <a:solidFill>
                                <a:schemeClr val="accent6">
                                  <a:lumMod val="50000"/>
                                </a:schemeClr>
                              </a:solidFill>
                              <a:latin typeface="Cambria Math" panose="02040503050406030204" pitchFamily="18" charset="0"/>
                            </a:rPr>
                            <m:t>2</m:t>
                          </m:r>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𝜎</m:t>
                              </m:r>
                            </m:e>
                            <m:sub>
                              <m:r>
                                <a:rPr lang="en-US" sz="1800" i="1">
                                  <a:solidFill>
                                    <a:schemeClr val="accent6">
                                      <a:lumMod val="50000"/>
                                    </a:schemeClr>
                                  </a:solidFill>
                                  <a:latin typeface="Cambria Math" panose="02040503050406030204" pitchFamily="18" charset="0"/>
                                </a:rPr>
                                <m:t>𝑧</m:t>
                              </m:r>
                            </m:sub>
                          </m:sSub>
                        </m:den>
                      </m:f>
                    </m:oMath>
                  </m:oMathPara>
                </a14:m>
                <a:endParaRPr lang="en-US" sz="1800" dirty="0">
                  <a:solidFill>
                    <a:schemeClr val="accent6">
                      <a:lumMod val="50000"/>
                    </a:schemeClr>
                  </a:solidFill>
                </a:endParaRPr>
              </a:p>
            </p:txBody>
          </p:sp>
        </mc:Choice>
        <mc:Fallback xmlns="">
          <p:sp>
            <p:nvSpPr>
              <p:cNvPr id="18" name="Rectangle 17">
                <a:extLst>
                  <a:ext uri="{FF2B5EF4-FFF2-40B4-BE49-F238E27FC236}">
                    <a16:creationId xmlns:a16="http://schemas.microsoft.com/office/drawing/2014/main" id="{53E628AD-5F8E-446B-B239-0E62160E5888}"/>
                  </a:ext>
                </a:extLst>
              </p:cNvPr>
              <p:cNvSpPr>
                <a:spLocks noRot="1" noChangeAspect="1" noMove="1" noResize="1" noEditPoints="1" noAdjustHandles="1" noChangeArrowheads="1" noChangeShapeType="1" noTextEdit="1"/>
              </p:cNvSpPr>
              <p:nvPr/>
            </p:nvSpPr>
            <p:spPr>
              <a:xfrm>
                <a:off x="605515" y="4584046"/>
                <a:ext cx="1288301" cy="693460"/>
              </a:xfrm>
              <a:prstGeom prst="rect">
                <a:avLst/>
              </a:prstGeom>
              <a:blipFill>
                <a:blip r:embed="rId4"/>
                <a:stretch>
                  <a:fillRect/>
                </a:stretch>
              </a:blipFill>
            </p:spPr>
            <p:txBody>
              <a:bodyPr/>
              <a:lstStyle/>
              <a:p>
                <a:r>
                  <a:rPr lang="en-US">
                    <a:noFill/>
                  </a:rPr>
                  <a:t> </a:t>
                </a:r>
              </a:p>
            </p:txBody>
          </p:sp>
        </mc:Fallback>
      </mc:AlternateContent>
      <p:sp>
        <p:nvSpPr>
          <p:cNvPr id="19" name="Text Box 2">
            <a:extLst>
              <a:ext uri="{FF2B5EF4-FFF2-40B4-BE49-F238E27FC236}">
                <a16:creationId xmlns:a16="http://schemas.microsoft.com/office/drawing/2014/main" id="{BA1192DF-D85C-470E-A4CD-EB844B960364}"/>
              </a:ext>
            </a:extLst>
          </p:cNvPr>
          <p:cNvSpPr txBox="1">
            <a:spLocks noChangeArrowheads="1"/>
          </p:cNvSpPr>
          <p:nvPr/>
        </p:nvSpPr>
        <p:spPr bwMode="auto">
          <a:xfrm>
            <a:off x="153003" y="965296"/>
            <a:ext cx="5264151" cy="1661993"/>
          </a:xfrm>
          <a:prstGeom prst="rect">
            <a:avLst/>
          </a:prstGeom>
          <a:noFill/>
          <a:ln>
            <a:noFill/>
          </a:ln>
          <a:effectLst/>
        </p:spPr>
        <p:txBody>
          <a:bodyPr wrap="square" tIns="91440" bIns="91440">
            <a:spAutoFit/>
          </a:bodyPr>
          <a:lstStyle/>
          <a:p>
            <a:pPr marL="285750" indent="-285750">
              <a:spcBef>
                <a:spcPct val="50000"/>
              </a:spcBef>
              <a:buFont typeface="Wingdings" pitchFamily="2" charset="2"/>
              <a:buChar char="§"/>
            </a:pPr>
            <a:r>
              <a:rPr lang="en-US" sz="1600" dirty="0">
                <a:solidFill>
                  <a:schemeClr val="tx1">
                    <a:lumMod val="75000"/>
                  </a:schemeClr>
                </a:solidFill>
                <a:latin typeface="Arial"/>
                <a:cs typeface="Arial"/>
              </a:rPr>
              <a:t>Calculations of the loos distribution for a chain of TESLA cells. The loss factor and wake amplitude decrease with the cell number. The shape of the wake does not change significantly after the bunch exceeds the catch-up distance, which is ~3 m (27 TESLA cells) for this case (</a:t>
            </a:r>
            <a:r>
              <a:rPr lang="en-US" sz="1600" i="1" dirty="0">
                <a:solidFill>
                  <a:schemeClr val="tx1">
                    <a:lumMod val="75000"/>
                  </a:schemeClr>
                </a:solidFill>
                <a:latin typeface="Symbol" pitchFamily="2" charset="2"/>
                <a:cs typeface="Arial"/>
              </a:rPr>
              <a:t>s</a:t>
            </a:r>
            <a:r>
              <a:rPr lang="en-US" sz="1600" dirty="0">
                <a:solidFill>
                  <a:schemeClr val="tx1">
                    <a:lumMod val="75000"/>
                  </a:schemeClr>
                </a:solidFill>
                <a:latin typeface="Arial"/>
                <a:cs typeface="Arial"/>
              </a:rPr>
              <a:t> = 0.2 mm, </a:t>
            </a:r>
            <a:r>
              <a:rPr lang="en-US" sz="1600" i="1" dirty="0">
                <a:solidFill>
                  <a:schemeClr val="tx1">
                    <a:lumMod val="75000"/>
                  </a:schemeClr>
                </a:solidFill>
                <a:latin typeface="Arial"/>
                <a:cs typeface="Arial"/>
              </a:rPr>
              <a:t>a</a:t>
            </a:r>
            <a:r>
              <a:rPr lang="en-US" sz="1600" dirty="0">
                <a:solidFill>
                  <a:schemeClr val="tx1">
                    <a:lumMod val="75000"/>
                  </a:schemeClr>
                </a:solidFill>
                <a:latin typeface="Arial"/>
                <a:cs typeface="Arial"/>
              </a:rPr>
              <a:t> = 35 mm)</a:t>
            </a:r>
          </a:p>
        </p:txBody>
      </p:sp>
      <p:cxnSp>
        <p:nvCxnSpPr>
          <p:cNvPr id="9" name="Straight Arrow Connector 8">
            <a:extLst>
              <a:ext uri="{FF2B5EF4-FFF2-40B4-BE49-F238E27FC236}">
                <a16:creationId xmlns:a16="http://schemas.microsoft.com/office/drawing/2014/main" id="{A8038D58-81B0-4DAC-909F-E2E5B4DFFAE3}"/>
              </a:ext>
            </a:extLst>
          </p:cNvPr>
          <p:cNvCxnSpPr/>
          <p:nvPr/>
        </p:nvCxnSpPr>
        <p:spPr>
          <a:xfrm flipH="1">
            <a:off x="4249783" y="3381272"/>
            <a:ext cx="566057" cy="10115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61600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292E35-5695-4603-A5D7-97F212E12C8F}"/>
              </a:ext>
            </a:extLst>
          </p:cNvPr>
          <p:cNvPicPr>
            <a:picLocks noChangeAspect="1"/>
          </p:cNvPicPr>
          <p:nvPr/>
        </p:nvPicPr>
        <p:blipFill>
          <a:blip r:embed="rId2"/>
          <a:stretch>
            <a:fillRect/>
          </a:stretch>
        </p:blipFill>
        <p:spPr>
          <a:xfrm>
            <a:off x="1074511" y="2769652"/>
            <a:ext cx="2209800" cy="838200"/>
          </a:xfrm>
          <a:prstGeom prst="rect">
            <a:avLst/>
          </a:prstGeom>
        </p:spPr>
      </p:pic>
      <p:pic>
        <p:nvPicPr>
          <p:cNvPr id="12" name="Picture 11">
            <a:extLst>
              <a:ext uri="{FF2B5EF4-FFF2-40B4-BE49-F238E27FC236}">
                <a16:creationId xmlns:a16="http://schemas.microsoft.com/office/drawing/2014/main" id="{DFD8FB48-8435-48FE-AD68-4ED9A489227D}"/>
              </a:ext>
            </a:extLst>
          </p:cNvPr>
          <p:cNvPicPr>
            <a:picLocks noChangeAspect="1"/>
          </p:cNvPicPr>
          <p:nvPr/>
        </p:nvPicPr>
        <p:blipFill>
          <a:blip r:embed="rId3"/>
          <a:stretch>
            <a:fillRect/>
          </a:stretch>
        </p:blipFill>
        <p:spPr>
          <a:xfrm>
            <a:off x="6707031" y="471633"/>
            <a:ext cx="2417198" cy="1738686"/>
          </a:xfrm>
          <a:prstGeom prst="rect">
            <a:avLst/>
          </a:prstGeom>
        </p:spPr>
      </p:pic>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167</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C6A4BC6A-17EA-4872-9E6A-4DFEA88920AF}"/>
              </a:ext>
            </a:extLst>
          </p:cNvPr>
          <p:cNvSpPr txBox="1"/>
          <p:nvPr/>
        </p:nvSpPr>
        <p:spPr>
          <a:xfrm>
            <a:off x="222249" y="726699"/>
            <a:ext cx="8538573" cy="6370975"/>
          </a:xfrm>
          <a:prstGeom prst="rect">
            <a:avLst/>
          </a:prstGeom>
          <a:noFill/>
        </p:spPr>
        <p:txBody>
          <a:bodyPr wrap="square" rtlCol="0">
            <a:spAutoFit/>
          </a:bodyPr>
          <a:lstStyle/>
          <a:p>
            <a:r>
              <a:rPr lang="en-US" dirty="0"/>
              <a:t>Semi-Infinite periodic structure (steady-state wake):</a:t>
            </a:r>
          </a:p>
          <a:p>
            <a:r>
              <a:rPr lang="en-US" dirty="0">
                <a:latin typeface="Cambria Math" panose="02040503050406030204" pitchFamily="18" charset="0"/>
                <a:ea typeface="Cambria Math" panose="02040503050406030204" pitchFamily="18" charset="0"/>
              </a:rPr>
              <a:t>→w</a:t>
            </a:r>
            <a:r>
              <a:rPr lang="en-US" dirty="0"/>
              <a:t>akes per unit length.</a:t>
            </a:r>
          </a:p>
          <a:p>
            <a:pPr marL="342900" indent="-342900">
              <a:buFont typeface="Arial" panose="020B0604020202020204" pitchFamily="34" charset="0"/>
              <a:buChar char="•"/>
            </a:pPr>
            <a:r>
              <a:rPr lang="en-US" dirty="0"/>
              <a:t>Karl Bane model (KB) : </a:t>
            </a:r>
          </a:p>
          <a:p>
            <a:endParaRPr lang="en-US" dirty="0"/>
          </a:p>
          <a:p>
            <a:r>
              <a:rPr lang="en-US" dirty="0"/>
              <a:t>                                                    where</a:t>
            </a:r>
          </a:p>
          <a:p>
            <a:endParaRPr lang="en-US" dirty="0"/>
          </a:p>
          <a:p>
            <a:r>
              <a:rPr lang="en-US" dirty="0"/>
              <a:t>when </a:t>
            </a:r>
          </a:p>
          <a:p>
            <a:endParaRPr lang="en-US" dirty="0"/>
          </a:p>
          <a:p>
            <a:r>
              <a:rPr lang="en-US" dirty="0"/>
              <a:t>Steady-state wake – when the structure length &gt; catch-up distance.</a:t>
            </a:r>
          </a:p>
          <a:p>
            <a:endParaRPr lang="en-US" dirty="0"/>
          </a:p>
          <a:p>
            <a:pPr marL="342900" indent="-342900">
              <a:buFont typeface="Wingdings" panose="05000000000000000000" pitchFamily="2" charset="2"/>
              <a:buChar char="v"/>
            </a:pPr>
            <a:r>
              <a:rPr lang="en-US" dirty="0">
                <a:solidFill>
                  <a:srgbClr val="C00000"/>
                </a:solidFill>
              </a:rPr>
              <a:t>Wake potentials limit the cavity aperture and therefore, determine the cavity design, especially for SRF electron </a:t>
            </a:r>
            <a:r>
              <a:rPr lang="en-US" dirty="0" err="1">
                <a:solidFill>
                  <a:srgbClr val="C00000"/>
                </a:solidFill>
              </a:rPr>
              <a:t>linacs</a:t>
            </a:r>
            <a:r>
              <a:rPr lang="en-US" dirty="0">
                <a:solidFill>
                  <a:srgbClr val="C00000"/>
                </a:solidFill>
              </a:rPr>
              <a:t> for FELs, where the bunch length is small.</a:t>
            </a:r>
          </a:p>
          <a:p>
            <a:r>
              <a:rPr lang="en-US" dirty="0"/>
              <a:t> </a:t>
            </a:r>
          </a:p>
          <a:p>
            <a:r>
              <a:rPr lang="en-US" dirty="0"/>
              <a:t> </a:t>
            </a:r>
          </a:p>
          <a:p>
            <a:endParaRPr lang="en-US" dirty="0"/>
          </a:p>
          <a:p>
            <a:endParaRPr lang="en-US" dirty="0"/>
          </a:p>
        </p:txBody>
      </p:sp>
      <p:pic>
        <p:nvPicPr>
          <p:cNvPr id="5" name="Picture 4">
            <a:extLst>
              <a:ext uri="{FF2B5EF4-FFF2-40B4-BE49-F238E27FC236}">
                <a16:creationId xmlns:a16="http://schemas.microsoft.com/office/drawing/2014/main" id="{867C4443-47A8-465D-BE15-8B5D7F19EFE3}"/>
              </a:ext>
            </a:extLst>
          </p:cNvPr>
          <p:cNvPicPr>
            <a:picLocks noChangeAspect="1"/>
          </p:cNvPicPr>
          <p:nvPr/>
        </p:nvPicPr>
        <p:blipFill>
          <a:blip r:embed="rId4"/>
          <a:stretch>
            <a:fillRect/>
          </a:stretch>
        </p:blipFill>
        <p:spPr>
          <a:xfrm>
            <a:off x="314615" y="1974823"/>
            <a:ext cx="3450175" cy="877306"/>
          </a:xfrm>
          <a:prstGeom prst="rect">
            <a:avLst/>
          </a:prstGeom>
        </p:spPr>
      </p:pic>
      <p:pic>
        <p:nvPicPr>
          <p:cNvPr id="9" name="Picture 8">
            <a:extLst>
              <a:ext uri="{FF2B5EF4-FFF2-40B4-BE49-F238E27FC236}">
                <a16:creationId xmlns:a16="http://schemas.microsoft.com/office/drawing/2014/main" id="{EEDE2112-E531-4286-A966-E4784F21D91B}"/>
              </a:ext>
            </a:extLst>
          </p:cNvPr>
          <p:cNvPicPr>
            <a:picLocks noChangeAspect="1"/>
          </p:cNvPicPr>
          <p:nvPr/>
        </p:nvPicPr>
        <p:blipFill>
          <a:blip r:embed="rId5"/>
          <a:stretch>
            <a:fillRect/>
          </a:stretch>
        </p:blipFill>
        <p:spPr>
          <a:xfrm>
            <a:off x="4761331" y="2018425"/>
            <a:ext cx="2295525" cy="790575"/>
          </a:xfrm>
          <a:prstGeom prst="rect">
            <a:avLst/>
          </a:prstGeom>
        </p:spPr>
      </p:pic>
      <p:sp>
        <p:nvSpPr>
          <p:cNvPr id="18" name="Rectangle 17">
            <a:extLst>
              <a:ext uri="{FF2B5EF4-FFF2-40B4-BE49-F238E27FC236}">
                <a16:creationId xmlns:a16="http://schemas.microsoft.com/office/drawing/2014/main" id="{2762F427-8682-4201-950B-644C8D1183F6}"/>
              </a:ext>
            </a:extLst>
          </p:cNvPr>
          <p:cNvSpPr/>
          <p:nvPr/>
        </p:nvSpPr>
        <p:spPr>
          <a:xfrm>
            <a:off x="160841" y="2769652"/>
            <a:ext cx="3608485" cy="694317"/>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6403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168</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C6A4BC6A-17EA-4872-9E6A-4DFEA88920AF}"/>
              </a:ext>
            </a:extLst>
          </p:cNvPr>
          <p:cNvSpPr txBox="1"/>
          <p:nvPr/>
        </p:nvSpPr>
        <p:spPr>
          <a:xfrm>
            <a:off x="222250" y="726699"/>
            <a:ext cx="253596" cy="3046988"/>
          </a:xfrm>
          <a:prstGeom prst="rect">
            <a:avLst/>
          </a:prstGeom>
          <a:noFill/>
        </p:spPr>
        <p:txBody>
          <a:bodyPr wrap="none" rtlCol="0">
            <a:spAutoFit/>
          </a:bodyPr>
          <a:lstStyle/>
          <a:p>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52390239-6464-4973-99B7-0C2612102608}"/>
              </a:ext>
            </a:extLst>
          </p:cNvPr>
          <p:cNvSpPr txBox="1"/>
          <p:nvPr/>
        </p:nvSpPr>
        <p:spPr>
          <a:xfrm>
            <a:off x="153003" y="471633"/>
            <a:ext cx="4706673" cy="830997"/>
          </a:xfrm>
          <a:prstGeom prst="rect">
            <a:avLst/>
          </a:prstGeom>
          <a:noFill/>
        </p:spPr>
        <p:txBody>
          <a:bodyPr wrap="none" rtlCol="0">
            <a:spAutoFit/>
          </a:bodyPr>
          <a:lstStyle/>
          <a:p>
            <a:r>
              <a:rPr lang="en-US" dirty="0" err="1"/>
              <a:t>Wakefiled</a:t>
            </a:r>
            <a:r>
              <a:rPr lang="en-US" dirty="0"/>
              <a:t> for non-relativistic bunch:</a:t>
            </a:r>
          </a:p>
          <a:p>
            <a:endParaRPr lang="en-US" dirty="0"/>
          </a:p>
        </p:txBody>
      </p:sp>
      <p:pic>
        <p:nvPicPr>
          <p:cNvPr id="13" name="Picture 2">
            <a:extLst>
              <a:ext uri="{FF2B5EF4-FFF2-40B4-BE49-F238E27FC236}">
                <a16:creationId xmlns:a16="http://schemas.microsoft.com/office/drawing/2014/main" id="{49117630-7555-43A2-9CF1-7EF372B7A8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46" y="927006"/>
            <a:ext cx="5953162" cy="257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9D8C4DA8-5BBE-4979-B9C7-908C2523B068}"/>
              </a:ext>
            </a:extLst>
          </p:cNvPr>
          <p:cNvSpPr txBox="1"/>
          <p:nvPr/>
        </p:nvSpPr>
        <p:spPr>
          <a:xfrm>
            <a:off x="295595" y="3755520"/>
            <a:ext cx="6523337" cy="2123658"/>
          </a:xfrm>
          <a:prstGeom prst="rect">
            <a:avLst/>
          </a:prstGeom>
          <a:noFill/>
        </p:spPr>
        <p:txBody>
          <a:bodyPr wrap="square" rtlCol="0">
            <a:spAutoFit/>
          </a:bodyPr>
          <a:lstStyle/>
          <a:p>
            <a:r>
              <a:rPr lang="en-US" sz="2000" dirty="0">
                <a:solidFill>
                  <a:srgbClr val="0000FF"/>
                </a:solidFill>
              </a:rPr>
              <a:t>HE electron </a:t>
            </a:r>
            <a:r>
              <a:rPr lang="en-US" sz="2000" dirty="0" err="1">
                <a:solidFill>
                  <a:srgbClr val="0000FF"/>
                </a:solidFill>
              </a:rPr>
              <a:t>linac</a:t>
            </a:r>
            <a:r>
              <a:rPr lang="en-US" sz="2000" dirty="0">
                <a:solidFill>
                  <a:srgbClr val="0000FF"/>
                </a:solidFill>
              </a:rPr>
              <a:t>                      </a:t>
            </a:r>
            <a:r>
              <a:rPr lang="en-US" sz="2000" dirty="0">
                <a:solidFill>
                  <a:srgbClr val="FF0000"/>
                </a:solidFill>
              </a:rPr>
              <a:t>Proton </a:t>
            </a:r>
            <a:r>
              <a:rPr lang="en-US" sz="2000" dirty="0" err="1">
                <a:solidFill>
                  <a:srgbClr val="FF0000"/>
                </a:solidFill>
              </a:rPr>
              <a:t>linac</a:t>
            </a:r>
            <a:r>
              <a:rPr lang="en-US" sz="2000" dirty="0">
                <a:solidFill>
                  <a:srgbClr val="FF0000"/>
                </a:solidFill>
              </a:rPr>
              <a:t> </a:t>
            </a:r>
          </a:p>
          <a:p>
            <a:r>
              <a:rPr lang="en-US" sz="2000" dirty="0">
                <a:solidFill>
                  <a:srgbClr val="0000FF"/>
                </a:solidFill>
              </a:rPr>
              <a:t>(ILC, XFEL  or LCLS II)</a:t>
            </a:r>
          </a:p>
          <a:p>
            <a:r>
              <a:rPr lang="en-US" sz="2000" i="1" dirty="0" err="1">
                <a:solidFill>
                  <a:schemeClr val="accent6">
                    <a:lumMod val="50000"/>
                  </a:schemeClr>
                </a:solidFill>
                <a:latin typeface="Times New Roman" panose="02020603050405020304" pitchFamily="18" charset="0"/>
                <a:cs typeface="Times New Roman" panose="02020603050405020304" pitchFamily="18" charset="0"/>
              </a:rPr>
              <a:t>f</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max</a:t>
            </a:r>
            <a:r>
              <a:rPr lang="en-US" sz="2000" i="1" dirty="0">
                <a:solidFill>
                  <a:schemeClr val="accent6">
                    <a:lumMod val="50000"/>
                  </a:schemeClr>
                </a:solidFill>
                <a:latin typeface="Times New Roman" panose="02020603050405020304" pitchFamily="18" charset="0"/>
                <a:cs typeface="Times New Roman" panose="02020603050405020304" pitchFamily="18" charset="0"/>
              </a:rPr>
              <a:t> ~   c/</a:t>
            </a:r>
            <a:r>
              <a:rPr lang="el-GR" sz="2000" i="1" dirty="0">
                <a:solidFill>
                  <a:schemeClr val="accent6">
                    <a:lumMod val="50000"/>
                  </a:schemeClr>
                </a:solidFill>
                <a:latin typeface="Times New Roman" panose="02020603050405020304" pitchFamily="18" charset="0"/>
                <a:cs typeface="Times New Roman" panose="02020603050405020304" pitchFamily="18" charset="0"/>
              </a:rPr>
              <a:t>σ</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bunch </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f</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max</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i="1" dirty="0">
                <a:solidFill>
                  <a:schemeClr val="accent6">
                    <a:lumMod val="50000"/>
                  </a:schemeClr>
                </a:solidFill>
                <a:latin typeface="Times New Roman" panose="02020603050405020304" pitchFamily="18" charset="0"/>
                <a:cs typeface="Times New Roman" panose="02020603050405020304" pitchFamily="18" charset="0"/>
              </a:rPr>
              <a:t>~   c/a       </a:t>
            </a:r>
          </a:p>
          <a:p>
            <a:endParaRPr lang="en-US" sz="2000" dirty="0">
              <a:solidFill>
                <a:srgbClr val="FF0000"/>
              </a:solidFill>
            </a:endParaRPr>
          </a:p>
          <a:p>
            <a:r>
              <a:rPr lang="en-US" sz="2000" i="1" dirty="0">
                <a:solidFill>
                  <a:schemeClr val="accent6">
                    <a:lumMod val="50000"/>
                  </a:schemeClr>
                </a:solidFill>
                <a:latin typeface="Times New Roman" panose="02020603050405020304" pitchFamily="18" charset="0"/>
                <a:cs typeface="Times New Roman" panose="02020603050405020304" pitchFamily="18" charset="0"/>
              </a:rPr>
              <a:t>for </a:t>
            </a:r>
            <a:r>
              <a:rPr lang="el-GR" sz="2000" i="1" dirty="0">
                <a:solidFill>
                  <a:schemeClr val="accent6">
                    <a:lumMod val="50000"/>
                  </a:schemeClr>
                </a:solidFill>
                <a:latin typeface="Times New Roman" panose="02020603050405020304" pitchFamily="18" charset="0"/>
                <a:cs typeface="Times New Roman" panose="02020603050405020304" pitchFamily="18" charset="0"/>
              </a:rPr>
              <a:t>σ</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bunch </a:t>
            </a:r>
            <a:r>
              <a:rPr lang="en-US" sz="2000" i="1" dirty="0">
                <a:solidFill>
                  <a:schemeClr val="accent6">
                    <a:lumMod val="50000"/>
                  </a:schemeClr>
                </a:solidFill>
                <a:latin typeface="Times New Roman" panose="02020603050405020304" pitchFamily="18" charset="0"/>
                <a:cs typeface="Times New Roman" panose="02020603050405020304" pitchFamily="18" charset="0"/>
              </a:rPr>
              <a:t>= 50µ,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f</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max</a:t>
            </a:r>
            <a:r>
              <a:rPr lang="en-US" sz="2000" i="1" dirty="0">
                <a:solidFill>
                  <a:schemeClr val="accent6">
                    <a:lumMod val="50000"/>
                  </a:schemeClr>
                </a:solidFill>
                <a:latin typeface="Times New Roman" panose="02020603050405020304" pitchFamily="18" charset="0"/>
                <a:cs typeface="Times New Roman" panose="02020603050405020304" pitchFamily="18" charset="0"/>
              </a:rPr>
              <a:t> &lt; 6 THz   for a = 50mm,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f</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max</a:t>
            </a:r>
            <a:r>
              <a:rPr lang="en-US" sz="2000" i="1" dirty="0">
                <a:solidFill>
                  <a:schemeClr val="accent6">
                    <a:lumMod val="50000"/>
                  </a:schemeClr>
                </a:solidFill>
                <a:latin typeface="Times New Roman" panose="02020603050405020304" pitchFamily="18" charset="0"/>
                <a:cs typeface="Times New Roman" panose="02020603050405020304" pitchFamily="18" charset="0"/>
              </a:rPr>
              <a:t> &lt; 6 GHz          </a:t>
            </a:r>
          </a:p>
          <a:p>
            <a:endParaRPr lang="en-US" sz="1600" dirty="0">
              <a:solidFill>
                <a:srgbClr val="FF0000"/>
              </a:solidFill>
            </a:endParaRPr>
          </a:p>
          <a:p>
            <a:r>
              <a:rPr lang="en-US" sz="1600" dirty="0">
                <a:solidFill>
                  <a:srgbClr val="008000"/>
                </a:solidFill>
              </a:rPr>
              <a:t>                                                                                                   </a:t>
            </a:r>
            <a:endParaRPr lang="en-US" sz="1600" baseline="30000" dirty="0">
              <a:solidFill>
                <a:srgbClr val="008000"/>
              </a:solidFill>
            </a:endParaRPr>
          </a:p>
        </p:txBody>
      </p:sp>
      <p:sp>
        <p:nvSpPr>
          <p:cNvPr id="15" name="Rectangle 14">
            <a:extLst>
              <a:ext uri="{FF2B5EF4-FFF2-40B4-BE49-F238E27FC236}">
                <a16:creationId xmlns:a16="http://schemas.microsoft.com/office/drawing/2014/main" id="{F37B31BE-8D3B-489F-AB90-CCD988A9AC73}"/>
              </a:ext>
            </a:extLst>
          </p:cNvPr>
          <p:cNvSpPr/>
          <p:nvPr/>
        </p:nvSpPr>
        <p:spPr>
          <a:xfrm>
            <a:off x="768808" y="5615791"/>
            <a:ext cx="8181735" cy="400110"/>
          </a:xfrm>
          <a:prstGeom prst="rect">
            <a:avLst/>
          </a:prstGeom>
        </p:spPr>
        <p:txBody>
          <a:bodyPr wrap="square">
            <a:spAutoFit/>
          </a:bodyPr>
          <a:lstStyle/>
          <a:p>
            <a:r>
              <a:rPr lang="en-US" sz="2000" dirty="0">
                <a:solidFill>
                  <a:srgbClr val="008000"/>
                </a:solidFill>
              </a:rPr>
              <a:t>Diffraction losses are determined by </a:t>
            </a:r>
            <a:r>
              <a:rPr lang="el-GR" sz="2000" i="1" dirty="0">
                <a:solidFill>
                  <a:schemeClr val="accent6">
                    <a:lumMod val="50000"/>
                  </a:schemeClr>
                </a:solidFill>
                <a:latin typeface="Times New Roman" panose="02020603050405020304" pitchFamily="18" charset="0"/>
                <a:cs typeface="Times New Roman" panose="02020603050405020304" pitchFamily="18" charset="0"/>
              </a:rPr>
              <a:t>σ</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field, </a:t>
            </a:r>
            <a:r>
              <a:rPr lang="en-US" sz="2000" i="1" dirty="0">
                <a:solidFill>
                  <a:schemeClr val="accent6">
                    <a:lumMod val="50000"/>
                  </a:schemeClr>
                </a:solidFill>
                <a:latin typeface="Times New Roman" panose="02020603050405020304" pitchFamily="18" charset="0"/>
                <a:cs typeface="Times New Roman" panose="02020603050405020304" pitchFamily="18" charset="0"/>
              </a:rPr>
              <a:t> P ~  (</a:t>
            </a:r>
            <a:r>
              <a:rPr lang="el-GR" sz="2000" i="1" dirty="0">
                <a:solidFill>
                  <a:schemeClr val="accent6">
                    <a:lumMod val="50000"/>
                  </a:schemeClr>
                </a:solidFill>
                <a:latin typeface="Times New Roman" panose="02020603050405020304" pitchFamily="18" charset="0"/>
                <a:cs typeface="Times New Roman" panose="02020603050405020304" pitchFamily="18" charset="0"/>
              </a:rPr>
              <a:t>σ</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field</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baseline="30000" dirty="0">
                <a:solidFill>
                  <a:schemeClr val="accent6">
                    <a:lumMod val="50000"/>
                  </a:schemeClr>
                </a:solidFill>
                <a:latin typeface="Times New Roman" panose="02020603050405020304" pitchFamily="18" charset="0"/>
                <a:cs typeface="Times New Roman" panose="02020603050405020304" pitchFamily="18" charset="0"/>
              </a:rPr>
              <a:t>-1/2 </a:t>
            </a:r>
            <a:endParaRPr lang="en-US" sz="2000" i="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CBE26F4-33C8-4DFE-AF5D-14C2A5D229CC}"/>
              </a:ext>
            </a:extLst>
          </p:cNvPr>
          <p:cNvPicPr>
            <a:picLocks noChangeAspect="1"/>
          </p:cNvPicPr>
          <p:nvPr/>
        </p:nvPicPr>
        <p:blipFill>
          <a:blip r:embed="rId3"/>
          <a:stretch>
            <a:fillRect/>
          </a:stretch>
        </p:blipFill>
        <p:spPr>
          <a:xfrm>
            <a:off x="6112255" y="2283127"/>
            <a:ext cx="3066491" cy="2691591"/>
          </a:xfrm>
          <a:prstGeom prst="rect">
            <a:avLst/>
          </a:prstGeom>
        </p:spPr>
      </p:pic>
    </p:spTree>
    <p:extLst>
      <p:ext uri="{BB962C8B-B14F-4D97-AF65-F5344CB8AC3E}">
        <p14:creationId xmlns:p14="http://schemas.microsoft.com/office/powerpoint/2010/main" val="13658025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169</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dirty="0">
                <a:latin typeface="Helvetica" pitchFamily="34" charset="0"/>
              </a:rPr>
              <a:t> Wake potentials</a:t>
            </a:r>
            <a:endParaRPr lang="en-US"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C6A4BC6A-17EA-4872-9E6A-4DFEA88920AF}"/>
              </a:ext>
            </a:extLst>
          </p:cNvPr>
          <p:cNvSpPr txBox="1"/>
          <p:nvPr/>
        </p:nvSpPr>
        <p:spPr>
          <a:xfrm>
            <a:off x="222250" y="726699"/>
            <a:ext cx="253596" cy="3046988"/>
          </a:xfrm>
          <a:prstGeom prst="rect">
            <a:avLst/>
          </a:prstGeom>
          <a:noFill/>
        </p:spPr>
        <p:txBody>
          <a:bodyPr wrap="none" rtlCol="0">
            <a:spAutoFit/>
          </a:bodyPr>
          <a:lstStyle/>
          <a:p>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52390239-6464-4973-99B7-0C2612102608}"/>
              </a:ext>
            </a:extLst>
          </p:cNvPr>
          <p:cNvSpPr txBox="1"/>
          <p:nvPr/>
        </p:nvSpPr>
        <p:spPr>
          <a:xfrm>
            <a:off x="153003" y="471633"/>
            <a:ext cx="4706673" cy="830997"/>
          </a:xfrm>
          <a:prstGeom prst="rect">
            <a:avLst/>
          </a:prstGeom>
          <a:noFill/>
        </p:spPr>
        <p:txBody>
          <a:bodyPr wrap="none" rtlCol="0">
            <a:spAutoFit/>
          </a:bodyPr>
          <a:lstStyle/>
          <a:p>
            <a:r>
              <a:rPr lang="en-US" dirty="0" err="1"/>
              <a:t>Wakefiled</a:t>
            </a:r>
            <a:r>
              <a:rPr lang="en-US" dirty="0"/>
              <a:t> for non-relativistic bunch:</a:t>
            </a:r>
          </a:p>
          <a:p>
            <a:endParaRPr lang="en-US" dirty="0"/>
          </a:p>
        </p:txBody>
      </p:sp>
      <p:pic>
        <p:nvPicPr>
          <p:cNvPr id="5" name="Picture 4">
            <a:extLst>
              <a:ext uri="{FF2B5EF4-FFF2-40B4-BE49-F238E27FC236}">
                <a16:creationId xmlns:a16="http://schemas.microsoft.com/office/drawing/2014/main" id="{9DB2FEEF-E35A-4226-83AD-FC61254F4BA8}"/>
              </a:ext>
            </a:extLst>
          </p:cNvPr>
          <p:cNvPicPr>
            <a:picLocks noChangeAspect="1"/>
          </p:cNvPicPr>
          <p:nvPr/>
        </p:nvPicPr>
        <p:blipFill>
          <a:blip r:embed="rId2"/>
          <a:stretch>
            <a:fillRect/>
          </a:stretch>
        </p:blipFill>
        <p:spPr>
          <a:xfrm>
            <a:off x="218230" y="916373"/>
            <a:ext cx="4706673" cy="1841046"/>
          </a:xfrm>
          <a:prstGeom prst="rect">
            <a:avLst/>
          </a:prstGeom>
        </p:spPr>
      </p:pic>
      <p:sp>
        <p:nvSpPr>
          <p:cNvPr id="9" name="Rectangle 8">
            <a:extLst>
              <a:ext uri="{FF2B5EF4-FFF2-40B4-BE49-F238E27FC236}">
                <a16:creationId xmlns:a16="http://schemas.microsoft.com/office/drawing/2014/main" id="{86E514F4-92FC-4FDE-A6F0-8CF9CA9C8202}"/>
              </a:ext>
            </a:extLst>
          </p:cNvPr>
          <p:cNvSpPr/>
          <p:nvPr/>
        </p:nvSpPr>
        <p:spPr>
          <a:xfrm>
            <a:off x="5037826" y="1744286"/>
            <a:ext cx="4572000" cy="830997"/>
          </a:xfrm>
          <a:prstGeom prst="rect">
            <a:avLst/>
          </a:prstGeom>
        </p:spPr>
        <p:txBody>
          <a:bodyPr>
            <a:spAutoFit/>
          </a:bodyPr>
          <a:lstStyle/>
          <a:p>
            <a:r>
              <a:rPr lang="en-US" dirty="0">
                <a:solidFill>
                  <a:srgbClr val="000000"/>
                </a:solidFill>
                <a:latin typeface="Times New Roman" panose="02020603050405020304" pitchFamily="18" charset="0"/>
              </a:rPr>
              <a:t>The 650 MHz, β=0.9 elliptical accelerating cavity for </a:t>
            </a:r>
            <a:r>
              <a:rPr lang="en-US" dirty="0" err="1">
                <a:solidFill>
                  <a:srgbClr val="000000"/>
                </a:solidFill>
                <a:latin typeface="Times New Roman" panose="02020603050405020304" pitchFamily="18" charset="0"/>
              </a:rPr>
              <a:t>ProjectX</a:t>
            </a:r>
            <a:endParaRPr lang="en-US" dirty="0"/>
          </a:p>
        </p:txBody>
      </p:sp>
      <p:pic>
        <p:nvPicPr>
          <p:cNvPr id="11" name="Picture 10">
            <a:extLst>
              <a:ext uri="{FF2B5EF4-FFF2-40B4-BE49-F238E27FC236}">
                <a16:creationId xmlns:a16="http://schemas.microsoft.com/office/drawing/2014/main" id="{B2322633-6F4B-4794-BC3E-4D51A61E73BE}"/>
              </a:ext>
            </a:extLst>
          </p:cNvPr>
          <p:cNvPicPr>
            <a:picLocks noChangeAspect="1"/>
          </p:cNvPicPr>
          <p:nvPr/>
        </p:nvPicPr>
        <p:blipFill>
          <a:blip r:embed="rId3"/>
          <a:stretch>
            <a:fillRect/>
          </a:stretch>
        </p:blipFill>
        <p:spPr>
          <a:xfrm>
            <a:off x="4363229" y="2947093"/>
            <a:ext cx="4650427" cy="3255299"/>
          </a:xfrm>
          <a:prstGeom prst="rect">
            <a:avLst/>
          </a:prstGeom>
        </p:spPr>
      </p:pic>
      <p:pic>
        <p:nvPicPr>
          <p:cNvPr id="15" name="Picture 14">
            <a:extLst>
              <a:ext uri="{FF2B5EF4-FFF2-40B4-BE49-F238E27FC236}">
                <a16:creationId xmlns:a16="http://schemas.microsoft.com/office/drawing/2014/main" id="{AF17255E-5833-4FBC-A076-BB359C89C4A1}"/>
              </a:ext>
            </a:extLst>
          </p:cNvPr>
          <p:cNvPicPr>
            <a:picLocks noChangeAspect="1"/>
          </p:cNvPicPr>
          <p:nvPr/>
        </p:nvPicPr>
        <p:blipFill>
          <a:blip r:embed="rId4"/>
          <a:stretch>
            <a:fillRect/>
          </a:stretch>
        </p:blipFill>
        <p:spPr>
          <a:xfrm>
            <a:off x="153003" y="3145628"/>
            <a:ext cx="4116568" cy="2858228"/>
          </a:xfrm>
          <a:prstGeom prst="rect">
            <a:avLst/>
          </a:prstGeom>
        </p:spPr>
      </p:pic>
    </p:spTree>
    <p:extLst>
      <p:ext uri="{BB962C8B-B14F-4D97-AF65-F5344CB8AC3E}">
        <p14:creationId xmlns:p14="http://schemas.microsoft.com/office/powerpoint/2010/main" val="561397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Cyclic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2" name="TextBox 1"/>
          <p:cNvSpPr txBox="1"/>
          <p:nvPr/>
        </p:nvSpPr>
        <p:spPr>
          <a:xfrm>
            <a:off x="156288" y="1099507"/>
            <a:ext cx="8831424" cy="738664"/>
          </a:xfrm>
          <a:prstGeom prst="rect">
            <a:avLst/>
          </a:prstGeom>
          <a:noFill/>
        </p:spPr>
        <p:txBody>
          <a:bodyPr wrap="square" rtlCol="0">
            <a:spAutoFit/>
          </a:bodyPr>
          <a:lstStyle/>
          <a:p>
            <a:br>
              <a:rPr lang="en-US" dirty="0"/>
            </a:br>
            <a:endParaRPr lang="en-US" sz="1800" dirty="0"/>
          </a:p>
        </p:txBody>
      </p:sp>
      <p:pic>
        <p:nvPicPr>
          <p:cNvPr id="8" name="Picture 7">
            <a:extLst>
              <a:ext uri="{FF2B5EF4-FFF2-40B4-BE49-F238E27FC236}">
                <a16:creationId xmlns:a16="http://schemas.microsoft.com/office/drawing/2014/main" id="{07FB4C39-B44B-452E-8D78-16062F7E92BA}"/>
              </a:ext>
            </a:extLst>
          </p:cNvPr>
          <p:cNvPicPr>
            <a:picLocks noChangeAspect="1"/>
          </p:cNvPicPr>
          <p:nvPr/>
        </p:nvPicPr>
        <p:blipFill>
          <a:blip r:embed="rId2"/>
          <a:stretch>
            <a:fillRect/>
          </a:stretch>
        </p:blipFill>
        <p:spPr>
          <a:xfrm>
            <a:off x="3396424" y="834657"/>
            <a:ext cx="1758082" cy="1758082"/>
          </a:xfrm>
          <a:prstGeom prst="rect">
            <a:avLst/>
          </a:prstGeom>
        </p:spPr>
      </p:pic>
      <p:pic>
        <p:nvPicPr>
          <p:cNvPr id="9" name="Graphic 8">
            <a:extLst>
              <a:ext uri="{FF2B5EF4-FFF2-40B4-BE49-F238E27FC236}">
                <a16:creationId xmlns:a16="http://schemas.microsoft.com/office/drawing/2014/main" id="{E36FD938-44A4-4FC7-8BC3-2F13CD3C40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0484" y="834657"/>
            <a:ext cx="3110451" cy="1758081"/>
          </a:xfrm>
          <a:prstGeom prst="rect">
            <a:avLst/>
          </a:prstGeom>
        </p:spPr>
      </p:pic>
      <p:pic>
        <p:nvPicPr>
          <p:cNvPr id="11" name="Picture 10">
            <a:extLst>
              <a:ext uri="{FF2B5EF4-FFF2-40B4-BE49-F238E27FC236}">
                <a16:creationId xmlns:a16="http://schemas.microsoft.com/office/drawing/2014/main" id="{BB13F240-8D5A-45C6-91C5-1DFBF51EB1EF}"/>
              </a:ext>
            </a:extLst>
          </p:cNvPr>
          <p:cNvPicPr>
            <a:picLocks noChangeAspect="1"/>
          </p:cNvPicPr>
          <p:nvPr/>
        </p:nvPicPr>
        <p:blipFill>
          <a:blip r:embed="rId5"/>
          <a:stretch>
            <a:fillRect/>
          </a:stretch>
        </p:blipFill>
        <p:spPr>
          <a:xfrm>
            <a:off x="523908" y="834658"/>
            <a:ext cx="2596182" cy="1758082"/>
          </a:xfrm>
          <a:prstGeom prst="rect">
            <a:avLst/>
          </a:prstGeom>
        </p:spPr>
      </p:pic>
      <p:sp>
        <p:nvSpPr>
          <p:cNvPr id="12" name="TextBox 11">
            <a:extLst>
              <a:ext uri="{FF2B5EF4-FFF2-40B4-BE49-F238E27FC236}">
                <a16:creationId xmlns:a16="http://schemas.microsoft.com/office/drawing/2014/main" id="{14AB6313-B211-4005-B26D-1CCE85DC1527}"/>
              </a:ext>
            </a:extLst>
          </p:cNvPr>
          <p:cNvSpPr txBox="1"/>
          <p:nvPr/>
        </p:nvSpPr>
        <p:spPr>
          <a:xfrm>
            <a:off x="439947" y="2657979"/>
            <a:ext cx="7294561" cy="830997"/>
          </a:xfrm>
          <a:prstGeom prst="rect">
            <a:avLst/>
          </a:prstGeom>
          <a:noFill/>
        </p:spPr>
        <p:txBody>
          <a:bodyPr wrap="none" rtlCol="0">
            <a:spAutoFit/>
          </a:bodyPr>
          <a:lstStyle/>
          <a:p>
            <a:r>
              <a:rPr lang="en-US" dirty="0"/>
              <a:t>Cyclotron                              Microtron                    Racetrack</a:t>
            </a:r>
          </a:p>
          <a:p>
            <a:r>
              <a:rPr lang="en-US" dirty="0"/>
              <a:t>                                    B= </a:t>
            </a:r>
            <a:r>
              <a:rPr lang="en-US" dirty="0" err="1"/>
              <a:t>const</a:t>
            </a:r>
            <a:r>
              <a:rPr lang="en-US" dirty="0"/>
              <a:t>, </a:t>
            </a:r>
            <a:r>
              <a:rPr lang="en-US" dirty="0" err="1"/>
              <a:t>f</a:t>
            </a:r>
            <a:r>
              <a:rPr lang="en-US" baseline="-25000" dirty="0" err="1"/>
              <a:t>rf</a:t>
            </a:r>
            <a:r>
              <a:rPr lang="en-US" dirty="0"/>
              <a:t> = </a:t>
            </a:r>
            <a:r>
              <a:rPr lang="en-US" dirty="0" err="1"/>
              <a:t>const</a:t>
            </a:r>
            <a:endParaRPr lang="en-US" dirty="0"/>
          </a:p>
        </p:txBody>
      </p:sp>
      <p:pic>
        <p:nvPicPr>
          <p:cNvPr id="13" name="Picture 12">
            <a:extLst>
              <a:ext uri="{FF2B5EF4-FFF2-40B4-BE49-F238E27FC236}">
                <a16:creationId xmlns:a16="http://schemas.microsoft.com/office/drawing/2014/main" id="{FFB559F4-5DF4-45D2-97EF-211C614D7ECF}"/>
              </a:ext>
            </a:extLst>
          </p:cNvPr>
          <p:cNvPicPr>
            <a:picLocks noChangeAspect="1"/>
          </p:cNvPicPr>
          <p:nvPr/>
        </p:nvPicPr>
        <p:blipFill>
          <a:blip r:embed="rId6"/>
          <a:stretch>
            <a:fillRect/>
          </a:stretch>
        </p:blipFill>
        <p:spPr>
          <a:xfrm>
            <a:off x="789856" y="3390929"/>
            <a:ext cx="3782144" cy="2432478"/>
          </a:xfrm>
          <a:prstGeom prst="rect">
            <a:avLst/>
          </a:prstGeom>
        </p:spPr>
      </p:pic>
      <p:sp>
        <p:nvSpPr>
          <p:cNvPr id="14" name="TextBox 13">
            <a:extLst>
              <a:ext uri="{FF2B5EF4-FFF2-40B4-BE49-F238E27FC236}">
                <a16:creationId xmlns:a16="http://schemas.microsoft.com/office/drawing/2014/main" id="{7E0DE910-71B3-4489-A278-2BE4733F37B5}"/>
              </a:ext>
            </a:extLst>
          </p:cNvPr>
          <p:cNvSpPr txBox="1"/>
          <p:nvPr/>
        </p:nvSpPr>
        <p:spPr>
          <a:xfrm>
            <a:off x="5360484" y="3942272"/>
            <a:ext cx="2751715" cy="1200329"/>
          </a:xfrm>
          <a:prstGeom prst="rect">
            <a:avLst/>
          </a:prstGeom>
          <a:noFill/>
        </p:spPr>
        <p:txBody>
          <a:bodyPr wrap="none" rtlCol="0">
            <a:spAutoFit/>
          </a:bodyPr>
          <a:lstStyle/>
          <a:p>
            <a:r>
              <a:rPr lang="en-US" dirty="0"/>
              <a:t>Proton synchrotron: </a:t>
            </a:r>
          </a:p>
          <a:p>
            <a:endParaRPr lang="en-US" dirty="0"/>
          </a:p>
          <a:p>
            <a:r>
              <a:rPr lang="en-US" dirty="0"/>
              <a:t>B=B(t), </a:t>
            </a:r>
            <a:r>
              <a:rPr lang="en-US" dirty="0" err="1"/>
              <a:t>f</a:t>
            </a:r>
            <a:r>
              <a:rPr lang="en-US" baseline="-25000" dirty="0" err="1"/>
              <a:t>rf</a:t>
            </a:r>
            <a:r>
              <a:rPr lang="en-US" dirty="0"/>
              <a:t>=</a:t>
            </a:r>
            <a:r>
              <a:rPr lang="en-US" dirty="0" err="1"/>
              <a:t>f</a:t>
            </a:r>
            <a:r>
              <a:rPr lang="en-US" baseline="-25000" dirty="0" err="1"/>
              <a:t>rf</a:t>
            </a:r>
            <a:r>
              <a:rPr lang="en-US" dirty="0"/>
              <a:t>(t)</a:t>
            </a:r>
          </a:p>
        </p:txBody>
      </p:sp>
    </p:spTree>
    <p:extLst>
      <p:ext uri="{BB962C8B-B14F-4D97-AF65-F5344CB8AC3E}">
        <p14:creationId xmlns:p14="http://schemas.microsoft.com/office/powerpoint/2010/main" val="3874161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170</a:t>
            </a:fld>
            <a:endParaRPr lang="en-US" dirty="0"/>
          </a:p>
        </p:txBody>
      </p:sp>
      <p:sp>
        <p:nvSpPr>
          <p:cNvPr id="6" name="TextBox 5"/>
          <p:cNvSpPr txBox="1"/>
          <p:nvPr/>
        </p:nvSpPr>
        <p:spPr>
          <a:xfrm>
            <a:off x="237618" y="25006"/>
            <a:ext cx="8529278" cy="1384995"/>
          </a:xfrm>
          <a:prstGeom prst="rect">
            <a:avLst/>
          </a:prstGeom>
          <a:noFill/>
        </p:spPr>
        <p:txBody>
          <a:bodyPr wrap="square" rtlCol="0">
            <a:spAutoFit/>
          </a:bodyPr>
          <a:lstStyle/>
          <a:p>
            <a:r>
              <a:rPr lang="en-US" sz="2800" b="1" dirty="0">
                <a:solidFill>
                  <a:srgbClr val="0033CC"/>
                </a:solidFill>
              </a:rPr>
              <a:t>High-Order Modes in elliptical SRF cavities </a:t>
            </a:r>
            <a:r>
              <a:rPr lang="en-US" sz="1800" b="1" dirty="0">
                <a:solidFill>
                  <a:srgbClr val="0033CC"/>
                </a:solidFill>
              </a:rPr>
              <a:t>(long-range wakes)</a:t>
            </a:r>
            <a:endParaRPr lang="en-US" sz="2800" b="1" dirty="0">
              <a:solidFill>
                <a:srgbClr val="0033CC"/>
              </a:solidFill>
            </a:endParaRPr>
          </a:p>
          <a:p>
            <a:r>
              <a:rPr lang="en-US" sz="2800" b="1" dirty="0">
                <a:solidFill>
                  <a:srgbClr val="0033CC"/>
                </a:solidFill>
              </a:rPr>
              <a:t>                                </a:t>
            </a:r>
          </a:p>
          <a:p>
            <a:endParaRPr lang="en-US" sz="2800" dirty="0"/>
          </a:p>
        </p:txBody>
      </p:sp>
      <p:sp>
        <p:nvSpPr>
          <p:cNvPr id="11" name="TextBox 9"/>
          <p:cNvSpPr txBox="1"/>
          <p:nvPr/>
        </p:nvSpPr>
        <p:spPr>
          <a:xfrm>
            <a:off x="237618" y="502059"/>
            <a:ext cx="8878502" cy="40811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
                <a:srgbClr val="0033CC"/>
              </a:buClr>
              <a:buSzTx/>
              <a:buFont typeface="Wingdings" panose="05000000000000000000" pitchFamily="2" charset="2"/>
              <a:buChar char="q"/>
              <a:tabLst/>
              <a:defRPr/>
            </a:pPr>
            <a:r>
              <a:rPr kumimoji="0" lang="en-US" sz="2200" b="0" i="0" u="none" strike="noStrike" kern="1200" cap="none" spc="0" normalizeH="0" baseline="0" noProof="0" dirty="0">
                <a:ln>
                  <a:noFill/>
                </a:ln>
                <a:solidFill>
                  <a:schemeClr val="tx1">
                    <a:lumMod val="60000"/>
                    <a:lumOff val="40000"/>
                  </a:schemeClr>
                </a:solidFill>
                <a:effectLst/>
                <a:uLnTx/>
                <a:uFillTx/>
              </a:rPr>
              <a:t>Possible issues: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Trapped modes;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Resonance excitation of HOMs;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Collective effects –</a:t>
            </a:r>
            <a:r>
              <a:rPr kumimoji="0" lang="en-US" sz="2200" b="0" i="0" u="none" strike="noStrike" kern="1200" cap="none" spc="0" normalizeH="0" noProof="0" dirty="0">
                <a:ln>
                  <a:noFill/>
                </a:ln>
                <a:solidFill>
                  <a:schemeClr val="tx1">
                    <a:lumMod val="60000"/>
                    <a:lumOff val="40000"/>
                  </a:schemeClr>
                </a:solidFill>
                <a:effectLst/>
                <a:uLnTx/>
                <a:uFillTx/>
              </a:rPr>
              <a:t> transverse (BBU) and longitudinal (klystron-type instability)</a:t>
            </a:r>
            <a:r>
              <a:rPr kumimoji="0" lang="en-US" sz="2200" b="0" i="0" u="none" strike="noStrike" kern="1200" cap="none" spc="0" normalizeH="0" baseline="0" noProof="0" dirty="0">
                <a:ln>
                  <a:noFill/>
                </a:ln>
                <a:solidFill>
                  <a:schemeClr val="tx1">
                    <a:lumMod val="60000"/>
                    <a:lumOff val="40000"/>
                  </a:schemeClr>
                </a:solidFill>
                <a:effectLst/>
                <a:uLnTx/>
                <a:uFillTx/>
              </a:rPr>
              <a:t>;</a:t>
            </a:r>
          </a:p>
          <a:p>
            <a:pPr marR="0" lvl="0" algn="l" defTabSz="914400" rtl="0" eaLnBrk="1" fontAlgn="auto" latinLnBrk="0" hangingPunct="1">
              <a:lnSpc>
                <a:spcPct val="90000"/>
              </a:lnSpc>
              <a:spcBef>
                <a:spcPts val="0"/>
              </a:spcBef>
              <a:spcAft>
                <a:spcPts val="0"/>
              </a:spcAft>
              <a:buClr>
                <a:srgbClr val="0033CC"/>
              </a:buClr>
              <a:buSzTx/>
              <a:tabLst/>
              <a:defRPr/>
            </a:pPr>
            <a:endParaRPr kumimoji="0" lang="en-US" sz="2200" b="0" i="0" u="none" strike="noStrike" kern="1200" cap="none" spc="0" normalizeH="0" baseline="0" noProof="0" dirty="0">
              <a:ln>
                <a:noFill/>
              </a:ln>
              <a:solidFill>
                <a:schemeClr val="tx1">
                  <a:lumMod val="60000"/>
                  <a:lumOff val="40000"/>
                </a:schemeClr>
              </a:solidFill>
              <a:effectLst/>
              <a:uLnTx/>
              <a:uFillTx/>
            </a:endParaRP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endParaRPr kumimoji="0" lang="en-US" sz="2200" b="0" i="0" u="none" strike="noStrike" kern="1200" cap="none" spc="0" normalizeH="0" baseline="0" noProof="0" dirty="0">
              <a:ln>
                <a:noFill/>
              </a:ln>
              <a:solidFill>
                <a:schemeClr val="tx1">
                  <a:lumMod val="60000"/>
                  <a:lumOff val="40000"/>
                </a:schemeClr>
              </a:solidFill>
              <a:effectLst/>
              <a:uLnTx/>
              <a:uFillTx/>
            </a:endParaRP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Additional </a:t>
            </a:r>
            <a:r>
              <a:rPr kumimoji="0" lang="en-US" sz="2200" b="0" i="0" u="none" strike="noStrike" kern="1200" cap="none" spc="0" normalizeH="0" baseline="0" noProof="0" dirty="0" err="1">
                <a:ln>
                  <a:noFill/>
                </a:ln>
                <a:solidFill>
                  <a:schemeClr val="tx1">
                    <a:lumMod val="60000"/>
                    <a:lumOff val="40000"/>
                  </a:schemeClr>
                </a:solidFill>
                <a:effectLst/>
                <a:uLnTx/>
                <a:uFillTx/>
              </a:rPr>
              <a:t>cryo</a:t>
            </a:r>
            <a:r>
              <a:rPr kumimoji="0" lang="en-US" sz="2200" b="0" i="0" u="none" strike="noStrike" kern="1200" cap="none" spc="0" normalizeH="0" baseline="0" noProof="0" dirty="0">
                <a:ln>
                  <a:noFill/>
                </a:ln>
                <a:solidFill>
                  <a:schemeClr val="tx1">
                    <a:lumMod val="60000"/>
                    <a:lumOff val="40000"/>
                  </a:schemeClr>
                </a:solidFill>
                <a:effectLst/>
                <a:uLnTx/>
                <a:uFillTx/>
              </a:rPr>
              <a:t>-losses;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Emittance dilution (longitudinal and transverse).</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endParaRPr kumimoji="0" lang="en-US" sz="2200" b="0" i="0" u="none" strike="noStrike" kern="1200" cap="none" spc="0" normalizeH="0" baseline="0" noProof="0" dirty="0">
              <a:ln>
                <a:noFill/>
              </a:ln>
              <a:solidFill>
                <a:schemeClr val="tx1">
                  <a:lumMod val="60000"/>
                  <a:lumOff val="40000"/>
                </a:schemeClr>
              </a:solidFill>
              <a:effectLst/>
              <a:uLnTx/>
              <a:uFillTx/>
            </a:endParaRPr>
          </a:p>
          <a:p>
            <a:pPr marR="0" lvl="0" algn="l" defTabSz="914400" rtl="0" eaLnBrk="1" fontAlgn="auto" latinLnBrk="0" hangingPunct="1">
              <a:lnSpc>
                <a:spcPct val="90000"/>
              </a:lnSpc>
              <a:spcBef>
                <a:spcPts val="0"/>
              </a:spcBef>
              <a:spcAft>
                <a:spcPts val="0"/>
              </a:spcAft>
              <a:buClr>
                <a:srgbClr val="0033CC"/>
              </a:buClr>
              <a:buSzTx/>
              <a:tabLst/>
              <a:defRPr/>
            </a:pPr>
            <a:r>
              <a:rPr kumimoji="0" lang="en-US" sz="2400" b="0" i="0" u="none" strike="noStrike" kern="1200" cap="none" spc="0" normalizeH="0" baseline="0" noProof="0" dirty="0">
                <a:ln>
                  <a:noFill/>
                </a:ln>
                <a:solidFill>
                  <a:srgbClr val="0070C0"/>
                </a:solidFill>
                <a:effectLst/>
                <a:uLnTx/>
                <a:uFillTx/>
                <a:latin typeface="Comic Sans MS" panose="030F0702030302020204" pitchFamily="66" charset="0"/>
              </a:rPr>
              <a:t>           </a:t>
            </a:r>
          </a:p>
          <a:p>
            <a:pPr marR="0" lvl="0" algn="l" defTabSz="914400" rtl="0" eaLnBrk="1" fontAlgn="auto" latinLnBrk="0" hangingPunct="1">
              <a:lnSpc>
                <a:spcPct val="90000"/>
              </a:lnSpc>
              <a:spcBef>
                <a:spcPts val="0"/>
              </a:spcBef>
              <a:spcAft>
                <a:spcPts val="0"/>
              </a:spcAft>
              <a:buClr>
                <a:srgbClr val="0033CC"/>
              </a:buClr>
              <a:buSzTx/>
              <a:tabLst/>
              <a:defRPr/>
            </a:pPr>
            <a:r>
              <a:rPr kumimoji="0" lang="en-US" sz="2400" b="0" i="0" u="none" strike="noStrike" kern="1200" cap="none" spc="0" normalizeH="0" baseline="0" noProof="0" dirty="0">
                <a:ln>
                  <a:noFill/>
                </a:ln>
                <a:solidFill>
                  <a:srgbClr val="0070C0"/>
                </a:solidFill>
                <a:effectLst/>
                <a:uLnTx/>
                <a:uFillTx/>
                <a:latin typeface="Comic Sans MS" panose="030F070203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5" name="Down Arrow 4"/>
          <p:cNvSpPr/>
          <p:nvPr/>
        </p:nvSpPr>
        <p:spPr>
          <a:xfrm>
            <a:off x="1132017" y="2037921"/>
            <a:ext cx="529805" cy="5754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6934028" y="2010995"/>
            <a:ext cx="1713945" cy="1138604"/>
          </a:xfrm>
          <a:prstGeom prst="rect">
            <a:avLst/>
          </a:prstGeom>
        </p:spPr>
      </p:pic>
      <p:pic>
        <p:nvPicPr>
          <p:cNvPr id="9" name="Picture 8"/>
          <p:cNvPicPr>
            <a:picLocks noChangeAspect="1"/>
          </p:cNvPicPr>
          <p:nvPr/>
        </p:nvPicPr>
        <p:blipFill>
          <a:blip r:embed="rId3"/>
          <a:stretch>
            <a:fillRect/>
          </a:stretch>
        </p:blipFill>
        <p:spPr>
          <a:xfrm>
            <a:off x="6934027" y="3280605"/>
            <a:ext cx="1713945" cy="1506195"/>
          </a:xfrm>
          <a:prstGeom prst="rect">
            <a:avLst/>
          </a:prstGeom>
        </p:spPr>
      </p:pic>
      <p:pic>
        <p:nvPicPr>
          <p:cNvPr id="12" name="Picture 5"/>
          <p:cNvPicPr>
            <a:picLocks noChangeAspect="1" noChangeArrowheads="1"/>
          </p:cNvPicPr>
          <p:nvPr/>
        </p:nvPicPr>
        <p:blipFill>
          <a:blip r:embed="rId4" cstate="print"/>
          <a:srcRect/>
          <a:stretch>
            <a:fillRect/>
          </a:stretch>
        </p:blipFill>
        <p:spPr bwMode="auto">
          <a:xfrm>
            <a:off x="6934027" y="4948780"/>
            <a:ext cx="1723074" cy="1110114"/>
          </a:xfrm>
          <a:prstGeom prst="rect">
            <a:avLst/>
          </a:prstGeom>
          <a:noFill/>
          <a:ln w="9525">
            <a:noFill/>
            <a:miter lim="800000"/>
            <a:headEnd/>
            <a:tailEnd/>
          </a:ln>
        </p:spPr>
      </p:pic>
      <p:sp>
        <p:nvSpPr>
          <p:cNvPr id="8" name="Rectangle 7"/>
          <p:cNvSpPr/>
          <p:nvPr/>
        </p:nvSpPr>
        <p:spPr>
          <a:xfrm>
            <a:off x="237618" y="3309127"/>
            <a:ext cx="6322209" cy="1969770"/>
          </a:xfrm>
          <a:prstGeom prst="rect">
            <a:avLst/>
          </a:prstGeom>
        </p:spPr>
        <p:txBody>
          <a:bodyPr wrap="square">
            <a:spAutoFit/>
          </a:bodyPr>
          <a:lstStyle/>
          <a:p>
            <a:pPr marL="342900" indent="-342900">
              <a:buFont typeface="Wingdings" panose="05000000000000000000" pitchFamily="2" charset="2"/>
              <a:buChar char="q"/>
            </a:pPr>
            <a:r>
              <a:rPr lang="en-US" sz="2000" dirty="0">
                <a:solidFill>
                  <a:schemeClr val="tx1">
                    <a:lumMod val="60000"/>
                    <a:lumOff val="40000"/>
                  </a:schemeClr>
                </a:solidFill>
              </a:rPr>
              <a:t>HOM damper is </a:t>
            </a:r>
            <a:r>
              <a:rPr lang="en-US" sz="2000" dirty="0">
                <a:solidFill>
                  <a:schemeClr val="tx1">
                    <a:lumMod val="60000"/>
                    <a:lumOff val="40000"/>
                  </a:schemeClr>
                </a:solidFill>
                <a:cs typeface="Arial" charset="0"/>
              </a:rPr>
              <a:t>a vulnerable, expensive </a:t>
            </a:r>
            <a:r>
              <a:rPr lang="en-US" sz="2000" dirty="0">
                <a:solidFill>
                  <a:schemeClr val="tx1">
                    <a:lumMod val="60000"/>
                    <a:lumOff val="40000"/>
                  </a:schemeClr>
                </a:solidFill>
              </a:rPr>
              <a:t>and </a:t>
            </a:r>
            <a:r>
              <a:rPr lang="en-US" sz="2200" dirty="0">
                <a:solidFill>
                  <a:schemeClr val="tx1">
                    <a:lumMod val="60000"/>
                    <a:lumOff val="40000"/>
                  </a:schemeClr>
                </a:solidFill>
              </a:rPr>
              <a:t>complicated</a:t>
            </a:r>
            <a:r>
              <a:rPr lang="en-US" sz="2000" dirty="0">
                <a:solidFill>
                  <a:schemeClr val="tx1">
                    <a:lumMod val="60000"/>
                    <a:lumOff val="40000"/>
                  </a:schemeClr>
                </a:solidFill>
              </a:rPr>
              <a:t> part of SC acceleration cavity (problems – heating, </a:t>
            </a:r>
            <a:r>
              <a:rPr lang="en-US" sz="2000" dirty="0" err="1">
                <a:solidFill>
                  <a:schemeClr val="tx1">
                    <a:lumMod val="60000"/>
                    <a:lumOff val="40000"/>
                  </a:schemeClr>
                </a:solidFill>
              </a:rPr>
              <a:t>multipacting</a:t>
            </a:r>
            <a:r>
              <a:rPr lang="en-US" sz="2000" dirty="0">
                <a:solidFill>
                  <a:schemeClr val="tx1">
                    <a:lumMod val="60000"/>
                    <a:lumOff val="40000"/>
                  </a:schemeClr>
                </a:solidFill>
              </a:rPr>
              <a:t>, </a:t>
            </a:r>
            <a:r>
              <a:rPr lang="en-US" sz="2000" dirty="0" err="1">
                <a:solidFill>
                  <a:schemeClr val="tx1">
                    <a:lumMod val="60000"/>
                    <a:lumOff val="40000"/>
                  </a:schemeClr>
                </a:solidFill>
              </a:rPr>
              <a:t>etc</a:t>
            </a:r>
            <a:r>
              <a:rPr lang="en-US" sz="2000" dirty="0">
                <a:solidFill>
                  <a:schemeClr val="tx1">
                    <a:lumMod val="60000"/>
                    <a:lumOff val="40000"/>
                  </a:schemeClr>
                </a:solidFill>
              </a:rPr>
              <a:t>; additional hardware – cables, feed-through, connectors, loads). HOM dampers may limit  a cavity  performance and reduce operation reliability;</a:t>
            </a:r>
          </a:p>
        </p:txBody>
      </p:sp>
      <p:sp>
        <p:nvSpPr>
          <p:cNvPr id="10" name="Rectangle 9"/>
          <p:cNvSpPr/>
          <p:nvPr/>
        </p:nvSpPr>
        <p:spPr>
          <a:xfrm>
            <a:off x="344872" y="5351569"/>
            <a:ext cx="5578850" cy="480131"/>
          </a:xfrm>
          <a:prstGeom prst="rect">
            <a:avLst/>
          </a:prstGeom>
        </p:spPr>
        <p:txBody>
          <a:bodyPr wrap="square">
            <a:spAutoFit/>
          </a:bodyPr>
          <a:lstStyle/>
          <a:p>
            <a:pPr lvl="0" defTabSz="914400" fontAlgn="auto">
              <a:lnSpc>
                <a:spcPct val="90000"/>
              </a:lnSpc>
              <a:spcBef>
                <a:spcPts val="0"/>
              </a:spcBef>
              <a:spcAft>
                <a:spcPts val="0"/>
              </a:spcAft>
              <a:buClr>
                <a:srgbClr val="0033CC"/>
              </a:buClr>
              <a:defRPr/>
            </a:pPr>
            <a:r>
              <a:rPr lang="en-US" sz="2800" dirty="0">
                <a:solidFill>
                  <a:schemeClr val="accent3">
                    <a:lumMod val="75000"/>
                  </a:schemeClr>
                </a:solidFill>
                <a:latin typeface="Comic Sans MS" panose="030F0702030302020204" pitchFamily="66" charset="0"/>
              </a:rPr>
              <a:t> “To damp, or not to damp?”</a:t>
            </a:r>
          </a:p>
        </p:txBody>
      </p:sp>
    </p:spTree>
    <p:extLst>
      <p:ext uri="{BB962C8B-B14F-4D97-AF65-F5344CB8AC3E}">
        <p14:creationId xmlns:p14="http://schemas.microsoft.com/office/powerpoint/2010/main" val="6512606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171</a:t>
            </a:fld>
            <a:endParaRPr lang="en-US" dirty="0"/>
          </a:p>
        </p:txBody>
      </p:sp>
      <p:sp>
        <p:nvSpPr>
          <p:cNvPr id="6" name="TextBox 5"/>
          <p:cNvSpPr txBox="1"/>
          <p:nvPr/>
        </p:nvSpPr>
        <p:spPr>
          <a:xfrm>
            <a:off x="237618" y="25006"/>
            <a:ext cx="8529278" cy="1384995"/>
          </a:xfrm>
          <a:prstGeom prst="rect">
            <a:avLst/>
          </a:prstGeom>
          <a:noFill/>
        </p:spPr>
        <p:txBody>
          <a:bodyPr wrap="square" rtlCol="0">
            <a:spAutoFit/>
          </a:bodyPr>
          <a:lstStyle/>
          <a:p>
            <a:r>
              <a:rPr lang="en-US" sz="2800" b="1" dirty="0">
                <a:solidFill>
                  <a:srgbClr val="0033CC"/>
                </a:solidFill>
              </a:rPr>
              <a:t>High-Order Modes in elliptical SRF cavities </a:t>
            </a:r>
          </a:p>
          <a:p>
            <a:r>
              <a:rPr lang="en-US" sz="2800" b="1" dirty="0">
                <a:solidFill>
                  <a:srgbClr val="0033CC"/>
                </a:solidFill>
              </a:rPr>
              <a:t>(long-range wakes)</a:t>
            </a:r>
          </a:p>
          <a:p>
            <a:endParaRPr lang="en-US" sz="2800" dirty="0"/>
          </a:p>
        </p:txBody>
      </p:sp>
      <p:sp>
        <p:nvSpPr>
          <p:cNvPr id="8" name="Rectangle 7"/>
          <p:cNvSpPr/>
          <p:nvPr/>
        </p:nvSpPr>
        <p:spPr>
          <a:xfrm>
            <a:off x="73099" y="2030147"/>
            <a:ext cx="8961414" cy="2806922"/>
          </a:xfrm>
          <a:prstGeom prst="rect">
            <a:avLst/>
          </a:prstGeom>
        </p:spPr>
        <p:txBody>
          <a:bodyPr wrap="square">
            <a:spAutoFit/>
          </a:bodyPr>
          <a:lstStyle/>
          <a:p>
            <a:pPr marL="342900" lvl="0" indent="-342900" defTabSz="914400" fontAlgn="auto">
              <a:lnSpc>
                <a:spcPct val="90000"/>
              </a:lnSpc>
              <a:spcBef>
                <a:spcPts val="0"/>
              </a:spcBef>
              <a:spcAft>
                <a:spcPts val="0"/>
              </a:spcAft>
              <a:buFont typeface="Wingdings" panose="05000000000000000000" pitchFamily="2" charset="2"/>
              <a:buChar char="q"/>
              <a:defRPr/>
            </a:pPr>
            <a:r>
              <a:rPr lang="en-US" sz="2800" dirty="0">
                <a:solidFill>
                  <a:schemeClr val="tx1">
                    <a:lumMod val="60000"/>
                    <a:lumOff val="40000"/>
                  </a:schemeClr>
                </a:solidFill>
              </a:rPr>
              <a:t>Specifics of Higher Order Mode effects in the elliptical cavities of proton </a:t>
            </a:r>
            <a:r>
              <a:rPr lang="en-US" sz="2800" dirty="0" err="1">
                <a:solidFill>
                  <a:schemeClr val="tx1">
                    <a:lumMod val="60000"/>
                    <a:lumOff val="40000"/>
                  </a:schemeClr>
                </a:solidFill>
              </a:rPr>
              <a:t>linacs</a:t>
            </a:r>
            <a:r>
              <a:rPr lang="en-US" sz="2800" dirty="0">
                <a:solidFill>
                  <a:schemeClr val="tx1">
                    <a:lumMod val="60000"/>
                    <a:lumOff val="40000"/>
                  </a:schemeClr>
                </a:solidFill>
              </a:rPr>
              <a:t>:</a:t>
            </a:r>
          </a:p>
          <a:p>
            <a:pPr marL="457200" lvl="0" indent="-457200" defTabSz="914400" fontAlgn="auto">
              <a:lnSpc>
                <a:spcPct val="90000"/>
              </a:lnSpc>
              <a:spcBef>
                <a:spcPts val="0"/>
              </a:spcBef>
              <a:spcAft>
                <a:spcPts val="0"/>
              </a:spcAft>
              <a:buClr>
                <a:srgbClr val="0033CC"/>
              </a:buClr>
              <a:buFont typeface="Arial" pitchFamily="34" charset="0"/>
              <a:buChar char="•"/>
              <a:defRPr/>
            </a:pPr>
            <a:r>
              <a:rPr lang="en-US" sz="2800" dirty="0">
                <a:solidFill>
                  <a:schemeClr val="tx1">
                    <a:lumMod val="60000"/>
                    <a:lumOff val="40000"/>
                  </a:schemeClr>
                </a:solidFill>
              </a:rPr>
              <a:t>Non-relativistic beam;</a:t>
            </a:r>
          </a:p>
          <a:p>
            <a:pPr marL="457200" lvl="0" indent="-457200" defTabSz="914400" fontAlgn="auto">
              <a:lnSpc>
                <a:spcPct val="90000"/>
              </a:lnSpc>
              <a:spcBef>
                <a:spcPts val="0"/>
              </a:spcBef>
              <a:spcAft>
                <a:spcPts val="0"/>
              </a:spcAft>
              <a:buClr>
                <a:srgbClr val="0033CC"/>
              </a:buClr>
              <a:buFont typeface="Arial" pitchFamily="34" charset="0"/>
              <a:buChar char="•"/>
              <a:defRPr/>
            </a:pPr>
            <a:r>
              <a:rPr lang="en-US" sz="2800" dirty="0">
                <a:solidFill>
                  <a:schemeClr val="tx1">
                    <a:lumMod val="60000"/>
                    <a:lumOff val="40000"/>
                  </a:schemeClr>
                </a:solidFill>
              </a:rPr>
              <a:t>Small current and small bunch population;</a:t>
            </a:r>
          </a:p>
          <a:p>
            <a:pPr marL="457200" lvl="0" indent="-457200" defTabSz="914400" fontAlgn="auto">
              <a:lnSpc>
                <a:spcPct val="90000"/>
              </a:lnSpc>
              <a:spcBef>
                <a:spcPts val="0"/>
              </a:spcBef>
              <a:spcAft>
                <a:spcPts val="0"/>
              </a:spcAft>
              <a:buClr>
                <a:srgbClr val="0033CC"/>
              </a:buClr>
              <a:buFont typeface="Arial" pitchFamily="34" charset="0"/>
              <a:buChar char="•"/>
              <a:defRPr/>
            </a:pPr>
            <a:r>
              <a:rPr lang="en-US" sz="2800" dirty="0">
                <a:solidFill>
                  <a:schemeClr val="tx1">
                    <a:lumMod val="60000"/>
                    <a:lumOff val="40000"/>
                  </a:schemeClr>
                </a:solidFill>
              </a:rPr>
              <a:t>No feedback (</a:t>
            </a:r>
            <a:r>
              <a:rPr lang="en-US" sz="2800" dirty="0" err="1">
                <a:solidFill>
                  <a:schemeClr val="tx1">
                    <a:lumMod val="60000"/>
                    <a:lumOff val="40000"/>
                  </a:schemeClr>
                </a:solidFill>
              </a:rPr>
              <a:t>linac</a:t>
            </a:r>
            <a:r>
              <a:rPr lang="en-US" sz="2800" dirty="0">
                <a:solidFill>
                  <a:schemeClr val="tx1">
                    <a:lumMod val="60000"/>
                    <a:lumOff val="40000"/>
                  </a:schemeClr>
                </a:solidFill>
              </a:rPr>
              <a:t>);</a:t>
            </a:r>
          </a:p>
          <a:p>
            <a:pPr marL="457200" lvl="0" indent="-457200" defTabSz="914400" fontAlgn="auto">
              <a:lnSpc>
                <a:spcPct val="90000"/>
              </a:lnSpc>
              <a:spcBef>
                <a:spcPts val="0"/>
              </a:spcBef>
              <a:spcAft>
                <a:spcPts val="0"/>
              </a:spcAft>
              <a:buClr>
                <a:srgbClr val="0033CC"/>
              </a:buClr>
              <a:buFont typeface="Arial" pitchFamily="34" charset="0"/>
              <a:buChar char="•"/>
              <a:defRPr/>
            </a:pPr>
            <a:r>
              <a:rPr lang="en-US" sz="2800" dirty="0">
                <a:solidFill>
                  <a:schemeClr val="tx1">
                    <a:lumMod val="60000"/>
                    <a:lumOff val="40000"/>
                  </a:schemeClr>
                </a:solidFill>
              </a:rPr>
              <a:t>Complicated beam timing structure (dense frequency spectrum).</a:t>
            </a:r>
          </a:p>
        </p:txBody>
      </p:sp>
    </p:spTree>
    <p:extLst>
      <p:ext uri="{BB962C8B-B14F-4D97-AF65-F5344CB8AC3E}">
        <p14:creationId xmlns:p14="http://schemas.microsoft.com/office/powerpoint/2010/main" val="29741477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172</a:t>
            </a:fld>
            <a:endParaRPr lang="en-US" dirty="0"/>
          </a:p>
        </p:txBody>
      </p:sp>
      <p:sp>
        <p:nvSpPr>
          <p:cNvPr id="6" name="TextBox 5"/>
          <p:cNvSpPr txBox="1"/>
          <p:nvPr/>
        </p:nvSpPr>
        <p:spPr>
          <a:xfrm>
            <a:off x="296167" y="25006"/>
            <a:ext cx="8529278" cy="954107"/>
          </a:xfrm>
          <a:prstGeom prst="rect">
            <a:avLst/>
          </a:prstGeom>
          <a:noFill/>
        </p:spPr>
        <p:txBody>
          <a:bodyPr wrap="square" rtlCol="0">
            <a:spAutoFit/>
          </a:bodyPr>
          <a:lstStyle/>
          <a:p>
            <a:r>
              <a:rPr lang="en-US" sz="2800" b="1" dirty="0">
                <a:solidFill>
                  <a:srgbClr val="0033CC"/>
                </a:solidFill>
              </a:rPr>
              <a:t>Trapped Modes in elliptical SRF cavities</a:t>
            </a:r>
          </a:p>
          <a:p>
            <a:endParaRPr lang="en-US" sz="2800" dirty="0"/>
          </a:p>
        </p:txBody>
      </p:sp>
      <p:grpSp>
        <p:nvGrpSpPr>
          <p:cNvPr id="7" name="Group 6"/>
          <p:cNvGrpSpPr/>
          <p:nvPr/>
        </p:nvGrpSpPr>
        <p:grpSpPr>
          <a:xfrm>
            <a:off x="84473" y="1637238"/>
            <a:ext cx="8282932" cy="4043667"/>
            <a:chOff x="289595" y="1427743"/>
            <a:chExt cx="8282932" cy="4043667"/>
          </a:xfrm>
        </p:grpSpPr>
        <p:grpSp>
          <p:nvGrpSpPr>
            <p:cNvPr id="22" name="Group 21"/>
            <p:cNvGrpSpPr/>
            <p:nvPr/>
          </p:nvGrpSpPr>
          <p:grpSpPr>
            <a:xfrm>
              <a:off x="289595" y="1427743"/>
              <a:ext cx="3892762" cy="4043667"/>
              <a:chOff x="94743" y="791826"/>
              <a:chExt cx="4082945" cy="4233542"/>
            </a:xfrm>
          </p:grpSpPr>
          <p:pic>
            <p:nvPicPr>
              <p:cNvPr id="24" name="Picture 6"/>
              <p:cNvPicPr>
                <a:picLocks noChangeAspect="1" noChangeArrowheads="1"/>
              </p:cNvPicPr>
              <p:nvPr/>
            </p:nvPicPr>
            <p:blipFill>
              <a:blip r:embed="rId2" cstate="print"/>
              <a:srcRect/>
              <a:stretch>
                <a:fillRect/>
              </a:stretch>
            </p:blipFill>
            <p:spPr bwMode="auto">
              <a:xfrm>
                <a:off x="94743" y="1652129"/>
                <a:ext cx="4020000" cy="685715"/>
              </a:xfrm>
              <a:prstGeom prst="rect">
                <a:avLst/>
              </a:prstGeom>
              <a:noFill/>
              <a:ln w="9525">
                <a:noFill/>
                <a:miter lim="800000"/>
                <a:headEnd/>
                <a:tailEnd/>
              </a:ln>
              <a:effectLst/>
            </p:spPr>
          </p:pic>
          <p:pic>
            <p:nvPicPr>
              <p:cNvPr id="25" name="Picture 7"/>
              <p:cNvPicPr>
                <a:picLocks noChangeAspect="1" noChangeArrowheads="1"/>
              </p:cNvPicPr>
              <p:nvPr/>
            </p:nvPicPr>
            <p:blipFill>
              <a:blip r:embed="rId3" cstate="print"/>
              <a:srcRect/>
              <a:stretch>
                <a:fillRect/>
              </a:stretch>
            </p:blipFill>
            <p:spPr bwMode="auto">
              <a:xfrm>
                <a:off x="98601" y="791826"/>
                <a:ext cx="4016142" cy="660000"/>
              </a:xfrm>
              <a:prstGeom prst="rect">
                <a:avLst/>
              </a:prstGeom>
              <a:noFill/>
              <a:ln w="9525">
                <a:noFill/>
                <a:miter lim="800000"/>
                <a:headEnd/>
                <a:tailEnd/>
              </a:ln>
              <a:effectLst/>
            </p:spPr>
          </p:pic>
          <p:pic>
            <p:nvPicPr>
              <p:cNvPr id="26" name="Picture 2"/>
              <p:cNvPicPr>
                <a:picLocks noChangeAspect="1" noChangeArrowheads="1"/>
              </p:cNvPicPr>
              <p:nvPr/>
            </p:nvPicPr>
            <p:blipFill>
              <a:blip r:embed="rId4" cstate="print"/>
              <a:srcRect/>
              <a:stretch>
                <a:fillRect/>
              </a:stretch>
            </p:blipFill>
            <p:spPr bwMode="auto">
              <a:xfrm>
                <a:off x="210456" y="4332688"/>
                <a:ext cx="3967232" cy="692680"/>
              </a:xfrm>
              <a:prstGeom prst="rect">
                <a:avLst/>
              </a:prstGeom>
              <a:noFill/>
              <a:ln w="9525">
                <a:noFill/>
                <a:miter lim="800000"/>
                <a:headEnd/>
                <a:tailEnd/>
              </a:ln>
              <a:effectLst/>
            </p:spPr>
          </p:pic>
          <p:pic>
            <p:nvPicPr>
              <p:cNvPr id="27" name="Picture 4"/>
              <p:cNvPicPr>
                <a:picLocks noChangeAspect="1" noChangeArrowheads="1"/>
              </p:cNvPicPr>
              <p:nvPr/>
            </p:nvPicPr>
            <p:blipFill>
              <a:blip r:embed="rId5" cstate="print"/>
              <a:srcRect/>
              <a:stretch>
                <a:fillRect/>
              </a:stretch>
            </p:blipFill>
            <p:spPr bwMode="auto">
              <a:xfrm>
                <a:off x="179116" y="3428816"/>
                <a:ext cx="3998572" cy="694286"/>
              </a:xfrm>
              <a:prstGeom prst="rect">
                <a:avLst/>
              </a:prstGeom>
              <a:noFill/>
              <a:ln w="9525">
                <a:noFill/>
                <a:miter lim="800000"/>
                <a:headEnd/>
                <a:tailEnd/>
              </a:ln>
              <a:effectLst/>
            </p:spPr>
          </p:pic>
          <p:pic>
            <p:nvPicPr>
              <p:cNvPr id="28" name="Picture 5"/>
              <p:cNvPicPr>
                <a:picLocks noChangeAspect="1" noChangeArrowheads="1"/>
              </p:cNvPicPr>
              <p:nvPr/>
            </p:nvPicPr>
            <p:blipFill>
              <a:blip r:embed="rId6" cstate="print"/>
              <a:srcRect/>
              <a:stretch>
                <a:fillRect/>
              </a:stretch>
            </p:blipFill>
            <p:spPr bwMode="auto">
              <a:xfrm>
                <a:off x="153402" y="2508818"/>
                <a:ext cx="4024286" cy="702857"/>
              </a:xfrm>
              <a:prstGeom prst="rect">
                <a:avLst/>
              </a:prstGeom>
              <a:noFill/>
              <a:ln w="9525">
                <a:noFill/>
                <a:miter lim="800000"/>
                <a:headEnd/>
                <a:tailEnd/>
              </a:ln>
              <a:effectLst/>
            </p:spPr>
          </p:pic>
        </p:grpSp>
        <p:grpSp>
          <p:nvGrpSpPr>
            <p:cNvPr id="15" name="Group 14"/>
            <p:cNvGrpSpPr/>
            <p:nvPr/>
          </p:nvGrpSpPr>
          <p:grpSpPr>
            <a:xfrm>
              <a:off x="4784685" y="1427743"/>
              <a:ext cx="3787842" cy="4043667"/>
              <a:chOff x="4870799" y="741555"/>
              <a:chExt cx="4002857" cy="4353618"/>
            </a:xfrm>
          </p:grpSpPr>
          <p:pic>
            <p:nvPicPr>
              <p:cNvPr id="17" name="Picture 8"/>
              <p:cNvPicPr>
                <a:picLocks noChangeAspect="1" noChangeArrowheads="1"/>
              </p:cNvPicPr>
              <p:nvPr/>
            </p:nvPicPr>
            <p:blipFill>
              <a:blip r:embed="rId7" cstate="print"/>
              <a:srcRect/>
              <a:stretch>
                <a:fillRect/>
              </a:stretch>
            </p:blipFill>
            <p:spPr bwMode="auto">
              <a:xfrm>
                <a:off x="4887942" y="4409458"/>
                <a:ext cx="3985714" cy="685715"/>
              </a:xfrm>
              <a:prstGeom prst="rect">
                <a:avLst/>
              </a:prstGeom>
              <a:noFill/>
              <a:ln w="9525">
                <a:noFill/>
                <a:miter lim="800000"/>
                <a:headEnd/>
                <a:tailEnd/>
              </a:ln>
              <a:effectLst/>
            </p:spPr>
          </p:pic>
          <p:pic>
            <p:nvPicPr>
              <p:cNvPr id="18" name="Picture 9"/>
              <p:cNvPicPr>
                <a:picLocks noChangeAspect="1" noChangeArrowheads="1"/>
              </p:cNvPicPr>
              <p:nvPr/>
            </p:nvPicPr>
            <p:blipFill>
              <a:blip r:embed="rId8" cstate="print"/>
              <a:srcRect/>
              <a:stretch>
                <a:fillRect/>
              </a:stretch>
            </p:blipFill>
            <p:spPr bwMode="auto">
              <a:xfrm>
                <a:off x="4936553" y="3465081"/>
                <a:ext cx="3858145" cy="705522"/>
              </a:xfrm>
              <a:prstGeom prst="rect">
                <a:avLst/>
              </a:prstGeom>
              <a:noFill/>
              <a:ln w="9525">
                <a:noFill/>
                <a:miter lim="800000"/>
                <a:headEnd/>
                <a:tailEnd/>
              </a:ln>
              <a:effectLst/>
            </p:spPr>
          </p:pic>
          <p:pic>
            <p:nvPicPr>
              <p:cNvPr id="19" name="Picture 10"/>
              <p:cNvPicPr>
                <a:picLocks noChangeAspect="1" noChangeArrowheads="1"/>
              </p:cNvPicPr>
              <p:nvPr/>
            </p:nvPicPr>
            <p:blipFill>
              <a:blip r:embed="rId9" cstate="print"/>
              <a:srcRect/>
              <a:stretch>
                <a:fillRect/>
              </a:stretch>
            </p:blipFill>
            <p:spPr bwMode="auto">
              <a:xfrm>
                <a:off x="4928547" y="2528904"/>
                <a:ext cx="3866151" cy="701134"/>
              </a:xfrm>
              <a:prstGeom prst="rect">
                <a:avLst/>
              </a:prstGeom>
              <a:noFill/>
              <a:ln w="9525">
                <a:noFill/>
                <a:miter lim="800000"/>
                <a:headEnd/>
                <a:tailEnd/>
              </a:ln>
              <a:effectLst/>
            </p:spPr>
          </p:pic>
          <p:pic>
            <p:nvPicPr>
              <p:cNvPr id="20" name="Picture 12"/>
              <p:cNvPicPr>
                <a:picLocks noChangeAspect="1" noChangeArrowheads="1"/>
              </p:cNvPicPr>
              <p:nvPr/>
            </p:nvPicPr>
            <p:blipFill>
              <a:blip r:embed="rId10" cstate="print"/>
              <a:srcRect/>
              <a:stretch>
                <a:fillRect/>
              </a:stretch>
            </p:blipFill>
            <p:spPr bwMode="auto">
              <a:xfrm>
                <a:off x="4892227" y="1619159"/>
                <a:ext cx="3981429" cy="750000"/>
              </a:xfrm>
              <a:prstGeom prst="rect">
                <a:avLst/>
              </a:prstGeom>
              <a:noFill/>
              <a:ln w="9525">
                <a:noFill/>
                <a:miter lim="800000"/>
                <a:headEnd/>
                <a:tailEnd/>
              </a:ln>
              <a:effectLst/>
            </p:spPr>
          </p:pic>
          <p:pic>
            <p:nvPicPr>
              <p:cNvPr id="21" name="Picture 13"/>
              <p:cNvPicPr>
                <a:picLocks noChangeAspect="1" noChangeArrowheads="1"/>
              </p:cNvPicPr>
              <p:nvPr/>
            </p:nvPicPr>
            <p:blipFill>
              <a:blip r:embed="rId11" cstate="print"/>
              <a:srcRect/>
              <a:stretch>
                <a:fillRect/>
              </a:stretch>
            </p:blipFill>
            <p:spPr bwMode="auto">
              <a:xfrm>
                <a:off x="4870799" y="741555"/>
                <a:ext cx="3964286" cy="698571"/>
              </a:xfrm>
              <a:prstGeom prst="rect">
                <a:avLst/>
              </a:prstGeom>
              <a:noFill/>
              <a:ln w="9525">
                <a:noFill/>
                <a:miter lim="800000"/>
                <a:headEnd/>
                <a:tailEnd/>
              </a:ln>
              <a:effectLst/>
            </p:spPr>
          </p:pic>
        </p:grpSp>
        <p:sp>
          <p:nvSpPr>
            <p:cNvPr id="10" name="Rectangle 9"/>
            <p:cNvSpPr/>
            <p:nvPr/>
          </p:nvSpPr>
          <p:spPr>
            <a:xfrm>
              <a:off x="4157590" y="1612408"/>
              <a:ext cx="498855" cy="338554"/>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eaLnBrk="1" fontAlgn="auto" hangingPunct="1">
                <a:spcBef>
                  <a:spcPts val="0"/>
                </a:spcBef>
                <a:spcAft>
                  <a:spcPts val="0"/>
                </a:spcAft>
                <a:defRPr/>
              </a:pPr>
              <a:r>
                <a:rPr lang="en-US" sz="1600" b="1" dirty="0">
                  <a:solidFill>
                    <a:schemeClr val="accent6"/>
                  </a:solidFill>
                  <a:latin typeface="+mj-lt"/>
                </a:rPr>
                <a:t>“0”</a:t>
              </a:r>
            </a:p>
          </p:txBody>
        </p:sp>
        <p:sp>
          <p:nvSpPr>
            <p:cNvPr id="11" name="Rectangle 10"/>
            <p:cNvSpPr/>
            <p:nvPr/>
          </p:nvSpPr>
          <p:spPr>
            <a:xfrm>
              <a:off x="4157590" y="2510782"/>
              <a:ext cx="827471" cy="338554"/>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eaLnBrk="1" fontAlgn="auto" hangingPunct="1">
                <a:spcBef>
                  <a:spcPts val="0"/>
                </a:spcBef>
                <a:spcAft>
                  <a:spcPts val="0"/>
                </a:spcAft>
                <a:defRPr/>
              </a:pPr>
              <a:r>
                <a:rPr lang="en-US" sz="1600" b="1" dirty="0">
                  <a:solidFill>
                    <a:schemeClr val="accent6"/>
                  </a:solidFill>
                  <a:latin typeface="+mj-lt"/>
                </a:rPr>
                <a:t>“1/4</a:t>
              </a:r>
              <a:r>
                <a:rPr lang="el-GR" sz="1600" b="1" dirty="0">
                  <a:solidFill>
                    <a:schemeClr val="accent6"/>
                  </a:solidFill>
                  <a:latin typeface="+mj-lt"/>
                </a:rPr>
                <a:t>π</a:t>
              </a:r>
              <a:r>
                <a:rPr lang="en-US" sz="1600" b="1" dirty="0">
                  <a:solidFill>
                    <a:schemeClr val="accent6"/>
                  </a:solidFill>
                  <a:latin typeface="+mj-lt"/>
                </a:rPr>
                <a:t>”</a:t>
              </a:r>
            </a:p>
          </p:txBody>
        </p:sp>
        <p:sp>
          <p:nvSpPr>
            <p:cNvPr id="12" name="Rectangle 11"/>
            <p:cNvSpPr/>
            <p:nvPr/>
          </p:nvSpPr>
          <p:spPr>
            <a:xfrm>
              <a:off x="4212236" y="3247891"/>
              <a:ext cx="827471" cy="338554"/>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eaLnBrk="1" fontAlgn="auto" hangingPunct="1">
                <a:spcBef>
                  <a:spcPts val="0"/>
                </a:spcBef>
                <a:spcAft>
                  <a:spcPts val="0"/>
                </a:spcAft>
                <a:defRPr/>
              </a:pPr>
              <a:r>
                <a:rPr lang="en-US" sz="1600" b="1" dirty="0">
                  <a:solidFill>
                    <a:schemeClr val="accent6"/>
                  </a:solidFill>
                  <a:latin typeface="+mj-lt"/>
                </a:rPr>
                <a:t>“1/2</a:t>
              </a:r>
              <a:r>
                <a:rPr lang="el-GR" sz="1600" b="1" dirty="0">
                  <a:solidFill>
                    <a:schemeClr val="accent6"/>
                  </a:solidFill>
                  <a:latin typeface="+mj-lt"/>
                </a:rPr>
                <a:t>π</a:t>
              </a:r>
              <a:r>
                <a:rPr lang="en-US" sz="1600" b="1" dirty="0">
                  <a:solidFill>
                    <a:schemeClr val="accent6"/>
                  </a:solidFill>
                  <a:latin typeface="+mj-lt"/>
                </a:rPr>
                <a:t>”</a:t>
              </a:r>
            </a:p>
          </p:txBody>
        </p:sp>
        <p:sp>
          <p:nvSpPr>
            <p:cNvPr id="13" name="Rectangle 12"/>
            <p:cNvSpPr/>
            <p:nvPr/>
          </p:nvSpPr>
          <p:spPr>
            <a:xfrm>
              <a:off x="4212236" y="4115741"/>
              <a:ext cx="827471" cy="338554"/>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eaLnBrk="1" fontAlgn="auto" hangingPunct="1">
                <a:spcBef>
                  <a:spcPts val="0"/>
                </a:spcBef>
                <a:spcAft>
                  <a:spcPts val="0"/>
                </a:spcAft>
                <a:defRPr/>
              </a:pPr>
              <a:r>
                <a:rPr lang="en-US" sz="1600" b="1" dirty="0">
                  <a:solidFill>
                    <a:schemeClr val="accent6"/>
                  </a:solidFill>
                  <a:latin typeface="+mj-lt"/>
                </a:rPr>
                <a:t>“3/4</a:t>
              </a:r>
              <a:r>
                <a:rPr lang="el-GR" sz="1600" b="1" dirty="0">
                  <a:solidFill>
                    <a:schemeClr val="accent6"/>
                  </a:solidFill>
                  <a:latin typeface="+mj-lt"/>
                </a:rPr>
                <a:t>π</a:t>
              </a:r>
              <a:r>
                <a:rPr lang="en-US" sz="1600" b="1" dirty="0">
                  <a:solidFill>
                    <a:schemeClr val="accent6"/>
                  </a:solidFill>
                  <a:latin typeface="+mj-lt"/>
                </a:rPr>
                <a:t>”</a:t>
              </a:r>
            </a:p>
          </p:txBody>
        </p:sp>
        <p:sp>
          <p:nvSpPr>
            <p:cNvPr id="14" name="Rectangle 13"/>
            <p:cNvSpPr/>
            <p:nvPr/>
          </p:nvSpPr>
          <p:spPr>
            <a:xfrm>
              <a:off x="4314850" y="5036695"/>
              <a:ext cx="542136" cy="338554"/>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eaLnBrk="1" fontAlgn="auto" hangingPunct="1">
                <a:spcBef>
                  <a:spcPts val="0"/>
                </a:spcBef>
                <a:spcAft>
                  <a:spcPts val="0"/>
                </a:spcAft>
                <a:defRPr/>
              </a:pPr>
              <a:r>
                <a:rPr lang="en-US" sz="1600" b="1" dirty="0">
                  <a:solidFill>
                    <a:schemeClr val="accent6"/>
                  </a:solidFill>
                  <a:latin typeface="+mj-lt"/>
                </a:rPr>
                <a:t>“</a:t>
              </a:r>
              <a:r>
                <a:rPr lang="el-GR" sz="1600" b="1" dirty="0">
                  <a:solidFill>
                    <a:schemeClr val="accent6"/>
                  </a:solidFill>
                  <a:latin typeface="+mj-lt"/>
                </a:rPr>
                <a:t>π</a:t>
              </a:r>
              <a:r>
                <a:rPr lang="en-US" sz="1600" b="1" dirty="0">
                  <a:solidFill>
                    <a:schemeClr val="accent6"/>
                  </a:solidFill>
                  <a:latin typeface="+mj-lt"/>
                </a:rPr>
                <a:t>”</a:t>
              </a:r>
            </a:p>
          </p:txBody>
        </p:sp>
      </p:grpSp>
      <p:sp>
        <p:nvSpPr>
          <p:cNvPr id="29" name="TextBox 28"/>
          <p:cNvSpPr txBox="1"/>
          <p:nvPr/>
        </p:nvSpPr>
        <p:spPr>
          <a:xfrm>
            <a:off x="73238" y="5568214"/>
            <a:ext cx="8647337" cy="1138773"/>
          </a:xfrm>
          <a:prstGeom prst="rect">
            <a:avLst/>
          </a:prstGeom>
          <a:noFill/>
        </p:spPr>
        <p:txBody>
          <a:bodyPr wrap="square" rtlCol="0">
            <a:spAutoFit/>
          </a:bodyPr>
          <a:lstStyle/>
          <a:p>
            <a:r>
              <a:rPr lang="en-US" sz="1600" dirty="0">
                <a:solidFill>
                  <a:schemeClr val="tx2">
                    <a:lumMod val="75000"/>
                  </a:schemeClr>
                </a:solidFill>
              </a:rPr>
              <a:t>HOMs in an ideal cavity.                                                        HOMs in a “realistic” cavity, i.e.,  in                                                     					                                                 presence of  misalignments.  </a:t>
            </a:r>
          </a:p>
          <a:p>
            <a:r>
              <a:rPr lang="en-US" sz="1800" i="1" dirty="0">
                <a:solidFill>
                  <a:schemeClr val="tx2">
                    <a:lumMod val="75000"/>
                  </a:schemeClr>
                </a:solidFill>
              </a:rPr>
              <a:t>In both cases the operating mode is tuned to correct frequency and field flatness. </a:t>
            </a:r>
          </a:p>
          <a:p>
            <a:endParaRPr lang="en-US" sz="1800" dirty="0">
              <a:solidFill>
                <a:schemeClr val="tx2">
                  <a:lumMod val="75000"/>
                </a:schemeClr>
              </a:solidFill>
            </a:endParaRPr>
          </a:p>
        </p:txBody>
      </p:sp>
      <p:sp>
        <p:nvSpPr>
          <p:cNvPr id="5" name="TextBox 4"/>
          <p:cNvSpPr txBox="1"/>
          <p:nvPr/>
        </p:nvSpPr>
        <p:spPr>
          <a:xfrm>
            <a:off x="67604" y="360669"/>
            <a:ext cx="8962404" cy="1754326"/>
          </a:xfrm>
          <a:prstGeom prst="rect">
            <a:avLst/>
          </a:prstGeom>
          <a:noFill/>
        </p:spPr>
        <p:txBody>
          <a:bodyPr wrap="square" rtlCol="0">
            <a:spAutoFit/>
          </a:bodyPr>
          <a:lstStyle/>
          <a:p>
            <a:r>
              <a:rPr lang="en-US" sz="1800" dirty="0"/>
              <a:t>For some modes</a:t>
            </a:r>
            <a:r>
              <a:rPr lang="en-US" sz="1800" i="1" dirty="0"/>
              <a:t> k (coupling) </a:t>
            </a:r>
            <a:r>
              <a:rPr lang="en-US" sz="1800" dirty="0"/>
              <a:t>may be very small (electric coupling is compensated by magnetic coupling). Because of manufacturing errors the field distribution may change, the mode will not be coupled to the FC or beam pipe, and have high </a:t>
            </a:r>
            <a:r>
              <a:rPr lang="en-US" sz="1800" i="1" dirty="0" err="1"/>
              <a:t>Q</a:t>
            </a:r>
            <a:r>
              <a:rPr lang="en-US" sz="1800" i="1" baseline="-25000" dirty="0" err="1"/>
              <a:t>load</a:t>
            </a:r>
            <a:r>
              <a:rPr lang="en-US" sz="1800" dirty="0"/>
              <a:t> – so called trapped modes.  </a:t>
            </a:r>
          </a:p>
          <a:p>
            <a:r>
              <a:rPr lang="en-US" sz="1800" dirty="0"/>
              <a:t>      </a:t>
            </a:r>
            <a:r>
              <a:rPr lang="en-US" sz="1800" b="1" dirty="0"/>
              <a:t>             An example of a bad cavity design containing a trapped mode:</a:t>
            </a:r>
          </a:p>
          <a:p>
            <a:endParaRPr lang="en-US" sz="1800" dirty="0"/>
          </a:p>
          <a:p>
            <a:endParaRPr lang="en-US" sz="1800" dirty="0"/>
          </a:p>
        </p:txBody>
      </p:sp>
    </p:spTree>
    <p:extLst>
      <p:ext uri="{BB962C8B-B14F-4D97-AF65-F5344CB8AC3E}">
        <p14:creationId xmlns:p14="http://schemas.microsoft.com/office/powerpoint/2010/main" val="37726530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173</a:t>
            </a:fld>
            <a:endParaRPr lang="en-US" dirty="0"/>
          </a:p>
        </p:txBody>
      </p:sp>
      <p:sp>
        <p:nvSpPr>
          <p:cNvPr id="6" name="TextBox 5"/>
          <p:cNvSpPr txBox="1"/>
          <p:nvPr/>
        </p:nvSpPr>
        <p:spPr>
          <a:xfrm>
            <a:off x="296167" y="25006"/>
            <a:ext cx="8529278" cy="954107"/>
          </a:xfrm>
          <a:prstGeom prst="rect">
            <a:avLst/>
          </a:prstGeom>
          <a:noFill/>
        </p:spPr>
        <p:txBody>
          <a:bodyPr wrap="square" rtlCol="0">
            <a:spAutoFit/>
          </a:bodyPr>
          <a:lstStyle/>
          <a:p>
            <a:r>
              <a:rPr lang="en-US" sz="2800" b="1" dirty="0">
                <a:solidFill>
                  <a:srgbClr val="0033CC"/>
                </a:solidFill>
              </a:rPr>
              <a:t>Resonance excitation of HOMs in elliptical SRF cavities</a:t>
            </a:r>
          </a:p>
          <a:p>
            <a:endParaRPr lang="en-US" sz="2800" dirty="0"/>
          </a:p>
        </p:txBody>
      </p:sp>
      <p:sp>
        <p:nvSpPr>
          <p:cNvPr id="8" name="Rectangle 7"/>
          <p:cNvSpPr/>
          <p:nvPr/>
        </p:nvSpPr>
        <p:spPr>
          <a:xfrm>
            <a:off x="5904646" y="3324420"/>
            <a:ext cx="3137753" cy="1446550"/>
          </a:xfrm>
          <a:prstGeom prst="rect">
            <a:avLst/>
          </a:prstGeom>
        </p:spPr>
        <p:txBody>
          <a:bodyPr wrap="square">
            <a:spAutoFit/>
          </a:bodyPr>
          <a:lstStyle/>
          <a:p>
            <a:r>
              <a:rPr lang="en-GB" sz="1600" dirty="0">
                <a:solidFill>
                  <a:srgbClr val="0000FF"/>
                </a:solidFill>
              </a:rPr>
              <a:t>The beam current spectrum may be dense: for PX it contains </a:t>
            </a:r>
          </a:p>
          <a:p>
            <a:pPr marL="285750" indent="-285750">
              <a:buFont typeface="Wingdings" panose="05000000000000000000" pitchFamily="2" charset="2"/>
              <a:buChar char="v"/>
            </a:pPr>
            <a:r>
              <a:rPr lang="en-GB" sz="1400" dirty="0">
                <a:solidFill>
                  <a:srgbClr val="0000FF"/>
                </a:solidFill>
              </a:rPr>
              <a:t>● harmonics of the bunch sequence frequency of 10.15 MHz and </a:t>
            </a:r>
          </a:p>
          <a:p>
            <a:pPr marL="285750" indent="-285750">
              <a:buFont typeface="Wingdings" panose="05000000000000000000" pitchFamily="2" charset="2"/>
              <a:buChar char="v"/>
            </a:pPr>
            <a:r>
              <a:rPr lang="en-GB" sz="1400" dirty="0">
                <a:solidFill>
                  <a:srgbClr val="0000FF"/>
                </a:solidFill>
              </a:rPr>
              <a:t>● sidebands of the harmonics of 81.25 MHz separated by 1 </a:t>
            </a:r>
            <a:r>
              <a:rPr lang="en-GB" sz="1400" dirty="0" err="1">
                <a:solidFill>
                  <a:srgbClr val="0000FF"/>
                </a:solidFill>
              </a:rPr>
              <a:t>MHz</a:t>
            </a:r>
            <a:r>
              <a:rPr lang="en-GB" sz="1400" dirty="0" err="1"/>
              <a:t>.</a:t>
            </a:r>
            <a:endParaRPr lang="en-GB" sz="1400" dirty="0"/>
          </a:p>
        </p:txBody>
      </p:sp>
      <p:pic>
        <p:nvPicPr>
          <p:cNvPr id="9" name="Picture 3"/>
          <p:cNvPicPr>
            <a:picLocks noChangeAspect="1" noChangeArrowheads="1"/>
          </p:cNvPicPr>
          <p:nvPr/>
        </p:nvPicPr>
        <p:blipFill>
          <a:blip r:embed="rId2" cstate="print"/>
          <a:srcRect/>
          <a:stretch>
            <a:fillRect/>
          </a:stretch>
        </p:blipFill>
        <p:spPr bwMode="auto">
          <a:xfrm>
            <a:off x="100503" y="4129697"/>
            <a:ext cx="5905744" cy="2226397"/>
          </a:xfrm>
          <a:prstGeom prst="rect">
            <a:avLst/>
          </a:prstGeom>
          <a:noFill/>
          <a:ln w="9525">
            <a:noFill/>
            <a:miter lim="800000"/>
            <a:headEnd/>
            <a:tailEnd/>
          </a:ln>
        </p:spPr>
      </p:pic>
      <p:sp>
        <p:nvSpPr>
          <p:cNvPr id="10" name="TextBox 2"/>
          <p:cNvSpPr txBox="1">
            <a:spLocks noChangeArrowheads="1"/>
          </p:cNvSpPr>
          <p:nvPr/>
        </p:nvSpPr>
        <p:spPr bwMode="auto">
          <a:xfrm>
            <a:off x="736827" y="3912291"/>
            <a:ext cx="3952404" cy="307777"/>
          </a:xfrm>
          <a:prstGeom prst="rect">
            <a:avLst/>
          </a:prstGeom>
          <a:noFill/>
          <a:ln w="9525">
            <a:noFill/>
            <a:miter lim="800000"/>
            <a:headEnd/>
            <a:tailEnd/>
          </a:ln>
        </p:spPr>
        <p:txBody>
          <a:bodyPr wrap="square">
            <a:spAutoFit/>
          </a:bodyPr>
          <a:lstStyle/>
          <a:p>
            <a:r>
              <a:rPr lang="en-US" sz="1400" dirty="0"/>
              <a:t>β = 0.61                                                              β = 0.9</a:t>
            </a:r>
          </a:p>
        </p:txBody>
      </p:sp>
      <p:pic>
        <p:nvPicPr>
          <p:cNvPr id="5" name="Picture 4"/>
          <p:cNvPicPr>
            <a:picLocks noChangeAspect="1"/>
          </p:cNvPicPr>
          <p:nvPr/>
        </p:nvPicPr>
        <p:blipFill>
          <a:blip r:embed="rId3"/>
          <a:stretch>
            <a:fillRect/>
          </a:stretch>
        </p:blipFill>
        <p:spPr>
          <a:xfrm>
            <a:off x="222250" y="566904"/>
            <a:ext cx="4271596" cy="2664626"/>
          </a:xfrm>
          <a:prstGeom prst="rect">
            <a:avLst/>
          </a:prstGeom>
        </p:spPr>
      </p:pic>
      <p:sp>
        <p:nvSpPr>
          <p:cNvPr id="11" name="TextBox 10"/>
          <p:cNvSpPr txBox="1"/>
          <p:nvPr/>
        </p:nvSpPr>
        <p:spPr>
          <a:xfrm>
            <a:off x="199148" y="3324420"/>
            <a:ext cx="4729500" cy="584775"/>
          </a:xfrm>
          <a:prstGeom prst="rect">
            <a:avLst/>
          </a:prstGeom>
          <a:noFill/>
        </p:spPr>
        <p:txBody>
          <a:bodyPr wrap="none" rtlCol="0">
            <a:spAutoFit/>
          </a:bodyPr>
          <a:lstStyle/>
          <a:p>
            <a:r>
              <a:rPr lang="en-US" sz="1600" dirty="0"/>
              <a:t>Example of the beam structure for multi-experimental </a:t>
            </a:r>
          </a:p>
          <a:p>
            <a:r>
              <a:rPr lang="en-US" sz="1600" dirty="0"/>
              <a:t>proton driver (Project X)</a:t>
            </a:r>
          </a:p>
        </p:txBody>
      </p:sp>
      <p:pic>
        <p:nvPicPr>
          <p:cNvPr id="14" name="Picture 13"/>
          <p:cNvPicPr>
            <a:picLocks noChangeAspect="1"/>
          </p:cNvPicPr>
          <p:nvPr/>
        </p:nvPicPr>
        <p:blipFill>
          <a:blip r:embed="rId4"/>
          <a:stretch>
            <a:fillRect/>
          </a:stretch>
        </p:blipFill>
        <p:spPr>
          <a:xfrm>
            <a:off x="4374066" y="561464"/>
            <a:ext cx="4562932" cy="2670066"/>
          </a:xfrm>
          <a:prstGeom prst="rect">
            <a:avLst/>
          </a:prstGeom>
        </p:spPr>
      </p:pic>
      <p:sp>
        <p:nvSpPr>
          <p:cNvPr id="16" name="TextBox 15"/>
          <p:cNvSpPr txBox="1"/>
          <p:nvPr/>
        </p:nvSpPr>
        <p:spPr>
          <a:xfrm>
            <a:off x="6381811" y="5224978"/>
            <a:ext cx="2555187" cy="338554"/>
          </a:xfrm>
          <a:prstGeom prst="rect">
            <a:avLst/>
          </a:prstGeom>
          <a:noFill/>
        </p:spPr>
        <p:txBody>
          <a:bodyPr wrap="none" rtlCol="0">
            <a:spAutoFit/>
          </a:bodyPr>
          <a:lstStyle/>
          <a:p>
            <a:r>
              <a:rPr lang="en-US" sz="1600" dirty="0"/>
              <a:t>R/Q spectrum of the cavities</a:t>
            </a:r>
          </a:p>
        </p:txBody>
      </p:sp>
      <p:cxnSp>
        <p:nvCxnSpPr>
          <p:cNvPr id="18" name="Straight Arrow Connector 17"/>
          <p:cNvCxnSpPr>
            <a:stCxn id="16" idx="1"/>
          </p:cNvCxnSpPr>
          <p:nvPr/>
        </p:nvCxnSpPr>
        <p:spPr>
          <a:xfrm flipH="1">
            <a:off x="5904646" y="5394255"/>
            <a:ext cx="47716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65878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174</a:t>
            </a:fld>
            <a:endParaRPr lang="en-US" dirty="0"/>
          </a:p>
        </p:txBody>
      </p:sp>
      <p:sp>
        <p:nvSpPr>
          <p:cNvPr id="6" name="TextBox 5"/>
          <p:cNvSpPr txBox="1"/>
          <p:nvPr/>
        </p:nvSpPr>
        <p:spPr>
          <a:xfrm>
            <a:off x="296167" y="25006"/>
            <a:ext cx="8529278" cy="954107"/>
          </a:xfrm>
          <a:prstGeom prst="rect">
            <a:avLst/>
          </a:prstGeom>
          <a:noFill/>
        </p:spPr>
        <p:txBody>
          <a:bodyPr wrap="square" rtlCol="0">
            <a:spAutoFit/>
          </a:bodyPr>
          <a:lstStyle/>
          <a:p>
            <a:r>
              <a:rPr lang="en-US" sz="2800" b="1" dirty="0">
                <a:solidFill>
                  <a:srgbClr val="0033CC"/>
                </a:solidFill>
              </a:rPr>
              <a:t>Resonance excitation of HOMs in elliptical SRF cavities</a:t>
            </a:r>
          </a:p>
          <a:p>
            <a:endParaRPr lang="en-US" sz="2800" dirty="0"/>
          </a:p>
        </p:txBody>
      </p:sp>
      <p:pic>
        <p:nvPicPr>
          <p:cNvPr id="12" name="Picture 2"/>
          <p:cNvPicPr>
            <a:picLocks noChangeAspect="1" noChangeArrowheads="1"/>
          </p:cNvPicPr>
          <p:nvPr/>
        </p:nvPicPr>
        <p:blipFill>
          <a:blip r:embed="rId2" cstate="print"/>
          <a:srcRect/>
          <a:stretch>
            <a:fillRect/>
          </a:stretch>
        </p:blipFill>
        <p:spPr bwMode="auto">
          <a:xfrm>
            <a:off x="4660801" y="502059"/>
            <a:ext cx="4526906" cy="3177838"/>
          </a:xfrm>
          <a:prstGeom prst="rect">
            <a:avLst/>
          </a:prstGeom>
          <a:noFill/>
          <a:ln w="9525">
            <a:noFill/>
            <a:miter lim="800000"/>
            <a:headEnd/>
            <a:tailEnd/>
          </a:ln>
        </p:spPr>
      </p:pic>
      <p:sp>
        <p:nvSpPr>
          <p:cNvPr id="13" name="Rectangle 12"/>
          <p:cNvSpPr/>
          <p:nvPr/>
        </p:nvSpPr>
        <p:spPr>
          <a:xfrm>
            <a:off x="5163129" y="3688565"/>
            <a:ext cx="4005212" cy="584775"/>
          </a:xfrm>
          <a:prstGeom prst="rect">
            <a:avLst/>
          </a:prstGeom>
        </p:spPr>
        <p:txBody>
          <a:bodyPr wrap="square">
            <a:spAutoFit/>
          </a:bodyPr>
          <a:lstStyle/>
          <a:p>
            <a:r>
              <a:rPr lang="en-US" sz="1600" dirty="0">
                <a:solidFill>
                  <a:schemeClr val="tx1">
                    <a:lumMod val="60000"/>
                    <a:lumOff val="40000"/>
                  </a:schemeClr>
                </a:solidFill>
              </a:rPr>
              <a:t>(R/Q) for HOM modes depends on the particle velocity </a:t>
            </a:r>
            <a:r>
              <a:rPr lang="el-GR" sz="1600" dirty="0">
                <a:solidFill>
                  <a:schemeClr val="tx1">
                    <a:lumMod val="60000"/>
                    <a:lumOff val="40000"/>
                  </a:schemeClr>
                </a:solidFill>
              </a:rPr>
              <a:t>β</a:t>
            </a:r>
            <a:r>
              <a:rPr lang="en-US" sz="1600" dirty="0">
                <a:solidFill>
                  <a:schemeClr val="tx1">
                    <a:lumMod val="60000"/>
                    <a:lumOff val="40000"/>
                  </a:schemeClr>
                </a:solidFill>
              </a:rPr>
              <a:t> (650 MHz, </a:t>
            </a:r>
            <a:r>
              <a:rPr lang="el-GR" sz="1600" dirty="0">
                <a:solidFill>
                  <a:schemeClr val="tx1">
                    <a:lumMod val="60000"/>
                    <a:lumOff val="40000"/>
                  </a:schemeClr>
                </a:solidFill>
              </a:rPr>
              <a:t>β</a:t>
            </a:r>
            <a:r>
              <a:rPr lang="en-US" sz="1600" dirty="0">
                <a:solidFill>
                  <a:schemeClr val="tx1">
                    <a:lumMod val="60000"/>
                    <a:lumOff val="40000"/>
                  </a:schemeClr>
                </a:solidFill>
              </a:rPr>
              <a:t>=0.9 cavity)</a:t>
            </a:r>
          </a:p>
        </p:txBody>
      </p:sp>
      <p:sp>
        <p:nvSpPr>
          <p:cNvPr id="15" name="TextBox 1"/>
          <p:cNvSpPr txBox="1">
            <a:spLocks noChangeArrowheads="1"/>
          </p:cNvSpPr>
          <p:nvPr/>
        </p:nvSpPr>
        <p:spPr bwMode="auto">
          <a:xfrm>
            <a:off x="10048" y="700216"/>
            <a:ext cx="4726075" cy="3498394"/>
          </a:xfrm>
          <a:prstGeom prst="rect">
            <a:avLst/>
          </a:prstGeom>
          <a:noFill/>
          <a:ln w="9525">
            <a:noFill/>
            <a:miter lim="800000"/>
            <a:headEnd/>
            <a:tailEnd/>
          </a:ln>
        </p:spPr>
        <p:txBody>
          <a:bodyPr wrap="square">
            <a:spAutoFit/>
          </a:bodyPr>
          <a:lstStyle/>
          <a:p>
            <a:r>
              <a:rPr lang="en-US" sz="2000" dirty="0">
                <a:solidFill>
                  <a:schemeClr val="accent3">
                    <a:lumMod val="50000"/>
                  </a:schemeClr>
                </a:solidFill>
              </a:rPr>
              <a:t>HOM have frequency spread caused by manufacturing errors:</a:t>
            </a:r>
          </a:p>
          <a:p>
            <a:pPr>
              <a:buFont typeface="Wingdings" pitchFamily="2" charset="2"/>
              <a:buChar char="v"/>
            </a:pPr>
            <a:r>
              <a:rPr lang="en-US" sz="2000" dirty="0">
                <a:solidFill>
                  <a:schemeClr val="accent3">
                    <a:lumMod val="50000"/>
                  </a:schemeClr>
                </a:solidFill>
              </a:rPr>
              <a:t>For 1.3 GHz ILC cavity </a:t>
            </a:r>
            <a:r>
              <a:rPr lang="en-US" sz="2000" dirty="0" err="1">
                <a:solidFill>
                  <a:schemeClr val="accent3">
                    <a:lumMod val="50000"/>
                  </a:schemeClr>
                </a:solidFill>
              </a:rPr>
              <a:t>r.m.s</a:t>
            </a:r>
            <a:r>
              <a:rPr lang="en-US" sz="2000" dirty="0">
                <a:solidFill>
                  <a:schemeClr val="accent3">
                    <a:lumMod val="50000"/>
                  </a:schemeClr>
                </a:solidFill>
              </a:rPr>
              <a:t>. spread </a:t>
            </a:r>
            <a:r>
              <a:rPr lang="el-GR" sz="2000" dirty="0">
                <a:solidFill>
                  <a:schemeClr val="accent3">
                    <a:lumMod val="50000"/>
                  </a:schemeClr>
                </a:solidFill>
              </a:rPr>
              <a:t>σ</a:t>
            </a:r>
            <a:r>
              <a:rPr lang="en-US" sz="2000" baseline="-25000" dirty="0">
                <a:solidFill>
                  <a:schemeClr val="accent3">
                    <a:lumMod val="50000"/>
                  </a:schemeClr>
                </a:solidFill>
              </a:rPr>
              <a:t>f</a:t>
            </a:r>
            <a:r>
              <a:rPr lang="en-US" sz="2000" dirty="0">
                <a:solidFill>
                  <a:schemeClr val="accent3">
                    <a:lumMod val="50000"/>
                  </a:schemeClr>
                </a:solidFill>
              </a:rPr>
              <a:t> of the resonance frequencies is 6-9 MHz depending on the pass band;</a:t>
            </a:r>
          </a:p>
          <a:p>
            <a:pPr>
              <a:buFont typeface="Wingdings" pitchFamily="2" charset="2"/>
              <a:buChar char="v"/>
            </a:pPr>
            <a:r>
              <a:rPr lang="en-US" sz="2000" dirty="0">
                <a:solidFill>
                  <a:schemeClr val="accent3">
                    <a:lumMod val="50000"/>
                  </a:schemeClr>
                </a:solidFill>
              </a:rPr>
              <a:t>Cornell: </a:t>
            </a:r>
            <a:r>
              <a:rPr lang="el-GR" sz="2000" dirty="0">
                <a:solidFill>
                  <a:schemeClr val="accent3">
                    <a:lumMod val="50000"/>
                  </a:schemeClr>
                </a:solidFill>
              </a:rPr>
              <a:t>σ</a:t>
            </a:r>
            <a:r>
              <a:rPr lang="en-US" sz="2000" baseline="-25000" dirty="0">
                <a:solidFill>
                  <a:schemeClr val="accent3">
                    <a:lumMod val="50000"/>
                  </a:schemeClr>
                </a:solidFill>
              </a:rPr>
              <a:t>f </a:t>
            </a:r>
            <a:r>
              <a:rPr lang="en-US" sz="2000" dirty="0">
                <a:solidFill>
                  <a:schemeClr val="accent3">
                    <a:lumMod val="50000"/>
                  </a:schemeClr>
                </a:solidFill>
              </a:rPr>
              <a:t>≈ 10.9·10</a:t>
            </a:r>
            <a:r>
              <a:rPr lang="en-US" sz="2000" baseline="30000" dirty="0">
                <a:solidFill>
                  <a:schemeClr val="accent3">
                    <a:lumMod val="50000"/>
                  </a:schemeClr>
                </a:solidFill>
              </a:rPr>
              <a:t>-4</a:t>
            </a:r>
            <a:r>
              <a:rPr lang="en-US" sz="2000" dirty="0">
                <a:solidFill>
                  <a:schemeClr val="accent3">
                    <a:lumMod val="50000"/>
                  </a:schemeClr>
                </a:solidFill>
              </a:rPr>
              <a:t>×(f</a:t>
            </a:r>
            <a:r>
              <a:rPr lang="en-US" sz="2000" baseline="-25000" dirty="0">
                <a:solidFill>
                  <a:schemeClr val="accent3">
                    <a:lumMod val="50000"/>
                  </a:schemeClr>
                </a:solidFill>
              </a:rPr>
              <a:t>HOM</a:t>
            </a:r>
            <a:r>
              <a:rPr lang="en-US" sz="2000" dirty="0">
                <a:solidFill>
                  <a:schemeClr val="accent3">
                    <a:lumMod val="50000"/>
                  </a:schemeClr>
                </a:solidFill>
              </a:rPr>
              <a:t>-f</a:t>
            </a:r>
            <a:r>
              <a:rPr lang="en-US" sz="2000" baseline="-25000" dirty="0">
                <a:solidFill>
                  <a:schemeClr val="accent3">
                    <a:lumMod val="50000"/>
                  </a:schemeClr>
                </a:solidFill>
              </a:rPr>
              <a:t>0</a:t>
            </a:r>
            <a:r>
              <a:rPr lang="en-US" sz="2000" dirty="0">
                <a:solidFill>
                  <a:schemeClr val="accent3">
                    <a:lumMod val="50000"/>
                  </a:schemeClr>
                </a:solidFill>
              </a:rPr>
              <a:t>), </a:t>
            </a:r>
          </a:p>
          <a:p>
            <a:pPr>
              <a:buFont typeface="Wingdings" pitchFamily="2" charset="2"/>
              <a:buChar char="v"/>
            </a:pPr>
            <a:endParaRPr lang="en-US" sz="2000" baseline="-25000" dirty="0">
              <a:solidFill>
                <a:schemeClr val="accent3">
                  <a:lumMod val="50000"/>
                </a:schemeClr>
              </a:solidFill>
            </a:endParaRPr>
          </a:p>
          <a:p>
            <a:pPr>
              <a:buFont typeface="Wingdings" pitchFamily="2" charset="2"/>
              <a:buChar char="v"/>
            </a:pPr>
            <a:r>
              <a:rPr lang="en-US" sz="2000" dirty="0">
                <a:solidFill>
                  <a:schemeClr val="accent3">
                    <a:lumMod val="50000"/>
                  </a:schemeClr>
                </a:solidFill>
              </a:rPr>
              <a:t>SNS: </a:t>
            </a:r>
            <a:r>
              <a:rPr lang="el-GR" sz="2000" dirty="0">
                <a:solidFill>
                  <a:schemeClr val="accent3">
                    <a:lumMod val="50000"/>
                  </a:schemeClr>
                </a:solidFill>
              </a:rPr>
              <a:t>σ</a:t>
            </a:r>
            <a:r>
              <a:rPr lang="en-US" sz="2000" baseline="-25000" dirty="0">
                <a:solidFill>
                  <a:schemeClr val="accent3">
                    <a:lumMod val="50000"/>
                  </a:schemeClr>
                </a:solidFill>
              </a:rPr>
              <a:t>f </a:t>
            </a:r>
            <a:r>
              <a:rPr lang="en-US" sz="2000" dirty="0">
                <a:solidFill>
                  <a:schemeClr val="accent3">
                    <a:lumMod val="50000"/>
                  </a:schemeClr>
                </a:solidFill>
              </a:rPr>
              <a:t>≈ (9.6·10</a:t>
            </a:r>
            <a:r>
              <a:rPr lang="en-US" sz="2000" baseline="30000" dirty="0">
                <a:solidFill>
                  <a:schemeClr val="accent3">
                    <a:lumMod val="50000"/>
                  </a:schemeClr>
                </a:solidFill>
              </a:rPr>
              <a:t>-4 </a:t>
            </a:r>
            <a:r>
              <a:rPr lang="en-US" sz="2000" dirty="0">
                <a:solidFill>
                  <a:schemeClr val="accent3">
                    <a:lumMod val="50000"/>
                  </a:schemeClr>
                </a:solidFill>
              </a:rPr>
              <a:t>- 13.4·10</a:t>
            </a:r>
            <a:r>
              <a:rPr lang="en-US" sz="2000" baseline="30000" dirty="0">
                <a:solidFill>
                  <a:schemeClr val="accent3">
                    <a:lumMod val="50000"/>
                  </a:schemeClr>
                </a:solidFill>
              </a:rPr>
              <a:t>-4 </a:t>
            </a:r>
            <a:r>
              <a:rPr lang="en-US" sz="2000" dirty="0">
                <a:solidFill>
                  <a:schemeClr val="accent3">
                    <a:lumMod val="50000"/>
                  </a:schemeClr>
                </a:solidFill>
              </a:rPr>
              <a:t>)×(f</a:t>
            </a:r>
            <a:r>
              <a:rPr lang="en-US" sz="2000" baseline="-25000" dirty="0">
                <a:solidFill>
                  <a:schemeClr val="accent3">
                    <a:lumMod val="50000"/>
                  </a:schemeClr>
                </a:solidFill>
              </a:rPr>
              <a:t>HOM</a:t>
            </a:r>
            <a:r>
              <a:rPr lang="en-US" sz="2000" dirty="0">
                <a:solidFill>
                  <a:schemeClr val="accent3">
                    <a:lumMod val="50000"/>
                  </a:schemeClr>
                </a:solidFill>
              </a:rPr>
              <a:t>-f</a:t>
            </a:r>
            <a:r>
              <a:rPr lang="en-US" sz="2000" baseline="-25000" dirty="0">
                <a:solidFill>
                  <a:schemeClr val="accent3">
                    <a:lumMod val="50000"/>
                  </a:schemeClr>
                </a:solidFill>
              </a:rPr>
              <a:t>0</a:t>
            </a:r>
            <a:r>
              <a:rPr lang="en-US" sz="2000" dirty="0">
                <a:solidFill>
                  <a:schemeClr val="accent3">
                    <a:lumMod val="50000"/>
                  </a:schemeClr>
                </a:solidFill>
              </a:rPr>
              <a:t>); </a:t>
            </a:r>
          </a:p>
          <a:p>
            <a:r>
              <a:rPr lang="en-US" sz="2000" dirty="0">
                <a:solidFill>
                  <a:schemeClr val="accent3">
                    <a:lumMod val="50000"/>
                  </a:schemeClr>
                </a:solidFill>
              </a:rPr>
              <a:t>             </a:t>
            </a:r>
            <a:r>
              <a:rPr lang="el-GR" sz="2000" dirty="0">
                <a:solidFill>
                  <a:schemeClr val="accent3">
                    <a:lumMod val="50000"/>
                  </a:schemeClr>
                </a:solidFill>
              </a:rPr>
              <a:t>Δ</a:t>
            </a:r>
            <a:r>
              <a:rPr lang="en-US" sz="2000" dirty="0" err="1">
                <a:solidFill>
                  <a:schemeClr val="accent3">
                    <a:lumMod val="50000"/>
                  </a:schemeClr>
                </a:solidFill>
              </a:rPr>
              <a:t>f</a:t>
            </a:r>
            <a:r>
              <a:rPr lang="en-US" sz="2000" baseline="-25000" dirty="0" err="1">
                <a:solidFill>
                  <a:schemeClr val="accent3">
                    <a:lumMod val="50000"/>
                  </a:schemeClr>
                </a:solidFill>
              </a:rPr>
              <a:t>max</a:t>
            </a:r>
            <a:r>
              <a:rPr lang="en-US" sz="2000" dirty="0">
                <a:solidFill>
                  <a:schemeClr val="accent3">
                    <a:lumMod val="50000"/>
                  </a:schemeClr>
                </a:solidFill>
              </a:rPr>
              <a:t>=|</a:t>
            </a:r>
            <a:r>
              <a:rPr lang="en-US" sz="2000" dirty="0" err="1">
                <a:solidFill>
                  <a:schemeClr val="accent3">
                    <a:lumMod val="50000"/>
                  </a:schemeClr>
                </a:solidFill>
              </a:rPr>
              <a:t>f</a:t>
            </a:r>
            <a:r>
              <a:rPr lang="en-US" sz="2000" baseline="-25000" dirty="0" err="1">
                <a:solidFill>
                  <a:schemeClr val="accent3">
                    <a:lumMod val="50000"/>
                  </a:schemeClr>
                </a:solidFill>
              </a:rPr>
              <a:t>HOM,calculated</a:t>
            </a:r>
            <a:r>
              <a:rPr lang="en-US" sz="2000" dirty="0" err="1">
                <a:solidFill>
                  <a:schemeClr val="accent3">
                    <a:lumMod val="50000"/>
                  </a:schemeClr>
                </a:solidFill>
              </a:rPr>
              <a:t>-f</a:t>
            </a:r>
            <a:r>
              <a:rPr lang="en-US" sz="2000" baseline="-25000" dirty="0" err="1">
                <a:solidFill>
                  <a:schemeClr val="accent3">
                    <a:lumMod val="50000"/>
                  </a:schemeClr>
                </a:solidFill>
              </a:rPr>
              <a:t>HOM,measured</a:t>
            </a:r>
            <a:r>
              <a:rPr lang="en-US" sz="2000" dirty="0">
                <a:solidFill>
                  <a:schemeClr val="accent3">
                    <a:lumMod val="50000"/>
                  </a:schemeClr>
                </a:solidFill>
              </a:rPr>
              <a:t>|</a:t>
            </a:r>
            <a:r>
              <a:rPr lang="el-GR" sz="2000" dirty="0">
                <a:solidFill>
                  <a:schemeClr val="accent3">
                    <a:lumMod val="50000"/>
                  </a:schemeClr>
                </a:solidFill>
              </a:rPr>
              <a:t> </a:t>
            </a:r>
            <a:r>
              <a:rPr lang="en-US" sz="2000" dirty="0">
                <a:solidFill>
                  <a:schemeClr val="accent3">
                    <a:lumMod val="50000"/>
                  </a:schemeClr>
                </a:solidFill>
              </a:rPr>
              <a:t>~ </a:t>
            </a:r>
            <a:r>
              <a:rPr lang="el-GR" sz="2000" dirty="0">
                <a:solidFill>
                  <a:schemeClr val="accent3">
                    <a:lumMod val="50000"/>
                  </a:schemeClr>
                </a:solidFill>
              </a:rPr>
              <a:t>σ</a:t>
            </a:r>
            <a:r>
              <a:rPr lang="en-US" sz="2000" baseline="-25000" dirty="0">
                <a:solidFill>
                  <a:schemeClr val="accent3">
                    <a:lumMod val="50000"/>
                  </a:schemeClr>
                </a:solidFill>
              </a:rPr>
              <a:t>f </a:t>
            </a:r>
            <a:endParaRPr lang="en-US" sz="2000" dirty="0">
              <a:solidFill>
                <a:schemeClr val="accent3">
                  <a:lumMod val="50000"/>
                </a:schemeClr>
              </a:solidFill>
            </a:endParaRPr>
          </a:p>
          <a:p>
            <a:endParaRPr lang="en-US" sz="2400" dirty="0">
              <a:solidFill>
                <a:srgbClr val="0000FF"/>
              </a:solidFill>
            </a:endParaRPr>
          </a:p>
          <a:p>
            <a:r>
              <a:rPr lang="en-US" sz="2400" dirty="0">
                <a:solidFill>
                  <a:srgbClr val="FF3300"/>
                </a:solidFill>
              </a:rPr>
              <a:t>  </a:t>
            </a:r>
            <a:endParaRPr lang="en-US" sz="2400" dirty="0"/>
          </a:p>
        </p:txBody>
      </p:sp>
      <p:pic>
        <p:nvPicPr>
          <p:cNvPr id="5" name="Picture 4"/>
          <p:cNvPicPr>
            <a:picLocks noChangeAspect="1"/>
          </p:cNvPicPr>
          <p:nvPr/>
        </p:nvPicPr>
        <p:blipFill>
          <a:blip r:embed="rId3"/>
          <a:stretch>
            <a:fillRect/>
          </a:stretch>
        </p:blipFill>
        <p:spPr>
          <a:xfrm>
            <a:off x="74791" y="3544482"/>
            <a:ext cx="4521267" cy="2658675"/>
          </a:xfrm>
          <a:prstGeom prst="rect">
            <a:avLst/>
          </a:prstGeom>
        </p:spPr>
      </p:pic>
      <p:sp>
        <p:nvSpPr>
          <p:cNvPr id="11" name="TextBox 10"/>
          <p:cNvSpPr txBox="1"/>
          <p:nvPr/>
        </p:nvSpPr>
        <p:spPr>
          <a:xfrm>
            <a:off x="4736123" y="5142523"/>
            <a:ext cx="3369256" cy="646331"/>
          </a:xfrm>
          <a:prstGeom prst="rect">
            <a:avLst/>
          </a:prstGeom>
          <a:noFill/>
        </p:spPr>
        <p:txBody>
          <a:bodyPr wrap="none" rtlCol="0">
            <a:spAutoFit/>
          </a:bodyPr>
          <a:lstStyle/>
          <a:p>
            <a:r>
              <a:rPr lang="en-US" sz="1800" dirty="0">
                <a:solidFill>
                  <a:schemeClr val="tx1">
                    <a:lumMod val="75000"/>
                  </a:schemeClr>
                </a:solidFill>
              </a:rPr>
              <a:t>Variation of </a:t>
            </a:r>
            <a:r>
              <a:rPr lang="en-US" sz="1800" dirty="0" err="1">
                <a:solidFill>
                  <a:schemeClr val="tx1">
                    <a:lumMod val="75000"/>
                  </a:schemeClr>
                </a:solidFill>
              </a:rPr>
              <a:t>Q</a:t>
            </a:r>
            <a:r>
              <a:rPr lang="en-US" sz="1800" baseline="-25000" dirty="0" err="1">
                <a:solidFill>
                  <a:schemeClr val="tx1">
                    <a:lumMod val="75000"/>
                  </a:schemeClr>
                </a:solidFill>
              </a:rPr>
              <a:t>load</a:t>
            </a:r>
            <a:r>
              <a:rPr lang="en-US" sz="1800" dirty="0">
                <a:solidFill>
                  <a:schemeClr val="tx1">
                    <a:lumMod val="75000"/>
                  </a:schemeClr>
                </a:solidFill>
              </a:rPr>
              <a:t> for 5</a:t>
            </a:r>
            <a:r>
              <a:rPr lang="en-US" sz="1800" baseline="30000" dirty="0">
                <a:solidFill>
                  <a:schemeClr val="tx1">
                    <a:lumMod val="75000"/>
                  </a:schemeClr>
                </a:solidFill>
              </a:rPr>
              <a:t>th</a:t>
            </a:r>
            <a:r>
              <a:rPr lang="en-US" sz="1800" dirty="0">
                <a:solidFill>
                  <a:schemeClr val="tx1">
                    <a:lumMod val="75000"/>
                  </a:schemeClr>
                </a:solidFill>
              </a:rPr>
              <a:t> passband </a:t>
            </a:r>
          </a:p>
          <a:p>
            <a:r>
              <a:rPr lang="en-US" sz="1800" dirty="0">
                <a:solidFill>
                  <a:schemeClr val="tx1">
                    <a:lumMod val="75000"/>
                  </a:schemeClr>
                </a:solidFill>
              </a:rPr>
              <a:t>(650 MHz, </a:t>
            </a:r>
            <a:r>
              <a:rPr lang="el-GR" sz="1800" dirty="0">
                <a:solidFill>
                  <a:schemeClr val="tx1">
                    <a:lumMod val="75000"/>
                  </a:schemeClr>
                </a:solidFill>
              </a:rPr>
              <a:t>β</a:t>
            </a:r>
            <a:r>
              <a:rPr lang="en-US" sz="1800" dirty="0">
                <a:solidFill>
                  <a:schemeClr val="tx1">
                    <a:lumMod val="75000"/>
                  </a:schemeClr>
                </a:solidFill>
              </a:rPr>
              <a:t>=0.9 cavity)</a:t>
            </a:r>
          </a:p>
        </p:txBody>
      </p:sp>
      <p:sp>
        <p:nvSpPr>
          <p:cNvPr id="14" name="TextBox 13"/>
          <p:cNvSpPr txBox="1"/>
          <p:nvPr/>
        </p:nvSpPr>
        <p:spPr>
          <a:xfrm>
            <a:off x="3427012" y="5845854"/>
            <a:ext cx="564578" cy="338554"/>
          </a:xfrm>
          <a:prstGeom prst="rect">
            <a:avLst/>
          </a:prstGeom>
          <a:noFill/>
        </p:spPr>
        <p:txBody>
          <a:bodyPr wrap="none" rtlCol="0">
            <a:spAutoFit/>
          </a:bodyPr>
          <a:lstStyle/>
          <a:p>
            <a:r>
              <a:rPr lang="en-US" sz="1600" dirty="0" err="1">
                <a:solidFill>
                  <a:schemeClr val="tx1">
                    <a:lumMod val="75000"/>
                  </a:schemeClr>
                </a:solidFill>
              </a:rPr>
              <a:t>Q</a:t>
            </a:r>
            <a:r>
              <a:rPr lang="en-US" sz="1600" baseline="-25000" dirty="0" err="1">
                <a:solidFill>
                  <a:schemeClr val="tx1">
                    <a:lumMod val="75000"/>
                  </a:schemeClr>
                </a:solidFill>
              </a:rPr>
              <a:t>load</a:t>
            </a:r>
            <a:endParaRPr lang="en-US" sz="1600" dirty="0"/>
          </a:p>
        </p:txBody>
      </p:sp>
    </p:spTree>
    <p:extLst>
      <p:ext uri="{BB962C8B-B14F-4D97-AF65-F5344CB8AC3E}">
        <p14:creationId xmlns:p14="http://schemas.microsoft.com/office/powerpoint/2010/main" val="27401282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381625" y="1433533"/>
            <a:ext cx="2089793" cy="646530"/>
          </a:xfrm>
          <a:prstGeom prst="rect">
            <a:avLst/>
          </a:prstGeom>
        </p:spPr>
      </p:pic>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175</a:t>
            </a:fld>
            <a:endParaRPr lang="en-US" dirty="0"/>
          </a:p>
        </p:txBody>
      </p:sp>
      <p:sp>
        <p:nvSpPr>
          <p:cNvPr id="19" name="Rectangle 18"/>
          <p:cNvSpPr/>
          <p:nvPr/>
        </p:nvSpPr>
        <p:spPr>
          <a:xfrm>
            <a:off x="-9526" y="0"/>
            <a:ext cx="8277225" cy="461665"/>
          </a:xfrm>
          <a:prstGeom prst="rect">
            <a:avLst/>
          </a:prstGeom>
        </p:spPr>
        <p:txBody>
          <a:bodyPr wrap="square">
            <a:spAutoFit/>
          </a:bodyPr>
          <a:lstStyle/>
          <a:p>
            <a:r>
              <a:rPr lang="en-US" b="1" dirty="0">
                <a:solidFill>
                  <a:srgbClr val="0033CC"/>
                </a:solidFill>
              </a:rPr>
              <a:t>Resonance excitation of HOMs in elliptical SRF cavities (</a:t>
            </a:r>
            <a:r>
              <a:rPr lang="en-US" b="1" dirty="0" err="1">
                <a:solidFill>
                  <a:srgbClr val="0033CC"/>
                </a:solidFill>
              </a:rPr>
              <a:t>cont</a:t>
            </a:r>
            <a:r>
              <a:rPr lang="en-US" b="1" dirty="0">
                <a:solidFill>
                  <a:srgbClr val="0033CC"/>
                </a:solidFill>
              </a:rPr>
              <a:t>)</a:t>
            </a:r>
          </a:p>
        </p:txBody>
      </p:sp>
      <p:sp>
        <p:nvSpPr>
          <p:cNvPr id="20" name="TextBox 19"/>
          <p:cNvSpPr txBox="1"/>
          <p:nvPr/>
        </p:nvSpPr>
        <p:spPr>
          <a:xfrm>
            <a:off x="190500" y="743676"/>
            <a:ext cx="6175601" cy="646331"/>
          </a:xfrm>
          <a:prstGeom prst="rect">
            <a:avLst/>
          </a:prstGeom>
          <a:noFill/>
        </p:spPr>
        <p:txBody>
          <a:bodyPr wrap="none" rtlCol="0">
            <a:spAutoFit/>
          </a:bodyPr>
          <a:lstStyle/>
          <a:p>
            <a:pPr marL="285750" indent="-285750">
              <a:buFont typeface="Arial" panose="020B0604020202020204" pitchFamily="34" charset="0"/>
              <a:buChar char="•"/>
            </a:pPr>
            <a:r>
              <a:rPr lang="en-US" sz="1800" dirty="0"/>
              <a:t>Longitudinal emittance dilution does not take place if</a:t>
            </a:r>
          </a:p>
          <a:p>
            <a:r>
              <a:rPr lang="en-US" sz="1800" dirty="0"/>
              <a:t>      For typical parameters  for proton </a:t>
            </a:r>
            <a:r>
              <a:rPr lang="en-US" sz="1800" dirty="0" err="1"/>
              <a:t>linacs</a:t>
            </a:r>
            <a:r>
              <a:rPr lang="en-US" sz="1800" dirty="0"/>
              <a:t> </a:t>
            </a:r>
            <a:r>
              <a:rPr lang="el-GR" sz="1800" i="1" dirty="0">
                <a:latin typeface="Cambria Math" panose="02040503050406030204" pitchFamily="18" charset="0"/>
                <a:ea typeface="Cambria Math" panose="02040503050406030204" pitchFamily="18" charset="0"/>
              </a:rPr>
              <a:t>δ</a:t>
            </a:r>
            <a:r>
              <a:rPr lang="en-US" sz="1800" i="1" dirty="0">
                <a:latin typeface="Cambria Math" panose="02040503050406030204" pitchFamily="18" charset="0"/>
                <a:ea typeface="Cambria Math" panose="02040503050406030204" pitchFamily="18" charset="0"/>
              </a:rPr>
              <a:t>f </a:t>
            </a:r>
            <a:r>
              <a:rPr lang="en-US" sz="1800" dirty="0">
                <a:latin typeface="Cambria Math" panose="02040503050406030204" pitchFamily="18" charset="0"/>
                <a:ea typeface="Cambria Math" panose="02040503050406030204" pitchFamily="18" charset="0"/>
              </a:rPr>
              <a:t>&gt;&gt; 10-100 Hz. </a:t>
            </a:r>
            <a:r>
              <a:rPr lang="en-US" sz="1800" dirty="0"/>
              <a:t>   </a:t>
            </a:r>
          </a:p>
        </p:txBody>
      </p:sp>
      <p:graphicFrame>
        <p:nvGraphicFramePr>
          <p:cNvPr id="21" name="Object 33"/>
          <p:cNvGraphicFramePr>
            <a:graphicFrameLocks noChangeAspect="1"/>
          </p:cNvGraphicFramePr>
          <p:nvPr>
            <p:extLst/>
          </p:nvPr>
        </p:nvGraphicFramePr>
        <p:xfrm>
          <a:off x="5514963" y="618944"/>
          <a:ext cx="1667292" cy="648391"/>
        </p:xfrm>
        <a:graphic>
          <a:graphicData uri="http://schemas.openxmlformats.org/presentationml/2006/ole">
            <mc:AlternateContent xmlns:mc="http://schemas.openxmlformats.org/markup-compatibility/2006">
              <mc:Choice xmlns:v="urn:schemas-microsoft-com:vml" Requires="v">
                <p:oleObj spid="_x0000_s10320" name="Equation" r:id="rId4" imgW="1244600" imgH="482600" progId="Equation.3">
                  <p:embed/>
                </p:oleObj>
              </mc:Choice>
              <mc:Fallback>
                <p:oleObj name="Equation" r:id="rId4" imgW="1244600" imgH="482600" progId="Equation.3">
                  <p:embed/>
                  <p:pic>
                    <p:nvPicPr>
                      <p:cNvPr id="21"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963" y="618944"/>
                        <a:ext cx="1667292" cy="648391"/>
                      </a:xfrm>
                      <a:prstGeom prst="rect">
                        <a:avLst/>
                      </a:prstGeom>
                      <a:noFill/>
                      <a:extLst/>
                    </p:spPr>
                  </p:pic>
                </p:oleObj>
              </mc:Fallback>
            </mc:AlternateContent>
          </a:graphicData>
        </a:graphic>
      </p:graphicFrame>
      <p:sp>
        <p:nvSpPr>
          <p:cNvPr id="22" name="TextBox 21"/>
          <p:cNvSpPr txBox="1"/>
          <p:nvPr/>
        </p:nvSpPr>
        <p:spPr>
          <a:xfrm>
            <a:off x="222250" y="1549346"/>
            <a:ext cx="5990779"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t>Transverse emittance dilution does not take place if</a:t>
            </a:r>
          </a:p>
          <a:p>
            <a:r>
              <a:rPr lang="en-US" sz="1800" dirty="0"/>
              <a:t>      For typical parameters  for proton </a:t>
            </a:r>
            <a:r>
              <a:rPr lang="en-US" sz="1800" dirty="0" err="1"/>
              <a:t>linacs</a:t>
            </a:r>
            <a:r>
              <a:rPr lang="en-US" sz="1800" dirty="0"/>
              <a:t> </a:t>
            </a:r>
            <a:r>
              <a:rPr lang="el-GR" sz="1800" i="1" dirty="0">
                <a:latin typeface="Cambria Math" panose="02040503050406030204" pitchFamily="18" charset="0"/>
                <a:ea typeface="Cambria Math" panose="02040503050406030204" pitchFamily="18" charset="0"/>
              </a:rPr>
              <a:t>δ</a:t>
            </a:r>
            <a:r>
              <a:rPr lang="en-US" sz="1800" i="1" dirty="0">
                <a:latin typeface="Cambria Math" panose="02040503050406030204" pitchFamily="18" charset="0"/>
                <a:ea typeface="Cambria Math" panose="02040503050406030204" pitchFamily="18" charset="0"/>
              </a:rPr>
              <a:t>f </a:t>
            </a:r>
            <a:r>
              <a:rPr lang="en-US" sz="1800" dirty="0">
                <a:latin typeface="Cambria Math" panose="02040503050406030204" pitchFamily="18" charset="0"/>
                <a:ea typeface="Cambria Math" panose="02040503050406030204" pitchFamily="18" charset="0"/>
              </a:rPr>
              <a:t>&gt;&gt; 1-10 Hz. </a:t>
            </a:r>
            <a:r>
              <a:rPr lang="en-US" sz="1800" dirty="0"/>
              <a:t>   </a:t>
            </a:r>
          </a:p>
        </p:txBody>
      </p:sp>
      <p:sp>
        <p:nvSpPr>
          <p:cNvPr id="27" name="TextBox 26"/>
          <p:cNvSpPr txBox="1"/>
          <p:nvPr/>
        </p:nvSpPr>
        <p:spPr>
          <a:xfrm>
            <a:off x="2496610" y="5463958"/>
            <a:ext cx="1968809" cy="461665"/>
          </a:xfrm>
          <a:prstGeom prst="rect">
            <a:avLst/>
          </a:prstGeom>
          <a:noFill/>
        </p:spPr>
        <p:txBody>
          <a:bodyPr wrap="none" rtlCol="0">
            <a:spAutoFit/>
          </a:bodyPr>
          <a:lstStyle/>
          <a:p>
            <a:r>
              <a:rPr lang="en-US" dirty="0"/>
              <a:t>PIP II SRF </a:t>
            </a:r>
            <a:r>
              <a:rPr lang="en-US" dirty="0" err="1"/>
              <a:t>linac</a:t>
            </a:r>
            <a:endParaRPr lang="en-US" dirty="0"/>
          </a:p>
        </p:txBody>
      </p:sp>
      <p:pic>
        <p:nvPicPr>
          <p:cNvPr id="5" name="Picture 4"/>
          <p:cNvPicPr>
            <a:picLocks noChangeAspect="1"/>
          </p:cNvPicPr>
          <p:nvPr/>
        </p:nvPicPr>
        <p:blipFill>
          <a:blip r:embed="rId6"/>
          <a:stretch>
            <a:fillRect/>
          </a:stretch>
        </p:blipFill>
        <p:spPr>
          <a:xfrm>
            <a:off x="0" y="2425010"/>
            <a:ext cx="5514963" cy="2809615"/>
          </a:xfrm>
          <a:prstGeom prst="rect">
            <a:avLst/>
          </a:prstGeom>
        </p:spPr>
      </p:pic>
      <p:sp>
        <p:nvSpPr>
          <p:cNvPr id="6" name="TextBox 5"/>
          <p:cNvSpPr txBox="1"/>
          <p:nvPr/>
        </p:nvSpPr>
        <p:spPr>
          <a:xfrm>
            <a:off x="7533363" y="1549346"/>
            <a:ext cx="1552028" cy="400110"/>
          </a:xfrm>
          <a:prstGeom prst="rect">
            <a:avLst/>
          </a:prstGeom>
          <a:noFill/>
        </p:spPr>
        <p:txBody>
          <a:bodyPr wrap="none" rtlCol="0">
            <a:spAutoFit/>
          </a:bodyPr>
          <a:lstStyle/>
          <a:p>
            <a:r>
              <a:rPr lang="en-US" sz="2000" dirty="0"/>
              <a:t>Not an issue!</a:t>
            </a:r>
          </a:p>
        </p:txBody>
      </p:sp>
      <p:pic>
        <p:nvPicPr>
          <p:cNvPr id="7" name="Picture 6"/>
          <p:cNvPicPr>
            <a:picLocks noChangeAspect="1"/>
          </p:cNvPicPr>
          <p:nvPr/>
        </p:nvPicPr>
        <p:blipFill>
          <a:blip r:embed="rId7"/>
          <a:stretch>
            <a:fillRect/>
          </a:stretch>
        </p:blipFill>
        <p:spPr>
          <a:xfrm>
            <a:off x="5258269" y="2425010"/>
            <a:ext cx="3847972" cy="2763211"/>
          </a:xfrm>
          <a:prstGeom prst="rect">
            <a:avLst/>
          </a:prstGeom>
        </p:spPr>
      </p:pic>
      <p:sp>
        <p:nvSpPr>
          <p:cNvPr id="8" name="TextBox 7"/>
          <p:cNvSpPr txBox="1"/>
          <p:nvPr/>
        </p:nvSpPr>
        <p:spPr>
          <a:xfrm>
            <a:off x="6177767" y="5266773"/>
            <a:ext cx="2711191" cy="369332"/>
          </a:xfrm>
          <a:prstGeom prst="rect">
            <a:avLst/>
          </a:prstGeom>
          <a:noFill/>
        </p:spPr>
        <p:txBody>
          <a:bodyPr wrap="none" rtlCol="0">
            <a:spAutoFit/>
          </a:bodyPr>
          <a:lstStyle/>
          <a:p>
            <a:r>
              <a:rPr lang="en-US" sz="1800" dirty="0" err="1"/>
              <a:t>Cryo</a:t>
            </a:r>
            <a:r>
              <a:rPr lang="en-US" sz="1800" dirty="0"/>
              <a:t> load caused by HOMS</a:t>
            </a:r>
          </a:p>
        </p:txBody>
      </p:sp>
    </p:spTree>
    <p:extLst>
      <p:ext uri="{BB962C8B-B14F-4D97-AF65-F5344CB8AC3E}">
        <p14:creationId xmlns:p14="http://schemas.microsoft.com/office/powerpoint/2010/main" val="10131999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176</a:t>
            </a:fld>
            <a:endParaRPr lang="en-US" dirty="0"/>
          </a:p>
        </p:txBody>
      </p:sp>
      <p:sp>
        <p:nvSpPr>
          <p:cNvPr id="19" name="Rectangle 18"/>
          <p:cNvSpPr/>
          <p:nvPr/>
        </p:nvSpPr>
        <p:spPr>
          <a:xfrm>
            <a:off x="-9526" y="0"/>
            <a:ext cx="8277225" cy="461665"/>
          </a:xfrm>
          <a:prstGeom prst="rect">
            <a:avLst/>
          </a:prstGeom>
        </p:spPr>
        <p:txBody>
          <a:bodyPr wrap="square">
            <a:spAutoFit/>
          </a:bodyPr>
          <a:lstStyle/>
          <a:p>
            <a:r>
              <a:rPr lang="en-US" b="1" dirty="0">
                <a:solidFill>
                  <a:srgbClr val="0033CC"/>
                </a:solidFill>
              </a:rPr>
              <a:t>Resonance excitation of HOMs in elliptical SRF cavities (</a:t>
            </a:r>
            <a:r>
              <a:rPr lang="en-US" b="1" dirty="0" err="1">
                <a:solidFill>
                  <a:srgbClr val="0033CC"/>
                </a:solidFill>
              </a:rPr>
              <a:t>cont</a:t>
            </a:r>
            <a:r>
              <a:rPr lang="en-US" b="1" dirty="0">
                <a:solidFill>
                  <a:srgbClr val="0033CC"/>
                </a:solidFill>
              </a:rPr>
              <a:t>)</a:t>
            </a:r>
          </a:p>
        </p:txBody>
      </p:sp>
      <p:sp>
        <p:nvSpPr>
          <p:cNvPr id="29" name="Rectangle 28"/>
          <p:cNvSpPr/>
          <p:nvPr/>
        </p:nvSpPr>
        <p:spPr>
          <a:xfrm>
            <a:off x="363248" y="598259"/>
            <a:ext cx="8574018" cy="1015663"/>
          </a:xfrm>
          <a:prstGeom prst="rect">
            <a:avLst/>
          </a:prstGeom>
        </p:spPr>
        <p:txBody>
          <a:bodyPr wrap="square">
            <a:spAutoFit/>
          </a:bodyPr>
          <a:lstStyle/>
          <a:p>
            <a:pPr>
              <a:defRPr/>
            </a:pPr>
            <a:r>
              <a:rPr lang="en-US" sz="2000" dirty="0">
                <a:solidFill>
                  <a:schemeClr val="tx1">
                    <a:lumMod val="60000"/>
                    <a:lumOff val="40000"/>
                  </a:schemeClr>
                </a:solidFill>
              </a:rPr>
              <a:t>Collective effects:</a:t>
            </a:r>
          </a:p>
          <a:p>
            <a:pPr marL="285750" indent="-285750">
              <a:buFont typeface="Arial" panose="020B0604020202020204" pitchFamily="34" charset="0"/>
              <a:buChar char="•"/>
              <a:defRPr/>
            </a:pPr>
            <a:r>
              <a:rPr lang="en-US" sz="2000" dirty="0">
                <a:solidFill>
                  <a:schemeClr val="tx1">
                    <a:lumMod val="60000"/>
                    <a:lumOff val="40000"/>
                  </a:schemeClr>
                </a:solidFill>
              </a:rPr>
              <a:t>Beam break –up (BBU) , transverse.</a:t>
            </a:r>
          </a:p>
          <a:p>
            <a:pPr marL="285750" indent="-285750">
              <a:buFont typeface="Arial" panose="020B0604020202020204" pitchFamily="34" charset="0"/>
              <a:buChar char="•"/>
              <a:defRPr/>
            </a:pPr>
            <a:r>
              <a:rPr lang="en-US" sz="2000" dirty="0">
                <a:solidFill>
                  <a:schemeClr val="tx1">
                    <a:lumMod val="60000"/>
                    <a:lumOff val="40000"/>
                  </a:schemeClr>
                </a:solidFill>
              </a:rPr>
              <a:t>“Klystron-type” , longitudinal.</a:t>
            </a:r>
          </a:p>
        </p:txBody>
      </p:sp>
      <p:sp>
        <p:nvSpPr>
          <p:cNvPr id="30" name="Rectangle 29"/>
          <p:cNvSpPr/>
          <p:nvPr/>
        </p:nvSpPr>
        <p:spPr>
          <a:xfrm>
            <a:off x="351901" y="1762382"/>
            <a:ext cx="8656927" cy="1754326"/>
          </a:xfrm>
          <a:prstGeom prst="rect">
            <a:avLst/>
          </a:prstGeom>
        </p:spPr>
        <p:txBody>
          <a:bodyPr wrap="square">
            <a:spAutoFit/>
          </a:bodyPr>
          <a:lstStyle/>
          <a:p>
            <a:pPr>
              <a:defRPr/>
            </a:pPr>
            <a:r>
              <a:rPr lang="en-US" sz="1800" dirty="0">
                <a:solidFill>
                  <a:srgbClr val="FF0000"/>
                </a:solidFill>
              </a:rPr>
              <a:t>Why collective effects is not an issue for SRF proton </a:t>
            </a:r>
            <a:r>
              <a:rPr lang="en-US" sz="1800" dirty="0" err="1">
                <a:solidFill>
                  <a:srgbClr val="FF0000"/>
                </a:solidFill>
              </a:rPr>
              <a:t>linacs</a:t>
            </a:r>
            <a:r>
              <a:rPr lang="en-US" sz="1800" dirty="0">
                <a:solidFill>
                  <a:srgbClr val="FF0000"/>
                </a:solidFill>
              </a:rPr>
              <a:t> with elliptical cavities:</a:t>
            </a:r>
          </a:p>
          <a:p>
            <a:pPr marL="342900" indent="-342900">
              <a:buFont typeface="Arial" panose="020B0604020202020204" pitchFamily="34" charset="0"/>
              <a:buChar char="•"/>
              <a:defRPr/>
            </a:pPr>
            <a:r>
              <a:rPr lang="en-US" sz="1800" dirty="0">
                <a:solidFill>
                  <a:srgbClr val="0000FF"/>
                </a:solidFill>
              </a:rPr>
              <a:t>No feedback as in ERLs (or CEBAF);</a:t>
            </a:r>
          </a:p>
          <a:p>
            <a:pPr marL="342900" indent="-342900">
              <a:buFont typeface="Arial" panose="020B0604020202020204" pitchFamily="34" charset="0"/>
              <a:buChar char="•"/>
              <a:defRPr/>
            </a:pPr>
            <a:r>
              <a:rPr lang="en-US" sz="1800" dirty="0">
                <a:solidFill>
                  <a:srgbClr val="0000FF"/>
                </a:solidFill>
              </a:rPr>
              <a:t>Different cavity types with different frequencies and different HOM spectrum are used;</a:t>
            </a:r>
          </a:p>
          <a:p>
            <a:pPr marL="342900" indent="-342900">
              <a:buFont typeface="Arial" panose="020B0604020202020204" pitchFamily="34" charset="0"/>
              <a:buChar char="•"/>
              <a:defRPr/>
            </a:pPr>
            <a:r>
              <a:rPr lang="en-US" sz="1800" dirty="0">
                <a:solidFill>
                  <a:srgbClr val="0000FF"/>
                </a:solidFill>
              </a:rPr>
              <a:t>Frequency spread of HOMs in each cavity type, caused by manufacturing errors;</a:t>
            </a:r>
          </a:p>
          <a:p>
            <a:pPr marL="342900" indent="-342900">
              <a:buFont typeface="Arial" panose="020B0604020202020204" pitchFamily="34" charset="0"/>
              <a:buChar char="•"/>
              <a:defRPr/>
            </a:pPr>
            <a:r>
              <a:rPr lang="en-US" sz="1800" dirty="0">
                <a:solidFill>
                  <a:srgbClr val="0000FF"/>
                </a:solidFill>
              </a:rPr>
              <a:t>Velocity dependence of the (R/Q);</a:t>
            </a:r>
          </a:p>
          <a:p>
            <a:pPr marL="342900" indent="-342900">
              <a:buFont typeface="Arial" panose="020B0604020202020204" pitchFamily="34" charset="0"/>
              <a:buChar char="•"/>
              <a:defRPr/>
            </a:pPr>
            <a:r>
              <a:rPr lang="en-US" sz="1800" dirty="0">
                <a:solidFill>
                  <a:srgbClr val="0000FF"/>
                </a:solidFill>
              </a:rPr>
              <a:t>Small – compared to electron </a:t>
            </a:r>
            <a:r>
              <a:rPr lang="en-US" sz="1800" dirty="0" err="1">
                <a:solidFill>
                  <a:srgbClr val="0000FF"/>
                </a:solidFill>
              </a:rPr>
              <a:t>linacs</a:t>
            </a:r>
            <a:r>
              <a:rPr lang="en-US" sz="1800" dirty="0">
                <a:solidFill>
                  <a:srgbClr val="0000FF"/>
                </a:solidFill>
              </a:rPr>
              <a:t> -beam current.</a:t>
            </a:r>
          </a:p>
        </p:txBody>
      </p:sp>
      <p:sp>
        <p:nvSpPr>
          <p:cNvPr id="5" name="TextBox 4"/>
          <p:cNvSpPr txBox="1"/>
          <p:nvPr/>
        </p:nvSpPr>
        <p:spPr>
          <a:xfrm>
            <a:off x="349389" y="3429000"/>
            <a:ext cx="9085552" cy="3046988"/>
          </a:xfrm>
          <a:prstGeom prst="rect">
            <a:avLst/>
          </a:prstGeom>
          <a:noFill/>
        </p:spPr>
        <p:txBody>
          <a:bodyPr wrap="square" rtlCol="0">
            <a:spAutoFit/>
          </a:bodyPr>
          <a:lstStyle/>
          <a:p>
            <a:pPr marL="342900" indent="-342900">
              <a:buFont typeface="Arial" panose="020B0604020202020204" pitchFamily="34" charset="0"/>
              <a:buChar char="•"/>
            </a:pPr>
            <a:r>
              <a:rPr lang="en-US" dirty="0"/>
              <a:t>No HOM dampers in SNS upgrade cavities (</a:t>
            </a:r>
            <a:r>
              <a:rPr lang="en-US" dirty="0" err="1"/>
              <a:t>I</a:t>
            </a:r>
            <a:r>
              <a:rPr lang="en-US" baseline="-25000" dirty="0" err="1"/>
              <a:t>beam</a:t>
            </a:r>
            <a:r>
              <a:rPr lang="en-US" dirty="0"/>
              <a:t> =26 mA);</a:t>
            </a:r>
          </a:p>
          <a:p>
            <a:pPr marL="342900" indent="-342900">
              <a:buFont typeface="Arial" panose="020B0604020202020204" pitchFamily="34" charset="0"/>
              <a:buChar char="•"/>
            </a:pPr>
            <a:r>
              <a:rPr lang="en-US" dirty="0"/>
              <a:t>No HOM dampers in ESS cavities (</a:t>
            </a:r>
            <a:r>
              <a:rPr lang="en-US" dirty="0" err="1"/>
              <a:t>I</a:t>
            </a:r>
            <a:r>
              <a:rPr lang="en-US" baseline="-25000" dirty="0" err="1"/>
              <a:t>beam</a:t>
            </a:r>
            <a:r>
              <a:rPr lang="en-US" dirty="0"/>
              <a:t> =50 mA);</a:t>
            </a:r>
          </a:p>
          <a:p>
            <a:pPr marL="342900" indent="-342900">
              <a:buFont typeface="Arial" panose="020B0604020202020204" pitchFamily="34" charset="0"/>
              <a:buChar char="•"/>
            </a:pPr>
            <a:r>
              <a:rPr lang="en-US" dirty="0"/>
              <a:t>No HOM dampers in PIP II cavities (</a:t>
            </a:r>
            <a:r>
              <a:rPr lang="en-US" dirty="0" err="1"/>
              <a:t>I</a:t>
            </a:r>
            <a:r>
              <a:rPr lang="en-US" baseline="-25000" dirty="0" err="1"/>
              <a:t>beam</a:t>
            </a:r>
            <a:r>
              <a:rPr lang="en-US" dirty="0"/>
              <a:t> up to 5 mA);</a:t>
            </a:r>
          </a:p>
          <a:p>
            <a:pPr marL="342900" indent="-342900">
              <a:buFont typeface="Arial" panose="020B0604020202020204" pitchFamily="34" charset="0"/>
              <a:buChar char="•"/>
            </a:pPr>
            <a:r>
              <a:rPr lang="en-US" dirty="0"/>
              <a:t>Probably, HOM dampers will be necessary for future high – current drivers for ADS.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solidFill>
                  <a:srgbClr val="FF0000"/>
                </a:solidFill>
              </a:rPr>
              <a:t>Alignment</a:t>
            </a:r>
            <a:r>
              <a:rPr lang="en-US" sz="1800" b="1" dirty="0">
                <a:solidFill>
                  <a:srgbClr val="003087"/>
                </a:solidFill>
              </a:rPr>
              <a:t>*</a:t>
            </a:r>
            <a:r>
              <a:rPr lang="en-US" b="1" dirty="0">
                <a:solidFill>
                  <a:srgbClr val="FF0000"/>
                </a:solidFill>
              </a:rPr>
              <a:t>!</a:t>
            </a:r>
          </a:p>
          <a:p>
            <a:r>
              <a:rPr lang="en-US" sz="1800" dirty="0">
                <a:solidFill>
                  <a:srgbClr val="003087"/>
                </a:solidFill>
              </a:rPr>
              <a:t>*Considered in details in T. Nicol’s lectures.</a:t>
            </a:r>
          </a:p>
        </p:txBody>
      </p:sp>
      <p:pic>
        <p:nvPicPr>
          <p:cNvPr id="6" name="Picture 5">
            <a:extLst>
              <a:ext uri="{FF2B5EF4-FFF2-40B4-BE49-F238E27FC236}">
                <a16:creationId xmlns:a16="http://schemas.microsoft.com/office/drawing/2014/main" id="{2AF670F8-219A-4BC7-AC92-572E9E68A0F1}"/>
              </a:ext>
            </a:extLst>
          </p:cNvPr>
          <p:cNvPicPr>
            <a:picLocks noChangeAspect="1"/>
          </p:cNvPicPr>
          <p:nvPr/>
        </p:nvPicPr>
        <p:blipFill>
          <a:blip r:embed="rId2"/>
          <a:stretch>
            <a:fillRect/>
          </a:stretch>
        </p:blipFill>
        <p:spPr>
          <a:xfrm>
            <a:off x="4336867" y="598259"/>
            <a:ext cx="4763589" cy="1057635"/>
          </a:xfrm>
          <a:prstGeom prst="rect">
            <a:avLst/>
          </a:prstGeom>
        </p:spPr>
      </p:pic>
      <p:pic>
        <p:nvPicPr>
          <p:cNvPr id="10" name="Picture 9">
            <a:extLst>
              <a:ext uri="{FF2B5EF4-FFF2-40B4-BE49-F238E27FC236}">
                <a16:creationId xmlns:a16="http://schemas.microsoft.com/office/drawing/2014/main" id="{F7AA7FDB-054A-4195-BC06-41436DA3542E}"/>
              </a:ext>
            </a:extLst>
          </p:cNvPr>
          <p:cNvPicPr>
            <a:picLocks noChangeAspect="1"/>
          </p:cNvPicPr>
          <p:nvPr/>
        </p:nvPicPr>
        <p:blipFill>
          <a:blip r:embed="rId3"/>
          <a:stretch>
            <a:fillRect/>
          </a:stretch>
        </p:blipFill>
        <p:spPr>
          <a:xfrm>
            <a:off x="3459826" y="5134487"/>
            <a:ext cx="2224347" cy="646485"/>
          </a:xfrm>
          <a:prstGeom prst="rect">
            <a:avLst/>
          </a:prstGeom>
        </p:spPr>
      </p:pic>
      <p:cxnSp>
        <p:nvCxnSpPr>
          <p:cNvPr id="8" name="Straight Arrow Connector 7">
            <a:extLst>
              <a:ext uri="{FF2B5EF4-FFF2-40B4-BE49-F238E27FC236}">
                <a16:creationId xmlns:a16="http://schemas.microsoft.com/office/drawing/2014/main" id="{CAB66D06-C49E-4C80-B181-B5AC5432BCA2}"/>
              </a:ext>
            </a:extLst>
          </p:cNvPr>
          <p:cNvCxnSpPr>
            <a:cxnSpLocks/>
          </p:cNvCxnSpPr>
          <p:nvPr/>
        </p:nvCxnSpPr>
        <p:spPr>
          <a:xfrm flipV="1">
            <a:off x="2382485" y="5457729"/>
            <a:ext cx="2090057" cy="395834"/>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1001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177</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a:xfrm>
            <a:off x="228600" y="144198"/>
            <a:ext cx="8686800" cy="427877"/>
          </a:xfrm>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39876" y="627738"/>
            <a:ext cx="8741034" cy="5847755"/>
          </a:xfrm>
          <a:prstGeom prst="rect">
            <a:avLst/>
          </a:prstGeom>
          <a:noFill/>
        </p:spPr>
        <p:txBody>
          <a:bodyPr wrap="square" rtlCol="0">
            <a:spAutoFit/>
          </a:bodyPr>
          <a:lstStyle/>
          <a:p>
            <a:pPr marL="342900" indent="-342900">
              <a:buFont typeface="Wingdings" panose="05000000000000000000" pitchFamily="2" charset="2"/>
              <a:buChar char="q"/>
            </a:pPr>
            <a:r>
              <a:rPr lang="en-US" sz="2200" dirty="0">
                <a:solidFill>
                  <a:srgbClr val="0000FF"/>
                </a:solidFill>
              </a:rPr>
              <a:t>Accelerated beam excites RF field in the cavity, which should be compensated by the RF source’ </a:t>
            </a:r>
          </a:p>
          <a:p>
            <a:pPr marL="342900" indent="-342900">
              <a:buFont typeface="Wingdings" panose="05000000000000000000" pitchFamily="2" charset="2"/>
              <a:buChar char="q"/>
            </a:pPr>
            <a:r>
              <a:rPr lang="en-US" sz="2200" dirty="0">
                <a:solidFill>
                  <a:srgbClr val="0000FF"/>
                </a:solidFill>
              </a:rPr>
              <a:t>The required power is determined by the beam current, voltage, cavities R/Q, loaded Q, cavity detune and the synchronous phase. There is the optimal coupling which provides minimal input power.</a:t>
            </a:r>
          </a:p>
          <a:p>
            <a:pPr marL="342900" indent="-342900">
              <a:buFont typeface="Wingdings" panose="05000000000000000000" pitchFamily="2" charset="2"/>
              <a:buChar char="q"/>
            </a:pPr>
            <a:r>
              <a:rPr lang="en-US" sz="2200" dirty="0">
                <a:solidFill>
                  <a:srgbClr val="0000FF"/>
                </a:solidFill>
              </a:rPr>
              <a:t>Ultra-relativistic bunch radiates the field in the cavity, which may cause energy spread and transverse instability. Short-range wake changes the beam dynamics in the same bunch.  </a:t>
            </a:r>
          </a:p>
          <a:p>
            <a:pPr marL="342900" indent="-342900">
              <a:buFont typeface="Wingdings" panose="05000000000000000000" pitchFamily="2" charset="2"/>
              <a:buChar char="q"/>
            </a:pPr>
            <a:r>
              <a:rPr lang="en-US" sz="2200" dirty="0">
                <a:solidFill>
                  <a:srgbClr val="0000FF"/>
                </a:solidFill>
              </a:rPr>
              <a:t>Loss factor and kick factor limit the cavity aperture, that should be taken into account during the cavity design.</a:t>
            </a:r>
          </a:p>
          <a:p>
            <a:pPr marL="342900" indent="-342900">
              <a:buFont typeface="Wingdings" panose="05000000000000000000" pitchFamily="2" charset="2"/>
              <a:buChar char="q"/>
            </a:pPr>
            <a:r>
              <a:rPr lang="en-US" sz="2200" dirty="0">
                <a:solidFill>
                  <a:srgbClr val="0000FF"/>
                </a:solidFill>
              </a:rPr>
              <a:t>Long-range wakes (= HOMs) may affect the beam dynamics (cumulative instabilities). The cavity should be optimized to get rid of trapped modes, and modes with high R/Q and </a:t>
            </a:r>
            <a:r>
              <a:rPr lang="en-US" sz="2200" dirty="0" err="1">
                <a:solidFill>
                  <a:srgbClr val="0000FF"/>
                </a:solidFill>
              </a:rPr>
              <a:t>Q</a:t>
            </a:r>
            <a:r>
              <a:rPr lang="en-US" sz="2200" baseline="-25000" dirty="0" err="1">
                <a:solidFill>
                  <a:srgbClr val="0000FF"/>
                </a:solidFill>
              </a:rPr>
              <a:t>load</a:t>
            </a:r>
            <a:r>
              <a:rPr lang="en-US" sz="2200" dirty="0">
                <a:solidFill>
                  <a:srgbClr val="0000FF"/>
                </a:solidFill>
              </a:rPr>
              <a:t>. For proton </a:t>
            </a:r>
            <a:r>
              <a:rPr lang="en-US" sz="2200" dirty="0" err="1">
                <a:solidFill>
                  <a:srgbClr val="0000FF"/>
                </a:solidFill>
              </a:rPr>
              <a:t>linacs</a:t>
            </a:r>
            <a:r>
              <a:rPr lang="en-US" sz="2200" dirty="0">
                <a:solidFill>
                  <a:srgbClr val="0000FF"/>
                </a:solidFill>
              </a:rPr>
              <a:t> (pulsed and CW) HOMs typically are not the issue; for electron SRF </a:t>
            </a:r>
            <a:r>
              <a:rPr lang="en-US" sz="2200" dirty="0" err="1">
                <a:solidFill>
                  <a:srgbClr val="0000FF"/>
                </a:solidFill>
              </a:rPr>
              <a:t>linacs</a:t>
            </a:r>
            <a:r>
              <a:rPr lang="en-US" sz="2200" dirty="0">
                <a:solidFill>
                  <a:srgbClr val="0000FF"/>
                </a:solidFill>
              </a:rPr>
              <a:t> HOMs should be damped.  </a:t>
            </a:r>
          </a:p>
          <a:p>
            <a:pPr marL="342900" indent="-342900">
              <a:buFont typeface="Wingdings" panose="05000000000000000000" pitchFamily="2" charset="2"/>
              <a:buChar char="q"/>
            </a:pPr>
            <a:r>
              <a:rPr lang="en-US" sz="2200" dirty="0">
                <a:solidFill>
                  <a:srgbClr val="0000FF"/>
                </a:solidFill>
              </a:rPr>
              <a:t>Proper cavity  alignment should be provided to mitigate or get rid of cumulative instabilities.</a:t>
            </a:r>
          </a:p>
        </p:txBody>
      </p:sp>
    </p:spTree>
    <p:extLst>
      <p:ext uri="{BB962C8B-B14F-4D97-AF65-F5344CB8AC3E}">
        <p14:creationId xmlns:p14="http://schemas.microsoft.com/office/powerpoint/2010/main" val="4896571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0075" y="3820891"/>
            <a:ext cx="8812335" cy="942566"/>
          </a:xfrm>
        </p:spPr>
        <p:txBody>
          <a:bodyPr/>
          <a:lstStyle/>
          <a:p>
            <a:r>
              <a:rPr lang="en-US" dirty="0"/>
              <a:t>Chapter 9. </a:t>
            </a:r>
            <a:br>
              <a:rPr lang="en-US" dirty="0"/>
            </a:br>
            <a:br>
              <a:rPr lang="en-US" dirty="0"/>
            </a:br>
            <a:r>
              <a:rPr lang="en-US" dirty="0"/>
              <a:t>Architecture of SRF accelerators.</a:t>
            </a:r>
            <a:br>
              <a:rPr lang="en-US" dirty="0"/>
            </a:br>
            <a:r>
              <a:rPr lang="en-US" sz="2400" dirty="0"/>
              <a:t>a. proton SRF </a:t>
            </a:r>
            <a:r>
              <a:rPr lang="en-US" sz="2400" dirty="0" err="1"/>
              <a:t>linacs</a:t>
            </a:r>
            <a:r>
              <a:rPr lang="en-US" sz="2400" dirty="0"/>
              <a:t>:</a:t>
            </a:r>
            <a:br>
              <a:rPr lang="en-US" sz="2400" dirty="0"/>
            </a:br>
            <a:r>
              <a:rPr lang="en-US" sz="2400" dirty="0"/>
              <a:t>- RT or SRF front end?</a:t>
            </a:r>
            <a:br>
              <a:rPr lang="en-US" sz="2400" dirty="0"/>
            </a:br>
            <a:r>
              <a:rPr lang="en-US" sz="2400" dirty="0"/>
              <a:t>- choice of beamline elements;</a:t>
            </a:r>
            <a:br>
              <a:rPr lang="en-US" sz="2400" dirty="0"/>
            </a:br>
            <a:r>
              <a:rPr lang="en-US" sz="2400" dirty="0"/>
              <a:t>- lattice design.</a:t>
            </a:r>
            <a:br>
              <a:rPr lang="en-US" sz="2400" dirty="0"/>
            </a:br>
            <a:r>
              <a:rPr lang="en-US" sz="2400" dirty="0"/>
              <a:t>b. electron SRF </a:t>
            </a:r>
            <a:r>
              <a:rPr lang="en-US" sz="2400" dirty="0" err="1"/>
              <a:t>linacs</a:t>
            </a:r>
            <a:r>
              <a:rPr lang="en-US" dirty="0"/>
              <a:t>.</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178</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317973105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9835" y="474695"/>
            <a:ext cx="8686800" cy="427877"/>
          </a:xfrm>
        </p:spPr>
        <p:txBody>
          <a:bodyPr/>
          <a:lstStyle/>
          <a:p>
            <a:pPr algn="ctr"/>
            <a:br>
              <a:rPr lang="en-US" sz="2400" b="0" dirty="0"/>
            </a:br>
            <a:br>
              <a:rPr lang="en-US" sz="2400" b="0" dirty="0"/>
            </a:br>
            <a:r>
              <a:rPr lang="en-US" sz="2400" dirty="0"/>
              <a:t>Architecture of a GeV–range proton SRF accelerator:</a:t>
            </a:r>
            <a:br>
              <a:rPr lang="en-US" sz="2400" dirty="0">
                <a:solidFill>
                  <a:srgbClr val="FF0000"/>
                </a:solidFill>
                <a:latin typeface="Times New Roman" pitchFamily="18" charset="0"/>
                <a:cs typeface="Arial" pitchFamily="34" charset="0"/>
              </a:rPr>
            </a:br>
            <a:endParaRPr lang="en-US" sz="20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179</a:t>
            </a:fld>
            <a:endParaRPr lang="en-US" dirty="0"/>
          </a:p>
        </p:txBody>
      </p:sp>
      <p:sp>
        <p:nvSpPr>
          <p:cNvPr id="9" name="TextBox 8">
            <a:extLst>
              <a:ext uri="{FF2B5EF4-FFF2-40B4-BE49-F238E27FC236}">
                <a16:creationId xmlns:a16="http://schemas.microsoft.com/office/drawing/2014/main" id="{925770D7-313E-4499-84A9-9E5F12C02F60}"/>
              </a:ext>
            </a:extLst>
          </p:cNvPr>
          <p:cNvSpPr txBox="1"/>
          <p:nvPr/>
        </p:nvSpPr>
        <p:spPr>
          <a:xfrm>
            <a:off x="429419" y="665654"/>
            <a:ext cx="8497216" cy="5324535"/>
          </a:xfrm>
          <a:prstGeom prst="rect">
            <a:avLst/>
          </a:prstGeom>
          <a:noFill/>
        </p:spPr>
        <p:txBody>
          <a:bodyPr wrap="square" rtlCol="0">
            <a:spAutoFit/>
          </a:bodyPr>
          <a:lstStyle/>
          <a:p>
            <a:pPr marL="342900" indent="-342900">
              <a:buFont typeface="Wingdings" panose="05000000000000000000" pitchFamily="2" charset="2"/>
              <a:buChar char="q"/>
            </a:pPr>
            <a:r>
              <a:rPr lang="en-US" dirty="0"/>
              <a:t>Choice of the hadron </a:t>
            </a:r>
            <a:r>
              <a:rPr lang="en-US" dirty="0" err="1"/>
              <a:t>linac</a:t>
            </a:r>
            <a:r>
              <a:rPr lang="en-US" dirty="0"/>
              <a:t> main parameters:</a:t>
            </a:r>
          </a:p>
          <a:p>
            <a:pPr marL="342900" indent="-342900">
              <a:buFont typeface="Arial" panose="020B0604020202020204" pitchFamily="34" charset="0"/>
              <a:buChar char="•"/>
            </a:pPr>
            <a:r>
              <a:rPr lang="en-US" sz="2000" dirty="0"/>
              <a:t>Beam energy,</a:t>
            </a:r>
          </a:p>
          <a:p>
            <a:pPr marL="342900" indent="-342900">
              <a:buFont typeface="Arial" panose="020B0604020202020204" pitchFamily="34" charset="0"/>
              <a:buChar char="•"/>
            </a:pPr>
            <a:r>
              <a:rPr lang="en-US" sz="2000" dirty="0"/>
              <a:t>Beam current,</a:t>
            </a:r>
          </a:p>
          <a:p>
            <a:pPr marL="342900" indent="-342900">
              <a:buFont typeface="Arial" panose="020B0604020202020204" pitchFamily="34" charset="0"/>
              <a:buChar char="•"/>
            </a:pPr>
            <a:r>
              <a:rPr lang="en-US" sz="2000" dirty="0"/>
              <a:t>Type of accelerated particles,</a:t>
            </a:r>
          </a:p>
          <a:p>
            <a:pPr marL="342900" indent="-342900">
              <a:buFont typeface="Arial" panose="020B0604020202020204" pitchFamily="34" charset="0"/>
              <a:buChar char="•"/>
            </a:pPr>
            <a:r>
              <a:rPr lang="en-US" sz="2000" dirty="0"/>
              <a:t>Regime of operation (pulsed, CW),</a:t>
            </a:r>
          </a:p>
          <a:p>
            <a:r>
              <a:rPr lang="en-US" dirty="0"/>
              <a:t>is determined by applications.</a:t>
            </a:r>
          </a:p>
          <a:p>
            <a:endParaRPr lang="en-US" dirty="0"/>
          </a:p>
          <a:p>
            <a:pPr marL="342900" indent="-342900">
              <a:buFont typeface="Wingdings" panose="05000000000000000000" pitchFamily="2" charset="2"/>
              <a:buChar char="v"/>
            </a:pPr>
            <a:r>
              <a:rPr lang="en-US" dirty="0"/>
              <a:t>Injector for further acceleration (PIP II):</a:t>
            </a:r>
          </a:p>
          <a:p>
            <a:pPr marL="342900" indent="-342900">
              <a:buFont typeface="Arial" panose="020B0604020202020204" pitchFamily="34" charset="0"/>
              <a:buChar char="•"/>
            </a:pPr>
            <a:r>
              <a:rPr lang="en-US" sz="2000" dirty="0"/>
              <a:t>Pulsed, Duty Factor ~1% </a:t>
            </a:r>
          </a:p>
          <a:p>
            <a:pPr marL="342900" indent="-342900">
              <a:buFont typeface="Arial" panose="020B0604020202020204" pitchFamily="34" charset="0"/>
              <a:buChar char="•"/>
            </a:pPr>
            <a:r>
              <a:rPr lang="en-US" sz="2000" dirty="0"/>
              <a:t>Energy – 400-800 MeV;</a:t>
            </a:r>
          </a:p>
          <a:p>
            <a:pPr marL="342900" indent="-342900">
              <a:buFont typeface="Arial" panose="020B0604020202020204" pitchFamily="34" charset="0"/>
              <a:buChar char="•"/>
            </a:pPr>
            <a:r>
              <a:rPr lang="en-US" sz="2000" dirty="0"/>
              <a:t>Pulsed beam current – up to 50 – 60 mA;</a:t>
            </a:r>
          </a:p>
          <a:p>
            <a:pPr marL="342900" indent="-342900">
              <a:buFont typeface="Arial" panose="020B0604020202020204" pitchFamily="34" charset="0"/>
              <a:buChar char="•"/>
            </a:pPr>
            <a:r>
              <a:rPr lang="en-US" sz="2000" dirty="0"/>
              <a:t>H</a:t>
            </a:r>
            <a:r>
              <a:rPr lang="en-US" sz="2000" baseline="30000" dirty="0"/>
              <a:t>-</a:t>
            </a:r>
            <a:r>
              <a:rPr lang="en-US" sz="2000" dirty="0"/>
              <a:t> (stripping injection to synchrotron).</a:t>
            </a:r>
          </a:p>
          <a:p>
            <a:pPr marL="342900" indent="-342900">
              <a:buFont typeface="Wingdings" panose="05000000000000000000" pitchFamily="2" charset="2"/>
              <a:buChar char="v"/>
            </a:pPr>
            <a:r>
              <a:rPr lang="en-US" dirty="0"/>
              <a:t>Neutron sources (SNS, ESS, ISNS)</a:t>
            </a:r>
          </a:p>
          <a:p>
            <a:pPr marL="342900" indent="-342900">
              <a:buFont typeface="Arial" panose="020B0604020202020204" pitchFamily="34" charset="0"/>
              <a:buChar char="•"/>
            </a:pPr>
            <a:r>
              <a:rPr lang="en-US" sz="2000" dirty="0"/>
              <a:t>Pulsed, Duty Factor ~4-6% </a:t>
            </a:r>
          </a:p>
          <a:p>
            <a:pPr marL="342900" indent="-342900">
              <a:buFont typeface="Arial" panose="020B0604020202020204" pitchFamily="34" charset="0"/>
              <a:buChar char="•"/>
            </a:pPr>
            <a:r>
              <a:rPr lang="en-US" sz="2000" dirty="0"/>
              <a:t>High beam power (&gt;1 MW)</a:t>
            </a:r>
          </a:p>
          <a:p>
            <a:pPr marL="342900" indent="-342900">
              <a:buFont typeface="Arial" panose="020B0604020202020204" pitchFamily="34" charset="0"/>
              <a:buChar char="•"/>
            </a:pPr>
            <a:r>
              <a:rPr lang="en-US" sz="2000" dirty="0"/>
              <a:t>Energy &gt;1 GeV</a:t>
            </a:r>
          </a:p>
        </p:txBody>
      </p:sp>
    </p:spTree>
    <p:extLst>
      <p:ext uri="{BB962C8B-B14F-4D97-AF65-F5344CB8AC3E}">
        <p14:creationId xmlns:p14="http://schemas.microsoft.com/office/powerpoint/2010/main" val="2669446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RF cavities for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extBox 5"/>
          <p:cNvSpPr txBox="1"/>
          <p:nvPr/>
        </p:nvSpPr>
        <p:spPr>
          <a:xfrm>
            <a:off x="0" y="624001"/>
            <a:ext cx="8973068" cy="1015663"/>
          </a:xfrm>
          <a:prstGeom prst="rect">
            <a:avLst/>
          </a:prstGeom>
          <a:noFill/>
        </p:spPr>
        <p:txBody>
          <a:bodyPr wrap="square" rtlCol="0">
            <a:spAutoFit/>
          </a:bodyPr>
          <a:lstStyle/>
          <a:p>
            <a:r>
              <a:rPr lang="en-US" sz="2000" dirty="0"/>
              <a:t>To achieve high accelerating filed in the gap resonant RF cavities are used. In all modern RF accelerators the beam acceleration take place in  a resonance wave (standing or travelling) electromagnetic field excited in an RF cavities.</a:t>
            </a:r>
          </a:p>
        </p:txBody>
      </p:sp>
      <p:pic>
        <p:nvPicPr>
          <p:cNvPr id="8" name="Picture 4" descr="ring_cav_sidephot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65960"/>
            <a:ext cx="2546901" cy="339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stretch>
            <a:fillRect/>
          </a:stretch>
        </p:blipFill>
        <p:spPr>
          <a:xfrm>
            <a:off x="2640835" y="1662280"/>
            <a:ext cx="2876663" cy="1868602"/>
          </a:xfrm>
          <a:prstGeom prst="rect">
            <a:avLst/>
          </a:prstGeom>
        </p:spPr>
      </p:pic>
      <p:pic>
        <p:nvPicPr>
          <p:cNvPr id="10" name="Picture 9"/>
          <p:cNvPicPr>
            <a:picLocks noChangeAspect="1"/>
          </p:cNvPicPr>
          <p:nvPr/>
        </p:nvPicPr>
        <p:blipFill>
          <a:blip r:embed="rId4"/>
          <a:stretch>
            <a:fillRect/>
          </a:stretch>
        </p:blipFill>
        <p:spPr>
          <a:xfrm>
            <a:off x="2648355" y="3587518"/>
            <a:ext cx="2861624" cy="874933"/>
          </a:xfrm>
          <a:prstGeom prst="rect">
            <a:avLst/>
          </a:prstGeom>
        </p:spPr>
      </p:pic>
      <p:pic>
        <p:nvPicPr>
          <p:cNvPr id="11" name="Picture 10"/>
          <p:cNvPicPr>
            <a:picLocks noChangeAspect="1"/>
          </p:cNvPicPr>
          <p:nvPr/>
        </p:nvPicPr>
        <p:blipFill>
          <a:blip r:embed="rId5"/>
          <a:stretch>
            <a:fillRect/>
          </a:stretch>
        </p:blipFill>
        <p:spPr>
          <a:xfrm>
            <a:off x="2640835" y="4491329"/>
            <a:ext cx="2876663" cy="824643"/>
          </a:xfrm>
          <a:prstGeom prst="rect">
            <a:avLst/>
          </a:prstGeom>
        </p:spPr>
      </p:pic>
      <p:pic>
        <p:nvPicPr>
          <p:cNvPr id="12" name="Picture 11"/>
          <p:cNvPicPr>
            <a:picLocks noChangeAspect="1"/>
          </p:cNvPicPr>
          <p:nvPr/>
        </p:nvPicPr>
        <p:blipFill rotWithShape="1">
          <a:blip r:embed="rId6"/>
          <a:srcRect l="19855" t="40623" r="52837" b="31860"/>
          <a:stretch/>
        </p:blipFill>
        <p:spPr>
          <a:xfrm>
            <a:off x="5531211" y="3345360"/>
            <a:ext cx="3612789" cy="1970612"/>
          </a:xfrm>
          <a:prstGeom prst="rect">
            <a:avLst/>
          </a:prstGeom>
        </p:spPr>
      </p:pic>
      <p:pic>
        <p:nvPicPr>
          <p:cNvPr id="13" name="Picture 12"/>
          <p:cNvPicPr>
            <a:picLocks noChangeAspect="1"/>
          </p:cNvPicPr>
          <p:nvPr/>
        </p:nvPicPr>
        <p:blipFill rotWithShape="1">
          <a:blip r:embed="rId7"/>
          <a:srcRect r="1586"/>
          <a:stretch/>
        </p:blipFill>
        <p:spPr>
          <a:xfrm>
            <a:off x="5642063" y="1649869"/>
            <a:ext cx="3160743" cy="1653168"/>
          </a:xfrm>
          <a:prstGeom prst="rect">
            <a:avLst/>
          </a:prstGeom>
        </p:spPr>
      </p:pic>
      <p:sp>
        <p:nvSpPr>
          <p:cNvPr id="14" name="TextBox 13"/>
          <p:cNvSpPr txBox="1"/>
          <p:nvPr/>
        </p:nvSpPr>
        <p:spPr>
          <a:xfrm>
            <a:off x="0" y="5337110"/>
            <a:ext cx="2471895" cy="646331"/>
          </a:xfrm>
          <a:prstGeom prst="rect">
            <a:avLst/>
          </a:prstGeom>
          <a:noFill/>
        </p:spPr>
        <p:txBody>
          <a:bodyPr wrap="none" rtlCol="0">
            <a:spAutoFit/>
          </a:bodyPr>
          <a:lstStyle/>
          <a:p>
            <a:r>
              <a:rPr lang="en-US" sz="1800" dirty="0"/>
              <a:t>CW 50.6 MHz cavity of</a:t>
            </a:r>
          </a:p>
          <a:p>
            <a:r>
              <a:rPr lang="en-US" sz="1800" dirty="0"/>
              <a:t>PSI cyclotron. V =1.2 MV</a:t>
            </a:r>
          </a:p>
        </p:txBody>
      </p:sp>
      <p:sp>
        <p:nvSpPr>
          <p:cNvPr id="15" name="TextBox 14"/>
          <p:cNvSpPr txBox="1"/>
          <p:nvPr/>
        </p:nvSpPr>
        <p:spPr>
          <a:xfrm>
            <a:off x="5574775" y="5315972"/>
            <a:ext cx="3569225" cy="923330"/>
          </a:xfrm>
          <a:prstGeom prst="rect">
            <a:avLst/>
          </a:prstGeom>
          <a:noFill/>
        </p:spPr>
        <p:txBody>
          <a:bodyPr wrap="square" rtlCol="0">
            <a:spAutoFit/>
          </a:bodyPr>
          <a:lstStyle/>
          <a:p>
            <a:r>
              <a:rPr lang="en-US" sz="1800" dirty="0"/>
              <a:t>Tunable cavity for FNAL Booster Synchrotron</a:t>
            </a:r>
          </a:p>
          <a:p>
            <a:r>
              <a:rPr lang="en-US" sz="1800" dirty="0"/>
              <a:t>F=37.8-52.8 </a:t>
            </a:r>
            <a:r>
              <a:rPr lang="en-US" sz="1800" dirty="0" err="1"/>
              <a:t>MHz.</a:t>
            </a:r>
            <a:r>
              <a:rPr lang="en-US" sz="1800" dirty="0"/>
              <a:t> V=60 kV, DF =50%</a:t>
            </a:r>
          </a:p>
        </p:txBody>
      </p:sp>
      <p:sp>
        <p:nvSpPr>
          <p:cNvPr id="16" name="TextBox 15"/>
          <p:cNvSpPr txBox="1"/>
          <p:nvPr/>
        </p:nvSpPr>
        <p:spPr>
          <a:xfrm>
            <a:off x="2565829" y="5372614"/>
            <a:ext cx="2951669" cy="923330"/>
          </a:xfrm>
          <a:prstGeom prst="rect">
            <a:avLst/>
          </a:prstGeom>
          <a:noFill/>
        </p:spPr>
        <p:txBody>
          <a:bodyPr wrap="square" rtlCol="0">
            <a:spAutoFit/>
          </a:bodyPr>
          <a:lstStyle/>
          <a:p>
            <a:r>
              <a:rPr lang="en-US" sz="1800" dirty="0"/>
              <a:t>Superconducting 805 MHz multi-cell cavities of SNS </a:t>
            </a:r>
            <a:r>
              <a:rPr lang="en-US" sz="1800" dirty="0" err="1"/>
              <a:t>linac</a:t>
            </a:r>
            <a:r>
              <a:rPr lang="en-US" sz="1800" dirty="0"/>
              <a:t>. V=10-15 MV, DF = 6%.</a:t>
            </a:r>
          </a:p>
        </p:txBody>
      </p:sp>
    </p:spTree>
    <p:extLst>
      <p:ext uri="{BB962C8B-B14F-4D97-AF65-F5344CB8AC3E}">
        <p14:creationId xmlns:p14="http://schemas.microsoft.com/office/powerpoint/2010/main" val="404209136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9835" y="474695"/>
            <a:ext cx="8686800" cy="427877"/>
          </a:xfrm>
        </p:spPr>
        <p:txBody>
          <a:bodyPr/>
          <a:lstStyle/>
          <a:p>
            <a:pPr algn="ctr"/>
            <a:br>
              <a:rPr lang="en-US" sz="2400" b="0" dirty="0"/>
            </a:br>
            <a:br>
              <a:rPr lang="en-US" sz="2400" b="0" dirty="0"/>
            </a:br>
            <a:r>
              <a:rPr lang="en-US" sz="2400" dirty="0"/>
              <a:t>Architecture of a GeV–range proton SRF accelerator:</a:t>
            </a:r>
            <a:br>
              <a:rPr lang="en-US" sz="2400" dirty="0">
                <a:solidFill>
                  <a:srgbClr val="FF0000"/>
                </a:solidFill>
                <a:latin typeface="Times New Roman" pitchFamily="18" charset="0"/>
                <a:cs typeface="Arial" pitchFamily="34" charset="0"/>
              </a:rPr>
            </a:br>
            <a:endParaRPr lang="en-US" sz="20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180</a:t>
            </a:fld>
            <a:endParaRPr lang="en-US" dirty="0"/>
          </a:p>
        </p:txBody>
      </p:sp>
      <p:sp>
        <p:nvSpPr>
          <p:cNvPr id="9" name="TextBox 8">
            <a:extLst>
              <a:ext uri="{FF2B5EF4-FFF2-40B4-BE49-F238E27FC236}">
                <a16:creationId xmlns:a16="http://schemas.microsoft.com/office/drawing/2014/main" id="{925770D7-313E-4499-84A9-9E5F12C02F60}"/>
              </a:ext>
            </a:extLst>
          </p:cNvPr>
          <p:cNvSpPr txBox="1"/>
          <p:nvPr/>
        </p:nvSpPr>
        <p:spPr>
          <a:xfrm>
            <a:off x="406949" y="665654"/>
            <a:ext cx="8497216" cy="4154984"/>
          </a:xfrm>
          <a:prstGeom prst="rect">
            <a:avLst/>
          </a:prstGeom>
          <a:noFill/>
        </p:spPr>
        <p:txBody>
          <a:bodyPr wrap="square" rtlCol="0">
            <a:spAutoFit/>
          </a:bodyPr>
          <a:lstStyle/>
          <a:p>
            <a:pPr marL="342900" indent="-342900">
              <a:buFont typeface="Wingdings" panose="05000000000000000000" pitchFamily="2" charset="2"/>
              <a:buChar char="q"/>
            </a:pPr>
            <a:r>
              <a:rPr lang="en-US" dirty="0"/>
              <a:t>Choice of the hadron </a:t>
            </a:r>
            <a:r>
              <a:rPr lang="en-US" dirty="0" err="1"/>
              <a:t>linac</a:t>
            </a:r>
            <a:r>
              <a:rPr lang="en-US" dirty="0"/>
              <a:t> main parameters:</a:t>
            </a:r>
          </a:p>
          <a:p>
            <a:endParaRPr lang="en-US" dirty="0"/>
          </a:p>
          <a:p>
            <a:pPr marL="342900" indent="-342900">
              <a:buFont typeface="Wingdings" panose="05000000000000000000" pitchFamily="2" charset="2"/>
              <a:buChar char="v"/>
            </a:pPr>
            <a:r>
              <a:rPr lang="en-US" dirty="0"/>
              <a:t>Multi-purpose Accelerator facility (PIP II):</a:t>
            </a:r>
          </a:p>
          <a:p>
            <a:pPr marL="342900" indent="-342900">
              <a:buFont typeface="Arial" panose="020B0604020202020204" pitchFamily="34" charset="0"/>
              <a:buChar char="•"/>
            </a:pPr>
            <a:r>
              <a:rPr lang="en-US" dirty="0"/>
              <a:t>Energy ~ 1-3 GeV;</a:t>
            </a:r>
          </a:p>
          <a:p>
            <a:pPr marL="342900" indent="-342900">
              <a:buFont typeface="Arial" panose="020B0604020202020204" pitchFamily="34" charset="0"/>
              <a:buChar char="•"/>
            </a:pPr>
            <a:r>
              <a:rPr lang="en-US" dirty="0"/>
              <a:t>Beam power – 1 – 2 MW;</a:t>
            </a:r>
          </a:p>
          <a:p>
            <a:pPr marL="342900" indent="-342900">
              <a:buFont typeface="Arial" panose="020B0604020202020204" pitchFamily="34" charset="0"/>
              <a:buChar char="•"/>
            </a:pPr>
            <a:r>
              <a:rPr lang="en-US" dirty="0"/>
              <a:t>CW regime of operation.</a:t>
            </a:r>
          </a:p>
          <a:p>
            <a:endParaRPr lang="en-US" dirty="0"/>
          </a:p>
          <a:p>
            <a:pPr marL="342900" indent="-342900">
              <a:buFont typeface="Wingdings" panose="05000000000000000000" pitchFamily="2" charset="2"/>
              <a:buChar char="v"/>
            </a:pPr>
            <a:r>
              <a:rPr lang="en-US" dirty="0"/>
              <a:t>Accelerator-driven systems (MYRRHA, CIADS, ADSS, JADS):</a:t>
            </a:r>
          </a:p>
          <a:p>
            <a:pPr marL="342900" indent="-342900">
              <a:buFont typeface="Arial" panose="020B0604020202020204" pitchFamily="34" charset="0"/>
              <a:buChar char="•"/>
            </a:pPr>
            <a:r>
              <a:rPr lang="en-US" dirty="0"/>
              <a:t>Energy ~ 1-2 GeV;</a:t>
            </a:r>
          </a:p>
          <a:p>
            <a:pPr marL="342900" indent="-342900">
              <a:buFont typeface="Arial" panose="020B0604020202020204" pitchFamily="34" charset="0"/>
              <a:buChar char="•"/>
            </a:pPr>
            <a:r>
              <a:rPr lang="en-US" dirty="0"/>
              <a:t>Very high beam power  ~ tens of MW;</a:t>
            </a:r>
          </a:p>
          <a:p>
            <a:pPr marL="342900" indent="-342900">
              <a:buFont typeface="Arial" panose="020B0604020202020204" pitchFamily="34" charset="0"/>
              <a:buChar char="•"/>
            </a:pPr>
            <a:r>
              <a:rPr lang="en-US" dirty="0"/>
              <a:t>CW regime of operation.</a:t>
            </a:r>
          </a:p>
        </p:txBody>
      </p:sp>
    </p:spTree>
    <p:extLst>
      <p:ext uri="{BB962C8B-B14F-4D97-AF65-F5344CB8AC3E}">
        <p14:creationId xmlns:p14="http://schemas.microsoft.com/office/powerpoint/2010/main" val="82624749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6CBE0-0FB8-4915-909D-A7285F4F1BBA}"/>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0DCA15CD-6331-4C72-B617-C0CBED8B8C8F}"/>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8133CB49-65AD-4461-987C-4B21039DA855}"/>
              </a:ext>
            </a:extLst>
          </p:cNvPr>
          <p:cNvSpPr>
            <a:spLocks noGrp="1"/>
          </p:cNvSpPr>
          <p:nvPr>
            <p:ph type="sldNum" sz="quarter" idx="12"/>
          </p:nvPr>
        </p:nvSpPr>
        <p:spPr/>
        <p:txBody>
          <a:bodyPr/>
          <a:lstStyle/>
          <a:p>
            <a:fld id="{12D72208-4300-4914-B736-A664B2D30B95}" type="slidenum">
              <a:rPr lang="en-US" altLang="en-US" smtClean="0"/>
              <a:pPr/>
              <a:t>181</a:t>
            </a:fld>
            <a:endParaRPr lang="en-US" altLang="en-US"/>
          </a:p>
        </p:txBody>
      </p:sp>
      <p:graphicFrame>
        <p:nvGraphicFramePr>
          <p:cNvPr id="7" name="Table 6">
            <a:extLst>
              <a:ext uri="{FF2B5EF4-FFF2-40B4-BE49-F238E27FC236}">
                <a16:creationId xmlns:a16="http://schemas.microsoft.com/office/drawing/2014/main" id="{345263A3-0B0B-414D-B364-2E4DA7D0C8E5}"/>
              </a:ext>
            </a:extLst>
          </p:cNvPr>
          <p:cNvGraphicFramePr>
            <a:graphicFrameLocks noGrp="1"/>
          </p:cNvGraphicFramePr>
          <p:nvPr>
            <p:extLst/>
          </p:nvPr>
        </p:nvGraphicFramePr>
        <p:xfrm>
          <a:off x="228600" y="796854"/>
          <a:ext cx="8549639" cy="5521196"/>
        </p:xfrm>
        <a:graphic>
          <a:graphicData uri="http://schemas.openxmlformats.org/drawingml/2006/table">
            <a:tbl>
              <a:tblPr firstRow="1" firstCol="1" bandRow="1"/>
              <a:tblGrid>
                <a:gridCol w="919976">
                  <a:extLst>
                    <a:ext uri="{9D8B030D-6E8A-4147-A177-3AD203B41FA5}">
                      <a16:colId xmlns:a16="http://schemas.microsoft.com/office/drawing/2014/main" val="3752157969"/>
                    </a:ext>
                  </a:extLst>
                </a:gridCol>
                <a:gridCol w="1680245">
                  <a:extLst>
                    <a:ext uri="{9D8B030D-6E8A-4147-A177-3AD203B41FA5}">
                      <a16:colId xmlns:a16="http://schemas.microsoft.com/office/drawing/2014/main" val="1923526169"/>
                    </a:ext>
                  </a:extLst>
                </a:gridCol>
                <a:gridCol w="1579210">
                  <a:extLst>
                    <a:ext uri="{9D8B030D-6E8A-4147-A177-3AD203B41FA5}">
                      <a16:colId xmlns:a16="http://schemas.microsoft.com/office/drawing/2014/main" val="3402386829"/>
                    </a:ext>
                  </a:extLst>
                </a:gridCol>
                <a:gridCol w="1228274">
                  <a:extLst>
                    <a:ext uri="{9D8B030D-6E8A-4147-A177-3AD203B41FA5}">
                      <a16:colId xmlns:a16="http://schemas.microsoft.com/office/drawing/2014/main" val="2236062602"/>
                    </a:ext>
                  </a:extLst>
                </a:gridCol>
                <a:gridCol w="1507375">
                  <a:extLst>
                    <a:ext uri="{9D8B030D-6E8A-4147-A177-3AD203B41FA5}">
                      <a16:colId xmlns:a16="http://schemas.microsoft.com/office/drawing/2014/main" val="2974493641"/>
                    </a:ext>
                  </a:extLst>
                </a:gridCol>
                <a:gridCol w="1634559">
                  <a:extLst>
                    <a:ext uri="{9D8B030D-6E8A-4147-A177-3AD203B41FA5}">
                      <a16:colId xmlns:a16="http://schemas.microsoft.com/office/drawing/2014/main" val="2107250753"/>
                    </a:ext>
                  </a:extLst>
                </a:gridCol>
              </a:tblGrid>
              <a:tr h="411272">
                <a:tc>
                  <a:txBody>
                    <a:bodyPr/>
                    <a:lstStyle/>
                    <a:p>
                      <a:pPr marL="0" marR="0">
                        <a:lnSpc>
                          <a:spcPct val="107000"/>
                        </a:lnSpc>
                        <a:spcBef>
                          <a:spcPts val="0"/>
                        </a:spcBef>
                        <a:spcAft>
                          <a:spcPts val="0"/>
                        </a:spcAft>
                      </a:pP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Linac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Laboratory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Application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Acc. Particle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Status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844972"/>
                  </a:ext>
                </a:extLst>
              </a:tr>
              <a:tr h="411272">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ORNL, USA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Neutron Source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154184"/>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ESS, Sweden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Neutron Source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113639"/>
                  </a:ext>
                </a:extLst>
              </a:tr>
              <a:tr h="411272">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MYRRHA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SCK-CEN, Belgium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223050"/>
                  </a:ext>
                </a:extLst>
              </a:tr>
              <a:tr h="200983">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CIADS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IMP, China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566572"/>
                  </a:ext>
                </a:extLst>
              </a:tr>
              <a:tr h="411272">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ISNS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Indore, India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Neutron Source</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0429579"/>
                  </a:ext>
                </a:extLst>
              </a:tr>
              <a:tr h="200983">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BARC, India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216937"/>
                  </a:ext>
                </a:extLst>
              </a:tr>
              <a:tr h="200983">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JADS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JPARC, Japan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586836"/>
                  </a:ext>
                </a:extLst>
              </a:tr>
              <a:tr h="200983">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PIP II</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FNAL, USA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Neutrino/Muons</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H</a:t>
                      </a:r>
                      <a:r>
                        <a:rPr lang="en-US" sz="1600" b="1" baseline="300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CW/pulsed</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185967"/>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FRIB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MSU, USA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Nucellar physics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86277"/>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RAON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RISP, S.Korea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Nucellar physics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107089"/>
                  </a:ext>
                </a:extLst>
              </a:tr>
              <a:tr h="411272">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CEBAF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JLAB, USA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Nucellar physics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708624"/>
                  </a:ext>
                </a:extLst>
              </a:tr>
              <a:tr h="411272">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XFEL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DESY, Germany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913219"/>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SHINE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SINAP, China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FEL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840176"/>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LCLS II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SLAC, USA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FEL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5995"/>
                  </a:ext>
                </a:extLst>
              </a:tr>
            </a:tbl>
          </a:graphicData>
        </a:graphic>
      </p:graphicFrame>
      <p:sp>
        <p:nvSpPr>
          <p:cNvPr id="8" name="Title 6">
            <a:extLst>
              <a:ext uri="{FF2B5EF4-FFF2-40B4-BE49-F238E27FC236}">
                <a16:creationId xmlns:a16="http://schemas.microsoft.com/office/drawing/2014/main" id="{4812709D-8CE1-436F-99A0-F0A87740AA4E}"/>
              </a:ext>
            </a:extLst>
          </p:cNvPr>
          <p:cNvSpPr txBox="1">
            <a:spLocks/>
          </p:cNvSpPr>
          <p:nvPr/>
        </p:nvSpPr>
        <p:spPr>
          <a:xfrm>
            <a:off x="228600" y="251752"/>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Big SRF Linear Accelerator Facilities:  </a:t>
            </a:r>
          </a:p>
        </p:txBody>
      </p:sp>
    </p:spTree>
    <p:extLst>
      <p:ext uri="{BB962C8B-B14F-4D97-AF65-F5344CB8AC3E}">
        <p14:creationId xmlns:p14="http://schemas.microsoft.com/office/powerpoint/2010/main" val="168938174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9835" y="474695"/>
            <a:ext cx="8686800" cy="427877"/>
          </a:xfrm>
        </p:spPr>
        <p:txBody>
          <a:bodyPr/>
          <a:lstStyle/>
          <a:p>
            <a:pPr algn="ctr"/>
            <a:br>
              <a:rPr lang="en-US" sz="2400" b="0" dirty="0"/>
            </a:br>
            <a:br>
              <a:rPr lang="en-US" sz="2400" b="0" dirty="0"/>
            </a:br>
            <a:r>
              <a:rPr lang="en-US" sz="2400" dirty="0"/>
              <a:t>Architecture of a GeV–range proton SRF accelerator:</a:t>
            </a:r>
            <a:br>
              <a:rPr lang="en-US" sz="2400" dirty="0">
                <a:solidFill>
                  <a:srgbClr val="FF0000"/>
                </a:solidFill>
                <a:latin typeface="Times New Roman" pitchFamily="18" charset="0"/>
                <a:cs typeface="Arial" pitchFamily="34" charset="0"/>
              </a:rPr>
            </a:br>
            <a:r>
              <a:rPr lang="en-US" sz="2000" b="0" dirty="0"/>
              <a:t>Layout of typical modern proton SRF accelerator.</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182</a:t>
            </a:fld>
            <a:endParaRPr lang="en-US" dirty="0"/>
          </a:p>
        </p:txBody>
      </p:sp>
      <p:pic>
        <p:nvPicPr>
          <p:cNvPr id="10" name="Picture 9"/>
          <p:cNvPicPr>
            <a:picLocks noChangeAspect="1"/>
          </p:cNvPicPr>
          <p:nvPr/>
        </p:nvPicPr>
        <p:blipFill>
          <a:blip r:embed="rId3"/>
          <a:stretch>
            <a:fillRect/>
          </a:stretch>
        </p:blipFill>
        <p:spPr>
          <a:xfrm>
            <a:off x="0" y="3615858"/>
            <a:ext cx="6199065" cy="970651"/>
          </a:xfrm>
          <a:prstGeom prst="rect">
            <a:avLst/>
          </a:prstGeom>
        </p:spPr>
      </p:pic>
      <p:sp>
        <p:nvSpPr>
          <p:cNvPr id="11" name="TextBox 10"/>
          <p:cNvSpPr txBox="1"/>
          <p:nvPr/>
        </p:nvSpPr>
        <p:spPr>
          <a:xfrm>
            <a:off x="4321907" y="2043411"/>
            <a:ext cx="4118708" cy="1200329"/>
          </a:xfrm>
          <a:prstGeom prst="rect">
            <a:avLst/>
          </a:prstGeom>
          <a:noFill/>
        </p:spPr>
        <p:txBody>
          <a:bodyPr wrap="square" rtlCol="0">
            <a:spAutoFit/>
          </a:bodyPr>
          <a:lstStyle/>
          <a:p>
            <a:r>
              <a:rPr lang="en-US" dirty="0"/>
              <a:t>SNS (ORNL): H</a:t>
            </a:r>
            <a:r>
              <a:rPr lang="en-US" baseline="30000" dirty="0"/>
              <a:t>-</a:t>
            </a:r>
            <a:r>
              <a:rPr lang="en-US" dirty="0"/>
              <a:t> ,1 GeV, 6% DF, 1.44 MW  to accumulator ring</a:t>
            </a:r>
          </a:p>
          <a:p>
            <a:r>
              <a:rPr lang="en-US" dirty="0"/>
              <a:t>In operation</a:t>
            </a:r>
          </a:p>
        </p:txBody>
      </p:sp>
      <p:sp>
        <p:nvSpPr>
          <p:cNvPr id="12" name="TextBox 11"/>
          <p:cNvSpPr txBox="1"/>
          <p:nvPr/>
        </p:nvSpPr>
        <p:spPr>
          <a:xfrm>
            <a:off x="6119447" y="3455724"/>
            <a:ext cx="3169136" cy="1200329"/>
          </a:xfrm>
          <a:prstGeom prst="rect">
            <a:avLst/>
          </a:prstGeom>
          <a:noFill/>
        </p:spPr>
        <p:txBody>
          <a:bodyPr wrap="square" rtlCol="0">
            <a:spAutoFit/>
          </a:bodyPr>
          <a:lstStyle/>
          <a:p>
            <a:r>
              <a:rPr lang="en-US" dirty="0"/>
              <a:t>ESS (Lund): p</a:t>
            </a:r>
            <a:r>
              <a:rPr lang="en-US" baseline="30000" dirty="0"/>
              <a:t>+</a:t>
            </a:r>
            <a:r>
              <a:rPr lang="en-US" dirty="0"/>
              <a:t>, 2.5 GeV,</a:t>
            </a:r>
            <a:br>
              <a:rPr lang="en-US" dirty="0"/>
            </a:br>
            <a:r>
              <a:rPr lang="en-US" dirty="0"/>
              <a:t>4% DF, 5 MW to target</a:t>
            </a:r>
            <a:br>
              <a:rPr lang="en-US" dirty="0"/>
            </a:br>
            <a:r>
              <a:rPr lang="en-US" dirty="0"/>
              <a:t>Under construction</a:t>
            </a:r>
          </a:p>
        </p:txBody>
      </p:sp>
      <p:pic>
        <p:nvPicPr>
          <p:cNvPr id="14" name="Picture 13"/>
          <p:cNvPicPr>
            <a:picLocks noChangeAspect="1"/>
          </p:cNvPicPr>
          <p:nvPr/>
        </p:nvPicPr>
        <p:blipFill>
          <a:blip r:embed="rId4"/>
          <a:stretch>
            <a:fillRect/>
          </a:stretch>
        </p:blipFill>
        <p:spPr>
          <a:xfrm>
            <a:off x="140677" y="2075621"/>
            <a:ext cx="3955880" cy="1316255"/>
          </a:xfrm>
          <a:prstGeom prst="rect">
            <a:avLst/>
          </a:prstGeom>
        </p:spPr>
      </p:pic>
      <p:pic>
        <p:nvPicPr>
          <p:cNvPr id="15" name="Picture 14"/>
          <p:cNvPicPr>
            <a:picLocks noChangeAspect="1"/>
          </p:cNvPicPr>
          <p:nvPr/>
        </p:nvPicPr>
        <p:blipFill>
          <a:blip r:embed="rId5"/>
          <a:stretch>
            <a:fillRect/>
          </a:stretch>
        </p:blipFill>
        <p:spPr>
          <a:xfrm>
            <a:off x="140677" y="4920731"/>
            <a:ext cx="4109305" cy="828580"/>
          </a:xfrm>
          <a:prstGeom prst="rect">
            <a:avLst/>
          </a:prstGeom>
        </p:spPr>
      </p:pic>
      <p:sp>
        <p:nvSpPr>
          <p:cNvPr id="16" name="TextBox 15"/>
          <p:cNvSpPr txBox="1"/>
          <p:nvPr/>
        </p:nvSpPr>
        <p:spPr>
          <a:xfrm>
            <a:off x="4488351" y="4760068"/>
            <a:ext cx="4561863" cy="1200329"/>
          </a:xfrm>
          <a:prstGeom prst="rect">
            <a:avLst/>
          </a:prstGeom>
          <a:noFill/>
        </p:spPr>
        <p:txBody>
          <a:bodyPr wrap="square" rtlCol="0">
            <a:spAutoFit/>
          </a:bodyPr>
          <a:lstStyle/>
          <a:p>
            <a:r>
              <a:rPr lang="en-US" dirty="0"/>
              <a:t>PIP II (FNAL): H</a:t>
            </a:r>
            <a:r>
              <a:rPr lang="en-US" baseline="30000" dirty="0"/>
              <a:t>-</a:t>
            </a:r>
            <a:r>
              <a:rPr lang="en-US" dirty="0"/>
              <a:t> ,800 MeV,</a:t>
            </a:r>
          </a:p>
          <a:p>
            <a:r>
              <a:rPr lang="en-US" dirty="0"/>
              <a:t>up to 100% DF, up to 1.6 MW</a:t>
            </a:r>
          </a:p>
          <a:p>
            <a:r>
              <a:rPr lang="en-US" dirty="0"/>
              <a:t>Design</a:t>
            </a:r>
          </a:p>
        </p:txBody>
      </p:sp>
      <p:pic>
        <p:nvPicPr>
          <p:cNvPr id="17" name="Picture 16"/>
          <p:cNvPicPr>
            <a:picLocks noChangeAspect="1"/>
          </p:cNvPicPr>
          <p:nvPr/>
        </p:nvPicPr>
        <p:blipFill>
          <a:blip r:embed="rId6"/>
          <a:stretch>
            <a:fillRect/>
          </a:stretch>
        </p:blipFill>
        <p:spPr>
          <a:xfrm>
            <a:off x="2199521" y="945391"/>
            <a:ext cx="4577660" cy="1072818"/>
          </a:xfrm>
          <a:prstGeom prst="rect">
            <a:avLst/>
          </a:prstGeom>
        </p:spPr>
      </p:pic>
      <p:sp>
        <p:nvSpPr>
          <p:cNvPr id="18" name="Rectangle 17"/>
          <p:cNvSpPr/>
          <p:nvPr/>
        </p:nvSpPr>
        <p:spPr>
          <a:xfrm>
            <a:off x="0" y="2043411"/>
            <a:ext cx="9144000" cy="4287243"/>
          </a:xfrm>
          <a:prstGeom prst="rect">
            <a:avLst/>
          </a:prstGeom>
          <a:solidFill>
            <a:schemeClr val="accent1">
              <a:alpha val="1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412195" y="2352431"/>
            <a:ext cx="2612728" cy="37513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12123" y="3615858"/>
            <a:ext cx="2477477" cy="48721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938585" y="4920731"/>
            <a:ext cx="1311397" cy="35465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EEF8F6-062C-40F3-B5F1-10D831287DD7}"/>
              </a:ext>
            </a:extLst>
          </p:cNvPr>
          <p:cNvSpPr txBox="1"/>
          <p:nvPr/>
        </p:nvSpPr>
        <p:spPr>
          <a:xfrm>
            <a:off x="4257665" y="3403874"/>
            <a:ext cx="651140" cy="246221"/>
          </a:xfrm>
          <a:prstGeom prst="rect">
            <a:avLst/>
          </a:prstGeom>
          <a:noFill/>
        </p:spPr>
        <p:txBody>
          <a:bodyPr wrap="none" rtlCol="0">
            <a:spAutoFit/>
          </a:bodyPr>
          <a:lstStyle/>
          <a:p>
            <a:r>
              <a:rPr lang="en-US" sz="1000" dirty="0"/>
              <a:t>704 MHz</a:t>
            </a:r>
          </a:p>
        </p:txBody>
      </p:sp>
      <p:sp>
        <p:nvSpPr>
          <p:cNvPr id="13" name="TextBox 12">
            <a:extLst>
              <a:ext uri="{FF2B5EF4-FFF2-40B4-BE49-F238E27FC236}">
                <a16:creationId xmlns:a16="http://schemas.microsoft.com/office/drawing/2014/main" id="{071E988F-7E21-4980-9668-63633C7FE3EA}"/>
              </a:ext>
            </a:extLst>
          </p:cNvPr>
          <p:cNvSpPr txBox="1"/>
          <p:nvPr/>
        </p:nvSpPr>
        <p:spPr>
          <a:xfrm>
            <a:off x="1477693" y="3435201"/>
            <a:ext cx="651140" cy="246221"/>
          </a:xfrm>
          <a:prstGeom prst="rect">
            <a:avLst/>
          </a:prstGeom>
          <a:noFill/>
        </p:spPr>
        <p:txBody>
          <a:bodyPr wrap="none" rtlCol="0">
            <a:spAutoFit/>
          </a:bodyPr>
          <a:lstStyle/>
          <a:p>
            <a:r>
              <a:rPr lang="en-US" sz="1000" dirty="0"/>
              <a:t>352 MHz</a:t>
            </a:r>
          </a:p>
        </p:txBody>
      </p:sp>
      <p:sp>
        <p:nvSpPr>
          <p:cNvPr id="19" name="TextBox 18">
            <a:extLst>
              <a:ext uri="{FF2B5EF4-FFF2-40B4-BE49-F238E27FC236}">
                <a16:creationId xmlns:a16="http://schemas.microsoft.com/office/drawing/2014/main" id="{81D33814-FB18-48C4-818A-4A9B65365545}"/>
              </a:ext>
            </a:extLst>
          </p:cNvPr>
          <p:cNvSpPr txBox="1"/>
          <p:nvPr/>
        </p:nvSpPr>
        <p:spPr>
          <a:xfrm>
            <a:off x="3345564" y="4656053"/>
            <a:ext cx="651140" cy="246221"/>
          </a:xfrm>
          <a:prstGeom prst="rect">
            <a:avLst/>
          </a:prstGeom>
          <a:noFill/>
        </p:spPr>
        <p:txBody>
          <a:bodyPr wrap="none" rtlCol="0">
            <a:spAutoFit/>
          </a:bodyPr>
          <a:lstStyle/>
          <a:p>
            <a:r>
              <a:rPr lang="en-US" sz="1000" dirty="0"/>
              <a:t>650 MHz</a:t>
            </a:r>
          </a:p>
        </p:txBody>
      </p:sp>
      <p:sp>
        <p:nvSpPr>
          <p:cNvPr id="20" name="TextBox 19">
            <a:extLst>
              <a:ext uri="{FF2B5EF4-FFF2-40B4-BE49-F238E27FC236}">
                <a16:creationId xmlns:a16="http://schemas.microsoft.com/office/drawing/2014/main" id="{08E860B7-731A-4CBD-8C4C-C2540E1F0FDD}"/>
              </a:ext>
            </a:extLst>
          </p:cNvPr>
          <p:cNvSpPr txBox="1"/>
          <p:nvPr/>
        </p:nvSpPr>
        <p:spPr>
          <a:xfrm>
            <a:off x="2142862" y="4719277"/>
            <a:ext cx="651140" cy="246221"/>
          </a:xfrm>
          <a:prstGeom prst="rect">
            <a:avLst/>
          </a:prstGeom>
          <a:noFill/>
        </p:spPr>
        <p:txBody>
          <a:bodyPr wrap="none" rtlCol="0">
            <a:spAutoFit/>
          </a:bodyPr>
          <a:lstStyle/>
          <a:p>
            <a:r>
              <a:rPr lang="en-US" sz="1000" dirty="0"/>
              <a:t>325 MHz</a:t>
            </a:r>
          </a:p>
        </p:txBody>
      </p:sp>
      <p:sp>
        <p:nvSpPr>
          <p:cNvPr id="21" name="TextBox 20">
            <a:extLst>
              <a:ext uri="{FF2B5EF4-FFF2-40B4-BE49-F238E27FC236}">
                <a16:creationId xmlns:a16="http://schemas.microsoft.com/office/drawing/2014/main" id="{4C3BC944-A768-4324-8C60-41E4CA0665E1}"/>
              </a:ext>
            </a:extLst>
          </p:cNvPr>
          <p:cNvSpPr txBox="1"/>
          <p:nvPr/>
        </p:nvSpPr>
        <p:spPr>
          <a:xfrm>
            <a:off x="1342487" y="4712406"/>
            <a:ext cx="748923" cy="246221"/>
          </a:xfrm>
          <a:prstGeom prst="rect">
            <a:avLst/>
          </a:prstGeom>
          <a:noFill/>
        </p:spPr>
        <p:txBody>
          <a:bodyPr wrap="none" rtlCol="0">
            <a:spAutoFit/>
          </a:bodyPr>
          <a:lstStyle/>
          <a:p>
            <a:r>
              <a:rPr lang="en-US" sz="1000" dirty="0"/>
              <a:t>162.5 MHz</a:t>
            </a:r>
          </a:p>
        </p:txBody>
      </p:sp>
    </p:spTree>
    <p:extLst>
      <p:ext uri="{BB962C8B-B14F-4D97-AF65-F5344CB8AC3E}">
        <p14:creationId xmlns:p14="http://schemas.microsoft.com/office/powerpoint/2010/main" val="25028344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8262" y="251752"/>
            <a:ext cx="8686800" cy="427877"/>
          </a:xfrm>
        </p:spPr>
        <p:txBody>
          <a:bodyPr/>
          <a:lstStyle/>
          <a:p>
            <a:r>
              <a:rPr lang="en-US" sz="2400" dirty="0" err="1"/>
              <a:t>Linac</a:t>
            </a:r>
            <a:r>
              <a:rPr lang="en-US" sz="2400" dirty="0"/>
              <a:t> Design Philosophy: </a:t>
            </a:r>
            <a:endParaRPr lang="en-US" sz="24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183</a:t>
            </a:fld>
            <a:endParaRPr lang="en-US" dirty="0"/>
          </a:p>
        </p:txBody>
      </p:sp>
      <p:sp>
        <p:nvSpPr>
          <p:cNvPr id="10" name="Content Placeholder 2"/>
          <p:cNvSpPr>
            <a:spLocks noGrp="1"/>
          </p:cNvSpPr>
          <p:nvPr>
            <p:ph idx="1"/>
          </p:nvPr>
        </p:nvSpPr>
        <p:spPr>
          <a:xfrm>
            <a:off x="581618" y="775188"/>
            <a:ext cx="8562382" cy="6082812"/>
          </a:xfrm>
          <a:noFill/>
          <a:ln w="25400">
            <a:noFill/>
          </a:ln>
        </p:spPr>
        <p:txBody>
          <a:bodyPr/>
          <a:lstStyle/>
          <a:p>
            <a:pPr>
              <a:buFont typeface="Wingdings" panose="05000000000000000000" pitchFamily="2" charset="2"/>
              <a:buChar char="q"/>
            </a:pPr>
            <a:r>
              <a:rPr lang="en-US" sz="2800" dirty="0"/>
              <a:t>RT or SRF frontend?</a:t>
            </a:r>
          </a:p>
          <a:p>
            <a:pPr marL="1203325" indent="-288925"/>
            <a:r>
              <a:rPr lang="en-US" sz="2800" dirty="0">
                <a:solidFill>
                  <a:schemeClr val="tx1">
                    <a:lumMod val="60000"/>
                    <a:lumOff val="40000"/>
                  </a:schemeClr>
                </a:solidFill>
              </a:rPr>
              <a:t>For low duty factor RT frontend (up to ~200 MeV) may be used</a:t>
            </a:r>
          </a:p>
          <a:p>
            <a:pPr marL="1203325" indent="-288925"/>
            <a:r>
              <a:rPr lang="en-US" sz="2800" dirty="0">
                <a:solidFill>
                  <a:schemeClr val="tx1">
                    <a:lumMod val="60000"/>
                    <a:lumOff val="40000"/>
                  </a:schemeClr>
                </a:solidFill>
              </a:rPr>
              <a:t>For high DF or CW SRF is necessary from the beginning</a:t>
            </a:r>
          </a:p>
          <a:p>
            <a:pPr>
              <a:buFont typeface="Wingdings" panose="05000000000000000000" pitchFamily="2" charset="2"/>
              <a:buChar char="q"/>
              <a:defRPr/>
            </a:pPr>
            <a:r>
              <a:rPr lang="en-US" sz="2800" dirty="0">
                <a:solidFill>
                  <a:srgbClr val="00B050"/>
                </a:solidFill>
              </a:rPr>
              <a:t>Choice of beam line elements</a:t>
            </a:r>
          </a:p>
          <a:p>
            <a:pPr lvl="2">
              <a:defRPr/>
            </a:pPr>
            <a:r>
              <a:rPr lang="en-US" sz="2800" dirty="0">
                <a:solidFill>
                  <a:schemeClr val="tx1">
                    <a:lumMod val="60000"/>
                    <a:lumOff val="40000"/>
                  </a:schemeClr>
                </a:solidFill>
              </a:rPr>
              <a:t>Accelerating RF Cavities</a:t>
            </a:r>
          </a:p>
          <a:p>
            <a:pPr lvl="2">
              <a:defRPr/>
            </a:pPr>
            <a:r>
              <a:rPr lang="en-US" sz="2800" dirty="0">
                <a:solidFill>
                  <a:schemeClr val="tx1">
                    <a:lumMod val="60000"/>
                    <a:lumOff val="40000"/>
                  </a:schemeClr>
                </a:solidFill>
              </a:rPr>
              <a:t>Focusing Magnets</a:t>
            </a:r>
          </a:p>
          <a:p>
            <a:pPr>
              <a:buFont typeface="Wingdings" panose="05000000000000000000" pitchFamily="2" charset="2"/>
              <a:buChar char="q"/>
              <a:defRPr/>
            </a:pPr>
            <a:r>
              <a:rPr lang="en-US" sz="2800" dirty="0"/>
              <a:t>Lattice Design </a:t>
            </a:r>
          </a:p>
          <a:p>
            <a:pPr marL="1200150" lvl="1">
              <a:buFont typeface="Arial" panose="020B0604020202020204" pitchFamily="34" charset="0"/>
              <a:buChar char="•"/>
              <a:defRPr/>
            </a:pPr>
            <a:r>
              <a:rPr lang="en-US" sz="2800" dirty="0">
                <a:solidFill>
                  <a:schemeClr val="tx1">
                    <a:lumMod val="60000"/>
                    <a:lumOff val="40000"/>
                  </a:schemeClr>
                </a:solidFill>
              </a:rPr>
              <a:t>Focusing Period</a:t>
            </a:r>
          </a:p>
          <a:p>
            <a:pPr marL="1200150" lvl="1">
              <a:buFont typeface="Arial" panose="020B0604020202020204" pitchFamily="34" charset="0"/>
              <a:buChar char="•"/>
              <a:defRPr/>
            </a:pPr>
            <a:r>
              <a:rPr lang="en-US" sz="2800" dirty="0">
                <a:solidFill>
                  <a:schemeClr val="tx1">
                    <a:lumMod val="60000"/>
                    <a:lumOff val="40000"/>
                  </a:schemeClr>
                </a:solidFill>
              </a:rPr>
              <a:t>Transition Energy between Sections</a:t>
            </a:r>
          </a:p>
          <a:p>
            <a:endParaRPr lang="en-US" dirty="0"/>
          </a:p>
        </p:txBody>
      </p:sp>
    </p:spTree>
    <p:extLst>
      <p:ext uri="{BB962C8B-B14F-4D97-AF65-F5344CB8AC3E}">
        <p14:creationId xmlns:p14="http://schemas.microsoft.com/office/powerpoint/2010/main" val="13017629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7E4994-E4A8-475B-9283-D83B851020EE}"/>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72961BA0-BF02-49BD-877F-C7697CF7CF41}"/>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DDE39987-C110-4AB6-9E59-64A041695F35}"/>
              </a:ext>
            </a:extLst>
          </p:cNvPr>
          <p:cNvSpPr>
            <a:spLocks noGrp="1"/>
          </p:cNvSpPr>
          <p:nvPr>
            <p:ph type="sldNum" sz="quarter" idx="12"/>
          </p:nvPr>
        </p:nvSpPr>
        <p:spPr/>
        <p:txBody>
          <a:bodyPr/>
          <a:lstStyle/>
          <a:p>
            <a:fld id="{12D72208-4300-4914-B736-A664B2D30B95}" type="slidenum">
              <a:rPr lang="en-US" altLang="en-US" smtClean="0"/>
              <a:pPr/>
              <a:t>184</a:t>
            </a:fld>
            <a:endParaRPr lang="en-US" altLang="en-US"/>
          </a:p>
        </p:txBody>
      </p:sp>
      <p:sp>
        <p:nvSpPr>
          <p:cNvPr id="5" name="Title 6">
            <a:extLst>
              <a:ext uri="{FF2B5EF4-FFF2-40B4-BE49-F238E27FC236}">
                <a16:creationId xmlns:a16="http://schemas.microsoft.com/office/drawing/2014/main" id="{F15A6375-2B72-46AB-883A-002CB08BD5EA}"/>
              </a:ext>
            </a:extLst>
          </p:cNvPr>
          <p:cNvSpPr txBox="1">
            <a:spLocks/>
          </p:cNvSpPr>
          <p:nvPr/>
        </p:nvSpPr>
        <p:spPr>
          <a:xfrm>
            <a:off x="318262" y="251752"/>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Main </a:t>
            </a:r>
            <a:r>
              <a:rPr lang="en-US" sz="2400" dirty="0" err="1"/>
              <a:t>Linac</a:t>
            </a:r>
            <a:r>
              <a:rPr lang="en-US" sz="2400" dirty="0"/>
              <a:t> components:</a:t>
            </a:r>
          </a:p>
        </p:txBody>
      </p:sp>
      <p:pic>
        <p:nvPicPr>
          <p:cNvPr id="7" name="Picture 6">
            <a:extLst>
              <a:ext uri="{FF2B5EF4-FFF2-40B4-BE49-F238E27FC236}">
                <a16:creationId xmlns:a16="http://schemas.microsoft.com/office/drawing/2014/main" id="{B94F68C1-05D7-4A64-BE9E-C505989494AA}"/>
              </a:ext>
            </a:extLst>
          </p:cNvPr>
          <p:cNvPicPr>
            <a:picLocks noChangeAspect="1"/>
          </p:cNvPicPr>
          <p:nvPr/>
        </p:nvPicPr>
        <p:blipFill>
          <a:blip r:embed="rId2"/>
          <a:stretch>
            <a:fillRect/>
          </a:stretch>
        </p:blipFill>
        <p:spPr>
          <a:xfrm>
            <a:off x="318262" y="872838"/>
            <a:ext cx="5017565" cy="1011717"/>
          </a:xfrm>
          <a:prstGeom prst="rect">
            <a:avLst/>
          </a:prstGeom>
        </p:spPr>
      </p:pic>
      <p:sp>
        <p:nvSpPr>
          <p:cNvPr id="8" name="TextBox 7">
            <a:extLst>
              <a:ext uri="{FF2B5EF4-FFF2-40B4-BE49-F238E27FC236}">
                <a16:creationId xmlns:a16="http://schemas.microsoft.com/office/drawing/2014/main" id="{0450D100-F175-4B6D-BD2C-A305B6E1CCD6}"/>
              </a:ext>
            </a:extLst>
          </p:cNvPr>
          <p:cNvSpPr txBox="1"/>
          <p:nvPr/>
        </p:nvSpPr>
        <p:spPr>
          <a:xfrm flipH="1">
            <a:off x="363980" y="2152185"/>
            <a:ext cx="8891531" cy="2677656"/>
          </a:xfrm>
          <a:prstGeom prst="rect">
            <a:avLst/>
          </a:prstGeom>
          <a:noFill/>
        </p:spPr>
        <p:txBody>
          <a:bodyPr wrap="square" rtlCol="0">
            <a:spAutoFit/>
          </a:bodyPr>
          <a:lstStyle/>
          <a:p>
            <a:pPr marL="342900" indent="-342900">
              <a:buFont typeface="Arial" panose="020B0604020202020204" pitchFamily="34" charset="0"/>
              <a:buChar char="•"/>
            </a:pPr>
            <a:r>
              <a:rPr lang="en-US" dirty="0"/>
              <a:t>Low Energy Beam Transport (LEBT) – ion source, solenoid;</a:t>
            </a:r>
          </a:p>
          <a:p>
            <a:pPr marL="342900" indent="-342900">
              <a:buFont typeface="Arial" panose="020B0604020202020204" pitchFamily="34" charset="0"/>
              <a:buChar char="•"/>
            </a:pPr>
            <a:r>
              <a:rPr lang="en-US" dirty="0"/>
              <a:t>RFQ –acceleration from 30-50 kV to 2-3 MeV;</a:t>
            </a:r>
          </a:p>
          <a:p>
            <a:pPr marL="342900" indent="-342900">
              <a:buFont typeface="Arial" panose="020B0604020202020204" pitchFamily="34" charset="0"/>
              <a:buChar char="•"/>
            </a:pPr>
            <a:r>
              <a:rPr lang="en-US" dirty="0"/>
              <a:t>Medium Energy Beam Transport (MEBT) – </a:t>
            </a:r>
            <a:r>
              <a:rPr lang="en-US" dirty="0" err="1"/>
              <a:t>buncher</a:t>
            </a:r>
            <a:r>
              <a:rPr lang="en-US" dirty="0"/>
              <a:t>, chopper, target</a:t>
            </a:r>
          </a:p>
          <a:p>
            <a:pPr marL="342900" indent="-342900">
              <a:buFont typeface="Arial" panose="020B0604020202020204" pitchFamily="34" charset="0"/>
              <a:buChar char="•"/>
            </a:pPr>
            <a:r>
              <a:rPr lang="en-US" dirty="0"/>
              <a:t>Front End – RT or SRF  - up to ~200 MeV</a:t>
            </a:r>
          </a:p>
          <a:p>
            <a:pPr marL="342900" indent="-342900">
              <a:buFont typeface="Arial" panose="020B0604020202020204" pitchFamily="34" charset="0"/>
              <a:buChar char="•"/>
            </a:pPr>
            <a:r>
              <a:rPr lang="en-US" dirty="0"/>
              <a:t>Main </a:t>
            </a:r>
            <a:r>
              <a:rPr lang="en-US" dirty="0" err="1"/>
              <a:t>Linac</a:t>
            </a:r>
            <a:r>
              <a:rPr lang="en-US" dirty="0"/>
              <a:t> – SRF CMs &gt; 200 MeV;</a:t>
            </a:r>
          </a:p>
          <a:p>
            <a:pPr marL="342900" indent="-342900">
              <a:buFont typeface="Arial" panose="020B0604020202020204" pitchFamily="34" charset="0"/>
              <a:buChar char="•"/>
            </a:pPr>
            <a:r>
              <a:rPr lang="en-US" dirty="0"/>
              <a:t>Beam transport channels;</a:t>
            </a:r>
          </a:p>
          <a:p>
            <a:pPr marL="342900" indent="-342900">
              <a:buFont typeface="Arial" panose="020B0604020202020204" pitchFamily="34" charset="0"/>
              <a:buChar char="•"/>
            </a:pPr>
            <a:r>
              <a:rPr lang="en-US" dirty="0"/>
              <a:t>Beam distribution system.</a:t>
            </a:r>
          </a:p>
        </p:txBody>
      </p:sp>
    </p:spTree>
    <p:extLst>
      <p:ext uri="{BB962C8B-B14F-4D97-AF65-F5344CB8AC3E}">
        <p14:creationId xmlns:p14="http://schemas.microsoft.com/office/powerpoint/2010/main" val="13894695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15930-1340-47E5-9634-D0CA4A5033B6}"/>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AB8E587D-24D1-4AF8-A4E0-FE1649989E44}"/>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8000A6C2-7086-4B95-91CD-3CC944BE64C2}"/>
              </a:ext>
            </a:extLst>
          </p:cNvPr>
          <p:cNvSpPr>
            <a:spLocks noGrp="1"/>
          </p:cNvSpPr>
          <p:nvPr>
            <p:ph type="sldNum" sz="quarter" idx="12"/>
          </p:nvPr>
        </p:nvSpPr>
        <p:spPr/>
        <p:txBody>
          <a:bodyPr/>
          <a:lstStyle/>
          <a:p>
            <a:fld id="{12D72208-4300-4914-B736-A664B2D30B95}" type="slidenum">
              <a:rPr lang="en-US" altLang="en-US" smtClean="0"/>
              <a:pPr/>
              <a:t>185</a:t>
            </a:fld>
            <a:endParaRPr lang="en-US" altLang="en-US"/>
          </a:p>
        </p:txBody>
      </p:sp>
      <p:sp>
        <p:nvSpPr>
          <p:cNvPr id="5" name="Title 6">
            <a:extLst>
              <a:ext uri="{FF2B5EF4-FFF2-40B4-BE49-F238E27FC236}">
                <a16:creationId xmlns:a16="http://schemas.microsoft.com/office/drawing/2014/main" id="{57E4B4D3-FF6A-4F04-A151-6EF9C54F7832}"/>
              </a:ext>
            </a:extLst>
          </p:cNvPr>
          <p:cNvSpPr txBox="1">
            <a:spLocks/>
          </p:cNvSpPr>
          <p:nvPr/>
        </p:nvSpPr>
        <p:spPr>
          <a:xfrm>
            <a:off x="318262" y="251752"/>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Main </a:t>
            </a:r>
            <a:r>
              <a:rPr lang="en-US" sz="2400" dirty="0" err="1"/>
              <a:t>Linac</a:t>
            </a:r>
            <a:r>
              <a:rPr lang="en-US" sz="2400" dirty="0"/>
              <a:t> components:</a:t>
            </a:r>
          </a:p>
        </p:txBody>
      </p:sp>
      <p:sp>
        <p:nvSpPr>
          <p:cNvPr id="6" name="TextBox 5">
            <a:extLst>
              <a:ext uri="{FF2B5EF4-FFF2-40B4-BE49-F238E27FC236}">
                <a16:creationId xmlns:a16="http://schemas.microsoft.com/office/drawing/2014/main" id="{44ED4EE5-35F8-42E6-9CFE-DE4FEE2F066C}"/>
              </a:ext>
            </a:extLst>
          </p:cNvPr>
          <p:cNvSpPr txBox="1"/>
          <p:nvPr/>
        </p:nvSpPr>
        <p:spPr>
          <a:xfrm>
            <a:off x="177646" y="775765"/>
            <a:ext cx="8686801" cy="6001643"/>
          </a:xfrm>
          <a:prstGeom prst="rect">
            <a:avLst/>
          </a:prstGeom>
          <a:noFill/>
        </p:spPr>
        <p:txBody>
          <a:bodyPr wrap="square" rtlCol="0">
            <a:spAutoFit/>
          </a:bodyPr>
          <a:lstStyle/>
          <a:p>
            <a:r>
              <a:rPr lang="en-US" dirty="0"/>
              <a:t>Auxiliary systems:</a:t>
            </a:r>
          </a:p>
          <a:p>
            <a:pPr marL="342900" indent="-342900">
              <a:buFont typeface="Arial" panose="020B0604020202020204" pitchFamily="34" charset="0"/>
              <a:buChar char="•"/>
            </a:pPr>
            <a:r>
              <a:rPr lang="en-US" dirty="0"/>
              <a:t>High  Power RF – HV sources, RF sources, transmission lines, circulators, loads, directional couplers;</a:t>
            </a:r>
          </a:p>
          <a:p>
            <a:pPr marL="342900" indent="-342900">
              <a:buFont typeface="Arial" panose="020B0604020202020204" pitchFamily="34" charset="0"/>
              <a:buChar char="•"/>
            </a:pPr>
            <a:r>
              <a:rPr lang="en-US" dirty="0"/>
              <a:t>HOM dampers and HOM absorbers – if necessary;</a:t>
            </a:r>
          </a:p>
          <a:p>
            <a:pPr marL="342900" indent="-342900">
              <a:buFont typeface="Arial" panose="020B0604020202020204" pitchFamily="34" charset="0"/>
              <a:buChar char="•"/>
            </a:pPr>
            <a:r>
              <a:rPr lang="en-US" dirty="0"/>
              <a:t>Low Level RF – cavity amplitude and phase control;</a:t>
            </a:r>
          </a:p>
          <a:p>
            <a:pPr marL="342900" indent="-342900">
              <a:buFont typeface="Arial" panose="020B0604020202020204" pitchFamily="34" charset="0"/>
              <a:buChar char="•"/>
            </a:pPr>
            <a:r>
              <a:rPr lang="en-US" dirty="0"/>
              <a:t>Resonance Control – for coarse and fine tuners;</a:t>
            </a:r>
          </a:p>
          <a:p>
            <a:pPr marL="342900" indent="-342900">
              <a:buFont typeface="Arial" panose="020B0604020202020204" pitchFamily="34" charset="0"/>
              <a:buChar char="•"/>
            </a:pPr>
            <a:r>
              <a:rPr lang="en-US" dirty="0"/>
              <a:t>Cryogenic system – cryo-plant, transport and distribution systems;</a:t>
            </a:r>
          </a:p>
          <a:p>
            <a:pPr marL="342900" indent="-342900">
              <a:buFont typeface="Arial" panose="020B0604020202020204" pitchFamily="34" charset="0"/>
              <a:buChar char="•"/>
            </a:pPr>
            <a:r>
              <a:rPr lang="en-US" dirty="0"/>
              <a:t>Diagnostics;</a:t>
            </a:r>
          </a:p>
          <a:p>
            <a:pPr marL="342900" indent="-342900">
              <a:buFont typeface="Arial" panose="020B0604020202020204" pitchFamily="34" charset="0"/>
              <a:buChar char="•"/>
            </a:pPr>
            <a:r>
              <a:rPr lang="en-US" dirty="0"/>
              <a:t>Machine Protection System (MPS);</a:t>
            </a:r>
          </a:p>
          <a:p>
            <a:pPr marL="342900" indent="-342900">
              <a:buFont typeface="Arial" panose="020B0604020202020204" pitchFamily="34" charset="0"/>
              <a:buChar char="•"/>
            </a:pPr>
            <a:r>
              <a:rPr lang="en-US" dirty="0"/>
              <a:t>Cooling system;</a:t>
            </a:r>
          </a:p>
          <a:p>
            <a:pPr marL="342900" indent="-342900">
              <a:buFont typeface="Arial" panose="020B0604020202020204" pitchFamily="34" charset="0"/>
              <a:buChar char="•"/>
            </a:pPr>
            <a:r>
              <a:rPr lang="en-US" dirty="0"/>
              <a:t>Power supply for focusing elements and dipole magnets;</a:t>
            </a:r>
          </a:p>
          <a:p>
            <a:pPr marL="342900" indent="-342900">
              <a:buFont typeface="Arial" panose="020B0604020202020204" pitchFamily="34" charset="0"/>
              <a:buChar char="•"/>
            </a:pPr>
            <a:r>
              <a:rPr lang="en-US" dirty="0"/>
              <a:t>Vacuum systems – pumps, gate valves;</a:t>
            </a:r>
          </a:p>
          <a:p>
            <a:pPr marL="342900" indent="-342900">
              <a:buFont typeface="Arial" panose="020B0604020202020204" pitchFamily="34" charset="0"/>
              <a:buChar char="•"/>
            </a:pPr>
            <a:r>
              <a:rPr lang="en-US" dirty="0"/>
              <a:t>Beam collimators;</a:t>
            </a:r>
          </a:p>
          <a:p>
            <a:pPr marL="342900" indent="-342900">
              <a:buFont typeface="Arial" panose="020B0604020202020204" pitchFamily="34" charset="0"/>
              <a:buChar char="•"/>
            </a:pPr>
            <a:r>
              <a:rPr lang="en-US" dirty="0"/>
              <a:t>Air conditioning;</a:t>
            </a:r>
          </a:p>
          <a:p>
            <a:pPr marL="342900" indent="-342900">
              <a:buFont typeface="Arial" panose="020B0604020202020204" pitchFamily="34" charset="0"/>
              <a:buChar char="•"/>
            </a:pPr>
            <a:r>
              <a:rPr lang="en-US" dirty="0"/>
              <a:t>Etc.</a:t>
            </a:r>
          </a:p>
          <a:p>
            <a:r>
              <a:rPr lang="en-US" dirty="0"/>
              <a:t> </a:t>
            </a:r>
          </a:p>
        </p:txBody>
      </p:sp>
    </p:spTree>
    <p:extLst>
      <p:ext uri="{BB962C8B-B14F-4D97-AF65-F5344CB8AC3E}">
        <p14:creationId xmlns:p14="http://schemas.microsoft.com/office/powerpoint/2010/main" val="221531379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15930-1340-47E5-9634-D0CA4A5033B6}"/>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AB8E587D-24D1-4AF8-A4E0-FE1649989E44}"/>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8000A6C2-7086-4B95-91CD-3CC944BE64C2}"/>
              </a:ext>
            </a:extLst>
          </p:cNvPr>
          <p:cNvSpPr>
            <a:spLocks noGrp="1"/>
          </p:cNvSpPr>
          <p:nvPr>
            <p:ph type="sldNum" sz="quarter" idx="12"/>
          </p:nvPr>
        </p:nvSpPr>
        <p:spPr/>
        <p:txBody>
          <a:bodyPr/>
          <a:lstStyle/>
          <a:p>
            <a:fld id="{12D72208-4300-4914-B736-A664B2D30B95}" type="slidenum">
              <a:rPr lang="en-US" altLang="en-US" smtClean="0"/>
              <a:pPr/>
              <a:t>186</a:t>
            </a:fld>
            <a:endParaRPr lang="en-US" altLang="en-US"/>
          </a:p>
        </p:txBody>
      </p:sp>
      <p:sp>
        <p:nvSpPr>
          <p:cNvPr id="5" name="Title 6">
            <a:extLst>
              <a:ext uri="{FF2B5EF4-FFF2-40B4-BE49-F238E27FC236}">
                <a16:creationId xmlns:a16="http://schemas.microsoft.com/office/drawing/2014/main" id="{57E4B4D3-FF6A-4F04-A151-6EF9C54F7832}"/>
              </a:ext>
            </a:extLst>
          </p:cNvPr>
          <p:cNvSpPr txBox="1">
            <a:spLocks/>
          </p:cNvSpPr>
          <p:nvPr/>
        </p:nvSpPr>
        <p:spPr>
          <a:xfrm>
            <a:off x="318262" y="251752"/>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Diagnostics:</a:t>
            </a:r>
          </a:p>
        </p:txBody>
      </p:sp>
      <p:sp>
        <p:nvSpPr>
          <p:cNvPr id="6" name="TextBox 5">
            <a:extLst>
              <a:ext uri="{FF2B5EF4-FFF2-40B4-BE49-F238E27FC236}">
                <a16:creationId xmlns:a16="http://schemas.microsoft.com/office/drawing/2014/main" id="{44ED4EE5-35F8-42E6-9CFE-DE4FEE2F066C}"/>
              </a:ext>
            </a:extLst>
          </p:cNvPr>
          <p:cNvSpPr txBox="1"/>
          <p:nvPr/>
        </p:nvSpPr>
        <p:spPr>
          <a:xfrm>
            <a:off x="177646" y="775765"/>
            <a:ext cx="8686801" cy="4893647"/>
          </a:xfrm>
          <a:prstGeom prst="rect">
            <a:avLst/>
          </a:prstGeom>
          <a:noFill/>
        </p:spPr>
        <p:txBody>
          <a:bodyPr wrap="square" rtlCol="0">
            <a:spAutoFit/>
          </a:bodyPr>
          <a:lstStyle/>
          <a:p>
            <a:pPr marL="342900" indent="-342900">
              <a:buFont typeface="Arial" panose="020B0604020202020204" pitchFamily="34" charset="0"/>
              <a:buChar char="•"/>
            </a:pPr>
            <a:r>
              <a:rPr lang="en-US" dirty="0"/>
              <a:t>Beam diagnostics;</a:t>
            </a:r>
          </a:p>
          <a:p>
            <a:pPr marL="342900" indent="-342900">
              <a:buFont typeface="Arial" panose="020B0604020202020204" pitchFamily="34" charset="0"/>
              <a:buChar char="•"/>
            </a:pPr>
            <a:r>
              <a:rPr lang="en-US" dirty="0"/>
              <a:t>RF diagnostics – probes, directional couplers, coupler diagnostics (RF window protection);</a:t>
            </a:r>
          </a:p>
          <a:p>
            <a:pPr marL="342900" indent="-342900">
              <a:buFont typeface="Arial" panose="020B0604020202020204" pitchFamily="34" charset="0"/>
              <a:buChar char="•"/>
            </a:pPr>
            <a:r>
              <a:rPr lang="en-US" dirty="0"/>
              <a:t>Magnetic field probes (residual magnetic field);</a:t>
            </a:r>
          </a:p>
          <a:p>
            <a:pPr marL="342900" indent="-342900">
              <a:buFont typeface="Arial" panose="020B0604020202020204" pitchFamily="34" charset="0"/>
              <a:buChar char="•"/>
            </a:pPr>
            <a:r>
              <a:rPr lang="en-US" dirty="0"/>
              <a:t>Cryogenic diagnostics;</a:t>
            </a:r>
          </a:p>
          <a:p>
            <a:pPr marL="342900" indent="-342900">
              <a:buFont typeface="Arial" panose="020B0604020202020204" pitchFamily="34" charset="0"/>
              <a:buChar char="•"/>
            </a:pPr>
            <a:r>
              <a:rPr lang="en-US" dirty="0"/>
              <a:t>Vacuum diagnostics;</a:t>
            </a:r>
          </a:p>
          <a:p>
            <a:pPr marL="342900" indent="-342900">
              <a:buFont typeface="Arial" panose="020B0604020202020204" pitchFamily="34" charset="0"/>
              <a:buChar char="•"/>
            </a:pPr>
            <a:r>
              <a:rPr lang="en-US" dirty="0"/>
              <a:t>Radiation diagnostics (field emission, dark current, beam current interception, </a:t>
            </a:r>
            <a:r>
              <a:rPr lang="en-US" dirty="0" err="1"/>
              <a:t>intrabeam</a:t>
            </a:r>
            <a:r>
              <a:rPr lang="en-US" dirty="0"/>
              <a:t> scattering);</a:t>
            </a:r>
          </a:p>
          <a:p>
            <a:pPr marL="342900" indent="-342900">
              <a:buFont typeface="Arial" panose="020B0604020202020204" pitchFamily="34" charset="0"/>
              <a:buChar char="•"/>
            </a:pPr>
            <a:r>
              <a:rPr lang="en-US" dirty="0"/>
              <a:t>Alignment diagnostics (optic windows, fiducials).</a:t>
            </a:r>
          </a:p>
          <a:p>
            <a:endParaRPr lang="en-US" dirty="0"/>
          </a:p>
          <a:p>
            <a:endParaRPr lang="en-US" dirty="0"/>
          </a:p>
          <a:p>
            <a:pPr marL="342900" indent="-342900">
              <a:buFont typeface="Arial" panose="020B0604020202020204" pitchFamily="34" charset="0"/>
              <a:buChar char="•"/>
            </a:pPr>
            <a:endParaRPr lang="en-US" dirty="0"/>
          </a:p>
          <a:p>
            <a:r>
              <a:rPr lang="en-US" dirty="0"/>
              <a:t> </a:t>
            </a:r>
          </a:p>
        </p:txBody>
      </p:sp>
    </p:spTree>
    <p:extLst>
      <p:ext uri="{BB962C8B-B14F-4D97-AF65-F5344CB8AC3E}">
        <p14:creationId xmlns:p14="http://schemas.microsoft.com/office/powerpoint/2010/main" val="322967014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A4EE2-3C83-4F16-8DEB-327E1653F13B}"/>
              </a:ext>
            </a:extLst>
          </p:cNvPr>
          <p:cNvSpPr>
            <a:spLocks noGrp="1"/>
          </p:cNvSpPr>
          <p:nvPr>
            <p:ph type="dt" sz="half" idx="10"/>
          </p:nvPr>
        </p:nvSpPr>
        <p:spPr/>
        <p:txBody>
          <a:bodyPr/>
          <a:lstStyle/>
          <a:p>
            <a:r>
              <a:rPr lang="en-US" altLang="en-US"/>
              <a:t>9/26/2019</a:t>
            </a:r>
          </a:p>
        </p:txBody>
      </p:sp>
      <p:sp>
        <p:nvSpPr>
          <p:cNvPr id="3" name="Footer Placeholder 2">
            <a:extLst>
              <a:ext uri="{FF2B5EF4-FFF2-40B4-BE49-F238E27FC236}">
                <a16:creationId xmlns:a16="http://schemas.microsoft.com/office/drawing/2014/main" id="{7E431DA8-0402-474E-BF9B-2F94E8E65CB4}"/>
              </a:ext>
            </a:extLst>
          </p:cNvPr>
          <p:cNvSpPr>
            <a:spLocks noGrp="1"/>
          </p:cNvSpPr>
          <p:nvPr>
            <p:ph type="ftr" sz="quarter" idx="11"/>
          </p:nvPr>
        </p:nvSpPr>
        <p:spPr/>
        <p:txBody>
          <a:bodyPr/>
          <a:lstStyle/>
          <a:p>
            <a:r>
              <a:rPr lang="en-US" altLang="en-US"/>
              <a:t>V. Yakovlev | RF Accelerating Structures, Lecture 9, 26 September, 2019</a:t>
            </a:r>
          </a:p>
        </p:txBody>
      </p:sp>
      <p:sp>
        <p:nvSpPr>
          <p:cNvPr id="4" name="Slide Number Placeholder 3">
            <a:extLst>
              <a:ext uri="{FF2B5EF4-FFF2-40B4-BE49-F238E27FC236}">
                <a16:creationId xmlns:a16="http://schemas.microsoft.com/office/drawing/2014/main" id="{B50B23AE-F616-45E6-9FFA-C046BFC4B772}"/>
              </a:ext>
            </a:extLst>
          </p:cNvPr>
          <p:cNvSpPr>
            <a:spLocks noGrp="1"/>
          </p:cNvSpPr>
          <p:nvPr>
            <p:ph type="sldNum" sz="quarter" idx="12"/>
          </p:nvPr>
        </p:nvSpPr>
        <p:spPr/>
        <p:txBody>
          <a:bodyPr/>
          <a:lstStyle/>
          <a:p>
            <a:fld id="{12D72208-4300-4914-B736-A664B2D30B95}" type="slidenum">
              <a:rPr lang="en-US" altLang="en-US" smtClean="0"/>
              <a:pPr/>
              <a:t>187</a:t>
            </a:fld>
            <a:endParaRPr lang="en-US" altLang="en-US"/>
          </a:p>
        </p:txBody>
      </p:sp>
      <p:sp>
        <p:nvSpPr>
          <p:cNvPr id="6" name="Rectangle 5">
            <a:extLst>
              <a:ext uri="{FF2B5EF4-FFF2-40B4-BE49-F238E27FC236}">
                <a16:creationId xmlns:a16="http://schemas.microsoft.com/office/drawing/2014/main" id="{4E7B3A09-5AB5-47B0-AA06-FCFAC90105B0}"/>
              </a:ext>
            </a:extLst>
          </p:cNvPr>
          <p:cNvSpPr/>
          <p:nvPr/>
        </p:nvSpPr>
        <p:spPr>
          <a:xfrm>
            <a:off x="429419" y="659612"/>
            <a:ext cx="8091920" cy="5628529"/>
          </a:xfrm>
          <a:prstGeom prst="rect">
            <a:avLst/>
          </a:prstGeom>
        </p:spPr>
        <p:txBody>
          <a:bodyPr wrap="square">
            <a:spAutoFit/>
          </a:bodyPr>
          <a:lstStyle/>
          <a:p>
            <a:pPr marL="342900" marR="0" indent="-342900">
              <a:lnSpc>
                <a:spcPct val="107000"/>
              </a:lnSpc>
              <a:spcBef>
                <a:spcPts val="0"/>
              </a:spcBef>
              <a:spcAft>
                <a:spcPts val="0"/>
              </a:spcAft>
              <a:buFont typeface="Arial" panose="020B0604020202020204" pitchFamily="34" charset="0"/>
              <a:buChar char="•"/>
            </a:pPr>
            <a:r>
              <a:rPr lang="en-US" i="1" dirty="0">
                <a:solidFill>
                  <a:srgbClr val="0000FF"/>
                </a:solidFill>
              </a:rPr>
              <a:t>Beam Position and Phase Measurement System </a:t>
            </a:r>
          </a:p>
          <a:p>
            <a:pPr marR="0">
              <a:lnSpc>
                <a:spcPct val="107000"/>
              </a:lnSpc>
              <a:spcBef>
                <a:spcPts val="0"/>
              </a:spcBef>
              <a:spcAft>
                <a:spcPts val="0"/>
              </a:spcAft>
            </a:pPr>
            <a:r>
              <a:rPr lang="en-US" i="1" dirty="0">
                <a:solidFill>
                  <a:srgbClr val="0000FF"/>
                </a:solidFill>
              </a:rPr>
              <a:t>     (button –type or </a:t>
            </a:r>
            <a:r>
              <a:rPr lang="en-US" i="1" dirty="0" err="1">
                <a:solidFill>
                  <a:srgbClr val="0000FF"/>
                </a:solidFill>
              </a:rPr>
              <a:t>stripline</a:t>
            </a:r>
            <a:r>
              <a:rPr lang="en-US" i="1" dirty="0">
                <a:solidFill>
                  <a:srgbClr val="0000FF"/>
                </a:solidFill>
              </a:rPr>
              <a:t> Beam Position Monitors)</a:t>
            </a:r>
          </a:p>
          <a:p>
            <a:pPr marL="342900" marR="0" indent="-342900">
              <a:lnSpc>
                <a:spcPct val="107000"/>
              </a:lnSpc>
              <a:spcBef>
                <a:spcPts val="0"/>
              </a:spcBef>
              <a:spcAft>
                <a:spcPts val="0"/>
              </a:spcAft>
              <a:buFont typeface="Arial" panose="020B0604020202020204" pitchFamily="34" charset="0"/>
              <a:buChar char="•"/>
            </a:pPr>
            <a:r>
              <a:rPr lang="en-US" i="1" dirty="0">
                <a:solidFill>
                  <a:srgbClr val="0000FF"/>
                </a:solidFill>
                <a:latin typeface="Calibri-Italic"/>
                <a:ea typeface="Calibri" panose="020F0502020204030204" pitchFamily="34" charset="0"/>
                <a:cs typeface="Calibri-Italic"/>
              </a:rPr>
              <a:t>Beam Loss Measurement System </a:t>
            </a:r>
          </a:p>
          <a:p>
            <a:pPr marR="0">
              <a:lnSpc>
                <a:spcPct val="107000"/>
              </a:lnSpc>
              <a:spcBef>
                <a:spcPts val="0"/>
              </a:spcBef>
              <a:spcAft>
                <a:spcPts val="0"/>
              </a:spcAft>
            </a:pPr>
            <a:r>
              <a:rPr lang="en-US" i="1" dirty="0">
                <a:solidFill>
                  <a:srgbClr val="0000FF"/>
                </a:solidFill>
                <a:latin typeface="Calibri-Italic"/>
                <a:ea typeface="Calibri" panose="020F0502020204030204" pitchFamily="34" charset="0"/>
                <a:cs typeface="Calibri-Italic"/>
              </a:rPr>
              <a:t>     (</a:t>
            </a:r>
            <a:r>
              <a:rPr lang="en-US" i="1" dirty="0">
                <a:solidFill>
                  <a:srgbClr val="0000FF"/>
                </a:solidFill>
              </a:rPr>
              <a:t>ionization chambers).</a:t>
            </a:r>
            <a:endParaRPr lang="en-US" sz="1200"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Arial" panose="020B0604020202020204" pitchFamily="34" charset="0"/>
              <a:buChar char="•"/>
            </a:pPr>
            <a:r>
              <a:rPr lang="en-US" i="1" dirty="0">
                <a:solidFill>
                  <a:srgbClr val="0000FF"/>
                </a:solidFill>
                <a:latin typeface="Calibri-Italic"/>
                <a:ea typeface="Calibri" panose="020F0502020204030204" pitchFamily="34" charset="0"/>
                <a:cs typeface="Calibri-Italic"/>
              </a:rPr>
              <a:t>Beam Intensity Measurement System </a:t>
            </a:r>
          </a:p>
          <a:p>
            <a:pPr marR="0">
              <a:lnSpc>
                <a:spcPct val="107000"/>
              </a:lnSpc>
              <a:spcBef>
                <a:spcPts val="0"/>
              </a:spcBef>
              <a:spcAft>
                <a:spcPts val="0"/>
              </a:spcAft>
            </a:pPr>
            <a:r>
              <a:rPr lang="en-US" i="1" dirty="0">
                <a:solidFill>
                  <a:srgbClr val="0000FF"/>
                </a:solidFill>
                <a:latin typeface="Calibri-Italic"/>
                <a:ea typeface="Calibri" panose="020F0502020204030204" pitchFamily="34" charset="0"/>
                <a:cs typeface="Calibri-Italic"/>
              </a:rPr>
              <a:t>     (</a:t>
            </a:r>
            <a:r>
              <a:rPr lang="en-US" i="1" dirty="0">
                <a:solidFill>
                  <a:srgbClr val="0000FF"/>
                </a:solidFill>
              </a:rPr>
              <a:t>DC current transformers and beam </a:t>
            </a:r>
            <a:r>
              <a:rPr lang="en-US" i="1" dirty="0" err="1">
                <a:solidFill>
                  <a:srgbClr val="0000FF"/>
                </a:solidFill>
              </a:rPr>
              <a:t>toroids</a:t>
            </a:r>
            <a:r>
              <a:rPr lang="en-US" dirty="0">
                <a:solidFill>
                  <a:srgbClr val="0000FF"/>
                </a:solidFill>
              </a:rPr>
              <a:t>)</a:t>
            </a:r>
            <a:endParaRPr lang="en-US" sz="1200"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Arial" panose="020B0604020202020204" pitchFamily="34" charset="0"/>
              <a:buChar char="•"/>
            </a:pPr>
            <a:r>
              <a:rPr lang="en-US" i="1" dirty="0">
                <a:solidFill>
                  <a:srgbClr val="0000FF"/>
                </a:solidFill>
                <a:latin typeface="Calibri-Italic"/>
                <a:ea typeface="Calibri" panose="020F0502020204030204" pitchFamily="34" charset="0"/>
                <a:cs typeface="Calibri-Italic"/>
              </a:rPr>
              <a:t>Beam Transverse Profile Measurement System </a:t>
            </a:r>
          </a:p>
          <a:p>
            <a:pPr marL="339725" indent="-339725"/>
            <a:r>
              <a:rPr lang="en-US" i="1" dirty="0">
                <a:solidFill>
                  <a:srgbClr val="0000FF"/>
                </a:solidFill>
                <a:latin typeface="Calibri-Italic"/>
                <a:ea typeface="Calibri" panose="020F0502020204030204" pitchFamily="34" charset="0"/>
                <a:cs typeface="Calibri-Italic"/>
              </a:rPr>
              <a:t>     (</a:t>
            </a:r>
            <a:r>
              <a:rPr lang="en-US" i="1" dirty="0">
                <a:solidFill>
                  <a:srgbClr val="0000FF"/>
                </a:solidFill>
              </a:rPr>
              <a:t>traditional wire scanner or photo-disassociation of H</a:t>
            </a:r>
            <a:r>
              <a:rPr lang="en-US" i="1" baseline="30000" dirty="0">
                <a:solidFill>
                  <a:srgbClr val="0000FF"/>
                </a:solidFill>
              </a:rPr>
              <a:t>-</a:t>
            </a:r>
            <a:r>
              <a:rPr lang="en-US" i="1" dirty="0">
                <a:solidFill>
                  <a:srgbClr val="0000FF"/>
                </a:solidFill>
              </a:rPr>
              <a:t> by laser radiation)</a:t>
            </a:r>
            <a:r>
              <a:rPr lang="en-US" i="1" dirty="0">
                <a:solidFill>
                  <a:srgbClr val="0000FF"/>
                </a:solidFill>
                <a:latin typeface="Calibri-Italic"/>
                <a:ea typeface="Calibri" panose="020F0502020204030204" pitchFamily="34" charset="0"/>
                <a:cs typeface="Calibri-Italic"/>
              </a:rPr>
              <a:t> </a:t>
            </a:r>
          </a:p>
          <a:p>
            <a:pPr marL="342900" indent="-342900">
              <a:buFont typeface="Arial" panose="020B0604020202020204" pitchFamily="34" charset="0"/>
              <a:buChar char="•"/>
            </a:pPr>
            <a:r>
              <a:rPr lang="en-US" i="1" dirty="0">
                <a:solidFill>
                  <a:srgbClr val="0000FF"/>
                </a:solidFill>
              </a:rPr>
              <a:t>Beam Transverse Emittance Measurements </a:t>
            </a:r>
          </a:p>
          <a:p>
            <a:r>
              <a:rPr lang="en-US" i="1" dirty="0">
                <a:solidFill>
                  <a:srgbClr val="0000FF"/>
                </a:solidFill>
              </a:rPr>
              <a:t>     (Allison-Type Emittance Scanners or Laser-Based Emittance</a:t>
            </a:r>
          </a:p>
          <a:p>
            <a:r>
              <a:rPr lang="en-US" i="1" dirty="0">
                <a:solidFill>
                  <a:srgbClr val="0000FF"/>
                </a:solidFill>
              </a:rPr>
              <a:t>     Scanners)</a:t>
            </a:r>
          </a:p>
          <a:p>
            <a:pPr marL="342900" indent="-342900">
              <a:buFont typeface="Arial" panose="020B0604020202020204" pitchFamily="34" charset="0"/>
              <a:buChar char="•"/>
            </a:pPr>
            <a:r>
              <a:rPr lang="en-US" i="1" dirty="0">
                <a:solidFill>
                  <a:srgbClr val="0000FF"/>
                </a:solidFill>
              </a:rPr>
              <a:t>Beam Halo Monitors.</a:t>
            </a:r>
          </a:p>
          <a:p>
            <a:endParaRPr lang="en-US" i="1" dirty="0">
              <a:solidFill>
                <a:srgbClr val="0000FF"/>
              </a:solidFill>
            </a:endParaRPr>
          </a:p>
          <a:p>
            <a:endParaRPr lang="en-US" sz="12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BE5D399-E8D8-413C-822C-FA0C9375AEF3}"/>
              </a:ext>
            </a:extLst>
          </p:cNvPr>
          <p:cNvSpPr/>
          <p:nvPr/>
        </p:nvSpPr>
        <p:spPr>
          <a:xfrm>
            <a:off x="429419" y="197947"/>
            <a:ext cx="2436629" cy="461665"/>
          </a:xfrm>
          <a:prstGeom prst="rect">
            <a:avLst/>
          </a:prstGeom>
        </p:spPr>
        <p:txBody>
          <a:bodyPr wrap="none">
            <a:spAutoFit/>
          </a:bodyPr>
          <a:lstStyle/>
          <a:p>
            <a:r>
              <a:rPr lang="en-US" b="1" dirty="0"/>
              <a:t>Beam Diagnostics</a:t>
            </a:r>
            <a:endParaRPr lang="en-US" dirty="0"/>
          </a:p>
        </p:txBody>
      </p:sp>
      <p:sp>
        <p:nvSpPr>
          <p:cNvPr id="8" name="TextBox 7">
            <a:extLst>
              <a:ext uri="{FF2B5EF4-FFF2-40B4-BE49-F238E27FC236}">
                <a16:creationId xmlns:a16="http://schemas.microsoft.com/office/drawing/2014/main" id="{978B6599-0674-4793-AC0C-CA2F5589785F}"/>
              </a:ext>
            </a:extLst>
          </p:cNvPr>
          <p:cNvSpPr txBox="1"/>
          <p:nvPr/>
        </p:nvSpPr>
        <p:spPr>
          <a:xfrm>
            <a:off x="736827" y="5693854"/>
            <a:ext cx="7260321" cy="461665"/>
          </a:xfrm>
          <a:prstGeom prst="rect">
            <a:avLst/>
          </a:prstGeom>
          <a:noFill/>
        </p:spPr>
        <p:txBody>
          <a:bodyPr wrap="none" rtlCol="0">
            <a:spAutoFit/>
          </a:bodyPr>
          <a:lstStyle/>
          <a:p>
            <a:r>
              <a:rPr lang="en-US" dirty="0">
                <a:solidFill>
                  <a:srgbClr val="FF0000"/>
                </a:solidFill>
                <a:latin typeface="Comic Sans MS" panose="030F0702030302020204" pitchFamily="66" charset="0"/>
              </a:rPr>
              <a:t>“</a:t>
            </a:r>
            <a:r>
              <a:rPr lang="en-US">
                <a:solidFill>
                  <a:srgbClr val="FF0000"/>
                </a:solidFill>
                <a:latin typeface="Comic Sans MS" panose="030F0702030302020204" pitchFamily="66" charset="0"/>
              </a:rPr>
              <a:t>Don’t even </a:t>
            </a:r>
            <a:r>
              <a:rPr lang="en-US" dirty="0">
                <a:solidFill>
                  <a:srgbClr val="FF0000"/>
                </a:solidFill>
                <a:latin typeface="Comic Sans MS" panose="030F0702030302020204" pitchFamily="66" charset="0"/>
              </a:rPr>
              <a:t>try to save on the beam diagnostics!”</a:t>
            </a:r>
          </a:p>
        </p:txBody>
      </p:sp>
    </p:spTree>
    <p:extLst>
      <p:ext uri="{BB962C8B-B14F-4D97-AF65-F5344CB8AC3E}">
        <p14:creationId xmlns:p14="http://schemas.microsoft.com/office/powerpoint/2010/main" val="149082294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625B1-CCFF-466E-9C68-0211CA2B04C3}"/>
              </a:ext>
            </a:extLst>
          </p:cNvPr>
          <p:cNvSpPr>
            <a:spLocks noGrp="1"/>
          </p:cNvSpPr>
          <p:nvPr>
            <p:ph type="dt" sz="half" idx="10"/>
          </p:nvPr>
        </p:nvSpPr>
        <p:spPr/>
        <p:txBody>
          <a:bodyPr/>
          <a:lstStyle/>
          <a:p>
            <a:r>
              <a:rPr lang="en-US" altLang="en-US"/>
              <a:t>9/26/2019</a:t>
            </a:r>
          </a:p>
        </p:txBody>
      </p:sp>
      <p:sp>
        <p:nvSpPr>
          <p:cNvPr id="3" name="Footer Placeholder 2">
            <a:extLst>
              <a:ext uri="{FF2B5EF4-FFF2-40B4-BE49-F238E27FC236}">
                <a16:creationId xmlns:a16="http://schemas.microsoft.com/office/drawing/2014/main" id="{95440DB8-4C1A-4D0E-8458-3D7BE5C34DC1}"/>
              </a:ext>
            </a:extLst>
          </p:cNvPr>
          <p:cNvSpPr>
            <a:spLocks noGrp="1"/>
          </p:cNvSpPr>
          <p:nvPr>
            <p:ph type="ftr" sz="quarter" idx="11"/>
          </p:nvPr>
        </p:nvSpPr>
        <p:spPr/>
        <p:txBody>
          <a:bodyPr/>
          <a:lstStyle/>
          <a:p>
            <a:r>
              <a:rPr lang="en-US" altLang="en-US"/>
              <a:t>V. Yakovlev | RF Accelerating Structures, Lecture 9, 26 September, 2019</a:t>
            </a:r>
          </a:p>
        </p:txBody>
      </p:sp>
      <p:sp>
        <p:nvSpPr>
          <p:cNvPr id="4" name="Slide Number Placeholder 3">
            <a:extLst>
              <a:ext uri="{FF2B5EF4-FFF2-40B4-BE49-F238E27FC236}">
                <a16:creationId xmlns:a16="http://schemas.microsoft.com/office/drawing/2014/main" id="{CA8D12C2-B186-4408-A14E-E1BBAB0C0162}"/>
              </a:ext>
            </a:extLst>
          </p:cNvPr>
          <p:cNvSpPr>
            <a:spLocks noGrp="1"/>
          </p:cNvSpPr>
          <p:nvPr>
            <p:ph type="sldNum" sz="quarter" idx="12"/>
          </p:nvPr>
        </p:nvSpPr>
        <p:spPr/>
        <p:txBody>
          <a:bodyPr/>
          <a:lstStyle/>
          <a:p>
            <a:fld id="{12D72208-4300-4914-B736-A664B2D30B95}" type="slidenum">
              <a:rPr lang="en-US" altLang="en-US" smtClean="0"/>
              <a:pPr/>
              <a:t>188</a:t>
            </a:fld>
            <a:endParaRPr lang="en-US" altLang="en-US"/>
          </a:p>
        </p:txBody>
      </p:sp>
      <p:sp>
        <p:nvSpPr>
          <p:cNvPr id="5" name="Rectangle 4">
            <a:extLst>
              <a:ext uri="{FF2B5EF4-FFF2-40B4-BE49-F238E27FC236}">
                <a16:creationId xmlns:a16="http://schemas.microsoft.com/office/drawing/2014/main" id="{8CA5AA75-F732-4F48-8B14-CE91ADFCC629}"/>
              </a:ext>
            </a:extLst>
          </p:cNvPr>
          <p:cNvSpPr/>
          <p:nvPr/>
        </p:nvSpPr>
        <p:spPr>
          <a:xfrm>
            <a:off x="492895" y="226759"/>
            <a:ext cx="7907382" cy="461665"/>
          </a:xfrm>
          <a:prstGeom prst="rect">
            <a:avLst/>
          </a:prstGeom>
        </p:spPr>
        <p:txBody>
          <a:bodyPr wrap="square">
            <a:spAutoFit/>
          </a:bodyPr>
          <a:lstStyle/>
          <a:p>
            <a:r>
              <a:rPr lang="en-US" b="1" dirty="0"/>
              <a:t>Beam Diagnostics in CM, beam position monitors (BPM)</a:t>
            </a:r>
          </a:p>
        </p:txBody>
      </p:sp>
      <p:pic>
        <p:nvPicPr>
          <p:cNvPr id="6" name="Picture 5">
            <a:extLst>
              <a:ext uri="{FF2B5EF4-FFF2-40B4-BE49-F238E27FC236}">
                <a16:creationId xmlns:a16="http://schemas.microsoft.com/office/drawing/2014/main" id="{56752600-9B70-47B1-B627-A5F2688B6271}"/>
              </a:ext>
            </a:extLst>
          </p:cNvPr>
          <p:cNvPicPr>
            <a:picLocks noChangeAspect="1"/>
          </p:cNvPicPr>
          <p:nvPr/>
        </p:nvPicPr>
        <p:blipFill>
          <a:blip r:embed="rId2"/>
          <a:stretch>
            <a:fillRect/>
          </a:stretch>
        </p:blipFill>
        <p:spPr>
          <a:xfrm>
            <a:off x="78376" y="688425"/>
            <a:ext cx="7907383" cy="2427288"/>
          </a:xfrm>
          <a:prstGeom prst="rect">
            <a:avLst/>
          </a:prstGeom>
        </p:spPr>
      </p:pic>
      <p:pic>
        <p:nvPicPr>
          <p:cNvPr id="7" name="Picture 6">
            <a:extLst>
              <a:ext uri="{FF2B5EF4-FFF2-40B4-BE49-F238E27FC236}">
                <a16:creationId xmlns:a16="http://schemas.microsoft.com/office/drawing/2014/main" id="{320E1C9C-46F4-41E6-9C77-1EE750969CFE}"/>
              </a:ext>
            </a:extLst>
          </p:cNvPr>
          <p:cNvPicPr>
            <a:picLocks noChangeAspect="1"/>
          </p:cNvPicPr>
          <p:nvPr/>
        </p:nvPicPr>
        <p:blipFill>
          <a:blip r:embed="rId3"/>
          <a:stretch>
            <a:fillRect/>
          </a:stretch>
        </p:blipFill>
        <p:spPr>
          <a:xfrm>
            <a:off x="397963" y="3429000"/>
            <a:ext cx="4048623" cy="2809179"/>
          </a:xfrm>
          <a:prstGeom prst="rect">
            <a:avLst/>
          </a:prstGeom>
        </p:spPr>
      </p:pic>
      <p:sp>
        <p:nvSpPr>
          <p:cNvPr id="9" name="Rectangle 8">
            <a:extLst>
              <a:ext uri="{FF2B5EF4-FFF2-40B4-BE49-F238E27FC236}">
                <a16:creationId xmlns:a16="http://schemas.microsoft.com/office/drawing/2014/main" id="{3EDB7926-6D89-4B1E-8728-F355496A9124}"/>
              </a:ext>
            </a:extLst>
          </p:cNvPr>
          <p:cNvSpPr/>
          <p:nvPr/>
        </p:nvSpPr>
        <p:spPr>
          <a:xfrm>
            <a:off x="5534045" y="5856288"/>
            <a:ext cx="1218860" cy="369332"/>
          </a:xfrm>
          <a:prstGeom prst="rect">
            <a:avLst/>
          </a:prstGeom>
        </p:spPr>
        <p:txBody>
          <a:bodyPr wrap="square">
            <a:spAutoFit/>
          </a:bodyPr>
          <a:lstStyle/>
          <a:p>
            <a:r>
              <a:rPr lang="en-US" sz="1800" dirty="0">
                <a:solidFill>
                  <a:srgbClr val="444444"/>
                </a:solidFill>
                <a:latin typeface="Calibri" panose="020F0502020204030204" pitchFamily="34" charset="0"/>
              </a:rPr>
              <a:t>ring pickup</a:t>
            </a:r>
            <a:endParaRPr lang="en-US" sz="1800" dirty="0"/>
          </a:p>
        </p:txBody>
      </p:sp>
      <p:sp>
        <p:nvSpPr>
          <p:cNvPr id="10" name="TextBox 9">
            <a:extLst>
              <a:ext uri="{FF2B5EF4-FFF2-40B4-BE49-F238E27FC236}">
                <a16:creationId xmlns:a16="http://schemas.microsoft.com/office/drawing/2014/main" id="{61364336-FD75-4704-BC00-2A9085EC6EF5}"/>
              </a:ext>
            </a:extLst>
          </p:cNvPr>
          <p:cNvSpPr txBox="1"/>
          <p:nvPr/>
        </p:nvSpPr>
        <p:spPr>
          <a:xfrm>
            <a:off x="4576102" y="3279140"/>
            <a:ext cx="4471865" cy="369332"/>
          </a:xfrm>
          <a:prstGeom prst="rect">
            <a:avLst/>
          </a:prstGeom>
          <a:noFill/>
        </p:spPr>
        <p:txBody>
          <a:bodyPr wrap="none" rtlCol="0">
            <a:spAutoFit/>
          </a:bodyPr>
          <a:lstStyle/>
          <a:p>
            <a:r>
              <a:rPr lang="en-US" sz="1800" dirty="0"/>
              <a:t>BPMs are mounted to the focusing elements: </a:t>
            </a:r>
          </a:p>
        </p:txBody>
      </p:sp>
      <p:pic>
        <p:nvPicPr>
          <p:cNvPr id="11" name="Picture 10">
            <a:extLst>
              <a:ext uri="{FF2B5EF4-FFF2-40B4-BE49-F238E27FC236}">
                <a16:creationId xmlns:a16="http://schemas.microsoft.com/office/drawing/2014/main" id="{F99B567E-9181-4E0E-A675-FD01183A3026}"/>
              </a:ext>
            </a:extLst>
          </p:cNvPr>
          <p:cNvPicPr>
            <a:picLocks noChangeAspect="1"/>
          </p:cNvPicPr>
          <p:nvPr/>
        </p:nvPicPr>
        <p:blipFill>
          <a:blip r:embed="rId4"/>
          <a:stretch>
            <a:fillRect/>
          </a:stretch>
        </p:blipFill>
        <p:spPr>
          <a:xfrm>
            <a:off x="5738478" y="3699238"/>
            <a:ext cx="1797465" cy="2007191"/>
          </a:xfrm>
          <a:prstGeom prst="rect">
            <a:avLst/>
          </a:prstGeom>
        </p:spPr>
      </p:pic>
    </p:spTree>
    <p:extLst>
      <p:ext uri="{BB962C8B-B14F-4D97-AF65-F5344CB8AC3E}">
        <p14:creationId xmlns:p14="http://schemas.microsoft.com/office/powerpoint/2010/main" val="62789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cavities for different </a:t>
            </a:r>
            <a:r>
              <a:rPr lang="en-US" sz="2400" dirty="0" err="1"/>
              <a:t>energie</a:t>
            </a:r>
            <a:r>
              <a:rPr lang="en-US" sz="2400" dirty="0"/>
              <a:t>: </a:t>
            </a:r>
            <a:endParaRPr lang="en-US" sz="24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189</a:t>
            </a:fld>
            <a:endParaRPr lang="en-US" dirty="0"/>
          </a:p>
        </p:txBody>
      </p:sp>
      <p:pic>
        <p:nvPicPr>
          <p:cNvPr id="6" name="Picture 5"/>
          <p:cNvPicPr>
            <a:picLocks noChangeAspect="1"/>
          </p:cNvPicPr>
          <p:nvPr/>
        </p:nvPicPr>
        <p:blipFill>
          <a:blip r:embed="rId3"/>
          <a:stretch>
            <a:fillRect/>
          </a:stretch>
        </p:blipFill>
        <p:spPr>
          <a:xfrm>
            <a:off x="23830" y="851567"/>
            <a:ext cx="8934450" cy="3657600"/>
          </a:xfrm>
          <a:prstGeom prst="rect">
            <a:avLst/>
          </a:prstGeom>
        </p:spPr>
      </p:pic>
      <p:sp>
        <p:nvSpPr>
          <p:cNvPr id="8" name="TextBox 7"/>
          <p:cNvSpPr txBox="1"/>
          <p:nvPr/>
        </p:nvSpPr>
        <p:spPr>
          <a:xfrm>
            <a:off x="182746" y="4887661"/>
            <a:ext cx="8485981" cy="1569660"/>
          </a:xfrm>
          <a:prstGeom prst="rect">
            <a:avLst/>
          </a:prstGeom>
          <a:noFill/>
        </p:spPr>
        <p:txBody>
          <a:bodyPr wrap="square" rtlCol="0">
            <a:spAutoFit/>
          </a:bodyPr>
          <a:lstStyle/>
          <a:p>
            <a:pPr marL="460375" lvl="1" indent="-342900" eaLnBrk="1" hangingPunct="1">
              <a:buFont typeface="Arial" panose="020B0604020202020204" pitchFamily="34" charset="0"/>
              <a:buChar char="•"/>
            </a:pPr>
            <a:r>
              <a:rPr lang="en-US" altLang="en-US" sz="1800" dirty="0">
                <a:solidFill>
                  <a:schemeClr val="accent6"/>
                </a:solidFill>
                <a:latin typeface="Helvetica" panose="020B0604020202020204" pitchFamily="34" charset="0"/>
                <a:cs typeface="Helvetica" panose="020B0604020202020204" pitchFamily="34" charset="0"/>
              </a:rPr>
              <a:t>Lower RF frequency provides better interaction with beam.</a:t>
            </a:r>
          </a:p>
          <a:p>
            <a:pPr lvl="1" indent="-339725" eaLnBrk="1" hangingPunct="1">
              <a:buFont typeface="Arial" panose="020B0604020202020204" pitchFamily="34" charset="0"/>
              <a:buChar char="•"/>
            </a:pPr>
            <a:r>
              <a:rPr lang="en-US" altLang="en-US" sz="1800" dirty="0">
                <a:solidFill>
                  <a:schemeClr val="accent6"/>
                </a:solidFill>
                <a:latin typeface="Helvetica" panose="020B0604020202020204" pitchFamily="34" charset="0"/>
                <a:cs typeface="Helvetica" panose="020B0604020202020204" pitchFamily="34" charset="0"/>
              </a:rPr>
              <a:t>RF defocusing factor is inversely proportional to frequency. </a:t>
            </a:r>
          </a:p>
          <a:p>
            <a:pPr lvl="1" indent="-339725" eaLnBrk="1" hangingPunct="1">
              <a:buFont typeface="Arial" panose="020B0604020202020204" pitchFamily="34" charset="0"/>
              <a:buChar char="•"/>
            </a:pPr>
            <a:r>
              <a:rPr lang="en-US" altLang="en-US" sz="1800" dirty="0">
                <a:solidFill>
                  <a:schemeClr val="accent6"/>
                </a:solidFill>
                <a:latin typeface="Helvetica" panose="020B0604020202020204" pitchFamily="34" charset="0"/>
                <a:cs typeface="Helvetica" panose="020B0604020202020204" pitchFamily="34" charset="0"/>
              </a:rPr>
              <a:t>Lower frequency implies larger RF bucket and hence larger longitudinal acceptance.</a:t>
            </a:r>
            <a:endParaRPr lang="en-US" altLang="en-US" sz="2000" dirty="0">
              <a:solidFill>
                <a:schemeClr val="accent6"/>
              </a:solidFill>
              <a:latin typeface="Helvetica" panose="020B0604020202020204" pitchFamily="34" charset="0"/>
              <a:cs typeface="Helvetica" panose="020B0604020202020204" pitchFamily="34" charset="0"/>
            </a:endParaRPr>
          </a:p>
          <a:p>
            <a:endParaRPr lang="en-US" dirty="0"/>
          </a:p>
        </p:txBody>
      </p:sp>
    </p:spTree>
    <p:extLst>
      <p:ext uri="{BB962C8B-B14F-4D97-AF65-F5344CB8AC3E}">
        <p14:creationId xmlns:p14="http://schemas.microsoft.com/office/powerpoint/2010/main" val="226059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a:t>Acceleration </a:t>
            </a:r>
            <a:r>
              <a:rPr lang="en-US" sz="2400" dirty="0"/>
              <a:t>principles: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6" name="Rectangle 5"/>
          <p:cNvSpPr/>
          <p:nvPr/>
        </p:nvSpPr>
        <p:spPr>
          <a:xfrm>
            <a:off x="201902" y="755190"/>
            <a:ext cx="8351547" cy="2862322"/>
          </a:xfrm>
          <a:prstGeom prst="rect">
            <a:avLst/>
          </a:prstGeom>
        </p:spPr>
        <p:txBody>
          <a:bodyPr wrap="square">
            <a:spAutoFit/>
          </a:bodyPr>
          <a:lstStyle/>
          <a:p>
            <a:r>
              <a:rPr lang="en-US" sz="2000" dirty="0">
                <a:latin typeface="+mj-lt"/>
              </a:rPr>
              <a:t>If the charged particle reaches the  center of the accelerating gap in arbitrary phase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φ</a:t>
            </a:r>
            <a:r>
              <a:rPr lang="en-US" sz="2000" dirty="0">
                <a:latin typeface="+mj-lt"/>
                <a:ea typeface="Cambria Math" panose="02040503050406030204" pitchFamily="18" charset="0"/>
              </a:rPr>
              <a:t>, its energy gain is </a:t>
            </a:r>
          </a:p>
          <a:p>
            <a:r>
              <a:rPr lang="en-US" sz="2000" dirty="0">
                <a:solidFill>
                  <a:srgbClr val="3333CD"/>
                </a:solidFill>
                <a:latin typeface="Cambria Math" panose="02040503050406030204" pitchFamily="18" charset="0"/>
                <a:ea typeface="Cambria Math" panose="02040503050406030204" pitchFamily="18" charset="0"/>
              </a:rPr>
              <a:t>	</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V(</a:t>
            </a:r>
            <a:r>
              <a:rPr lang="el-GR"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φ</a:t>
            </a:r>
            <a:r>
              <a:rPr lang="en-US" sz="2000" i="1" dirty="0">
                <a:solidFill>
                  <a:schemeClr val="accent6"/>
                </a:solidFill>
                <a:latin typeface="Times New Roman" panose="02020603050405020304" pitchFamily="18" charset="0"/>
                <a:cs typeface="Times New Roman" panose="02020603050405020304" pitchFamily="18" charset="0"/>
              </a:rPr>
              <a:t>) = </a:t>
            </a:r>
            <a:r>
              <a:rPr lang="en-US" sz="2000" i="1" dirty="0" err="1">
                <a:solidFill>
                  <a:schemeClr val="accent6"/>
                </a:solidFill>
                <a:latin typeface="Times New Roman" panose="02020603050405020304" pitchFamily="18" charset="0"/>
                <a:cs typeface="Times New Roman" panose="02020603050405020304" pitchFamily="18" charset="0"/>
              </a:rPr>
              <a:t>Vcos</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a:t>
            </a:r>
            <a:r>
              <a:rPr lang="el-GR"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φ</a:t>
            </a:r>
            <a:r>
              <a:rPr lang="en-US" sz="2000" i="1" baseline="-25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a:t>
            </a:r>
          </a:p>
          <a:p>
            <a:r>
              <a:rPr lang="en-US" sz="2000" dirty="0"/>
              <a:t>Acceleration: </a:t>
            </a:r>
            <a:r>
              <a:rPr lang="en-US" sz="2000" dirty="0">
                <a:solidFill>
                  <a:schemeClr val="accent6"/>
                </a:solidFill>
                <a:latin typeface="Times New Roman" panose="02020603050405020304" pitchFamily="18" charset="0"/>
                <a:cs typeface="Times New Roman" panose="02020603050405020304" pitchFamily="18" charset="0"/>
              </a:rPr>
              <a:t>-</a:t>
            </a:r>
            <a:r>
              <a:rPr lang="el-GR"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π</a:t>
            </a:r>
            <a:r>
              <a:rPr lang="en-US"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/2&lt;</a:t>
            </a:r>
            <a:r>
              <a:rPr lang="el-GR"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 φ</a:t>
            </a:r>
            <a:r>
              <a:rPr lang="en-US" sz="2000" i="1" baseline="-25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&lt;</a:t>
            </a:r>
            <a:r>
              <a:rPr lang="el-GR"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 π</a:t>
            </a:r>
            <a:r>
              <a:rPr lang="en-US"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/2</a:t>
            </a:r>
            <a:endParaRPr lang="en-US" sz="2000" dirty="0">
              <a:solidFill>
                <a:schemeClr val="accent6"/>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i="1" dirty="0">
                <a:solidFill>
                  <a:srgbClr val="FF0000"/>
                </a:solidFill>
              </a:rPr>
              <a:t>Synchronism</a:t>
            </a:r>
            <a:r>
              <a:rPr lang="en-US" sz="2000" i="1" dirty="0"/>
              <a:t>: </a:t>
            </a:r>
            <a:r>
              <a:rPr lang="en-US" sz="2000" dirty="0"/>
              <a:t>the bunches should reach </a:t>
            </a:r>
          </a:p>
          <a:p>
            <a:r>
              <a:rPr lang="en-US" sz="2000" dirty="0"/>
              <a:t>      the center of the acceleration gaps in the same accelerating phase.</a:t>
            </a:r>
          </a:p>
          <a:p>
            <a:pPr marL="342900" indent="-342900">
              <a:buFont typeface="Arial" panose="020B0604020202020204" pitchFamily="34" charset="0"/>
              <a:buChar char="•"/>
            </a:pPr>
            <a:r>
              <a:rPr lang="en-US" sz="2000" b="1" i="1" dirty="0" err="1">
                <a:solidFill>
                  <a:srgbClr val="FF0000"/>
                </a:solidFill>
              </a:rPr>
              <a:t>Autophasing</a:t>
            </a:r>
            <a:r>
              <a:rPr lang="en-US" sz="2000" i="1" dirty="0"/>
              <a:t>: </a:t>
            </a:r>
            <a:r>
              <a:rPr lang="en-US" sz="2000" dirty="0"/>
              <a:t>longitudinal dynamics should be stable (no bunch lengthening). For linear accelerator </a:t>
            </a:r>
            <a:r>
              <a:rPr lang="en-US"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a:t>
            </a:r>
            <a:r>
              <a:rPr lang="el-GR"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π</a:t>
            </a:r>
            <a:r>
              <a:rPr lang="en-US"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/2 &lt; </a:t>
            </a:r>
            <a:r>
              <a:rPr lang="el-GR"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φ</a:t>
            </a:r>
            <a:r>
              <a:rPr lang="en-US" sz="2000" i="1" baseline="-25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s </a:t>
            </a:r>
            <a:r>
              <a:rPr lang="en-US" sz="2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&lt; 0 (</a:t>
            </a:r>
            <a:r>
              <a:rPr lang="el-GR"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φ</a:t>
            </a:r>
            <a:r>
              <a:rPr lang="en-US" sz="2000" i="1" baseline="-25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s  </a:t>
            </a:r>
            <a:r>
              <a:rPr lang="en-US" sz="2000" dirty="0">
                <a:latin typeface="+mj-lt"/>
                <a:ea typeface="Cambria Math" panose="02040503050406030204" pitchFamily="18" charset="0"/>
                <a:cs typeface="Times New Roman" panose="02020603050405020304" pitchFamily="18" charset="0"/>
              </a:rPr>
              <a:t>is the phase of the bunch center)</a:t>
            </a:r>
            <a:endParaRPr lang="en-US" sz="2000" dirty="0">
              <a:latin typeface="+mj-lt"/>
            </a:endParaRPr>
          </a:p>
        </p:txBody>
      </p:sp>
      <p:sp>
        <p:nvSpPr>
          <p:cNvPr id="8" name="TextBox 7">
            <a:extLst>
              <a:ext uri="{FF2B5EF4-FFF2-40B4-BE49-F238E27FC236}">
                <a16:creationId xmlns:a16="http://schemas.microsoft.com/office/drawing/2014/main" id="{C67AAA59-CF99-4974-B01F-E007ABBEE6ED}"/>
              </a:ext>
            </a:extLst>
          </p:cNvPr>
          <p:cNvSpPr txBox="1"/>
          <p:nvPr/>
        </p:nvSpPr>
        <p:spPr>
          <a:xfrm>
            <a:off x="3191773" y="5777122"/>
            <a:ext cx="2551339" cy="461665"/>
          </a:xfrm>
          <a:prstGeom prst="rect">
            <a:avLst/>
          </a:prstGeom>
          <a:noFill/>
        </p:spPr>
        <p:txBody>
          <a:bodyPr wrap="none" rtlCol="0">
            <a:spAutoFit/>
          </a:bodyPr>
          <a:lstStyle/>
          <a:p>
            <a:r>
              <a:rPr lang="en-US" dirty="0"/>
              <a:t>(linear accelerator)</a:t>
            </a:r>
          </a:p>
        </p:txBody>
      </p:sp>
      <p:pic>
        <p:nvPicPr>
          <p:cNvPr id="11" name="Picture 10">
            <a:extLst>
              <a:ext uri="{FF2B5EF4-FFF2-40B4-BE49-F238E27FC236}">
                <a16:creationId xmlns:a16="http://schemas.microsoft.com/office/drawing/2014/main" id="{E90ECFEA-8323-4C6F-9F70-F1C693238C47}"/>
              </a:ext>
            </a:extLst>
          </p:cNvPr>
          <p:cNvPicPr>
            <a:picLocks noChangeAspect="1"/>
          </p:cNvPicPr>
          <p:nvPr/>
        </p:nvPicPr>
        <p:blipFill>
          <a:blip r:embed="rId3"/>
          <a:stretch>
            <a:fillRect/>
          </a:stretch>
        </p:blipFill>
        <p:spPr>
          <a:xfrm>
            <a:off x="4986068" y="1147313"/>
            <a:ext cx="3261987" cy="1166361"/>
          </a:xfrm>
          <a:prstGeom prst="rect">
            <a:avLst/>
          </a:prstGeom>
        </p:spPr>
      </p:pic>
      <p:pic>
        <p:nvPicPr>
          <p:cNvPr id="14" name="Picture 13">
            <a:extLst>
              <a:ext uri="{FF2B5EF4-FFF2-40B4-BE49-F238E27FC236}">
                <a16:creationId xmlns:a16="http://schemas.microsoft.com/office/drawing/2014/main" id="{2C2CCE40-B06F-442D-81E9-D5B679AFAA7F}"/>
              </a:ext>
            </a:extLst>
          </p:cNvPr>
          <p:cNvPicPr>
            <a:picLocks noChangeAspect="1"/>
          </p:cNvPicPr>
          <p:nvPr/>
        </p:nvPicPr>
        <p:blipFill>
          <a:blip r:embed="rId4"/>
          <a:stretch>
            <a:fillRect/>
          </a:stretch>
        </p:blipFill>
        <p:spPr>
          <a:xfrm>
            <a:off x="2254872" y="3247296"/>
            <a:ext cx="4634256" cy="2594062"/>
          </a:xfrm>
          <a:prstGeom prst="rect">
            <a:avLst/>
          </a:prstGeom>
        </p:spPr>
      </p:pic>
    </p:spTree>
    <p:extLst>
      <p:ext uri="{BB962C8B-B14F-4D97-AF65-F5344CB8AC3E}">
        <p14:creationId xmlns:p14="http://schemas.microsoft.com/office/powerpoint/2010/main" val="12366313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190</a:t>
            </a:fld>
            <a:endParaRPr lang="en-US" dirty="0"/>
          </a:p>
        </p:txBody>
      </p:sp>
      <p:sp>
        <p:nvSpPr>
          <p:cNvPr id="7" name="Rectangle 6"/>
          <p:cNvSpPr/>
          <p:nvPr/>
        </p:nvSpPr>
        <p:spPr>
          <a:xfrm>
            <a:off x="222250" y="0"/>
            <a:ext cx="8534400" cy="461665"/>
          </a:xfrm>
          <a:prstGeom prst="rect">
            <a:avLst/>
          </a:prstGeom>
        </p:spPr>
        <p:txBody>
          <a:bodyPr wrap="square">
            <a:spAutoFit/>
          </a:bodyPr>
          <a:lstStyle/>
          <a:p>
            <a:pPr lvl="0"/>
            <a:r>
              <a:rPr lang="en-US" b="1" dirty="0"/>
              <a:t>RF cavities: </a:t>
            </a:r>
            <a:endParaRPr lang="en-US" sz="2400" b="1" dirty="0">
              <a:solidFill>
                <a:srgbClr val="FF0000"/>
              </a:solidFill>
              <a:latin typeface="Times New Roman" pitchFamily="18" charset="0"/>
              <a:cs typeface="Arial" pitchFamily="34" charset="0"/>
            </a:endParaRPr>
          </a:p>
        </p:txBody>
      </p:sp>
      <p:sp>
        <p:nvSpPr>
          <p:cNvPr id="5" name="TextBox 4"/>
          <p:cNvSpPr txBox="1"/>
          <p:nvPr/>
        </p:nvSpPr>
        <p:spPr>
          <a:xfrm>
            <a:off x="0" y="538608"/>
            <a:ext cx="9102725" cy="4124206"/>
          </a:xfrm>
          <a:prstGeom prst="rect">
            <a:avLst/>
          </a:prstGeom>
          <a:noFill/>
        </p:spPr>
        <p:txBody>
          <a:bodyPr wrap="square" rtlCol="0">
            <a:spAutoFit/>
          </a:bodyPr>
          <a:lstStyle/>
          <a:p>
            <a:pPr marL="342900" indent="-342900">
              <a:buFont typeface="Wingdings" panose="05000000000000000000" pitchFamily="2" charset="2"/>
              <a:buChar char="q"/>
            </a:pPr>
            <a:r>
              <a:rPr lang="en-US" dirty="0">
                <a:latin typeface="+mn-lt"/>
                <a:ea typeface="Cambria Math" panose="02040503050406030204" pitchFamily="18" charset="0"/>
              </a:rPr>
              <a:t>Exact frequency choice:</a:t>
            </a:r>
          </a:p>
          <a:p>
            <a:pPr marL="342900" indent="-342900">
              <a:buFont typeface="Arial" panose="020B0604020202020204" pitchFamily="34" charset="0"/>
              <a:buChar char="•"/>
            </a:pPr>
            <a:r>
              <a:rPr lang="en-US" sz="2200" dirty="0">
                <a:latin typeface="+mn-lt"/>
                <a:ea typeface="Cambria Math" panose="02040503050406030204" pitchFamily="18" charset="0"/>
              </a:rPr>
              <a:t>The Project history (PIP II – 650 MHz, subharmonic of 1300 MHz);</a:t>
            </a:r>
          </a:p>
          <a:p>
            <a:pPr marL="342900" indent="-342900">
              <a:buFont typeface="Arial" panose="020B0604020202020204" pitchFamily="34" charset="0"/>
              <a:buChar char="•"/>
            </a:pPr>
            <a:r>
              <a:rPr lang="en-US" sz="2200" dirty="0">
                <a:latin typeface="+mn-lt"/>
                <a:ea typeface="Cambria Math" panose="02040503050406030204" pitchFamily="18" charset="0"/>
              </a:rPr>
              <a:t>Laboratory experience and standards (FRIB- 655 MHz – harmonic of the frontend frequencies);</a:t>
            </a:r>
          </a:p>
          <a:p>
            <a:pPr marL="342900" indent="-342900">
              <a:buFont typeface="Arial" panose="020B0604020202020204" pitchFamily="34" charset="0"/>
              <a:buChar char="•"/>
            </a:pPr>
            <a:r>
              <a:rPr lang="en-US" sz="2200" dirty="0">
                <a:latin typeface="+mn-lt"/>
                <a:ea typeface="Cambria Math" panose="02040503050406030204" pitchFamily="18" charset="0"/>
              </a:rPr>
              <a:t>Country standards (“European” – 704 MHz, “American” – 804 MHz);</a:t>
            </a:r>
          </a:p>
          <a:p>
            <a:pPr marL="342900" indent="-342900">
              <a:buFont typeface="Arial" panose="020B0604020202020204" pitchFamily="34" charset="0"/>
              <a:buChar char="•"/>
            </a:pPr>
            <a:r>
              <a:rPr lang="en-US" sz="2200" dirty="0">
                <a:latin typeface="+mn-lt"/>
                <a:ea typeface="Cambria Math" panose="02040503050406030204" pitchFamily="18" charset="0"/>
              </a:rPr>
              <a:t>Available RF sources and RF components;</a:t>
            </a:r>
          </a:p>
          <a:p>
            <a:pPr marL="342900" indent="-342900">
              <a:buFont typeface="Arial" panose="020B0604020202020204" pitchFamily="34" charset="0"/>
              <a:buChar char="•"/>
            </a:pPr>
            <a:r>
              <a:rPr lang="en-US" sz="2200" dirty="0">
                <a:latin typeface="+mn-lt"/>
                <a:ea typeface="Cambria Math" panose="02040503050406030204" pitchFamily="18" charset="0"/>
              </a:rPr>
              <a:t>Possibility for collaboration with the Labs using the same frequency ( ISNS, ADSS – 650 MHz → collaboration with Fermilab)</a:t>
            </a:r>
          </a:p>
          <a:p>
            <a:pPr marL="342900" indent="-342900">
              <a:buFont typeface="Arial" panose="020B0604020202020204" pitchFamily="34" charset="0"/>
              <a:buChar char="•"/>
            </a:pPr>
            <a:r>
              <a:rPr lang="en-US" sz="2200" dirty="0">
                <a:latin typeface="+mn-lt"/>
                <a:ea typeface="Cambria Math" panose="02040503050406030204" pitchFamily="18" charset="0"/>
              </a:rPr>
              <a:t>Possibility to use experience of other Labs (CIADS – 650 MHz → use experience of Fermilab)</a:t>
            </a:r>
          </a:p>
          <a:p>
            <a:r>
              <a:rPr lang="en-US" sz="2000" dirty="0">
                <a:latin typeface="+mn-lt"/>
                <a:ea typeface="Cambria Math" panose="02040503050406030204" pitchFamily="18" charset="0"/>
              </a:rPr>
              <a:t>                                                  </a:t>
            </a:r>
            <a:endParaRPr lang="en-US" sz="2000" dirty="0">
              <a:latin typeface="+mn-lt"/>
            </a:endParaRPr>
          </a:p>
          <a:p>
            <a:endParaRPr lang="en-US" sz="2000" dirty="0"/>
          </a:p>
        </p:txBody>
      </p:sp>
    </p:spTree>
    <p:extLst>
      <p:ext uri="{BB962C8B-B14F-4D97-AF65-F5344CB8AC3E}">
        <p14:creationId xmlns:p14="http://schemas.microsoft.com/office/powerpoint/2010/main" val="35404088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191</a:t>
            </a:fld>
            <a:endParaRPr lang="en-US" dirty="0"/>
          </a:p>
        </p:txBody>
      </p:sp>
      <p:sp>
        <p:nvSpPr>
          <p:cNvPr id="7" name="Rectangle 6"/>
          <p:cNvSpPr/>
          <p:nvPr/>
        </p:nvSpPr>
        <p:spPr>
          <a:xfrm>
            <a:off x="222250" y="0"/>
            <a:ext cx="8534400" cy="461665"/>
          </a:xfrm>
          <a:prstGeom prst="rect">
            <a:avLst/>
          </a:prstGeom>
        </p:spPr>
        <p:txBody>
          <a:bodyPr wrap="square">
            <a:spAutoFit/>
          </a:bodyPr>
          <a:lstStyle/>
          <a:p>
            <a:pPr lvl="0"/>
            <a:r>
              <a:rPr lang="en-US" b="1" dirty="0"/>
              <a:t>RF cavities: </a:t>
            </a:r>
            <a:endParaRPr lang="en-US" sz="2400" b="1" dirty="0">
              <a:solidFill>
                <a:srgbClr val="FF0000"/>
              </a:solidFill>
              <a:latin typeface="Times New Roman" pitchFamily="18" charset="0"/>
              <a:cs typeface="Arial" pitchFamily="34" charset="0"/>
            </a:endParaRPr>
          </a:p>
        </p:txBody>
      </p:sp>
      <p:sp>
        <p:nvSpPr>
          <p:cNvPr id="5" name="TextBox 4"/>
          <p:cNvSpPr txBox="1"/>
          <p:nvPr/>
        </p:nvSpPr>
        <p:spPr>
          <a:xfrm>
            <a:off x="0" y="538608"/>
            <a:ext cx="9102725" cy="6801862"/>
          </a:xfrm>
          <a:prstGeom prst="rect">
            <a:avLst/>
          </a:prstGeom>
          <a:noFill/>
        </p:spPr>
        <p:txBody>
          <a:bodyPr wrap="square" rtlCol="0">
            <a:spAutoFit/>
          </a:bodyPr>
          <a:lstStyle/>
          <a:p>
            <a:pPr marL="342900" indent="-342900">
              <a:buFont typeface="Wingdings" panose="05000000000000000000" pitchFamily="2" charset="2"/>
              <a:buChar char="q"/>
            </a:pPr>
            <a:r>
              <a:rPr lang="en-US" dirty="0"/>
              <a:t>The frequency choices for multi-cell cavities:</a:t>
            </a:r>
          </a:p>
          <a:p>
            <a:pPr marL="342900" indent="-342900">
              <a:buFont typeface="Arial" panose="020B0604020202020204" pitchFamily="34" charset="0"/>
              <a:buChar char="•"/>
            </a:pPr>
            <a:r>
              <a:rPr lang="en-US" sz="2000" dirty="0"/>
              <a:t>Cavity length is about the same for the same </a:t>
            </a:r>
            <a:r>
              <a:rPr lang="el-GR" sz="2000" i="1" dirty="0">
                <a:latin typeface="Cambria Math" panose="02040503050406030204" pitchFamily="18" charset="0"/>
                <a:ea typeface="Cambria Math" panose="02040503050406030204" pitchFamily="18" charset="0"/>
              </a:rPr>
              <a:t>β</a:t>
            </a:r>
            <a:r>
              <a:rPr lang="en-US" sz="2000" i="1" baseline="-25000" dirty="0">
                <a:latin typeface="Cambria Math" panose="02040503050406030204" pitchFamily="18" charset="0"/>
                <a:ea typeface="Cambria Math" panose="02040503050406030204" pitchFamily="18" charset="0"/>
              </a:rPr>
              <a:t>G</a:t>
            </a:r>
            <a:r>
              <a:rPr lang="en-US" sz="2000" dirty="0">
                <a:latin typeface="Cambria Math" panose="02040503050406030204" pitchFamily="18" charset="0"/>
                <a:ea typeface="Cambria Math" panose="02040503050406030204" pitchFamily="18" charset="0"/>
              </a:rPr>
              <a:t> </a:t>
            </a:r>
            <a:r>
              <a:rPr lang="en-US" sz="2000" dirty="0"/>
              <a:t>(the same number of couplers, tuners, </a:t>
            </a:r>
            <a:r>
              <a:rPr lang="en-US" sz="2000" dirty="0" err="1"/>
              <a:t>etc</a:t>
            </a:r>
            <a:r>
              <a:rPr lang="en-US" sz="2000" dirty="0"/>
              <a:t>). Typical length ~0.8-1 m depending on </a:t>
            </a:r>
            <a:r>
              <a:rPr lang="el-GR" sz="2000" i="1" dirty="0">
                <a:latin typeface="Cambria Math" panose="02040503050406030204" pitchFamily="18" charset="0"/>
                <a:ea typeface="Cambria Math" panose="02040503050406030204" pitchFamily="18" charset="0"/>
              </a:rPr>
              <a:t>β</a:t>
            </a:r>
            <a:r>
              <a:rPr lang="en-US" sz="2000" i="1" baseline="-25000" dirty="0">
                <a:latin typeface="Cambria Math" panose="02040503050406030204" pitchFamily="18" charset="0"/>
                <a:ea typeface="Cambria Math" panose="02040503050406030204" pitchFamily="18" charset="0"/>
              </a:rPr>
              <a:t>G</a:t>
            </a:r>
            <a:r>
              <a:rPr lang="en-US" sz="2000" dirty="0"/>
              <a:t> (from iris to iris)</a:t>
            </a:r>
          </a:p>
          <a:p>
            <a:pPr marL="342900" indent="-342900">
              <a:buFont typeface="Arial" panose="020B0604020202020204" pitchFamily="34" charset="0"/>
              <a:buChar char="•"/>
            </a:pPr>
            <a:r>
              <a:rPr lang="en-US" sz="2000" dirty="0"/>
              <a:t>Lower frequencies </a:t>
            </a:r>
            <a:r>
              <a:rPr lang="en-US" sz="2000" dirty="0">
                <a:latin typeface="Cambria Math" panose="02040503050406030204" pitchFamily="18" charset="0"/>
                <a:ea typeface="Cambria Math" panose="02040503050406030204" pitchFamily="18" charset="0"/>
              </a:rPr>
              <a:t>⇾ </a:t>
            </a:r>
            <a:r>
              <a:rPr lang="en-US" sz="2000" dirty="0"/>
              <a:t>bigger size, higher cost, more difficult handling, microphonics</a:t>
            </a:r>
          </a:p>
          <a:p>
            <a:r>
              <a:rPr lang="en-US" sz="2000" dirty="0"/>
              <a:t>                                    but:  lower losses per unit length (smaller </a:t>
            </a:r>
            <a:r>
              <a:rPr lang="en-US" sz="2000" i="1" dirty="0"/>
              <a:t>R/Q</a:t>
            </a:r>
            <a:r>
              <a:rPr lang="en-US" sz="2000" dirty="0"/>
              <a:t>, but lower </a:t>
            </a:r>
            <a:r>
              <a:rPr lang="en-US" sz="2000" i="1" dirty="0" err="1"/>
              <a:t>R</a:t>
            </a:r>
            <a:r>
              <a:rPr lang="en-US" sz="2000" baseline="-25000" dirty="0" err="1"/>
              <a:t>s</a:t>
            </a:r>
            <a:r>
              <a:rPr lang="en-US" sz="2000" dirty="0"/>
              <a:t>);</a:t>
            </a:r>
            <a:br>
              <a:rPr lang="en-US" sz="2000" dirty="0"/>
            </a:br>
            <a:r>
              <a:rPr lang="en-US" sz="2000" dirty="0"/>
              <a:t>                                              larger aperture (current interception),  smaller beam</a:t>
            </a:r>
            <a:br>
              <a:rPr lang="en-US" sz="2000" dirty="0"/>
            </a:br>
            <a:r>
              <a:rPr lang="en-US" sz="2000" dirty="0"/>
              <a:t>                                              defocusing; smaller number of cells and therefore, smaller</a:t>
            </a:r>
            <a:br>
              <a:rPr lang="en-US" sz="2000" dirty="0"/>
            </a:br>
            <a:r>
              <a:rPr lang="en-US" sz="2000" dirty="0">
                <a:latin typeface="+mn-lt"/>
              </a:rPr>
              <a:t>                                               a/</a:t>
            </a:r>
            <a:r>
              <a:rPr lang="el-GR" sz="2000" dirty="0">
                <a:latin typeface="+mn-lt"/>
                <a:ea typeface="Cambria Math" panose="02040503050406030204" pitchFamily="18" charset="0"/>
              </a:rPr>
              <a:t>λ</a:t>
            </a:r>
            <a:r>
              <a:rPr lang="en-US" sz="2000" dirty="0">
                <a:latin typeface="+mn-lt"/>
                <a:ea typeface="Cambria Math" panose="02040503050406030204" pitchFamily="18" charset="0"/>
              </a:rPr>
              <a:t>, smaller </a:t>
            </a:r>
            <a:r>
              <a:rPr lang="en-US" sz="2000" i="1" dirty="0">
                <a:latin typeface="+mn-lt"/>
                <a:ea typeface="Cambria Math" panose="02040503050406030204" pitchFamily="18" charset="0"/>
              </a:rPr>
              <a:t>K</a:t>
            </a:r>
            <a:r>
              <a:rPr lang="en-US" sz="2000" i="1" baseline="-25000" dirty="0">
                <a:latin typeface="+mn-lt"/>
                <a:ea typeface="Cambria Math" panose="02040503050406030204" pitchFamily="18" charset="0"/>
              </a:rPr>
              <a:t>m</a:t>
            </a:r>
            <a:r>
              <a:rPr lang="en-US" sz="2000" baseline="-25000" dirty="0">
                <a:latin typeface="+mn-lt"/>
                <a:ea typeface="Cambria Math" panose="02040503050406030204" pitchFamily="18" charset="0"/>
              </a:rPr>
              <a:t> </a:t>
            </a:r>
            <a:r>
              <a:rPr lang="en-US" sz="2000" dirty="0">
                <a:latin typeface="+mn-lt"/>
                <a:ea typeface="Cambria Math" panose="02040503050406030204" pitchFamily="18" charset="0"/>
              </a:rPr>
              <a:t>and </a:t>
            </a:r>
            <a:r>
              <a:rPr lang="en-US" sz="2000" i="1" dirty="0" err="1">
                <a:latin typeface="+mn-lt"/>
                <a:ea typeface="Cambria Math" panose="02040503050406030204" pitchFamily="18" charset="0"/>
              </a:rPr>
              <a:t>K</a:t>
            </a:r>
            <a:r>
              <a:rPr lang="en-US" sz="2000" i="1" baseline="-25000" dirty="0" err="1">
                <a:latin typeface="+mn-lt"/>
                <a:ea typeface="Cambria Math" panose="02040503050406030204" pitchFamily="18" charset="0"/>
              </a:rPr>
              <a:t>e</a:t>
            </a:r>
            <a:r>
              <a:rPr lang="en-US" sz="2000" dirty="0">
                <a:latin typeface="+mn-lt"/>
                <a:ea typeface="Cambria Math" panose="02040503050406030204" pitchFamily="18" charset="0"/>
              </a:rPr>
              <a:t> and smaller numbers of cavity types.</a:t>
            </a:r>
          </a:p>
          <a:p>
            <a:pPr marL="342900" indent="-342900">
              <a:buFont typeface="Arial" panose="020B0604020202020204" pitchFamily="34" charset="0"/>
              <a:buChar char="•"/>
            </a:pPr>
            <a:r>
              <a:rPr lang="en-US" sz="2000" dirty="0">
                <a:latin typeface="+mn-lt"/>
                <a:ea typeface="Cambria Math" panose="02040503050406030204" pitchFamily="18" charset="0"/>
              </a:rPr>
              <a:t>Typically , they use 650 – 800 MHz, and 5-7 cells/cavity:</a:t>
            </a:r>
          </a:p>
          <a:p>
            <a:r>
              <a:rPr lang="en-US" sz="2000" dirty="0">
                <a:latin typeface="+mn-lt"/>
                <a:ea typeface="Cambria Math" panose="02040503050406030204" pitchFamily="18" charset="0"/>
              </a:rPr>
              <a:t>                                               SNS: 804 MHz,  6 cells/cavity (in operation)</a:t>
            </a:r>
          </a:p>
          <a:p>
            <a:r>
              <a:rPr lang="en-US" sz="2000" dirty="0">
                <a:latin typeface="+mn-lt"/>
                <a:ea typeface="Cambria Math" panose="02040503050406030204" pitchFamily="18" charset="0"/>
              </a:rPr>
              <a:t>                                               ESS: 704 MHZ, 5 cells/cavity (under construction)</a:t>
            </a:r>
          </a:p>
          <a:p>
            <a:r>
              <a:rPr lang="en-US" sz="2000" dirty="0">
                <a:latin typeface="+mn-lt"/>
                <a:ea typeface="Cambria Math" panose="02040503050406030204" pitchFamily="18" charset="0"/>
              </a:rPr>
              <a:t>                                               PIP II: 650 MHz, 5 cells/cavity (under development)</a:t>
            </a:r>
          </a:p>
          <a:p>
            <a:pPr marL="342900" indent="-342900">
              <a:buFont typeface="Wingdings" panose="05000000000000000000" pitchFamily="2" charset="2"/>
              <a:buChar char="q"/>
            </a:pPr>
            <a:r>
              <a:rPr lang="en-US" dirty="0"/>
              <a:t>The frequency choices for the front end:</a:t>
            </a:r>
          </a:p>
          <a:p>
            <a:pPr marL="342900" indent="-342900">
              <a:buFont typeface="Arial" panose="020B0604020202020204" pitchFamily="34" charset="0"/>
              <a:buChar char="•"/>
            </a:pPr>
            <a:r>
              <a:rPr lang="en-US" sz="2000" dirty="0">
                <a:latin typeface="+mn-lt"/>
                <a:ea typeface="Cambria Math" panose="02040503050406030204" pitchFamily="18" charset="0"/>
              </a:rPr>
              <a:t>Subharmonics of the main frequency.</a:t>
            </a:r>
          </a:p>
          <a:p>
            <a:pPr marL="342900" indent="-342900">
              <a:buFont typeface="Wingdings" panose="05000000000000000000" pitchFamily="2" charset="2"/>
              <a:buChar char="q"/>
            </a:pPr>
            <a:r>
              <a:rPr lang="en-US" dirty="0">
                <a:latin typeface="+mn-lt"/>
                <a:ea typeface="Cambria Math" panose="02040503050406030204" pitchFamily="18" charset="0"/>
              </a:rPr>
              <a:t>Acceleration gradient choice (high DF, CW): </a:t>
            </a:r>
          </a:p>
          <a:p>
            <a:pPr marL="342900" indent="-342900">
              <a:buFont typeface="Arial" panose="020B0604020202020204" pitchFamily="34" charset="0"/>
              <a:buChar char="•"/>
            </a:pPr>
            <a:r>
              <a:rPr lang="en-US" sz="2000" dirty="0">
                <a:latin typeface="+mn-lt"/>
                <a:ea typeface="Cambria Math" panose="02040503050406030204" pitchFamily="18" charset="0"/>
              </a:rPr>
              <a:t>Quench, </a:t>
            </a:r>
            <a:r>
              <a:rPr lang="en-US" sz="2000" dirty="0" err="1">
                <a:latin typeface="+mn-lt"/>
                <a:ea typeface="Cambria Math" panose="02040503050406030204" pitchFamily="18" charset="0"/>
              </a:rPr>
              <a:t>B</a:t>
            </a:r>
            <a:r>
              <a:rPr lang="en-US" sz="2000" baseline="-25000" dirty="0" err="1">
                <a:latin typeface="+mn-lt"/>
                <a:ea typeface="Cambria Math" panose="02040503050406030204" pitchFamily="18" charset="0"/>
              </a:rPr>
              <a:t>peak</a:t>
            </a:r>
            <a:r>
              <a:rPr lang="en-US" sz="2000" dirty="0">
                <a:latin typeface="+mn-lt"/>
                <a:ea typeface="Cambria Math" panose="02040503050406030204" pitchFamily="18" charset="0"/>
              </a:rPr>
              <a:t> </a:t>
            </a:r>
            <a:r>
              <a:rPr lang="en-US" sz="2000" dirty="0">
                <a:latin typeface="Cambria Math" panose="02040503050406030204" pitchFamily="18" charset="0"/>
                <a:ea typeface="Cambria Math" panose="02040503050406030204" pitchFamily="18" charset="0"/>
              </a:rPr>
              <a:t>⪝</a:t>
            </a:r>
            <a:r>
              <a:rPr lang="en-US" sz="2000" dirty="0">
                <a:latin typeface="+mn-lt"/>
                <a:ea typeface="Cambria Math" panose="02040503050406030204" pitchFamily="18" charset="0"/>
              </a:rPr>
              <a:t>70-80 </a:t>
            </a:r>
            <a:r>
              <a:rPr lang="en-US" sz="2000" dirty="0" err="1">
                <a:latin typeface="+mn-lt"/>
                <a:ea typeface="Cambria Math" panose="02040503050406030204" pitchFamily="18" charset="0"/>
              </a:rPr>
              <a:t>mT</a:t>
            </a:r>
            <a:endParaRPr lang="en-US" sz="2000" dirty="0">
              <a:latin typeface="+mn-lt"/>
              <a:ea typeface="Cambria Math" panose="02040503050406030204" pitchFamily="18" charset="0"/>
            </a:endParaRPr>
          </a:p>
          <a:p>
            <a:pPr marL="342900" indent="-342900">
              <a:buFont typeface="Arial" panose="020B0604020202020204" pitchFamily="34" charset="0"/>
              <a:buChar char="•"/>
            </a:pPr>
            <a:r>
              <a:rPr lang="en-US" sz="2000" dirty="0">
                <a:latin typeface="+mn-lt"/>
                <a:ea typeface="Cambria Math" panose="02040503050406030204" pitchFamily="18" charset="0"/>
              </a:rPr>
              <a:t>Field emission, </a:t>
            </a:r>
            <a:r>
              <a:rPr lang="en-US" sz="2000" dirty="0" err="1">
                <a:latin typeface="+mn-lt"/>
                <a:ea typeface="Cambria Math" panose="02040503050406030204" pitchFamily="18" charset="0"/>
              </a:rPr>
              <a:t>E</a:t>
            </a:r>
            <a:r>
              <a:rPr lang="en-US" sz="2000" baseline="-25000" dirty="0" err="1">
                <a:latin typeface="+mn-lt"/>
                <a:ea typeface="Cambria Math" panose="02040503050406030204" pitchFamily="18" charset="0"/>
              </a:rPr>
              <a:t>peak</a:t>
            </a:r>
            <a:r>
              <a:rPr lang="en-US" sz="2000" dirty="0">
                <a:latin typeface="+mn-lt"/>
                <a:ea typeface="Cambria Math" panose="02040503050406030204" pitchFamily="18" charset="0"/>
              </a:rPr>
              <a:t> </a:t>
            </a:r>
            <a:r>
              <a:rPr lang="en-US" sz="2000" dirty="0">
                <a:latin typeface="Cambria Math" panose="02040503050406030204" pitchFamily="18" charset="0"/>
                <a:ea typeface="Cambria Math" panose="02040503050406030204" pitchFamily="18" charset="0"/>
              </a:rPr>
              <a:t>⪝</a:t>
            </a:r>
            <a:r>
              <a:rPr lang="en-US" sz="2000" dirty="0">
                <a:latin typeface="+mn-lt"/>
                <a:ea typeface="Cambria Math" panose="02040503050406030204" pitchFamily="18" charset="0"/>
              </a:rPr>
              <a:t> 40 MV/m</a:t>
            </a:r>
          </a:p>
          <a:p>
            <a:pPr marL="342900" indent="-342900">
              <a:buFont typeface="Arial" panose="020B0604020202020204" pitchFamily="34" charset="0"/>
              <a:buChar char="•"/>
            </a:pPr>
            <a:r>
              <a:rPr lang="en-US" sz="2000" dirty="0">
                <a:latin typeface="+mn-lt"/>
                <a:ea typeface="Cambria Math" panose="02040503050406030204" pitchFamily="18" charset="0"/>
              </a:rPr>
              <a:t>Thermal breakdown typically is not an issue for  proton </a:t>
            </a:r>
            <a:r>
              <a:rPr lang="en-US" sz="2000" dirty="0" err="1">
                <a:latin typeface="+mn-lt"/>
                <a:ea typeface="Cambria Math" panose="02040503050406030204" pitchFamily="18" charset="0"/>
              </a:rPr>
              <a:t>linacs</a:t>
            </a:r>
            <a:r>
              <a:rPr lang="en-US" sz="2000" dirty="0">
                <a:latin typeface="+mn-lt"/>
                <a:ea typeface="Cambria Math" panose="02040503050406030204" pitchFamily="18" charset="0"/>
              </a:rPr>
              <a:t>.</a:t>
            </a:r>
          </a:p>
          <a:p>
            <a:pPr marL="342900" indent="-342900">
              <a:buFont typeface="Wingdings" panose="05000000000000000000" pitchFamily="2" charset="2"/>
              <a:buChar char="q"/>
            </a:pPr>
            <a:endParaRPr lang="en-US" dirty="0">
              <a:latin typeface="+mn-lt"/>
              <a:ea typeface="Cambria Math" panose="02040503050406030204" pitchFamily="18" charset="0"/>
            </a:endParaRPr>
          </a:p>
          <a:p>
            <a:r>
              <a:rPr lang="en-US" sz="2000" dirty="0">
                <a:latin typeface="+mn-lt"/>
                <a:ea typeface="Cambria Math" panose="02040503050406030204" pitchFamily="18" charset="0"/>
              </a:rPr>
              <a:t>                                                  </a:t>
            </a:r>
            <a:endParaRPr lang="en-US" sz="2000" dirty="0">
              <a:latin typeface="+mn-lt"/>
            </a:endParaRPr>
          </a:p>
          <a:p>
            <a:endParaRPr lang="en-US" sz="2000" dirty="0"/>
          </a:p>
        </p:txBody>
      </p:sp>
    </p:spTree>
    <p:extLst>
      <p:ext uri="{BB962C8B-B14F-4D97-AF65-F5344CB8AC3E}">
        <p14:creationId xmlns:p14="http://schemas.microsoft.com/office/powerpoint/2010/main" val="22253350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cavities: </a:t>
            </a:r>
            <a:endParaRPr lang="en-US" sz="24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192</a:t>
            </a:fld>
            <a:endParaRPr lang="en-US" dirty="0"/>
          </a:p>
        </p:txBody>
      </p:sp>
      <p:sp>
        <p:nvSpPr>
          <p:cNvPr id="8" name="Content Placeholder 2"/>
          <p:cNvSpPr>
            <a:spLocks noGrp="1"/>
          </p:cNvSpPr>
          <p:nvPr>
            <p:ph idx="1"/>
          </p:nvPr>
        </p:nvSpPr>
        <p:spPr>
          <a:xfrm>
            <a:off x="216388" y="839846"/>
            <a:ext cx="8672513" cy="4987867"/>
          </a:xfrm>
        </p:spPr>
        <p:txBody>
          <a:bodyPr/>
          <a:lstStyle/>
          <a:p>
            <a:r>
              <a:rPr lang="en-US" sz="2200" dirty="0"/>
              <a:t>Selection of the maximum accelerating gradients in cavities are made on the basis of :</a:t>
            </a:r>
          </a:p>
          <a:p>
            <a:pPr lvl="1"/>
            <a:r>
              <a:rPr lang="en-US" dirty="0"/>
              <a:t>Peak surface magnetic field</a:t>
            </a:r>
          </a:p>
          <a:p>
            <a:pPr lvl="1"/>
            <a:r>
              <a:rPr lang="en-US" dirty="0"/>
              <a:t>Peak surface Electrical field </a:t>
            </a:r>
          </a:p>
          <a:p>
            <a:r>
              <a:rPr lang="en-US" dirty="0"/>
              <a:t> Choices of peak magnetic fields are derived from:</a:t>
            </a:r>
          </a:p>
          <a:p>
            <a:pPr lvl="1"/>
            <a:r>
              <a:rPr lang="en-US" dirty="0"/>
              <a:t>Dynamics heat load due to accelerating mode</a:t>
            </a:r>
          </a:p>
          <a:p>
            <a:pPr lvl="1"/>
            <a:r>
              <a:rPr lang="en-US" dirty="0"/>
              <a:t> Cavity quenching.</a:t>
            </a:r>
          </a:p>
          <a:p>
            <a:r>
              <a:rPr lang="en-US" dirty="0"/>
              <a:t> Choices of peak surface field is made to avoid field emission</a:t>
            </a:r>
          </a:p>
          <a:p>
            <a:r>
              <a:rPr lang="en-US" dirty="0"/>
              <a:t>Pulsed ↔ CW regime</a:t>
            </a:r>
          </a:p>
        </p:txBody>
      </p:sp>
      <p:sp>
        <p:nvSpPr>
          <p:cNvPr id="9" name="TextBox 8"/>
          <p:cNvSpPr txBox="1"/>
          <p:nvPr/>
        </p:nvSpPr>
        <p:spPr>
          <a:xfrm>
            <a:off x="262285" y="4418420"/>
            <a:ext cx="2888962" cy="1877437"/>
          </a:xfrm>
          <a:prstGeom prst="rect">
            <a:avLst/>
          </a:prstGeom>
          <a:noFill/>
        </p:spPr>
        <p:txBody>
          <a:bodyPr wrap="square">
            <a:spAutoFit/>
          </a:bodyPr>
          <a:lstStyle/>
          <a:p>
            <a:pPr>
              <a:defRPr/>
            </a:pPr>
            <a:r>
              <a:rPr lang="en-US" sz="2000" dirty="0">
                <a:solidFill>
                  <a:srgbClr val="0315BD"/>
                </a:solidFill>
                <a:latin typeface="Times" pitchFamily="18" charset="0"/>
              </a:rPr>
              <a:t>CW </a:t>
            </a:r>
            <a:r>
              <a:rPr lang="en-US" sz="2000" dirty="0" err="1">
                <a:solidFill>
                  <a:srgbClr val="0315BD"/>
                </a:solidFill>
                <a:latin typeface="Times" pitchFamily="18" charset="0"/>
              </a:rPr>
              <a:t>Linac</a:t>
            </a:r>
            <a:r>
              <a:rPr lang="en-US" sz="2000" dirty="0">
                <a:solidFill>
                  <a:srgbClr val="0315BD"/>
                </a:solidFill>
                <a:latin typeface="Times" pitchFamily="18" charset="0"/>
              </a:rPr>
              <a:t> assumptions:</a:t>
            </a:r>
          </a:p>
          <a:p>
            <a:pPr marL="177800" indent="-177800">
              <a:buFont typeface="Arial" pitchFamily="34" charset="0"/>
              <a:buChar char="•"/>
              <a:defRPr/>
            </a:pPr>
            <a:r>
              <a:rPr lang="en-US" sz="1800" dirty="0">
                <a:latin typeface="Times" pitchFamily="18" charset="0"/>
              </a:rPr>
              <a:t>162.5 MHz:    </a:t>
            </a:r>
            <a:r>
              <a:rPr lang="en-US" sz="1800" dirty="0" err="1">
                <a:latin typeface="Times" pitchFamily="18" charset="0"/>
              </a:rPr>
              <a:t>H</a:t>
            </a:r>
            <a:r>
              <a:rPr lang="en-US" sz="1800" baseline="-25000" dirty="0" err="1">
                <a:latin typeface="Times" pitchFamily="18" charset="0"/>
              </a:rPr>
              <a:t>pk</a:t>
            </a:r>
            <a:r>
              <a:rPr lang="en-US" sz="1800" dirty="0">
                <a:latin typeface="Times" pitchFamily="18" charset="0"/>
              </a:rPr>
              <a:t> &lt; 50mT</a:t>
            </a:r>
          </a:p>
          <a:p>
            <a:pPr marL="177800" indent="-177800">
              <a:buFont typeface="Arial" pitchFamily="34" charset="0"/>
              <a:buChar char="•"/>
              <a:defRPr/>
            </a:pPr>
            <a:r>
              <a:rPr lang="en-US" sz="1800" dirty="0">
                <a:latin typeface="Times" pitchFamily="18" charset="0"/>
              </a:rPr>
              <a:t>325 MHz:    </a:t>
            </a:r>
            <a:r>
              <a:rPr lang="en-US" sz="1800" dirty="0" err="1">
                <a:latin typeface="Times" pitchFamily="18" charset="0"/>
              </a:rPr>
              <a:t>H</a:t>
            </a:r>
            <a:r>
              <a:rPr lang="en-US" sz="1800" baseline="-25000" dirty="0" err="1">
                <a:latin typeface="Times" pitchFamily="18" charset="0"/>
              </a:rPr>
              <a:t>pk</a:t>
            </a:r>
            <a:r>
              <a:rPr lang="en-US" sz="1800" dirty="0">
                <a:latin typeface="Times" pitchFamily="18" charset="0"/>
              </a:rPr>
              <a:t> &lt; 60mT</a:t>
            </a:r>
          </a:p>
          <a:p>
            <a:pPr marL="177800" indent="-177800">
              <a:buFont typeface="Arial" pitchFamily="34" charset="0"/>
              <a:buChar char="•"/>
              <a:defRPr/>
            </a:pPr>
            <a:r>
              <a:rPr lang="en-US" sz="1800" dirty="0">
                <a:latin typeface="Times" pitchFamily="18" charset="0"/>
              </a:rPr>
              <a:t> 650 MHz:    </a:t>
            </a:r>
            <a:r>
              <a:rPr lang="en-US" sz="1800" dirty="0" err="1">
                <a:latin typeface="Times" pitchFamily="18" charset="0"/>
              </a:rPr>
              <a:t>H</a:t>
            </a:r>
            <a:r>
              <a:rPr lang="en-US" sz="1800" baseline="-25000" dirty="0" err="1">
                <a:latin typeface="Times" pitchFamily="18" charset="0"/>
              </a:rPr>
              <a:t>pk</a:t>
            </a:r>
            <a:r>
              <a:rPr lang="en-US" sz="1800" baseline="-25000" dirty="0">
                <a:latin typeface="Times" pitchFamily="18" charset="0"/>
              </a:rPr>
              <a:t> </a:t>
            </a:r>
            <a:r>
              <a:rPr lang="en-US" sz="1800" dirty="0">
                <a:latin typeface="Times" pitchFamily="18" charset="0"/>
              </a:rPr>
              <a:t>&lt; 70mT</a:t>
            </a:r>
          </a:p>
          <a:p>
            <a:pPr marL="177800" indent="-177800">
              <a:buFont typeface="Arial" pitchFamily="34" charset="0"/>
              <a:buChar char="•"/>
              <a:defRPr/>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E</a:t>
            </a:r>
            <a:r>
              <a:rPr lang="en-US" sz="1800" baseline="-25000" dirty="0" err="1">
                <a:latin typeface="Times New Roman" pitchFamily="18" charset="0"/>
                <a:cs typeface="Times New Roman" pitchFamily="18" charset="0"/>
              </a:rPr>
              <a:t>pk</a:t>
            </a:r>
            <a:r>
              <a:rPr lang="en-US" sz="1800" baseline="-25000" dirty="0">
                <a:latin typeface="Times New Roman" pitchFamily="18" charset="0"/>
                <a:cs typeface="Times New Roman" pitchFamily="18" charset="0"/>
              </a:rPr>
              <a:t> </a:t>
            </a:r>
            <a:r>
              <a:rPr lang="en-US" sz="1800" dirty="0">
                <a:latin typeface="Times New Roman" pitchFamily="18" charset="0"/>
                <a:cs typeface="Times New Roman" pitchFamily="18" charset="0"/>
              </a:rPr>
              <a:t>&lt; 40 MV/m.</a:t>
            </a:r>
          </a:p>
          <a:p>
            <a:pPr>
              <a:defRPr/>
            </a:pPr>
            <a:endParaRPr lang="en-US" dirty="0">
              <a:latin typeface="Times" pitchFamily="18" charset="0"/>
            </a:endParaRPr>
          </a:p>
        </p:txBody>
      </p:sp>
      <p:graphicFrame>
        <p:nvGraphicFramePr>
          <p:cNvPr id="11" name="Table 10"/>
          <p:cNvGraphicFramePr>
            <a:graphicFrameLocks noGrp="1"/>
          </p:cNvGraphicFramePr>
          <p:nvPr>
            <p:extLst/>
          </p:nvPr>
        </p:nvGraphicFramePr>
        <p:xfrm>
          <a:off x="3253137" y="4859906"/>
          <a:ext cx="5645730" cy="1010920"/>
        </p:xfrm>
        <a:graphic>
          <a:graphicData uri="http://schemas.openxmlformats.org/drawingml/2006/table">
            <a:tbl>
              <a:tblPr firstRow="1" bandRow="1">
                <a:tableStyleId>{5C22544A-7EE6-4342-B048-85BDC9FD1C3A}</a:tableStyleId>
              </a:tblPr>
              <a:tblGrid>
                <a:gridCol w="1064346">
                  <a:extLst>
                    <a:ext uri="{9D8B030D-6E8A-4147-A177-3AD203B41FA5}">
                      <a16:colId xmlns:a16="http://schemas.microsoft.com/office/drawing/2014/main" val="4087399621"/>
                    </a:ext>
                  </a:extLst>
                </a:gridCol>
                <a:gridCol w="817564">
                  <a:extLst>
                    <a:ext uri="{9D8B030D-6E8A-4147-A177-3AD203B41FA5}">
                      <a16:colId xmlns:a16="http://schemas.microsoft.com/office/drawing/2014/main" val="1636644235"/>
                    </a:ext>
                  </a:extLst>
                </a:gridCol>
                <a:gridCol w="940955">
                  <a:extLst>
                    <a:ext uri="{9D8B030D-6E8A-4147-A177-3AD203B41FA5}">
                      <a16:colId xmlns:a16="http://schemas.microsoft.com/office/drawing/2014/main" val="1258530589"/>
                    </a:ext>
                  </a:extLst>
                </a:gridCol>
                <a:gridCol w="940955">
                  <a:extLst>
                    <a:ext uri="{9D8B030D-6E8A-4147-A177-3AD203B41FA5}">
                      <a16:colId xmlns:a16="http://schemas.microsoft.com/office/drawing/2014/main" val="430917823"/>
                    </a:ext>
                  </a:extLst>
                </a:gridCol>
                <a:gridCol w="940955">
                  <a:extLst>
                    <a:ext uri="{9D8B030D-6E8A-4147-A177-3AD203B41FA5}">
                      <a16:colId xmlns:a16="http://schemas.microsoft.com/office/drawing/2014/main" val="3661049023"/>
                    </a:ext>
                  </a:extLst>
                </a:gridCol>
                <a:gridCol w="940955">
                  <a:extLst>
                    <a:ext uri="{9D8B030D-6E8A-4147-A177-3AD203B41FA5}">
                      <a16:colId xmlns:a16="http://schemas.microsoft.com/office/drawing/2014/main" val="3415608808"/>
                    </a:ext>
                  </a:extLst>
                </a:gridCol>
              </a:tblGrid>
              <a:tr h="370840">
                <a:tc>
                  <a:txBody>
                    <a:bodyPr/>
                    <a:lstStyle/>
                    <a:p>
                      <a:endParaRPr lang="en-US" dirty="0"/>
                    </a:p>
                  </a:txBody>
                  <a:tcPr/>
                </a:tc>
                <a:tc>
                  <a:txBody>
                    <a:bodyPr/>
                    <a:lstStyle/>
                    <a:p>
                      <a:r>
                        <a:rPr lang="en-US" dirty="0"/>
                        <a:t>HWR</a:t>
                      </a:r>
                    </a:p>
                  </a:txBody>
                  <a:tcPr/>
                </a:tc>
                <a:tc>
                  <a:txBody>
                    <a:bodyPr/>
                    <a:lstStyle/>
                    <a:p>
                      <a:r>
                        <a:rPr lang="en-US" dirty="0"/>
                        <a:t>SSR1</a:t>
                      </a:r>
                    </a:p>
                  </a:txBody>
                  <a:tcPr/>
                </a:tc>
                <a:tc>
                  <a:txBody>
                    <a:bodyPr/>
                    <a:lstStyle/>
                    <a:p>
                      <a:r>
                        <a:rPr lang="en-US" dirty="0"/>
                        <a:t>SSR2</a:t>
                      </a:r>
                    </a:p>
                  </a:txBody>
                  <a:tcPr/>
                </a:tc>
                <a:tc>
                  <a:txBody>
                    <a:bodyPr/>
                    <a:lstStyle/>
                    <a:p>
                      <a:r>
                        <a:rPr lang="en-US" dirty="0"/>
                        <a:t>LB650</a:t>
                      </a:r>
                    </a:p>
                  </a:txBody>
                  <a:tcPr/>
                </a:tc>
                <a:tc>
                  <a:txBody>
                    <a:bodyPr/>
                    <a:lstStyle/>
                    <a:p>
                      <a:r>
                        <a:rPr lang="en-US" dirty="0"/>
                        <a:t>HB650</a:t>
                      </a:r>
                    </a:p>
                  </a:txBody>
                  <a:tcPr/>
                </a:tc>
                <a:extLst>
                  <a:ext uri="{0D108BD9-81ED-4DB2-BD59-A6C34878D82A}">
                    <a16:rowId xmlns:a16="http://schemas.microsoft.com/office/drawing/2014/main" val="3195902660"/>
                  </a:ext>
                </a:extLst>
              </a:tr>
              <a:tr h="370840">
                <a:tc>
                  <a:txBody>
                    <a:bodyPr/>
                    <a:lstStyle/>
                    <a:p>
                      <a:r>
                        <a:rPr lang="en-US" dirty="0"/>
                        <a:t>Gradient</a:t>
                      </a:r>
                    </a:p>
                    <a:p>
                      <a:r>
                        <a:rPr lang="en-US" dirty="0"/>
                        <a:t>(MV/m)</a:t>
                      </a:r>
                    </a:p>
                  </a:txBody>
                  <a:tcPr/>
                </a:tc>
                <a:tc>
                  <a:txBody>
                    <a:bodyPr/>
                    <a:lstStyle/>
                    <a:p>
                      <a:r>
                        <a:rPr lang="en-US" dirty="0"/>
                        <a:t>9.7</a:t>
                      </a:r>
                    </a:p>
                  </a:txBody>
                  <a:tcPr/>
                </a:tc>
                <a:tc>
                  <a:txBody>
                    <a:bodyPr/>
                    <a:lstStyle/>
                    <a:p>
                      <a:r>
                        <a:rPr lang="en-US" dirty="0"/>
                        <a:t>10</a:t>
                      </a:r>
                    </a:p>
                  </a:txBody>
                  <a:tcPr/>
                </a:tc>
                <a:tc>
                  <a:txBody>
                    <a:bodyPr/>
                    <a:lstStyle/>
                    <a:p>
                      <a:r>
                        <a:rPr lang="en-US" dirty="0"/>
                        <a:t>11.4</a:t>
                      </a:r>
                    </a:p>
                  </a:txBody>
                  <a:tcPr/>
                </a:tc>
                <a:tc>
                  <a:txBody>
                    <a:bodyPr/>
                    <a:lstStyle/>
                    <a:p>
                      <a:r>
                        <a:rPr lang="en-US" dirty="0"/>
                        <a:t>15.9</a:t>
                      </a:r>
                    </a:p>
                  </a:txBody>
                  <a:tcPr/>
                </a:tc>
                <a:tc>
                  <a:txBody>
                    <a:bodyPr/>
                    <a:lstStyle/>
                    <a:p>
                      <a:r>
                        <a:rPr lang="en-US" dirty="0"/>
                        <a:t>17.8</a:t>
                      </a:r>
                    </a:p>
                  </a:txBody>
                  <a:tcPr/>
                </a:tc>
                <a:extLst>
                  <a:ext uri="{0D108BD9-81ED-4DB2-BD59-A6C34878D82A}">
                    <a16:rowId xmlns:a16="http://schemas.microsoft.com/office/drawing/2014/main" val="2272916194"/>
                  </a:ext>
                </a:extLst>
              </a:tr>
            </a:tbl>
          </a:graphicData>
        </a:graphic>
      </p:graphicFrame>
      <p:sp>
        <p:nvSpPr>
          <p:cNvPr id="12" name="Rectangle 11"/>
          <p:cNvSpPr/>
          <p:nvPr/>
        </p:nvSpPr>
        <p:spPr>
          <a:xfrm>
            <a:off x="3667018" y="4331430"/>
            <a:ext cx="4913525" cy="461665"/>
          </a:xfrm>
          <a:prstGeom prst="rect">
            <a:avLst/>
          </a:prstGeom>
        </p:spPr>
        <p:txBody>
          <a:bodyPr wrap="none">
            <a:spAutoFit/>
          </a:bodyPr>
          <a:lstStyle/>
          <a:p>
            <a:pPr>
              <a:defRPr/>
            </a:pPr>
            <a:r>
              <a:rPr lang="en-US" dirty="0">
                <a:solidFill>
                  <a:srgbClr val="0315BD"/>
                </a:solidFill>
                <a:latin typeface="Times" pitchFamily="18" charset="0"/>
              </a:rPr>
              <a:t>Accelerating Gradient in PIP-II </a:t>
            </a:r>
            <a:r>
              <a:rPr lang="en-US" dirty="0" err="1">
                <a:solidFill>
                  <a:srgbClr val="0315BD"/>
                </a:solidFill>
                <a:latin typeface="Times" pitchFamily="18" charset="0"/>
              </a:rPr>
              <a:t>Linac</a:t>
            </a:r>
            <a:endParaRPr lang="en-US" dirty="0">
              <a:solidFill>
                <a:srgbClr val="0315BD"/>
              </a:solidFill>
              <a:latin typeface="Times" pitchFamily="18" charset="0"/>
            </a:endParaRPr>
          </a:p>
        </p:txBody>
      </p:sp>
    </p:spTree>
    <p:extLst>
      <p:ext uri="{BB962C8B-B14F-4D97-AF65-F5344CB8AC3E}">
        <p14:creationId xmlns:p14="http://schemas.microsoft.com/office/powerpoint/2010/main" val="32045365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10915"/>
            <a:ext cx="8686800" cy="384386"/>
          </a:xfrm>
        </p:spPr>
        <p:txBody>
          <a:bodyPr/>
          <a:lstStyle/>
          <a:p>
            <a:r>
              <a:rPr lang="en-US" sz="2400" dirty="0"/>
              <a:t>Focusing elements: </a:t>
            </a:r>
            <a:endParaRPr lang="en-US" sz="24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193</a:t>
            </a:fld>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281461" y="410250"/>
                <a:ext cx="3898347" cy="2030877"/>
              </a:xfrm>
              <a:prstGeom prst="rect">
                <a:avLst/>
              </a:prstGeom>
              <a:noFill/>
            </p:spPr>
            <p:txBody>
              <a:bodyPr wrap="square" rtlCol="0">
                <a:spAutoFit/>
              </a:bodyPr>
              <a:lstStyle/>
              <a:p>
                <a:pPr marL="342900" indent="-342900">
                  <a:buFont typeface="Wingdings" panose="05000000000000000000" pitchFamily="2" charset="2"/>
                  <a:buChar char="q"/>
                </a:pPr>
                <a:r>
                  <a:rPr lang="en-US" dirty="0"/>
                  <a:t>Solenoid:</a:t>
                </a:r>
              </a:p>
              <a:p>
                <a:r>
                  <a:rPr lang="en-US" sz="2000" dirty="0"/>
                  <a:t>Solenoid focal length </a:t>
                </a:r>
                <a:r>
                  <a:rPr lang="en-US" sz="2000" i="1" dirty="0">
                    <a:latin typeface="Times New Roman" panose="02020603050405020304" pitchFamily="18" charset="0"/>
                    <a:cs typeface="Times New Roman" panose="02020603050405020304" pitchFamily="18" charset="0"/>
                  </a:rPr>
                  <a:t>f</a:t>
                </a:r>
                <a:r>
                  <a:rPr lang="en-US" sz="2000" dirty="0"/>
                  <a:t>:</a:t>
                </a:r>
              </a:p>
              <a:p>
                <a:r>
                  <a:rPr lang="en-US" sz="2000" dirty="0"/>
                  <a:t>(non-relativistic case, </a:t>
                </a:r>
                <a:r>
                  <a:rPr lang="en-US" sz="2000" i="1" dirty="0">
                    <a:latin typeface="Times New Roman" panose="02020603050405020304" pitchFamily="18" charset="0"/>
                    <a:cs typeface="Times New Roman" panose="02020603050405020304" pitchFamily="18" charset="0"/>
                  </a:rPr>
                  <a:t>T</a:t>
                </a:r>
                <a:r>
                  <a:rPr lang="en-US" sz="2000" dirty="0"/>
                  <a:t> is a </a:t>
                </a:r>
              </a:p>
              <a:p>
                <a:r>
                  <a:rPr lang="en-US" sz="2000" dirty="0"/>
                  <a:t>particle kinetic energy, </a:t>
                </a:r>
                <a:r>
                  <a:rPr lang="en-US" sz="2000" i="1" dirty="0">
                    <a:latin typeface="Times New Roman" panose="02020603050405020304" pitchFamily="18" charset="0"/>
                    <a:cs typeface="Times New Roman" panose="02020603050405020304" pitchFamily="18" charset="0"/>
                  </a:rPr>
                  <a:t>T=mv</a:t>
                </a:r>
                <a:r>
                  <a:rPr lang="en-US" sz="2000" i="1" baseline="30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/2</a:t>
                </a:r>
                <a:r>
                  <a:rPr lang="en-US" sz="2000" dirty="0"/>
                  <a:t>.)</a:t>
                </a:r>
              </a:p>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𝑓</m:t>
                          </m:r>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𝑞</m:t>
                              </m:r>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4</m:t>
                          </m:r>
                          <m:r>
                            <a:rPr lang="en-US" sz="1600" b="0" i="1" smtClean="0">
                              <a:latin typeface="Cambria Math" panose="02040503050406030204" pitchFamily="18" charset="0"/>
                            </a:rPr>
                            <m:t>𝑇𝑚</m:t>
                          </m:r>
                        </m:den>
                      </m:f>
                      <m:nary>
                        <m:naryPr>
                          <m:limLoc m:val="undOvr"/>
                          <m:subHide m:val="on"/>
                          <m:supHide m:val="on"/>
                          <m:ctrlPr>
                            <a:rPr lang="en-US" sz="1600" b="0" i="1" smtClean="0">
                              <a:latin typeface="Cambria Math" panose="02040503050406030204" pitchFamily="18" charset="0"/>
                            </a:rPr>
                          </m:ctrlPr>
                        </m:naryPr>
                        <m:sub/>
                        <m:sup/>
                        <m:e>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𝐵</m:t>
                              </m:r>
                            </m:e>
                            <m:sub>
                              <m:r>
                                <a:rPr lang="en-US" sz="1600" b="0" i="1" smtClean="0">
                                  <a:latin typeface="Cambria Math" panose="02040503050406030204" pitchFamily="18" charset="0"/>
                                </a:rPr>
                                <m:t>𝑧</m:t>
                              </m:r>
                            </m:sub>
                            <m:sup>
                              <m:r>
                                <a:rPr lang="en-US" sz="1600" b="0" i="1" smtClean="0">
                                  <a:latin typeface="Cambria Math" panose="02040503050406030204" pitchFamily="18" charset="0"/>
                                </a:rPr>
                                <m:t>2</m:t>
                              </m:r>
                            </m:sup>
                          </m:sSubSup>
                          <m:r>
                            <a:rPr lang="en-US" sz="1600" b="0" i="1" smtClean="0">
                              <a:latin typeface="Cambria Math" panose="02040503050406030204" pitchFamily="18" charset="0"/>
                            </a:rPr>
                            <m:t>𝑑𝑧</m:t>
                          </m:r>
                        </m:e>
                      </m:nary>
                    </m:oMath>
                  </m:oMathPara>
                </a14:m>
                <a:endParaRPr lang="en-US" sz="16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81461" y="410250"/>
                <a:ext cx="3898347" cy="2030877"/>
              </a:xfrm>
              <a:prstGeom prst="rect">
                <a:avLst/>
              </a:prstGeom>
              <a:blipFill>
                <a:blip r:embed="rId3"/>
                <a:stretch>
                  <a:fillRect l="-2031" t="-2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03884" y="2265964"/>
                <a:ext cx="8831385" cy="4301819"/>
              </a:xfrm>
              <a:prstGeom prst="rect">
                <a:avLst/>
              </a:prstGeom>
              <a:noFill/>
            </p:spPr>
            <p:txBody>
              <a:bodyPr wrap="square" rtlCol="0">
                <a:spAutoFit/>
              </a:bodyPr>
              <a:lstStyle/>
              <a:p>
                <a:pPr marL="342900" indent="-342900">
                  <a:buFont typeface="Arial" panose="020B0604020202020204" pitchFamily="34" charset="0"/>
                  <a:buChar char="•"/>
                </a:pPr>
                <a:r>
                  <a:rPr lang="en-US" sz="2000" dirty="0"/>
                  <a:t>Focal length is proportional to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000" i="1" baseline="30000" dirty="0">
                    <a:latin typeface="Times New Roman" panose="02020603050405020304" pitchFamily="18" charset="0"/>
                    <a:ea typeface="Cambria Math" panose="02040503050406030204" pitchFamily="18" charset="0"/>
                    <a:cs typeface="Times New Roman" panose="02020603050405020304" pitchFamily="18" charset="0"/>
                  </a:rPr>
                  <a:t>2</a:t>
                </a:r>
                <a:r>
                  <a:rPr lang="en-US" sz="2000" dirty="0">
                    <a:latin typeface="Cambria Math" panose="02040503050406030204" pitchFamily="18" charset="0"/>
                    <a:ea typeface="Cambria Math" panose="02040503050406030204" pitchFamily="18" charset="0"/>
                  </a:rPr>
                  <a:t>;</a:t>
                </a:r>
              </a:p>
              <a:p>
                <a:pPr marL="342900" indent="-342900">
                  <a:buFont typeface="Arial" panose="020B0604020202020204" pitchFamily="34" charset="0"/>
                  <a:buChar char="•"/>
                </a:pPr>
                <a:r>
                  <a:rPr lang="en-US" sz="2000" dirty="0">
                    <a:latin typeface="+mj-lt"/>
                    <a:ea typeface="Cambria Math" panose="02040503050406030204" pitchFamily="18" charset="0"/>
                  </a:rPr>
                  <a:t>Focal length is inversed proportional to </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B</a:t>
                </a:r>
                <a:r>
                  <a:rPr lang="en-US" sz="2000" i="1" baseline="-25000" dirty="0">
                    <a:latin typeface="Times New Roman" panose="02020603050405020304" pitchFamily="18" charset="0"/>
                    <a:ea typeface="Cambria Math" panose="02040503050406030204" pitchFamily="18" charset="0"/>
                    <a:cs typeface="Times New Roman" panose="02020603050405020304" pitchFamily="18" charset="0"/>
                  </a:rPr>
                  <a:t>z</a:t>
                </a:r>
                <a:r>
                  <a:rPr lang="en-US" sz="2000" i="1" baseline="30000" dirty="0">
                    <a:latin typeface="Times New Roman" panose="02020603050405020304" pitchFamily="18" charset="0"/>
                    <a:ea typeface="Cambria Math" panose="02040503050406030204" pitchFamily="18" charset="0"/>
                    <a:cs typeface="Times New Roman" panose="02020603050405020304" pitchFamily="18" charset="0"/>
                  </a:rPr>
                  <a:t>2</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L</a:t>
                </a:r>
                <a:r>
                  <a:rPr lang="en-US" sz="2000" dirty="0">
                    <a:latin typeface="Cambria Math" panose="02040503050406030204" pitchFamily="18" charset="0"/>
                    <a:ea typeface="Cambria Math" panose="02040503050406030204" pitchFamily="18" charset="0"/>
                  </a:rPr>
                  <a:t>, </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L</a:t>
                </a:r>
                <a:r>
                  <a:rPr lang="en-US" sz="2000" dirty="0">
                    <a:latin typeface="Cambria Math" panose="02040503050406030204" pitchFamily="18" charset="0"/>
                    <a:ea typeface="Cambria Math" panose="02040503050406030204" pitchFamily="18" charset="0"/>
                  </a:rPr>
                  <a:t> </a:t>
                </a:r>
                <a:r>
                  <a:rPr lang="en-US" sz="2000" dirty="0">
                    <a:latin typeface="+mj-lt"/>
                    <a:ea typeface="Cambria Math" panose="02040503050406030204" pitchFamily="18" charset="0"/>
                  </a:rPr>
                  <a:t>is the solenoid length; </a:t>
                </a:r>
              </a:p>
              <a:p>
                <a:pPr marL="342900" indent="-342900">
                  <a:buFont typeface="Arial" panose="020B0604020202020204" pitchFamily="34" charset="0"/>
                  <a:buChar char="•"/>
                </a:pPr>
                <a:r>
                  <a:rPr lang="en-US" sz="2000" dirty="0">
                    <a:latin typeface="+mj-lt"/>
                    <a:ea typeface="Cambria Math" panose="02040503050406030204" pitchFamily="18" charset="0"/>
                  </a:rPr>
                  <a:t>Therefore, solenoid can be used for low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&lt;0.5). </a:t>
                </a:r>
                <a:r>
                  <a:rPr lang="en-US" sz="2000" dirty="0">
                    <a:latin typeface="+mj-lt"/>
                    <a:ea typeface="Cambria Math" panose="02040503050406030204" pitchFamily="18" charset="0"/>
                    <a:cs typeface="Times New Roman" panose="02020603050405020304" pitchFamily="18" charset="0"/>
                  </a:rPr>
                  <a:t>For higher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β</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latin typeface="+mj-lt"/>
                    <a:ea typeface="Cambria Math" panose="02040503050406030204" pitchFamily="18" charset="0"/>
                    <a:cs typeface="Times New Roman" panose="02020603050405020304" pitchFamily="18" charset="0"/>
                  </a:rPr>
                  <a:t>quad is used</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a:t>
                </a:r>
              </a:p>
              <a:p>
                <a:pPr marL="342900" indent="-342900">
                  <a:buFont typeface="Wingdings" panose="05000000000000000000" pitchFamily="2" charset="2"/>
                  <a:buChar char="Ø"/>
                </a:pPr>
                <a:r>
                  <a:rPr lang="en-US" sz="2000" dirty="0">
                    <a:latin typeface="+mn-lt"/>
                    <a:ea typeface="Cambria Math" panose="02040503050406030204" pitchFamily="18" charset="0"/>
                    <a:cs typeface="Times New Roman" panose="02020603050405020304" pitchFamily="18" charset="0"/>
                  </a:rPr>
                  <a:t>How a solenoid provides focusing? Simple estimation (</a:t>
                </a:r>
                <a:r>
                  <a:rPr lang="en-US" sz="2000" i="1" dirty="0">
                    <a:latin typeface="Times New Roman" panose="02020603050405020304" pitchFamily="18" charset="0"/>
                    <a:ea typeface="Cambria Math" panose="02040503050406030204" pitchFamily="18" charset="0"/>
                    <a:cs typeface="Times New Roman" panose="02020603050405020304" pitchFamily="18" charset="0"/>
                  </a:rPr>
                  <a:t>r </a:t>
                </a:r>
                <a:r>
                  <a:rPr lang="en-US" sz="2000" dirty="0">
                    <a:latin typeface="+mn-lt"/>
                    <a:ea typeface="Cambria Math" panose="02040503050406030204" pitchFamily="18" charset="0"/>
                    <a:cs typeface="Times New Roman" panose="02020603050405020304" pitchFamily="18" charset="0"/>
                  </a:rPr>
                  <a:t>~ const):</a:t>
                </a:r>
              </a:p>
              <a:p>
                <a:pPr/>
                <a14:m>
                  <m:oMathPara xmlns:m="http://schemas.openxmlformats.org/officeDocument/2006/math">
                    <m:oMathParaPr>
                      <m:jc m:val="centerGroup"/>
                    </m:oMathParaPr>
                    <m:oMath xmlns:m="http://schemas.openxmlformats.org/officeDocument/2006/math">
                      <m:f>
                        <m:fPr>
                          <m:ctrlPr>
                            <a:rPr lang="en-US" sz="1400" i="1">
                              <a:solidFill>
                                <a:srgbClr val="000000"/>
                              </a:solidFill>
                              <a:latin typeface="Cambria Math" panose="02040503050406030204" pitchFamily="18" charset="0"/>
                              <a:ea typeface="Arial" panose="020B0604020202020204" pitchFamily="34" charset="0"/>
                            </a:rPr>
                          </m:ctrlPr>
                        </m:fPr>
                        <m:num>
                          <m:r>
                            <a:rPr lang="en-US" sz="1400" i="1">
                              <a:solidFill>
                                <a:srgbClr val="000000"/>
                              </a:solidFill>
                              <a:latin typeface="Cambria Math" panose="02040503050406030204" pitchFamily="18" charset="0"/>
                              <a:ea typeface="Arial" panose="020B0604020202020204" pitchFamily="34" charset="0"/>
                            </a:rPr>
                            <m:t>𝑑</m:t>
                          </m:r>
                          <m:acc>
                            <m:accPr>
                              <m:chr m:val="⃗"/>
                              <m:ctrlPr>
                                <a:rPr lang="en-US" sz="1400" i="1">
                                  <a:solidFill>
                                    <a:srgbClr val="000000"/>
                                  </a:solidFill>
                                  <a:latin typeface="Cambria Math" panose="02040503050406030204" pitchFamily="18" charset="0"/>
                                  <a:ea typeface="Arial" panose="020B0604020202020204" pitchFamily="34" charset="0"/>
                                </a:rPr>
                              </m:ctrlPr>
                            </m:accPr>
                            <m:e>
                              <m:r>
                                <a:rPr lang="en-US" sz="1400" i="1">
                                  <a:solidFill>
                                    <a:srgbClr val="000000"/>
                                  </a:solidFill>
                                  <a:latin typeface="Cambria Math" panose="02040503050406030204" pitchFamily="18" charset="0"/>
                                  <a:ea typeface="Arial" panose="020B0604020202020204" pitchFamily="34" charset="0"/>
                                </a:rPr>
                                <m:t>𝑝</m:t>
                              </m:r>
                            </m:e>
                          </m:acc>
                        </m:num>
                        <m:den>
                          <m:r>
                            <a:rPr lang="en-US" sz="1400" i="1">
                              <a:solidFill>
                                <a:srgbClr val="000000"/>
                              </a:solidFill>
                              <a:latin typeface="Cambria Math" panose="02040503050406030204" pitchFamily="18" charset="0"/>
                              <a:ea typeface="Arial" panose="020B0604020202020204" pitchFamily="34" charset="0"/>
                            </a:rPr>
                            <m:t>𝑑𝑡</m:t>
                          </m:r>
                        </m:den>
                      </m:f>
                      <m:r>
                        <a:rPr lang="en-US" sz="1400" i="1">
                          <a:solidFill>
                            <a:srgbClr val="000000"/>
                          </a:solidFill>
                          <a:latin typeface="Cambria Math" panose="02040503050406030204" pitchFamily="18" charset="0"/>
                          <a:ea typeface="Arial" panose="020B0604020202020204" pitchFamily="34" charset="0"/>
                        </a:rPr>
                        <m:t>=</m:t>
                      </m:r>
                      <m:acc>
                        <m:accPr>
                          <m:chr m:val="⃗"/>
                          <m:ctrlPr>
                            <a:rPr lang="en-US" sz="1400" i="1">
                              <a:solidFill>
                                <a:srgbClr val="000000"/>
                              </a:solidFill>
                              <a:latin typeface="Cambria Math" panose="02040503050406030204" pitchFamily="18" charset="0"/>
                              <a:ea typeface="Arial" panose="020B0604020202020204" pitchFamily="34" charset="0"/>
                            </a:rPr>
                          </m:ctrlPr>
                        </m:accPr>
                        <m:e>
                          <m:r>
                            <a:rPr lang="en-US" sz="1400" i="1">
                              <a:solidFill>
                                <a:srgbClr val="000000"/>
                              </a:solidFill>
                              <a:latin typeface="Cambria Math" panose="02040503050406030204" pitchFamily="18" charset="0"/>
                              <a:ea typeface="Arial" panose="020B0604020202020204" pitchFamily="34" charset="0"/>
                            </a:rPr>
                            <m:t>𝐹</m:t>
                          </m:r>
                        </m:e>
                      </m:acc>
                      <m:r>
                        <a:rPr lang="en-US" sz="1400" i="1">
                          <a:solidFill>
                            <a:srgbClr val="000000"/>
                          </a:solidFill>
                          <a:latin typeface="Cambria Math" panose="02040503050406030204" pitchFamily="18" charset="0"/>
                          <a:ea typeface="Arial" panose="020B0604020202020204" pitchFamily="34" charset="0"/>
                        </a:rPr>
                        <m:t>=</m:t>
                      </m:r>
                      <m:r>
                        <a:rPr lang="en-US" sz="1400" b="0" i="1" smtClean="0">
                          <a:solidFill>
                            <a:srgbClr val="000000"/>
                          </a:solidFill>
                          <a:latin typeface="Cambria Math" panose="02040503050406030204" pitchFamily="18" charset="0"/>
                          <a:ea typeface="Arial" panose="020B0604020202020204" pitchFamily="34" charset="0"/>
                        </a:rPr>
                        <m:t>𝑞</m:t>
                      </m:r>
                      <m:d>
                        <m:dPr>
                          <m:begChr m:val="["/>
                          <m:endChr m:val="]"/>
                          <m:ctrlPr>
                            <a:rPr lang="en-US" sz="1400" i="1">
                              <a:solidFill>
                                <a:srgbClr val="000000"/>
                              </a:solidFill>
                              <a:latin typeface="Cambria Math" panose="02040503050406030204" pitchFamily="18" charset="0"/>
                              <a:ea typeface="Arial" panose="020B0604020202020204" pitchFamily="34" charset="0"/>
                            </a:rPr>
                          </m:ctrlPr>
                        </m:dPr>
                        <m:e>
                          <m:acc>
                            <m:accPr>
                              <m:chr m:val="⃗"/>
                              <m:ctrlPr>
                                <a:rPr lang="en-US" sz="1400" i="1">
                                  <a:solidFill>
                                    <a:srgbClr val="000000"/>
                                  </a:solidFill>
                                  <a:latin typeface="Cambria Math" panose="02040503050406030204" pitchFamily="18" charset="0"/>
                                  <a:ea typeface="Arial" panose="020B0604020202020204" pitchFamily="34" charset="0"/>
                                </a:rPr>
                              </m:ctrlPr>
                            </m:accPr>
                            <m:e>
                              <m:r>
                                <a:rPr lang="en-US" sz="1400" i="1">
                                  <a:solidFill>
                                    <a:srgbClr val="000000"/>
                                  </a:solidFill>
                                  <a:latin typeface="Cambria Math" panose="02040503050406030204" pitchFamily="18" charset="0"/>
                                  <a:ea typeface="Arial" panose="020B0604020202020204" pitchFamily="34" charset="0"/>
                                </a:rPr>
                                <m:t>𝑣</m:t>
                              </m:r>
                            </m:e>
                          </m:acc>
                          <m:r>
                            <a:rPr lang="en-US" sz="1400" i="1">
                              <a:solidFill>
                                <a:srgbClr val="000000"/>
                              </a:solidFill>
                              <a:latin typeface="Cambria Math" panose="02040503050406030204" pitchFamily="18" charset="0"/>
                              <a:ea typeface="Arial" panose="020B0604020202020204" pitchFamily="34" charset="0"/>
                            </a:rPr>
                            <m:t>×</m:t>
                          </m:r>
                          <m:acc>
                            <m:accPr>
                              <m:chr m:val="⃗"/>
                              <m:ctrlPr>
                                <a:rPr lang="en-US" sz="1400" i="1">
                                  <a:solidFill>
                                    <a:srgbClr val="000000"/>
                                  </a:solidFill>
                                  <a:latin typeface="Cambria Math" panose="02040503050406030204" pitchFamily="18" charset="0"/>
                                  <a:ea typeface="Arial" panose="020B0604020202020204" pitchFamily="34" charset="0"/>
                                </a:rPr>
                              </m:ctrlPr>
                            </m:accPr>
                            <m:e>
                              <m:r>
                                <a:rPr lang="en-US" sz="1400" i="1">
                                  <a:solidFill>
                                    <a:srgbClr val="000000"/>
                                  </a:solidFill>
                                  <a:latin typeface="Cambria Math" panose="02040503050406030204" pitchFamily="18" charset="0"/>
                                  <a:ea typeface="Arial" panose="020B0604020202020204" pitchFamily="34" charset="0"/>
                                </a:rPr>
                                <m:t>𝐵</m:t>
                              </m:r>
                            </m:e>
                          </m:acc>
                          <m:d>
                            <m:dPr>
                              <m:ctrlPr>
                                <a:rPr lang="en-US" sz="1400" i="1">
                                  <a:solidFill>
                                    <a:srgbClr val="000000"/>
                                  </a:solidFill>
                                  <a:latin typeface="Cambria Math" panose="02040503050406030204" pitchFamily="18" charset="0"/>
                                  <a:ea typeface="Arial" panose="020B0604020202020204" pitchFamily="34" charset="0"/>
                                </a:rPr>
                              </m:ctrlPr>
                            </m:dPr>
                            <m:e>
                              <m:acc>
                                <m:accPr>
                                  <m:chr m:val="⃗"/>
                                  <m:ctrlPr>
                                    <a:rPr lang="en-US" sz="1400" i="1">
                                      <a:solidFill>
                                        <a:srgbClr val="000000"/>
                                      </a:solidFill>
                                      <a:latin typeface="Cambria Math" panose="02040503050406030204" pitchFamily="18" charset="0"/>
                                      <a:ea typeface="Arial" panose="020B0604020202020204" pitchFamily="34" charset="0"/>
                                    </a:rPr>
                                  </m:ctrlPr>
                                </m:accPr>
                                <m:e>
                                  <m:r>
                                    <a:rPr lang="en-US" sz="1400" i="1">
                                      <a:solidFill>
                                        <a:srgbClr val="000000"/>
                                      </a:solidFill>
                                      <a:latin typeface="Cambria Math" panose="02040503050406030204" pitchFamily="18" charset="0"/>
                                      <a:ea typeface="Arial" panose="020B0604020202020204" pitchFamily="34" charset="0"/>
                                    </a:rPr>
                                    <m:t>𝑟</m:t>
                                  </m:r>
                                </m:e>
                              </m:acc>
                              <m:r>
                                <a:rPr lang="en-US" sz="1400" i="1">
                                  <a:solidFill>
                                    <a:srgbClr val="000000"/>
                                  </a:solidFill>
                                  <a:latin typeface="Cambria Math" panose="02040503050406030204" pitchFamily="18" charset="0"/>
                                  <a:ea typeface="Arial" panose="020B0604020202020204" pitchFamily="34" charset="0"/>
                                </a:rPr>
                                <m:t>,</m:t>
                              </m:r>
                              <m:r>
                                <a:rPr lang="en-US" sz="1400" i="1">
                                  <a:solidFill>
                                    <a:srgbClr val="000000"/>
                                  </a:solidFill>
                                  <a:latin typeface="Cambria Math" panose="02040503050406030204" pitchFamily="18" charset="0"/>
                                  <a:ea typeface="Arial" panose="020B0604020202020204" pitchFamily="34" charset="0"/>
                                </a:rPr>
                                <m:t>𝑡</m:t>
                              </m:r>
                            </m:e>
                          </m:d>
                        </m:e>
                      </m:d>
                      <m:r>
                        <a:rPr lang="en-US" sz="1400" b="0" i="1" smtClean="0">
                          <a:solidFill>
                            <a:srgbClr val="000000"/>
                          </a:solidFill>
                          <a:latin typeface="Cambria Math" panose="02040503050406030204" pitchFamily="18" charset="0"/>
                          <a:ea typeface="Arial" panose="020B0604020202020204" pitchFamily="34" charset="0"/>
                        </a:rPr>
                        <m:t>; </m:t>
                      </m:r>
                    </m:oMath>
                  </m:oMathPara>
                </a14:m>
                <a:endParaRPr lang="en-US" sz="1400" dirty="0">
                  <a:solidFill>
                    <a:srgbClr val="000000"/>
                  </a:solidFill>
                  <a:latin typeface="Times New Roman" panose="02020603050405020304" pitchFamily="18" charset="0"/>
                  <a:ea typeface="Arial" panose="020B0604020202020204" pitchFamily="34" charset="0"/>
                </a:endParaRPr>
              </a:p>
              <a:p>
                <a:r>
                  <a:rPr lang="en-US" sz="1600" dirty="0">
                    <a:solidFill>
                      <a:schemeClr val="accent6">
                        <a:lumMod val="50000"/>
                      </a:schemeClr>
                    </a:solidFill>
                  </a:rPr>
                  <a:t> </a:t>
                </a:r>
                <a14:m>
                  <m:oMath xmlns:m="http://schemas.openxmlformats.org/officeDocument/2006/math">
                    <m:r>
                      <a:rPr lang="en-US" sz="1600" b="0" i="1" smtClean="0">
                        <a:solidFill>
                          <a:schemeClr val="accent6">
                            <a:lumMod val="50000"/>
                          </a:schemeClr>
                        </a:solidFill>
                        <a:latin typeface="Cambria Math" panose="02040503050406030204" pitchFamily="18" charset="0"/>
                      </a:rPr>
                      <m:t>𝑑𝑖𝑣</m:t>
                    </m:r>
                    <m:d>
                      <m:dPr>
                        <m:ctrlPr>
                          <a:rPr lang="en-US" sz="1600" b="0" i="1" smtClean="0">
                            <a:solidFill>
                              <a:schemeClr val="accent6">
                                <a:lumMod val="50000"/>
                              </a:schemeClr>
                            </a:solidFill>
                            <a:latin typeface="Cambria Math" panose="02040503050406030204" pitchFamily="18" charset="0"/>
                          </a:rPr>
                        </m:ctrlPr>
                      </m:dPr>
                      <m:e>
                        <m:acc>
                          <m:accPr>
                            <m:chr m:val="⃗"/>
                            <m:ctrlPr>
                              <a:rPr lang="en-US" sz="1600" b="0" i="1" smtClean="0">
                                <a:solidFill>
                                  <a:schemeClr val="accent6">
                                    <a:lumMod val="50000"/>
                                  </a:schemeClr>
                                </a:solidFill>
                                <a:latin typeface="Cambria Math" panose="02040503050406030204" pitchFamily="18" charset="0"/>
                              </a:rPr>
                            </m:ctrlPr>
                          </m:accPr>
                          <m:e>
                            <m:r>
                              <a:rPr lang="en-US" sz="1600" b="0" i="1" smtClean="0">
                                <a:solidFill>
                                  <a:schemeClr val="accent6">
                                    <a:lumMod val="50000"/>
                                  </a:schemeClr>
                                </a:solidFill>
                                <a:latin typeface="Cambria Math" panose="02040503050406030204" pitchFamily="18" charset="0"/>
                              </a:rPr>
                              <m:t>𝐵</m:t>
                            </m:r>
                          </m:e>
                        </m:acc>
                      </m:e>
                    </m:d>
                    <m:r>
                      <a:rPr lang="en-US" sz="1600" b="0" i="1" smtClean="0">
                        <a:solidFill>
                          <a:schemeClr val="accent6">
                            <a:lumMod val="50000"/>
                          </a:schemeClr>
                        </a:solidFill>
                        <a:latin typeface="Cambria Math" panose="02040503050406030204" pitchFamily="18" charset="0"/>
                      </a:rPr>
                      <m:t>=0 </m:t>
                    </m:r>
                    <m:r>
                      <a:rPr lang="en-US" sz="1600" b="0" i="1" smtClean="0">
                        <a:solidFill>
                          <a:schemeClr val="accent6">
                            <a:lumMod val="50000"/>
                          </a:schemeClr>
                        </a:solidFill>
                        <a:latin typeface="Cambria Math" panose="02040503050406030204" pitchFamily="18" charset="0"/>
                        <a:ea typeface="Cambria Math" panose="02040503050406030204" pitchFamily="18" charset="0"/>
                      </a:rPr>
                      <m:t>→ </m:t>
                    </m:r>
                    <m:sSub>
                      <m:sSub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sub>
                    </m:sSub>
                    <m:d>
                      <m:d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e>
                    </m:d>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num>
                      <m:den>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den>
                    </m:f>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600" b="0" i="1" smtClean="0">
                            <a:solidFill>
                              <a:schemeClr val="accent6">
                                <a:lumMod val="50000"/>
                              </a:schemeClr>
                            </a:solidFill>
                            <a:latin typeface="Cambria Math" panose="02040503050406030204" pitchFamily="18" charset="0"/>
                            <a:ea typeface="Cambria Math" panose="02040503050406030204" pitchFamily="18" charset="0"/>
                          </a:rPr>
                          <m:t>𝑑</m:t>
                        </m:r>
                        <m:sSub>
                          <m:sSub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Sub>
                        <m:d>
                          <m:d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600" b="0" i="1" smtClean="0">
                                <a:solidFill>
                                  <a:schemeClr val="accent6">
                                    <a:lumMod val="50000"/>
                                  </a:schemeClr>
                                </a:solidFill>
                                <a:latin typeface="Cambria Math" panose="02040503050406030204" pitchFamily="18" charset="0"/>
                                <a:ea typeface="Cambria Math" panose="02040503050406030204" pitchFamily="18" charset="0"/>
                              </a:rPr>
                              <m:t>0,</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e>
                        </m:d>
                      </m:num>
                      <m:den>
                        <m:r>
                          <a:rPr lang="en-US" sz="1600" b="0" i="1" smtClean="0">
                            <a:solidFill>
                              <a:schemeClr val="accent6">
                                <a:lumMod val="50000"/>
                              </a:schemeClr>
                            </a:solidFill>
                            <a:latin typeface="Cambria Math" panose="02040503050406030204" pitchFamily="18" charset="0"/>
                            <a:ea typeface="Cambria Math" panose="02040503050406030204" pitchFamily="18" charset="0"/>
                          </a:rPr>
                          <m:t>𝑑𝑧</m:t>
                        </m:r>
                      </m:den>
                    </m:f>
                    <m:r>
                      <a:rPr lang="en-US" sz="1600" b="0" i="0" smtClean="0">
                        <a:solidFill>
                          <a:schemeClr val="accent6">
                            <a:lumMod val="50000"/>
                          </a:schemeClr>
                        </a:solidFill>
                        <a:latin typeface="Cambria Math" panose="02040503050406030204" pitchFamily="18" charset="0"/>
                        <a:ea typeface="Cambria Math" panose="02040503050406030204" pitchFamily="18" charset="0"/>
                      </a:rPr>
                      <m:t>. </m:t>
                    </m:r>
                  </m:oMath>
                </a14:m>
                <a:endParaRPr lang="en-US" sz="1600" b="0" i="0" dirty="0">
                  <a:solidFill>
                    <a:schemeClr val="accent6">
                      <a:lumMod val="50000"/>
                    </a:schemeClr>
                  </a:solidFill>
                  <a:latin typeface="Cambria Math" panose="02040503050406030204" pitchFamily="18" charset="0"/>
                  <a:ea typeface="Cambria Math" panose="02040503050406030204" pitchFamily="18" charset="0"/>
                </a:endParaRPr>
              </a:p>
              <a:p>
                <a:pPr marL="514350" indent="-514350">
                  <a:buAutoNum type="romanUcPeriod"/>
                </a:pPr>
                <a14:m>
                  <m:oMath xmlns:m="http://schemas.openxmlformats.org/officeDocument/2006/math">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𝑝</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𝜑</m:t>
                        </m:r>
                      </m:sub>
                    </m:sSub>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𝑞</m:t>
                    </m:r>
                    <m:nary>
                      <m:naryPr>
                        <m:limLoc m:val="undOvr"/>
                        <m:subHide m:val="on"/>
                        <m:supHide m:val="on"/>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naryPr>
                      <m:sub/>
                      <m:sup/>
                      <m:e>
                        <m:sSub>
                          <m:sSub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𝑣</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Sub>
                        <m:sSub>
                          <m:sSub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sub>
                        </m:sSub>
                        <m:d>
                          <m:d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e>
                        </m:d>
                        <m:r>
                          <a:rPr lang="en-US" sz="1600" b="0" i="1" smtClean="0">
                            <a:solidFill>
                              <a:schemeClr val="accent6">
                                <a:lumMod val="50000"/>
                              </a:schemeClr>
                            </a:solidFill>
                            <a:latin typeface="Cambria Math" panose="02040503050406030204" pitchFamily="18" charset="0"/>
                            <a:ea typeface="Cambria Math" panose="02040503050406030204" pitchFamily="18" charset="0"/>
                          </a:rPr>
                          <m:t>𝑑𝑡</m:t>
                        </m:r>
                        <m:r>
                          <a:rPr lang="en-US" sz="1600" b="0" i="1" smtClean="0">
                            <a:solidFill>
                              <a:schemeClr val="accent6">
                                <a:lumMod val="50000"/>
                              </a:schemeClr>
                            </a:solidFill>
                            <a:latin typeface="Cambria Math" panose="02040503050406030204" pitchFamily="18" charset="0"/>
                            <a:ea typeface="Cambria Math" panose="02040503050406030204" pitchFamily="18" charset="0"/>
                          </a:rPr>
                          <m:t> ≈</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𝑞</m:t>
                        </m:r>
                      </m:e>
                    </m:nary>
                    <m:f>
                      <m:f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num>
                      <m:den>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den>
                    </m:f>
                    <m:nary>
                      <m:naryPr>
                        <m:limLoc m:val="undOvr"/>
                        <m:subHide m:val="on"/>
                        <m:supHide m:val="on"/>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naryPr>
                      <m:sub/>
                      <m:sup/>
                      <m:e>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r>
                              <a:rPr lang="en-US" sz="1600" i="1">
                                <a:solidFill>
                                  <a:schemeClr val="accent6">
                                    <a:lumMod val="50000"/>
                                  </a:schemeClr>
                                </a:solidFill>
                                <a:latin typeface="Cambria Math" panose="02040503050406030204" pitchFamily="18" charset="0"/>
                                <a:ea typeface="Cambria Math" panose="02040503050406030204" pitchFamily="18" charset="0"/>
                              </a:rPr>
                              <m:t>𝑑</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𝐵</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Sub>
                            <m:d>
                              <m:dPr>
                                <m:ctrlPr>
                                  <a:rPr lang="en-US" sz="1600" i="1">
                                    <a:solidFill>
                                      <a:schemeClr val="accent6">
                                        <a:lumMod val="50000"/>
                                      </a:schemeClr>
                                    </a:solidFill>
                                    <a:latin typeface="Cambria Math" panose="02040503050406030204" pitchFamily="18" charset="0"/>
                                    <a:ea typeface="Cambria Math" panose="02040503050406030204" pitchFamily="18" charset="0"/>
                                  </a:rPr>
                                </m:ctrlPr>
                              </m:dPr>
                              <m:e>
                                <m:r>
                                  <a:rPr lang="en-US" sz="1600" i="1">
                                    <a:solidFill>
                                      <a:schemeClr val="accent6">
                                        <a:lumMod val="50000"/>
                                      </a:schemeClr>
                                    </a:solidFill>
                                    <a:latin typeface="Cambria Math" panose="02040503050406030204" pitchFamily="18" charset="0"/>
                                    <a:ea typeface="Cambria Math" panose="02040503050406030204" pitchFamily="18" charset="0"/>
                                  </a:rPr>
                                  <m:t>0,</m:t>
                                </m:r>
                                <m:r>
                                  <a:rPr lang="en-US" sz="1600" i="1">
                                    <a:solidFill>
                                      <a:schemeClr val="accent6">
                                        <a:lumMod val="50000"/>
                                      </a:schemeClr>
                                    </a:solidFill>
                                    <a:latin typeface="Cambria Math" panose="02040503050406030204" pitchFamily="18" charset="0"/>
                                    <a:ea typeface="Cambria Math" panose="02040503050406030204" pitchFamily="18" charset="0"/>
                                  </a:rPr>
                                  <m:t>𝑧</m:t>
                                </m:r>
                              </m:e>
                            </m:d>
                          </m:num>
                          <m:den>
                            <m:r>
                              <a:rPr lang="en-US" sz="1600" i="1">
                                <a:solidFill>
                                  <a:schemeClr val="accent6">
                                    <a:lumMod val="50000"/>
                                  </a:schemeClr>
                                </a:solidFill>
                                <a:latin typeface="Cambria Math" panose="02040503050406030204" pitchFamily="18" charset="0"/>
                                <a:ea typeface="Cambria Math" panose="02040503050406030204" pitchFamily="18" charset="0"/>
                              </a:rPr>
                              <m:t>𝑑𝑧</m:t>
                            </m:r>
                          </m:den>
                        </m:f>
                        <m:r>
                          <a:rPr lang="en-US" sz="1600" b="0" i="1" smtClean="0">
                            <a:solidFill>
                              <a:schemeClr val="accent6">
                                <a:lumMod val="50000"/>
                              </a:schemeClr>
                            </a:solidFill>
                            <a:latin typeface="Cambria Math" panose="02040503050406030204" pitchFamily="18" charset="0"/>
                            <a:ea typeface="Cambria Math" panose="02040503050406030204" pitchFamily="18" charset="0"/>
                          </a:rPr>
                          <m:t>𝑑𝑧</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600" b="0" i="1" smtClean="0">
                                <a:solidFill>
                                  <a:schemeClr val="accent6">
                                    <a:lumMod val="50000"/>
                                  </a:schemeClr>
                                </a:solidFill>
                                <a:latin typeface="Cambria Math" panose="02040503050406030204" pitchFamily="18" charset="0"/>
                                <a:ea typeface="Cambria Math" panose="02040503050406030204" pitchFamily="18" charset="0"/>
                              </a:rPr>
                              <m:t>𝑞𝑟</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𝐵</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Sub>
                            <m:r>
                              <a:rPr lang="en-US" sz="1600" b="0" i="1" smtClean="0">
                                <a:solidFill>
                                  <a:schemeClr val="accent6">
                                    <a:lumMod val="50000"/>
                                  </a:schemeClr>
                                </a:solidFill>
                                <a:latin typeface="Cambria Math" panose="02040503050406030204" pitchFamily="18" charset="0"/>
                                <a:ea typeface="Cambria Math" panose="02040503050406030204" pitchFamily="18" charset="0"/>
                              </a:rPr>
                              <m:t>(0,0)</m:t>
                            </m:r>
                          </m:num>
                          <m:den>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den>
                        </m:f>
                        <m:r>
                          <a:rPr lang="en-US" sz="1600">
                            <a:solidFill>
                              <a:schemeClr val="accent6">
                                <a:lumMod val="50000"/>
                              </a:schemeClr>
                            </a:solidFill>
                            <a:latin typeface="Cambria Math" panose="02040503050406030204" pitchFamily="18" charset="0"/>
                            <a:ea typeface="Cambria Math" panose="02040503050406030204" pitchFamily="18" charset="0"/>
                          </a:rPr>
                          <m:t> </m:t>
                        </m:r>
                        <m:r>
                          <m:rPr>
                            <m:nor/>
                          </m:rPr>
                          <a:rPr lang="en-US" sz="1600" dirty="0">
                            <a:solidFill>
                              <a:schemeClr val="accent6">
                                <a:lumMod val="50000"/>
                              </a:schemeClr>
                            </a:solidFill>
                            <a:latin typeface="Cambria Math" panose="02040503050406030204" pitchFamily="18" charset="0"/>
                            <a:ea typeface="Cambria Math" panose="02040503050406030204" pitchFamily="18" charset="0"/>
                          </a:rPr>
                          <m:t> </m:t>
                        </m:r>
                        <m:r>
                          <m:rPr>
                            <m:nor/>
                          </m:rPr>
                          <a:rPr lang="en-US" sz="1600" b="0" i="0" dirty="0" smtClean="0">
                            <a:solidFill>
                              <a:schemeClr val="accent6">
                                <a:lumMod val="50000"/>
                              </a:schemeClr>
                            </a:solidFill>
                            <a:latin typeface="Cambria Math" panose="02040503050406030204" pitchFamily="18" charset="0"/>
                            <a:ea typeface="Cambria Math" panose="02040503050406030204" pitchFamily="18" charset="0"/>
                          </a:rPr>
                          <m:t> </m:t>
                        </m:r>
                      </m:e>
                    </m:nary>
                  </m:oMath>
                </a14:m>
                <a:r>
                  <a:rPr lang="en-US" sz="1600" dirty="0">
                    <a:solidFill>
                      <a:schemeClr val="accent6">
                        <a:lumMod val="50000"/>
                      </a:schemeClr>
                    </a:solidFill>
                  </a:rPr>
                  <a:t>                                      </a:t>
                </a:r>
                <a:r>
                  <a:rPr lang="en-US" sz="1600" dirty="0"/>
                  <a:t>rotation</a:t>
                </a:r>
              </a:p>
              <a:p>
                <a:pPr marL="514350" indent="-514350">
                  <a:buAutoNum type="romanUcPeriod"/>
                </a:pPr>
                <a14:m>
                  <m:oMath xmlns:m="http://schemas.openxmlformats.org/officeDocument/2006/math">
                    <m:r>
                      <a:rPr lang="en-US" sz="160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𝑝</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sub>
                    </m:sSub>
                    <m:r>
                      <a:rPr lang="en-US" sz="1600" b="0" i="1" smtClean="0">
                        <a:solidFill>
                          <a:schemeClr val="accent6">
                            <a:lumMod val="50000"/>
                          </a:schemeClr>
                        </a:solidFill>
                        <a:latin typeface="Cambria Math" panose="02040503050406030204" pitchFamily="18" charset="0"/>
                        <a:ea typeface="Cambria Math" panose="02040503050406030204" pitchFamily="18" charset="0"/>
                      </a:rPr>
                      <m:t>= </m:t>
                    </m:r>
                    <m:r>
                      <a:rPr lang="en-US" sz="1600" i="1">
                        <a:solidFill>
                          <a:schemeClr val="accent6">
                            <a:lumMod val="50000"/>
                          </a:schemeClr>
                        </a:solidFill>
                        <a:latin typeface="Cambria Math" panose="02040503050406030204" pitchFamily="18" charset="0"/>
                        <a:ea typeface="Cambria Math" panose="02040503050406030204" pitchFamily="18" charset="0"/>
                      </a:rPr>
                      <m:t>−</m:t>
                    </m:r>
                    <m:r>
                      <a:rPr lang="en-US" sz="1600" i="1">
                        <a:solidFill>
                          <a:schemeClr val="accent6">
                            <a:lumMod val="50000"/>
                          </a:schemeClr>
                        </a:solidFill>
                        <a:latin typeface="Cambria Math" panose="02040503050406030204" pitchFamily="18" charset="0"/>
                        <a:ea typeface="Cambria Math" panose="02040503050406030204" pitchFamily="18" charset="0"/>
                      </a:rPr>
                      <m:t>𝑞</m:t>
                    </m:r>
                    <m:nary>
                      <m:naryPr>
                        <m:limLoc m:val="undOvr"/>
                        <m:subHide m:val="on"/>
                        <m:supHide m:val="on"/>
                        <m:ctrlPr>
                          <a:rPr lang="en-US" sz="1600" i="1">
                            <a:solidFill>
                              <a:schemeClr val="accent6">
                                <a:lumMod val="50000"/>
                              </a:schemeClr>
                            </a:solidFill>
                            <a:latin typeface="Cambria Math" panose="02040503050406030204" pitchFamily="18" charset="0"/>
                            <a:ea typeface="Cambria Math" panose="02040503050406030204" pitchFamily="18" charset="0"/>
                          </a:rPr>
                        </m:ctrlPr>
                      </m:naryPr>
                      <m:sub/>
                      <m:sup/>
                      <m:e>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𝑣</m:t>
                            </m:r>
                          </m:e>
                          <m:sub>
                            <m:r>
                              <a:rPr lang="en-US" sz="1600" i="1" smtClean="0">
                                <a:solidFill>
                                  <a:schemeClr val="accent6">
                                    <a:lumMod val="50000"/>
                                  </a:schemeClr>
                                </a:solidFill>
                                <a:latin typeface="Cambria Math" panose="02040503050406030204" pitchFamily="18" charset="0"/>
                                <a:ea typeface="Cambria Math" panose="02040503050406030204" pitchFamily="18" charset="0"/>
                              </a:rPr>
                              <m:t>𝜑</m:t>
                            </m:r>
                          </m:sub>
                        </m:sSub>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𝐵</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Sub>
                        <m:d>
                          <m:dPr>
                            <m:ctrlPr>
                              <a:rPr lang="en-US" sz="1600" i="1">
                                <a:solidFill>
                                  <a:schemeClr val="accent6">
                                    <a:lumMod val="50000"/>
                                  </a:schemeClr>
                                </a:solidFill>
                                <a:latin typeface="Cambria Math" panose="02040503050406030204" pitchFamily="18" charset="0"/>
                                <a:ea typeface="Cambria Math" panose="02040503050406030204" pitchFamily="18" charset="0"/>
                              </a:rPr>
                            </m:ctrlPr>
                          </m:dPr>
                          <m:e>
                            <m:r>
                              <a:rPr lang="en-US" sz="1600" i="1">
                                <a:solidFill>
                                  <a:schemeClr val="accent6">
                                    <a:lumMod val="50000"/>
                                  </a:schemeClr>
                                </a:solidFill>
                                <a:latin typeface="Cambria Math" panose="02040503050406030204" pitchFamily="18" charset="0"/>
                                <a:ea typeface="Cambria Math" panose="02040503050406030204" pitchFamily="18" charset="0"/>
                              </a:rPr>
                              <m:t>𝑟</m:t>
                            </m:r>
                            <m:r>
                              <a:rPr lang="en-US" sz="1600" i="1">
                                <a:solidFill>
                                  <a:schemeClr val="accent6">
                                    <a:lumMod val="50000"/>
                                  </a:schemeClr>
                                </a:solidFill>
                                <a:latin typeface="Cambria Math" panose="02040503050406030204" pitchFamily="18" charset="0"/>
                                <a:ea typeface="Cambria Math" panose="02040503050406030204" pitchFamily="18" charset="0"/>
                              </a:rPr>
                              <m:t>,</m:t>
                            </m:r>
                            <m:r>
                              <a:rPr lang="en-US" sz="1600" i="1">
                                <a:solidFill>
                                  <a:schemeClr val="accent6">
                                    <a:lumMod val="50000"/>
                                  </a:schemeClr>
                                </a:solidFill>
                                <a:latin typeface="Cambria Math" panose="02040503050406030204" pitchFamily="18" charset="0"/>
                                <a:ea typeface="Cambria Math" panose="02040503050406030204" pitchFamily="18" charset="0"/>
                              </a:rPr>
                              <m:t>𝑧</m:t>
                            </m:r>
                          </m:e>
                        </m:d>
                        <m:r>
                          <a:rPr lang="en-US" sz="1600" i="1">
                            <a:solidFill>
                              <a:schemeClr val="accent6">
                                <a:lumMod val="50000"/>
                              </a:schemeClr>
                            </a:solidFill>
                            <a:latin typeface="Cambria Math" panose="02040503050406030204" pitchFamily="18" charset="0"/>
                            <a:ea typeface="Cambria Math" panose="02040503050406030204" pitchFamily="18" charset="0"/>
                          </a:rPr>
                          <m:t>𝑑</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𝑡</m:t>
                        </m:r>
                        <m:r>
                          <a:rPr lang="en-US" sz="1600" i="1">
                            <a:solidFill>
                              <a:schemeClr val="accent6">
                                <a:lumMod val="50000"/>
                              </a:schemeClr>
                            </a:solidFill>
                            <a:latin typeface="Cambria Math" panose="02040503050406030204" pitchFamily="18" charset="0"/>
                            <a:ea typeface="Cambria Math" panose="02040503050406030204" pitchFamily="18" charset="0"/>
                          </a:rPr>
                          <m:t> ≈</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𝑞</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e>
                    </m:nary>
                  </m:oMath>
                </a14:m>
                <a:r>
                  <a:rPr lang="en-US" sz="1600" dirty="0">
                    <a:solidFill>
                      <a:schemeClr val="accent6">
                        <a:lumMod val="50000"/>
                      </a:schemeClr>
                    </a:solidFill>
                    <a:ea typeface="Cambria Math" panose="02040503050406030204" pitchFamily="18" charset="0"/>
                  </a:rPr>
                  <a:t> </a:t>
                </a:r>
                <a14:m>
                  <m:oMath xmlns:m="http://schemas.openxmlformats.org/officeDocument/2006/math">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r>
                          <a:rPr lang="en-US" sz="1600" i="1">
                            <a:solidFill>
                              <a:schemeClr val="accent6">
                                <a:lumMod val="50000"/>
                              </a:schemeClr>
                            </a:solidFill>
                            <a:latin typeface="Cambria Math" panose="02040503050406030204" pitchFamily="18" charset="0"/>
                            <a:ea typeface="Cambria Math" panose="02040503050406030204" pitchFamily="18" charset="0"/>
                          </a:rPr>
                          <m:t>𝑞𝑟</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𝐵</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Sub>
                        <m:r>
                          <a:rPr lang="en-US" sz="1600" i="1">
                            <a:solidFill>
                              <a:schemeClr val="accent6">
                                <a:lumMod val="50000"/>
                              </a:schemeClr>
                            </a:solidFill>
                            <a:latin typeface="Cambria Math" panose="02040503050406030204" pitchFamily="18" charset="0"/>
                            <a:ea typeface="Cambria Math" panose="02040503050406030204" pitchFamily="18" charset="0"/>
                          </a:rPr>
                          <m:t>(0,0)</m:t>
                        </m:r>
                      </m:num>
                      <m:den>
                        <m:r>
                          <a:rPr lang="en-US" sz="1600" i="1">
                            <a:solidFill>
                              <a:schemeClr val="accent6">
                                <a:lumMod val="50000"/>
                              </a:schemeClr>
                            </a:solidFill>
                            <a:latin typeface="Cambria Math" panose="02040503050406030204" pitchFamily="18" charset="0"/>
                            <a:ea typeface="Cambria Math" panose="02040503050406030204" pitchFamily="18" charset="0"/>
                          </a:rPr>
                          <m:t>2</m:t>
                        </m:r>
                        <m:sSub>
                          <m:sSub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𝑣</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Sub>
                        <m:r>
                          <a:rPr lang="en-US" sz="1600" i="1" smtClean="0">
                            <a:solidFill>
                              <a:schemeClr val="accent6">
                                <a:lumMod val="50000"/>
                              </a:schemeClr>
                            </a:solidFill>
                            <a:latin typeface="Cambria Math" panose="02040503050406030204" pitchFamily="18" charset="0"/>
                            <a:ea typeface="Cambria Math" panose="02040503050406030204" pitchFamily="18" charset="0"/>
                          </a:rPr>
                          <m:t>𝛾</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𝑚</m:t>
                        </m:r>
                      </m:den>
                    </m:f>
                    <m:r>
                      <a:rPr lang="en-US" sz="160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Sub>
                    <m:d>
                      <m:d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600" b="0" i="1" smtClean="0">
                            <a:solidFill>
                              <a:schemeClr val="accent6">
                                <a:lumMod val="50000"/>
                              </a:schemeClr>
                            </a:solidFill>
                            <a:latin typeface="Cambria Math" panose="02040503050406030204" pitchFamily="18" charset="0"/>
                            <a:ea typeface="Cambria Math" panose="02040503050406030204" pitchFamily="18" charset="0"/>
                          </a:rPr>
                          <m:t>0,0</m:t>
                        </m:r>
                      </m:e>
                    </m:d>
                    <m:r>
                      <a:rPr lang="en-US" sz="1600" b="0" i="1" smtClean="0">
                        <a:solidFill>
                          <a:schemeClr val="accent6">
                            <a:lumMod val="50000"/>
                          </a:schemeClr>
                        </a:solidFill>
                        <a:latin typeface="Cambria Math" panose="02040503050406030204" pitchFamily="18" charset="0"/>
                        <a:ea typeface="Cambria Math" panose="02040503050406030204" pitchFamily="18" charset="0"/>
                      </a:rPr>
                      <m:t>𝐿</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fPr>
                      <m:num>
                        <m:sSup>
                          <m:sSup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p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𝑟𝑞</m:t>
                            </m:r>
                          </m:e>
                          <m:sup>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sup>
                        </m:sSup>
                        <m:sSup>
                          <m:sSup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pPr>
                          <m:e>
                            <m:d>
                              <m:d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dPr>
                              <m:e>
                                <m:sSub>
                                  <m:sSub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Sub>
                                <m:r>
                                  <a:rPr lang="en-US" sz="1600" b="0" i="1" smtClean="0">
                                    <a:solidFill>
                                      <a:schemeClr val="accent6">
                                        <a:lumMod val="50000"/>
                                      </a:schemeClr>
                                    </a:solidFill>
                                    <a:latin typeface="Cambria Math" panose="02040503050406030204" pitchFamily="18" charset="0"/>
                                    <a:ea typeface="Cambria Math" panose="02040503050406030204" pitchFamily="18" charset="0"/>
                                  </a:rPr>
                                  <m:t>(0,0)</m:t>
                                </m:r>
                              </m:e>
                            </m:d>
                          </m:e>
                          <m:sup>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sup>
                        </m:sSup>
                        <m:r>
                          <a:rPr lang="en-US" sz="1600" b="0" i="1" smtClean="0">
                            <a:solidFill>
                              <a:schemeClr val="accent6">
                                <a:lumMod val="50000"/>
                              </a:schemeClr>
                            </a:solidFill>
                            <a:latin typeface="Cambria Math" panose="02040503050406030204" pitchFamily="18" charset="0"/>
                            <a:ea typeface="Cambria Math" panose="02040503050406030204" pitchFamily="18" charset="0"/>
                          </a:rPr>
                          <m:t>𝐿</m:t>
                        </m:r>
                      </m:num>
                      <m:den>
                        <m:r>
                          <a:rPr lang="en-US" sz="1600" i="1">
                            <a:solidFill>
                              <a:schemeClr val="accent6">
                                <a:lumMod val="50000"/>
                              </a:schemeClr>
                            </a:solidFill>
                            <a:latin typeface="Cambria Math" panose="02040503050406030204" pitchFamily="18" charset="0"/>
                            <a:ea typeface="Cambria Math" panose="02040503050406030204" pitchFamily="18" charset="0"/>
                          </a:rPr>
                          <m:t>2</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𝑣</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Sub>
                        <m:r>
                          <a:rPr lang="en-US" sz="1600" i="1">
                            <a:solidFill>
                              <a:schemeClr val="accent6">
                                <a:lumMod val="50000"/>
                              </a:schemeClr>
                            </a:solidFill>
                            <a:latin typeface="Cambria Math" panose="02040503050406030204" pitchFamily="18" charset="0"/>
                            <a:ea typeface="Cambria Math" panose="02040503050406030204" pitchFamily="18" charset="0"/>
                          </a:rPr>
                          <m:t>𝛾</m:t>
                        </m:r>
                        <m:r>
                          <a:rPr lang="en-US" sz="1600" i="1">
                            <a:solidFill>
                              <a:schemeClr val="accent6">
                                <a:lumMod val="50000"/>
                              </a:schemeClr>
                            </a:solidFill>
                            <a:latin typeface="Cambria Math" panose="02040503050406030204" pitchFamily="18" charset="0"/>
                            <a:ea typeface="Cambria Math" panose="02040503050406030204" pitchFamily="18" charset="0"/>
                          </a:rPr>
                          <m:t>𝑚</m:t>
                        </m:r>
                      </m:den>
                    </m:f>
                  </m:oMath>
                </a14:m>
                <a:r>
                  <a:rPr lang="en-US" sz="1600" dirty="0">
                    <a:solidFill>
                      <a:schemeClr val="accent6">
                        <a:lumMod val="50000"/>
                      </a:schemeClr>
                    </a:solidFill>
                  </a:rPr>
                  <a:t>              </a:t>
                </a:r>
                <a:r>
                  <a:rPr lang="en-US" sz="1600" dirty="0"/>
                  <a:t>focusing</a:t>
                </a:r>
              </a:p>
              <a:p>
                <a:pPr marL="514350" indent="-514350">
                  <a:buAutoNum type="romanUcPeriod"/>
                </a:pPr>
                <a14:m>
                  <m:oMath xmlns:m="http://schemas.openxmlformats.org/officeDocument/2006/math">
                    <m:r>
                      <a:rPr lang="en-US" sz="160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𝑝</m:t>
                        </m:r>
                      </m:e>
                      <m:sub>
                        <m:r>
                          <a:rPr lang="en-US" sz="1600" i="1">
                            <a:solidFill>
                              <a:schemeClr val="accent6">
                                <a:lumMod val="50000"/>
                              </a:schemeClr>
                            </a:solidFill>
                            <a:latin typeface="Cambria Math" panose="02040503050406030204" pitchFamily="18" charset="0"/>
                            <a:ea typeface="Cambria Math" panose="02040503050406030204" pitchFamily="18" charset="0"/>
                          </a:rPr>
                          <m:t>𝜑</m:t>
                        </m:r>
                      </m:sub>
                    </m:sSub>
                    <m:r>
                      <a:rPr lang="en-US" sz="1600" i="1">
                        <a:solidFill>
                          <a:schemeClr val="accent6">
                            <a:lumMod val="50000"/>
                          </a:schemeClr>
                        </a:solidFill>
                        <a:latin typeface="Cambria Math" panose="02040503050406030204" pitchFamily="18" charset="0"/>
                        <a:ea typeface="Cambria Math" panose="02040503050406030204" pitchFamily="18" charset="0"/>
                      </a:rPr>
                      <m:t>=</m:t>
                    </m:r>
                  </m:oMath>
                </a14:m>
                <a:r>
                  <a:rPr lang="en-US" sz="1600" dirty="0">
                    <a:solidFill>
                      <a:schemeClr val="accent6">
                        <a:lumMod val="50000"/>
                      </a:schemeClr>
                    </a:solidFill>
                  </a:rPr>
                  <a:t> - </a:t>
                </a:r>
                <a14:m>
                  <m:oMath xmlns:m="http://schemas.openxmlformats.org/officeDocument/2006/math">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r>
                          <a:rPr lang="en-US" sz="1600" i="1">
                            <a:solidFill>
                              <a:schemeClr val="accent6">
                                <a:lumMod val="50000"/>
                              </a:schemeClr>
                            </a:solidFill>
                            <a:latin typeface="Cambria Math" panose="02040503050406030204" pitchFamily="18" charset="0"/>
                            <a:ea typeface="Cambria Math" panose="02040503050406030204" pitchFamily="18" charset="0"/>
                          </a:rPr>
                          <m:t>𝑞</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𝑣</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Sub>
                        <m:r>
                          <a:rPr lang="en-US" sz="1600" i="1">
                            <a:solidFill>
                              <a:schemeClr val="accent6">
                                <a:lumMod val="50000"/>
                              </a:schemeClr>
                            </a:solidFill>
                            <a:latin typeface="Cambria Math" panose="02040503050406030204" pitchFamily="18" charset="0"/>
                            <a:ea typeface="Cambria Math" panose="02040503050406030204" pitchFamily="18" charset="0"/>
                          </a:rPr>
                          <m:t>𝑟</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𝐵</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Sub>
                        <m:r>
                          <a:rPr lang="en-US" sz="1600" i="1">
                            <a:solidFill>
                              <a:schemeClr val="accent6">
                                <a:lumMod val="50000"/>
                              </a:schemeClr>
                            </a:solidFill>
                            <a:latin typeface="Cambria Math" panose="02040503050406030204" pitchFamily="18" charset="0"/>
                            <a:ea typeface="Cambria Math" panose="02040503050406030204" pitchFamily="18" charset="0"/>
                          </a:rPr>
                          <m:t>(0,0)</m:t>
                        </m:r>
                      </m:num>
                      <m:den>
                        <m:r>
                          <a:rPr lang="en-US" sz="1600" i="1">
                            <a:solidFill>
                              <a:schemeClr val="accent6">
                                <a:lumMod val="50000"/>
                              </a:schemeClr>
                            </a:solidFill>
                            <a:latin typeface="Cambria Math" panose="02040503050406030204" pitchFamily="18" charset="0"/>
                            <a:ea typeface="Cambria Math" panose="02040503050406030204" pitchFamily="18" charset="0"/>
                          </a:rPr>
                          <m:t>2</m:t>
                        </m:r>
                      </m:den>
                    </m:f>
                  </m:oMath>
                </a14:m>
                <a:r>
                  <a:rPr lang="en-US" sz="1600" dirty="0">
                    <a:solidFill>
                      <a:schemeClr val="accent6">
                        <a:lumMod val="50000"/>
                      </a:schemeClr>
                    </a:solidFill>
                  </a:rPr>
                  <a:t>                                                                                                    </a:t>
                </a:r>
                <a:r>
                  <a:rPr lang="en-US" sz="1600" dirty="0"/>
                  <a:t>rotation compensation</a:t>
                </a:r>
              </a:p>
              <a:p>
                <a:r>
                  <a:rPr lang="en-US" sz="1600" dirty="0"/>
                  <a:t>Focusing distance:   </a:t>
                </a:r>
                <a:r>
                  <a:rPr lang="en-US" sz="1600" dirty="0">
                    <a:solidFill>
                      <a:schemeClr val="accent6">
                        <a:lumMod val="50000"/>
                      </a:schemeClr>
                    </a:solidFill>
                  </a:rPr>
                  <a:t> </a:t>
                </a:r>
                <a14:m>
                  <m:oMath xmlns:m="http://schemas.openxmlformats.org/officeDocument/2006/math">
                    <m:f>
                      <m:fPr>
                        <m:ctrlPr>
                          <a:rPr lang="en-US" sz="1600" i="1" smtClean="0">
                            <a:solidFill>
                              <a:schemeClr val="accent6">
                                <a:lumMod val="50000"/>
                              </a:schemeClr>
                            </a:solidFill>
                            <a:latin typeface="Cambria Math" panose="02040503050406030204" pitchFamily="18" charset="0"/>
                          </a:rPr>
                        </m:ctrlPr>
                      </m:fPr>
                      <m:num>
                        <m:r>
                          <a:rPr lang="en-US" sz="1600" b="0" i="1" smtClean="0">
                            <a:solidFill>
                              <a:schemeClr val="accent6">
                                <a:lumMod val="50000"/>
                              </a:schemeClr>
                            </a:solidFill>
                            <a:latin typeface="Cambria Math" panose="02040503050406030204" pitchFamily="18" charset="0"/>
                          </a:rPr>
                          <m:t>1</m:t>
                        </m:r>
                      </m:num>
                      <m:den>
                        <m:r>
                          <a:rPr lang="en-US" sz="1600" b="0" i="1" smtClean="0">
                            <a:solidFill>
                              <a:schemeClr val="accent6">
                                <a:lumMod val="50000"/>
                              </a:schemeClr>
                            </a:solidFill>
                            <a:latin typeface="Cambria Math" panose="02040503050406030204" pitchFamily="18" charset="0"/>
                          </a:rPr>
                          <m:t>𝑓</m:t>
                        </m:r>
                      </m:den>
                    </m:f>
                    <m:r>
                      <a:rPr lang="en-US" sz="1600" i="1" smtClean="0">
                        <a:solidFill>
                          <a:schemeClr val="accent6">
                            <a:lumMod val="50000"/>
                          </a:schemeClr>
                        </a:solidFill>
                        <a:latin typeface="Cambria Math" panose="02040503050406030204" pitchFamily="18" charset="0"/>
                        <a:ea typeface="Cambria Math" panose="02040503050406030204" pitchFamily="18" charset="0"/>
                      </a:rPr>
                      <m:t>≈</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fPr>
                      <m:num>
                        <m:sSup>
                          <m:sSup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p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e>
                          <m:sup>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sup>
                        </m:sSup>
                      </m:num>
                      <m:den>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den>
                    </m:f>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6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𝑝</m:t>
                            </m:r>
                          </m:e>
                          <m:sub>
                            <m:r>
                              <a:rPr lang="en-US" sz="1600" i="1">
                                <a:solidFill>
                                  <a:schemeClr val="accent6">
                                    <a:lumMod val="50000"/>
                                  </a:schemeClr>
                                </a:solidFill>
                                <a:latin typeface="Cambria Math" panose="02040503050406030204" pitchFamily="18" charset="0"/>
                                <a:ea typeface="Cambria Math" panose="02040503050406030204" pitchFamily="18" charset="0"/>
                              </a:rPr>
                              <m:t>𝑟</m:t>
                            </m:r>
                          </m:sub>
                        </m:sSub>
                      </m:num>
                      <m:den>
                        <m:r>
                          <a:rPr lang="en-US" sz="1600" b="0" i="1" smtClean="0">
                            <a:solidFill>
                              <a:schemeClr val="accent6">
                                <a:lumMod val="50000"/>
                              </a:schemeClr>
                            </a:solidFill>
                            <a:latin typeface="Cambria Math" panose="02040503050406030204" pitchFamily="18" charset="0"/>
                            <a:ea typeface="Cambria Math" panose="02040503050406030204" pitchFamily="18" charset="0"/>
                          </a:rPr>
                          <m:t>𝑟</m:t>
                        </m:r>
                        <m:sSub>
                          <m:sSubPr>
                            <m:ctrlPr>
                              <a:rPr lang="en-US" sz="16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𝑝</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Sub>
                      </m:den>
                    </m:f>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oMath>
                </a14:m>
                <a:r>
                  <a:rPr lang="en-US" sz="1600" dirty="0">
                    <a:solidFill>
                      <a:schemeClr val="accent6">
                        <a:lumMod val="50000"/>
                      </a:schemeClr>
                    </a:solidFill>
                    <a:ea typeface="Cambria Math" panose="02040503050406030204" pitchFamily="18" charset="0"/>
                  </a:rPr>
                  <a:t> </a:t>
                </a:r>
                <a14:m>
                  <m:oMath xmlns:m="http://schemas.openxmlformats.org/officeDocument/2006/math">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sSup>
                          <m:sSupPr>
                            <m:ctrlPr>
                              <a:rPr lang="en-US" sz="1600" i="1">
                                <a:solidFill>
                                  <a:schemeClr val="accent6">
                                    <a:lumMod val="50000"/>
                                  </a:schemeClr>
                                </a:solidFill>
                                <a:latin typeface="Cambria Math" panose="02040503050406030204" pitchFamily="18" charset="0"/>
                                <a:ea typeface="Cambria Math" panose="02040503050406030204" pitchFamily="18" charset="0"/>
                              </a:rPr>
                            </m:ctrlPr>
                          </m:sSupPr>
                          <m:e>
                            <m:r>
                              <a:rPr lang="en-US" sz="1600" i="1">
                                <a:solidFill>
                                  <a:schemeClr val="accent6">
                                    <a:lumMod val="50000"/>
                                  </a:schemeClr>
                                </a:solidFill>
                                <a:latin typeface="Cambria Math" panose="02040503050406030204" pitchFamily="18" charset="0"/>
                                <a:ea typeface="Cambria Math" panose="02040503050406030204" pitchFamily="18" charset="0"/>
                              </a:rPr>
                              <m:t>𝑞</m:t>
                            </m:r>
                          </m:e>
                          <m:sup>
                            <m:r>
                              <a:rPr lang="en-US" sz="1600" i="1">
                                <a:solidFill>
                                  <a:schemeClr val="accent6">
                                    <a:lumMod val="50000"/>
                                  </a:schemeClr>
                                </a:solidFill>
                                <a:latin typeface="Cambria Math" panose="02040503050406030204" pitchFamily="18" charset="0"/>
                                <a:ea typeface="Cambria Math" panose="02040503050406030204" pitchFamily="18" charset="0"/>
                              </a:rPr>
                              <m:t>2</m:t>
                            </m:r>
                          </m:sup>
                        </m:sSup>
                        <m:sSup>
                          <m:sSupPr>
                            <m:ctrlPr>
                              <a:rPr lang="en-US" sz="1600" i="1">
                                <a:solidFill>
                                  <a:schemeClr val="accent6">
                                    <a:lumMod val="50000"/>
                                  </a:schemeClr>
                                </a:solidFill>
                                <a:latin typeface="Cambria Math" panose="02040503050406030204" pitchFamily="18" charset="0"/>
                                <a:ea typeface="Cambria Math" panose="02040503050406030204" pitchFamily="18" charset="0"/>
                              </a:rPr>
                            </m:ctrlPr>
                          </m:sSupPr>
                          <m:e>
                            <m:d>
                              <m:dPr>
                                <m:ctrlPr>
                                  <a:rPr lang="en-US" sz="1600" i="1">
                                    <a:solidFill>
                                      <a:schemeClr val="accent6">
                                        <a:lumMod val="50000"/>
                                      </a:schemeClr>
                                    </a:solidFill>
                                    <a:latin typeface="Cambria Math" panose="02040503050406030204" pitchFamily="18" charset="0"/>
                                    <a:ea typeface="Cambria Math" panose="02040503050406030204" pitchFamily="18" charset="0"/>
                                  </a:rPr>
                                </m:ctrlPr>
                              </m:dPr>
                              <m:e>
                                <m:sSub>
                                  <m:sSubPr>
                                    <m:ctrlPr>
                                      <a:rPr lang="en-US" sz="1600" i="1">
                                        <a:solidFill>
                                          <a:schemeClr val="accent6">
                                            <a:lumMod val="50000"/>
                                          </a:schemeClr>
                                        </a:solidFill>
                                        <a:latin typeface="Cambria Math" panose="02040503050406030204" pitchFamily="18" charset="0"/>
                                        <a:ea typeface="Cambria Math" panose="02040503050406030204" pitchFamily="18" charset="0"/>
                                      </a:rPr>
                                    </m:ctrlPr>
                                  </m:sSubPr>
                                  <m:e>
                                    <m:r>
                                      <a:rPr lang="en-US" sz="1600" i="1">
                                        <a:solidFill>
                                          <a:schemeClr val="accent6">
                                            <a:lumMod val="50000"/>
                                          </a:schemeClr>
                                        </a:solidFill>
                                        <a:latin typeface="Cambria Math" panose="02040503050406030204" pitchFamily="18" charset="0"/>
                                        <a:ea typeface="Cambria Math" panose="02040503050406030204" pitchFamily="18" charset="0"/>
                                      </a:rPr>
                                      <m:t>𝐵</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Sub>
                                <m:r>
                                  <a:rPr lang="en-US" sz="1600" i="1">
                                    <a:solidFill>
                                      <a:schemeClr val="accent6">
                                        <a:lumMod val="50000"/>
                                      </a:schemeClr>
                                    </a:solidFill>
                                    <a:latin typeface="Cambria Math" panose="02040503050406030204" pitchFamily="18" charset="0"/>
                                    <a:ea typeface="Cambria Math" panose="02040503050406030204" pitchFamily="18" charset="0"/>
                                  </a:rPr>
                                  <m:t>(0,0)</m:t>
                                </m:r>
                              </m:e>
                            </m:d>
                          </m:e>
                          <m:sup>
                            <m:r>
                              <a:rPr lang="en-US" sz="1600" i="1">
                                <a:solidFill>
                                  <a:schemeClr val="accent6">
                                    <a:lumMod val="50000"/>
                                  </a:schemeClr>
                                </a:solidFill>
                                <a:latin typeface="Cambria Math" panose="02040503050406030204" pitchFamily="18" charset="0"/>
                                <a:ea typeface="Cambria Math" panose="02040503050406030204" pitchFamily="18" charset="0"/>
                              </a:rPr>
                              <m:t>2</m:t>
                            </m:r>
                          </m:sup>
                        </m:sSup>
                        <m:r>
                          <a:rPr lang="en-US" sz="1600" i="1">
                            <a:solidFill>
                              <a:schemeClr val="accent6">
                                <a:lumMod val="50000"/>
                              </a:schemeClr>
                            </a:solidFill>
                            <a:latin typeface="Cambria Math" panose="02040503050406030204" pitchFamily="18" charset="0"/>
                            <a:ea typeface="Cambria Math" panose="02040503050406030204" pitchFamily="18" charset="0"/>
                          </a:rPr>
                          <m:t>𝐿</m:t>
                        </m:r>
                      </m:num>
                      <m:den>
                        <m:r>
                          <a:rPr lang="en-US" sz="1600" i="1">
                            <a:solidFill>
                              <a:schemeClr val="accent6">
                                <a:lumMod val="50000"/>
                              </a:schemeClr>
                            </a:solidFill>
                            <a:latin typeface="Cambria Math" panose="02040503050406030204" pitchFamily="18" charset="0"/>
                            <a:ea typeface="Cambria Math" panose="02040503050406030204" pitchFamily="18" charset="0"/>
                          </a:rPr>
                          <m:t>2</m:t>
                        </m:r>
                        <m:sSubSup>
                          <m:sSubSup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bSup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𝑣</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up>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sup>
                        </m:sSubSup>
                        <m:sSup>
                          <m:sSup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pPr>
                          <m:e>
                            <m:r>
                              <a:rPr lang="en-US" sz="1600" i="1" smtClean="0">
                                <a:solidFill>
                                  <a:schemeClr val="accent6">
                                    <a:lumMod val="50000"/>
                                  </a:schemeClr>
                                </a:solidFill>
                                <a:latin typeface="Cambria Math" panose="02040503050406030204" pitchFamily="18" charset="0"/>
                                <a:ea typeface="Cambria Math" panose="02040503050406030204" pitchFamily="18" charset="0"/>
                              </a:rPr>
                              <m:t>𝛾</m:t>
                            </m:r>
                          </m:e>
                          <m:sup>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sup>
                        </m:sSup>
                        <m:sSup>
                          <m:sSup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p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𝑚</m:t>
                            </m:r>
                          </m:e>
                          <m:sup>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sup>
                        </m:sSup>
                      </m:den>
                    </m:f>
                    <m:r>
                      <a:rPr lang="en-US" sz="1600" b="0" i="1" smtClean="0">
                        <a:solidFill>
                          <a:schemeClr val="accent6">
                            <a:lumMod val="50000"/>
                          </a:schemeClr>
                        </a:solidFill>
                        <a:latin typeface="Cambria Math" panose="02040503050406030204" pitchFamily="18" charset="0"/>
                        <a:ea typeface="Cambria Math" panose="02040503050406030204" pitchFamily="18" charset="0"/>
                      </a:rPr>
                      <m:t> →</m:t>
                    </m:r>
                  </m:oMath>
                </a14:m>
                <a:r>
                  <a:rPr lang="en-US" sz="1600" dirty="0">
                    <a:solidFill>
                      <a:schemeClr val="accent6">
                        <a:lumMod val="50000"/>
                      </a:schemeClr>
                    </a:solidFill>
                  </a:rPr>
                  <a:t>   </a:t>
                </a:r>
                <a14:m>
                  <m:oMath xmlns:m="http://schemas.openxmlformats.org/officeDocument/2006/math">
                    <m:f>
                      <m:fPr>
                        <m:ctrlPr>
                          <a:rPr lang="en-US" sz="1600" i="1">
                            <a:solidFill>
                              <a:schemeClr val="accent6">
                                <a:lumMod val="50000"/>
                              </a:schemeClr>
                            </a:solidFill>
                            <a:latin typeface="Cambria Math" panose="02040503050406030204" pitchFamily="18" charset="0"/>
                          </a:rPr>
                        </m:ctrlPr>
                      </m:fPr>
                      <m:num>
                        <m:r>
                          <a:rPr lang="en-US" sz="1600" i="1">
                            <a:solidFill>
                              <a:schemeClr val="accent6">
                                <a:lumMod val="50000"/>
                              </a:schemeClr>
                            </a:solidFill>
                            <a:latin typeface="Cambria Math" panose="02040503050406030204" pitchFamily="18" charset="0"/>
                          </a:rPr>
                          <m:t>1</m:t>
                        </m:r>
                      </m:num>
                      <m:den>
                        <m:r>
                          <a:rPr lang="en-US" sz="1600" i="1">
                            <a:solidFill>
                              <a:schemeClr val="accent6">
                                <a:lumMod val="50000"/>
                              </a:schemeClr>
                            </a:solidFill>
                            <a:latin typeface="Cambria Math" panose="02040503050406030204" pitchFamily="18" charset="0"/>
                          </a:rPr>
                          <m:t>𝑓</m:t>
                        </m:r>
                      </m:den>
                    </m:f>
                    <m:r>
                      <a:rPr lang="en-US" sz="1600" i="1">
                        <a:solidFill>
                          <a:schemeClr val="accent6">
                            <a:lumMod val="50000"/>
                          </a:schemeClr>
                        </a:solidFill>
                        <a:latin typeface="Cambria Math" panose="02040503050406030204" pitchFamily="18" charset="0"/>
                        <a:ea typeface="Cambria Math" panose="02040503050406030204" pitchFamily="18" charset="0"/>
                      </a:rPr>
                      <m:t>≈</m:t>
                    </m:r>
                  </m:oMath>
                </a14:m>
                <a:r>
                  <a:rPr lang="en-US" sz="1600" dirty="0">
                    <a:solidFill>
                      <a:schemeClr val="accent6">
                        <a:lumMod val="50000"/>
                      </a:schemeClr>
                    </a:solidFill>
                    <a:ea typeface="Cambria Math" panose="02040503050406030204" pitchFamily="18" charset="0"/>
                  </a:rPr>
                  <a:t> </a:t>
                </a:r>
                <a14:m>
                  <m:oMath xmlns:m="http://schemas.openxmlformats.org/officeDocument/2006/math">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sSup>
                          <m:sSupPr>
                            <m:ctrlPr>
                              <a:rPr lang="en-US" sz="1600" i="1">
                                <a:solidFill>
                                  <a:schemeClr val="accent6">
                                    <a:lumMod val="50000"/>
                                  </a:schemeClr>
                                </a:solidFill>
                                <a:latin typeface="Cambria Math" panose="02040503050406030204" pitchFamily="18" charset="0"/>
                                <a:ea typeface="Cambria Math" panose="02040503050406030204" pitchFamily="18" charset="0"/>
                              </a:rPr>
                            </m:ctrlPr>
                          </m:sSupPr>
                          <m:e>
                            <m:r>
                              <a:rPr lang="en-US" sz="1600" i="1">
                                <a:solidFill>
                                  <a:schemeClr val="accent6">
                                    <a:lumMod val="50000"/>
                                  </a:schemeClr>
                                </a:solidFill>
                                <a:latin typeface="Cambria Math" panose="02040503050406030204" pitchFamily="18" charset="0"/>
                                <a:ea typeface="Cambria Math" panose="02040503050406030204" pitchFamily="18" charset="0"/>
                              </a:rPr>
                              <m:t>𝑞</m:t>
                            </m:r>
                          </m:e>
                          <m:sup>
                            <m:r>
                              <a:rPr lang="en-US" sz="1600" i="1">
                                <a:solidFill>
                                  <a:schemeClr val="accent6">
                                    <a:lumMod val="50000"/>
                                  </a:schemeClr>
                                </a:solidFill>
                                <a:latin typeface="Cambria Math" panose="02040503050406030204" pitchFamily="18" charset="0"/>
                                <a:ea typeface="Cambria Math" panose="02040503050406030204" pitchFamily="18" charset="0"/>
                              </a:rPr>
                              <m:t>2</m:t>
                            </m:r>
                          </m:sup>
                        </m:sSup>
                        <m:sSubSup>
                          <m:sSubSup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bSup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1600" b="0" i="1" smtClean="0">
                                <a:solidFill>
                                  <a:schemeClr val="accent6">
                                    <a:lumMod val="50000"/>
                                  </a:schemeClr>
                                </a:solidFill>
                                <a:latin typeface="Cambria Math" panose="02040503050406030204" pitchFamily="18" charset="0"/>
                                <a:ea typeface="Cambria Math" panose="02040503050406030204" pitchFamily="18" charset="0"/>
                              </a:rPr>
                              <m:t>𝑧</m:t>
                            </m:r>
                          </m:sub>
                          <m:sup>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sup>
                        </m:sSubSup>
                        <m:r>
                          <a:rPr lang="en-US" sz="1600" i="1">
                            <a:solidFill>
                              <a:schemeClr val="accent6">
                                <a:lumMod val="50000"/>
                              </a:schemeClr>
                            </a:solidFill>
                            <a:latin typeface="Cambria Math" panose="02040503050406030204" pitchFamily="18" charset="0"/>
                            <a:ea typeface="Cambria Math" panose="02040503050406030204" pitchFamily="18" charset="0"/>
                          </a:rPr>
                          <m:t>𝐿</m:t>
                        </m:r>
                      </m:num>
                      <m:den>
                        <m:r>
                          <a:rPr lang="en-US" sz="1600" b="0" i="1" smtClean="0">
                            <a:solidFill>
                              <a:schemeClr val="accent6">
                                <a:lumMod val="50000"/>
                              </a:schemeClr>
                            </a:solidFill>
                            <a:latin typeface="Cambria Math" panose="02040503050406030204" pitchFamily="18" charset="0"/>
                            <a:ea typeface="Cambria Math" panose="02040503050406030204" pitchFamily="18" charset="0"/>
                          </a:rPr>
                          <m:t>4</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𝑇𝑚</m:t>
                        </m:r>
                      </m:den>
                    </m:f>
                    <m:r>
                      <a:rPr lang="en-US" sz="1600" b="0" i="1" smtClean="0">
                        <a:solidFill>
                          <a:schemeClr val="accent6">
                            <a:lumMod val="50000"/>
                          </a:schemeClr>
                        </a:solidFill>
                        <a:latin typeface="Cambria Math" panose="02040503050406030204" pitchFamily="18" charset="0"/>
                        <a:ea typeface="Cambria Math" panose="02040503050406030204" pitchFamily="18" charset="0"/>
                      </a:rPr>
                      <m:t> </m:t>
                    </m:r>
                  </m:oMath>
                </a14:m>
                <a:r>
                  <a:rPr lang="en-US" sz="1600" dirty="0"/>
                  <a:t>for non-relativistic case.</a:t>
                </a:r>
              </a:p>
              <a:p>
                <a:r>
                  <a:rPr lang="en-US" sz="1600" dirty="0"/>
                  <a:t>For relativistic case </a:t>
                </a:r>
                <a14:m>
                  <m:oMath xmlns:m="http://schemas.openxmlformats.org/officeDocument/2006/math">
                    <m:f>
                      <m:fPr>
                        <m:ctrlPr>
                          <a:rPr lang="en-US" sz="1600" i="1">
                            <a:solidFill>
                              <a:schemeClr val="accent6">
                                <a:lumMod val="50000"/>
                              </a:schemeClr>
                            </a:solidFill>
                            <a:latin typeface="Cambria Math" panose="02040503050406030204" pitchFamily="18" charset="0"/>
                          </a:rPr>
                        </m:ctrlPr>
                      </m:fPr>
                      <m:num>
                        <m:r>
                          <a:rPr lang="en-US" sz="1600" i="1">
                            <a:solidFill>
                              <a:schemeClr val="accent6">
                                <a:lumMod val="50000"/>
                              </a:schemeClr>
                            </a:solidFill>
                            <a:latin typeface="Cambria Math" panose="02040503050406030204" pitchFamily="18" charset="0"/>
                          </a:rPr>
                          <m:t>1</m:t>
                        </m:r>
                      </m:num>
                      <m:den>
                        <m:r>
                          <a:rPr lang="en-US" sz="1600" i="1">
                            <a:solidFill>
                              <a:schemeClr val="accent6">
                                <a:lumMod val="50000"/>
                              </a:schemeClr>
                            </a:solidFill>
                            <a:latin typeface="Cambria Math" panose="02040503050406030204" pitchFamily="18" charset="0"/>
                          </a:rPr>
                          <m:t>𝑓</m:t>
                        </m:r>
                      </m:den>
                    </m:f>
                    <m:r>
                      <a:rPr lang="en-US" sz="1600" b="0" i="1" smtClean="0">
                        <a:solidFill>
                          <a:schemeClr val="accent6">
                            <a:lumMod val="50000"/>
                          </a:schemeClr>
                        </a:solidFill>
                        <a:latin typeface="Cambria Math" panose="02040503050406030204" pitchFamily="18" charset="0"/>
                      </a:rPr>
                      <m:t>~</m:t>
                    </m:r>
                  </m:oMath>
                </a14:m>
                <a:r>
                  <a:rPr lang="en-US" sz="1600" dirty="0">
                    <a:solidFill>
                      <a:schemeClr val="accent6">
                        <a:lumMod val="50000"/>
                      </a:schemeClr>
                    </a:solidFill>
                    <a:ea typeface="Cambria Math" panose="02040503050406030204" pitchFamily="18" charset="0"/>
                  </a:rPr>
                  <a:t> </a:t>
                </a:r>
                <a14:m>
                  <m:oMath xmlns:m="http://schemas.openxmlformats.org/officeDocument/2006/math">
                    <m:f>
                      <m:fPr>
                        <m:ctrlPr>
                          <a:rPr lang="en-US" sz="16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bSupPr>
                          <m:e>
                            <m:r>
                              <a:rPr lang="en-US" sz="1600" i="1">
                                <a:solidFill>
                                  <a:schemeClr val="accent6">
                                    <a:lumMod val="50000"/>
                                  </a:schemeClr>
                                </a:solidFill>
                                <a:latin typeface="Cambria Math" panose="02040503050406030204" pitchFamily="18" charset="0"/>
                                <a:ea typeface="Cambria Math" panose="02040503050406030204" pitchFamily="18" charset="0"/>
                              </a:rPr>
                              <m:t>𝐵</m:t>
                            </m:r>
                          </m:e>
                          <m:sub>
                            <m:r>
                              <a:rPr lang="en-US" sz="1600" i="1">
                                <a:solidFill>
                                  <a:schemeClr val="accent6">
                                    <a:lumMod val="50000"/>
                                  </a:schemeClr>
                                </a:solidFill>
                                <a:latin typeface="Cambria Math" panose="02040503050406030204" pitchFamily="18" charset="0"/>
                                <a:ea typeface="Cambria Math" panose="02040503050406030204" pitchFamily="18" charset="0"/>
                              </a:rPr>
                              <m:t>𝑧</m:t>
                            </m:r>
                          </m:sub>
                          <m:sup>
                            <m:r>
                              <a:rPr lang="en-US" sz="16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600" i="1" smtClean="0">
                                <a:solidFill>
                                  <a:schemeClr val="accent6">
                                    <a:lumMod val="50000"/>
                                  </a:schemeClr>
                                </a:solidFill>
                                <a:latin typeface="Cambria Math" panose="02040503050406030204" pitchFamily="18" charset="0"/>
                                <a:ea typeface="Cambria Math" panose="02040503050406030204" pitchFamily="18" charset="0"/>
                              </a:rPr>
                            </m:ctrlPr>
                          </m:sSupPr>
                          <m:e>
                            <m:r>
                              <a:rPr lang="en-US" sz="1600" b="0" i="1" smtClean="0">
                                <a:solidFill>
                                  <a:schemeClr val="accent6">
                                    <a:lumMod val="50000"/>
                                  </a:schemeClr>
                                </a:solidFill>
                                <a:latin typeface="Cambria Math" panose="02040503050406030204" pitchFamily="18" charset="0"/>
                                <a:ea typeface="Cambria Math" panose="02040503050406030204" pitchFamily="18" charset="0"/>
                              </a:rPr>
                              <m:t>𝐸</m:t>
                            </m:r>
                          </m:e>
                          <m:sup>
                            <m:r>
                              <a:rPr lang="en-US" sz="1600" b="0" i="1" smtClean="0">
                                <a:solidFill>
                                  <a:schemeClr val="accent6">
                                    <a:lumMod val="50000"/>
                                  </a:schemeClr>
                                </a:solidFill>
                                <a:latin typeface="Cambria Math" panose="02040503050406030204" pitchFamily="18" charset="0"/>
                                <a:ea typeface="Cambria Math" panose="02040503050406030204" pitchFamily="18" charset="0"/>
                              </a:rPr>
                              <m:t>2</m:t>
                            </m:r>
                          </m:sup>
                        </m:sSup>
                      </m:den>
                    </m:f>
                    <m:r>
                      <a:rPr lang="en-US" sz="1600" i="1">
                        <a:solidFill>
                          <a:schemeClr val="accent6">
                            <a:lumMod val="50000"/>
                          </a:schemeClr>
                        </a:solidFill>
                        <a:latin typeface="Cambria Math" panose="02040503050406030204" pitchFamily="18" charset="0"/>
                        <a:ea typeface="Cambria Math" panose="02040503050406030204" pitchFamily="18" charset="0"/>
                      </a:rPr>
                      <m:t> </m:t>
                    </m:r>
                    <m:r>
                      <a:rPr lang="en-US" sz="1600" b="0" i="0" smtClean="0">
                        <a:solidFill>
                          <a:schemeClr val="accent6">
                            <a:lumMod val="50000"/>
                          </a:schemeClr>
                        </a:solidFill>
                        <a:latin typeface="Cambria Math" panose="02040503050406030204" pitchFamily="18" charset="0"/>
                        <a:ea typeface="Cambria Math" panose="02040503050406030204" pitchFamily="18" charset="0"/>
                      </a:rPr>
                      <m:t> −</m:t>
                    </m:r>
                  </m:oMath>
                </a14:m>
                <a:r>
                  <a:rPr lang="en-US" sz="1600" dirty="0"/>
                  <a:t>quadratic versus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𝐵</m:t>
                        </m:r>
                      </m:e>
                      <m:sub>
                        <m:r>
                          <a:rPr lang="en-US" sz="1600" b="0" i="1" smtClean="0">
                            <a:latin typeface="Cambria Math" panose="02040503050406030204" pitchFamily="18" charset="0"/>
                          </a:rPr>
                          <m:t>𝑧</m:t>
                        </m:r>
                      </m:sub>
                    </m:sSub>
                    <m:r>
                      <a:rPr lang="en-US" sz="1600" b="0" i="1" smtClean="0">
                        <a:latin typeface="Cambria Math" panose="02040503050406030204" pitchFamily="18" charset="0"/>
                      </a:rPr>
                      <m:t>/</m:t>
                    </m:r>
                    <m:r>
                      <a:rPr lang="en-US" sz="1600" b="0" i="1" smtClean="0">
                        <a:latin typeface="Cambria Math" panose="02040503050406030204" pitchFamily="18" charset="0"/>
                      </a:rPr>
                      <m:t>𝐸</m:t>
                    </m:r>
                  </m:oMath>
                </a14:m>
                <a:r>
                  <a:rPr lang="en-US" sz="1600" dirty="0"/>
                  <a:t> (</a:t>
                </a:r>
                <a:r>
                  <a:rPr lang="en-US" sz="1600" i="1" dirty="0"/>
                  <a:t>E</a:t>
                </a:r>
                <a:r>
                  <a:rPr lang="en-US" sz="1600" dirty="0"/>
                  <a:t> is the particle energy)</a:t>
                </a:r>
              </a:p>
              <a:p>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03884" y="2265964"/>
                <a:ext cx="8831385" cy="4301819"/>
              </a:xfrm>
              <a:prstGeom prst="rect">
                <a:avLst/>
              </a:prstGeom>
              <a:blipFill>
                <a:blip r:embed="rId4"/>
                <a:stretch>
                  <a:fillRect l="-621" t="-113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6E8F8112-CD64-4707-B67B-D2D81B224269}"/>
              </a:ext>
            </a:extLst>
          </p:cNvPr>
          <p:cNvPicPr>
            <a:picLocks noChangeAspect="1"/>
          </p:cNvPicPr>
          <p:nvPr/>
        </p:nvPicPr>
        <p:blipFill>
          <a:blip r:embed="rId5"/>
          <a:stretch>
            <a:fillRect/>
          </a:stretch>
        </p:blipFill>
        <p:spPr>
          <a:xfrm>
            <a:off x="4056228" y="131557"/>
            <a:ext cx="5048250" cy="2288928"/>
          </a:xfrm>
          <a:prstGeom prst="rect">
            <a:avLst/>
          </a:prstGeom>
        </p:spPr>
      </p:pic>
    </p:spTree>
    <p:extLst>
      <p:ext uri="{BB962C8B-B14F-4D97-AF65-F5344CB8AC3E}">
        <p14:creationId xmlns:p14="http://schemas.microsoft.com/office/powerpoint/2010/main" val="253625063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Focusing elements: </a:t>
            </a:r>
            <a:endParaRPr lang="en-US" sz="24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194</a:t>
            </a:fld>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384630" y="788528"/>
                <a:ext cx="8686800" cy="5837304"/>
              </a:xfrm>
              <a:prstGeom prst="rect">
                <a:avLst/>
              </a:prstGeom>
              <a:noFill/>
            </p:spPr>
            <p:txBody>
              <a:bodyPr wrap="square" rtlCol="0">
                <a:spAutoFit/>
              </a:bodyPr>
              <a:lstStyle/>
              <a:p>
                <a:pPr marL="342900" indent="-342900">
                  <a:buFont typeface="Wingdings" panose="05000000000000000000" pitchFamily="2" charset="2"/>
                  <a:buChar char="q"/>
                </a:pPr>
                <a:r>
                  <a:rPr lang="en-US" dirty="0"/>
                  <a:t>Quadrupole lens:</a:t>
                </a:r>
              </a:p>
              <a:p>
                <a:r>
                  <a:rPr lang="en-US" sz="2000" dirty="0"/>
                  <a:t>Quad focal length </a:t>
                </a:r>
                <a:r>
                  <a:rPr lang="en-US" i="1" dirty="0">
                    <a:latin typeface="Times New Roman" panose="02020603050405020304" pitchFamily="18" charset="0"/>
                    <a:cs typeface="Times New Roman" panose="02020603050405020304" pitchFamily="18" charset="0"/>
                  </a:rPr>
                  <a:t>f</a:t>
                </a:r>
                <a:r>
                  <a:rPr lang="en-US" dirty="0"/>
                  <a:t>:</a:t>
                </a:r>
              </a:p>
              <a:p>
                <a:endParaRPr lang="en-US" dirty="0"/>
              </a:p>
              <a:p>
                <a:endParaRPr lang="en-US" dirty="0"/>
              </a:p>
              <a:p>
                <a:endParaRPr lang="en-US" dirty="0"/>
              </a:p>
              <a:p>
                <a:pPr/>
                <a14:m>
                  <m:oMathPara xmlns:m="http://schemas.openxmlformats.org/officeDocument/2006/math">
                    <m:oMathParaPr>
                      <m:jc m:val="left"/>
                    </m:oMathParaPr>
                    <m:oMath xmlns:m="http://schemas.openxmlformats.org/officeDocument/2006/math">
                      <m:f>
                        <m:fPr>
                          <m:ctrlPr>
                            <a:rPr lang="en-US" sz="1800" i="1">
                              <a:solidFill>
                                <a:srgbClr val="000000"/>
                              </a:solidFill>
                              <a:latin typeface="Cambria Math" panose="02040503050406030204" pitchFamily="18" charset="0"/>
                              <a:ea typeface="Arial" panose="020B0604020202020204" pitchFamily="34" charset="0"/>
                            </a:rPr>
                          </m:ctrlPr>
                        </m:fPr>
                        <m:num>
                          <m:r>
                            <a:rPr lang="en-US" sz="1800" i="1">
                              <a:solidFill>
                                <a:srgbClr val="000000"/>
                              </a:solidFill>
                              <a:latin typeface="Cambria Math" panose="02040503050406030204" pitchFamily="18" charset="0"/>
                              <a:ea typeface="Arial" panose="020B0604020202020204" pitchFamily="34" charset="0"/>
                            </a:rPr>
                            <m:t>𝑑</m:t>
                          </m:r>
                          <m:acc>
                            <m:accPr>
                              <m:chr m:val="⃗"/>
                              <m:ctrlPr>
                                <a:rPr lang="en-US" sz="1800" i="1">
                                  <a:solidFill>
                                    <a:srgbClr val="000000"/>
                                  </a:solidFill>
                                  <a:latin typeface="Cambria Math" panose="02040503050406030204" pitchFamily="18" charset="0"/>
                                  <a:ea typeface="Arial" panose="020B0604020202020204" pitchFamily="34" charset="0"/>
                                </a:rPr>
                              </m:ctrlPr>
                            </m:accPr>
                            <m:e>
                              <m:r>
                                <a:rPr lang="en-US" sz="1800" i="1">
                                  <a:solidFill>
                                    <a:srgbClr val="000000"/>
                                  </a:solidFill>
                                  <a:latin typeface="Cambria Math" panose="02040503050406030204" pitchFamily="18" charset="0"/>
                                  <a:ea typeface="Arial" panose="020B0604020202020204" pitchFamily="34" charset="0"/>
                                </a:rPr>
                                <m:t>𝑝</m:t>
                              </m:r>
                            </m:e>
                          </m:acc>
                        </m:num>
                        <m:den>
                          <m:r>
                            <a:rPr lang="en-US" sz="1800" i="1">
                              <a:solidFill>
                                <a:srgbClr val="000000"/>
                              </a:solidFill>
                              <a:latin typeface="Cambria Math" panose="02040503050406030204" pitchFamily="18" charset="0"/>
                              <a:ea typeface="Arial" panose="020B0604020202020204" pitchFamily="34" charset="0"/>
                            </a:rPr>
                            <m:t>𝑑𝑡</m:t>
                          </m:r>
                        </m:den>
                      </m:f>
                      <m:r>
                        <a:rPr lang="en-US" sz="1800" i="1">
                          <a:solidFill>
                            <a:srgbClr val="000000"/>
                          </a:solidFill>
                          <a:latin typeface="Cambria Math" panose="02040503050406030204" pitchFamily="18" charset="0"/>
                          <a:ea typeface="Arial" panose="020B0604020202020204" pitchFamily="34" charset="0"/>
                        </a:rPr>
                        <m:t>=</m:t>
                      </m:r>
                      <m:acc>
                        <m:accPr>
                          <m:chr m:val="⃗"/>
                          <m:ctrlPr>
                            <a:rPr lang="en-US" sz="1800" i="1">
                              <a:solidFill>
                                <a:srgbClr val="000000"/>
                              </a:solidFill>
                              <a:latin typeface="Cambria Math" panose="02040503050406030204" pitchFamily="18" charset="0"/>
                              <a:ea typeface="Arial" panose="020B0604020202020204" pitchFamily="34" charset="0"/>
                            </a:rPr>
                          </m:ctrlPr>
                        </m:accPr>
                        <m:e>
                          <m:r>
                            <a:rPr lang="en-US" sz="1800" i="1">
                              <a:solidFill>
                                <a:srgbClr val="000000"/>
                              </a:solidFill>
                              <a:latin typeface="Cambria Math" panose="02040503050406030204" pitchFamily="18" charset="0"/>
                              <a:ea typeface="Arial" panose="020B0604020202020204" pitchFamily="34" charset="0"/>
                            </a:rPr>
                            <m:t>𝐹</m:t>
                          </m:r>
                        </m:e>
                      </m:acc>
                      <m:r>
                        <a:rPr lang="en-US" sz="1800" i="1">
                          <a:solidFill>
                            <a:srgbClr val="000000"/>
                          </a:solidFill>
                          <a:latin typeface="Cambria Math" panose="02040503050406030204" pitchFamily="18" charset="0"/>
                          <a:ea typeface="Arial" panose="020B0604020202020204" pitchFamily="34" charset="0"/>
                        </a:rPr>
                        <m:t>=</m:t>
                      </m:r>
                      <m:r>
                        <a:rPr lang="en-US" sz="1800" i="1">
                          <a:solidFill>
                            <a:srgbClr val="000000"/>
                          </a:solidFill>
                          <a:latin typeface="Cambria Math" panose="02040503050406030204" pitchFamily="18" charset="0"/>
                          <a:ea typeface="Arial" panose="020B0604020202020204" pitchFamily="34" charset="0"/>
                        </a:rPr>
                        <m:t>𝑞</m:t>
                      </m:r>
                      <m:d>
                        <m:dPr>
                          <m:begChr m:val="["/>
                          <m:endChr m:val="]"/>
                          <m:ctrlPr>
                            <a:rPr lang="en-US" sz="1800" i="1">
                              <a:solidFill>
                                <a:srgbClr val="000000"/>
                              </a:solidFill>
                              <a:latin typeface="Cambria Math" panose="02040503050406030204" pitchFamily="18" charset="0"/>
                              <a:ea typeface="Arial" panose="020B0604020202020204" pitchFamily="34" charset="0"/>
                            </a:rPr>
                          </m:ctrlPr>
                        </m:dPr>
                        <m:e>
                          <m:acc>
                            <m:accPr>
                              <m:chr m:val="⃗"/>
                              <m:ctrlPr>
                                <a:rPr lang="en-US" sz="1800" i="1">
                                  <a:solidFill>
                                    <a:srgbClr val="000000"/>
                                  </a:solidFill>
                                  <a:latin typeface="Cambria Math" panose="02040503050406030204" pitchFamily="18" charset="0"/>
                                  <a:ea typeface="Arial" panose="020B0604020202020204" pitchFamily="34" charset="0"/>
                                </a:rPr>
                              </m:ctrlPr>
                            </m:accPr>
                            <m:e>
                              <m:r>
                                <a:rPr lang="en-US" sz="1800" i="1">
                                  <a:solidFill>
                                    <a:srgbClr val="000000"/>
                                  </a:solidFill>
                                  <a:latin typeface="Cambria Math" panose="02040503050406030204" pitchFamily="18" charset="0"/>
                                  <a:ea typeface="Arial" panose="020B0604020202020204" pitchFamily="34" charset="0"/>
                                </a:rPr>
                                <m:t>𝑣</m:t>
                              </m:r>
                            </m:e>
                          </m:acc>
                          <m:r>
                            <a:rPr lang="en-US" sz="1800" i="1">
                              <a:solidFill>
                                <a:srgbClr val="000000"/>
                              </a:solidFill>
                              <a:latin typeface="Cambria Math" panose="02040503050406030204" pitchFamily="18" charset="0"/>
                              <a:ea typeface="Arial" panose="020B0604020202020204" pitchFamily="34" charset="0"/>
                            </a:rPr>
                            <m:t>×</m:t>
                          </m:r>
                          <m:acc>
                            <m:accPr>
                              <m:chr m:val="⃗"/>
                              <m:ctrlPr>
                                <a:rPr lang="en-US" sz="1800" i="1">
                                  <a:solidFill>
                                    <a:srgbClr val="000000"/>
                                  </a:solidFill>
                                  <a:latin typeface="Cambria Math" panose="02040503050406030204" pitchFamily="18" charset="0"/>
                                  <a:ea typeface="Arial" panose="020B0604020202020204" pitchFamily="34" charset="0"/>
                                </a:rPr>
                              </m:ctrlPr>
                            </m:accPr>
                            <m:e>
                              <m:r>
                                <a:rPr lang="en-US" sz="1800" i="1">
                                  <a:solidFill>
                                    <a:srgbClr val="000000"/>
                                  </a:solidFill>
                                  <a:latin typeface="Cambria Math" panose="02040503050406030204" pitchFamily="18" charset="0"/>
                                  <a:ea typeface="Arial" panose="020B0604020202020204" pitchFamily="34" charset="0"/>
                                </a:rPr>
                                <m:t>𝐵</m:t>
                              </m:r>
                            </m:e>
                          </m:acc>
                          <m:d>
                            <m:dPr>
                              <m:ctrlPr>
                                <a:rPr lang="en-US" sz="1800" i="1">
                                  <a:solidFill>
                                    <a:srgbClr val="000000"/>
                                  </a:solidFill>
                                  <a:latin typeface="Cambria Math" panose="02040503050406030204" pitchFamily="18" charset="0"/>
                                  <a:ea typeface="Arial" panose="020B0604020202020204" pitchFamily="34" charset="0"/>
                                </a:rPr>
                              </m:ctrlPr>
                            </m:dPr>
                            <m:e>
                              <m:acc>
                                <m:accPr>
                                  <m:chr m:val="⃗"/>
                                  <m:ctrlPr>
                                    <a:rPr lang="en-US" sz="1800" i="1">
                                      <a:solidFill>
                                        <a:srgbClr val="000000"/>
                                      </a:solidFill>
                                      <a:latin typeface="Cambria Math" panose="02040503050406030204" pitchFamily="18" charset="0"/>
                                      <a:ea typeface="Arial" panose="020B0604020202020204" pitchFamily="34" charset="0"/>
                                    </a:rPr>
                                  </m:ctrlPr>
                                </m:accPr>
                                <m:e>
                                  <m:r>
                                    <a:rPr lang="en-US" sz="1800" i="1">
                                      <a:solidFill>
                                        <a:srgbClr val="000000"/>
                                      </a:solidFill>
                                      <a:latin typeface="Cambria Math" panose="02040503050406030204" pitchFamily="18" charset="0"/>
                                      <a:ea typeface="Arial" panose="020B0604020202020204" pitchFamily="34" charset="0"/>
                                    </a:rPr>
                                    <m:t>𝑟</m:t>
                                  </m:r>
                                </m:e>
                              </m:acc>
                              <m:r>
                                <a:rPr lang="en-US" sz="1800" i="1">
                                  <a:solidFill>
                                    <a:srgbClr val="000000"/>
                                  </a:solidFill>
                                  <a:latin typeface="Cambria Math" panose="02040503050406030204" pitchFamily="18" charset="0"/>
                                  <a:ea typeface="Arial" panose="020B0604020202020204" pitchFamily="34" charset="0"/>
                                </a:rPr>
                                <m:t>,</m:t>
                              </m:r>
                              <m:r>
                                <a:rPr lang="en-US" sz="1800" i="1">
                                  <a:solidFill>
                                    <a:srgbClr val="000000"/>
                                  </a:solidFill>
                                  <a:latin typeface="Cambria Math" panose="02040503050406030204" pitchFamily="18" charset="0"/>
                                  <a:ea typeface="Arial" panose="020B0604020202020204" pitchFamily="34" charset="0"/>
                                </a:rPr>
                                <m:t>𝑡</m:t>
                              </m:r>
                            </m:e>
                          </m:d>
                        </m:e>
                      </m:d>
                      <m:r>
                        <a:rPr lang="en-US" sz="1800" i="1">
                          <a:solidFill>
                            <a:srgbClr val="000000"/>
                          </a:solidFill>
                          <a:latin typeface="Cambria Math" panose="02040503050406030204" pitchFamily="18" charset="0"/>
                          <a:ea typeface="Arial" panose="020B0604020202020204" pitchFamily="34" charset="0"/>
                        </a:rPr>
                        <m:t>; </m:t>
                      </m:r>
                    </m:oMath>
                  </m:oMathPara>
                </a14:m>
                <a:endParaRPr lang="en-US" sz="1800" dirty="0">
                  <a:solidFill>
                    <a:srgbClr val="000000"/>
                  </a:solidFill>
                  <a:latin typeface="Times New Roman" panose="02020603050405020304" pitchFamily="18" charset="0"/>
                  <a:ea typeface="Arial" panose="020B0604020202020204" pitchFamily="34" charset="0"/>
                </a:endParaRPr>
              </a:p>
              <a:p>
                <a:endParaRPr lang="en-US" dirty="0"/>
              </a:p>
              <a:p>
                <a:pPr/>
                <a14:m>
                  <m:oMathPara xmlns:m="http://schemas.openxmlformats.org/officeDocument/2006/math">
                    <m:oMathParaPr>
                      <m:jc m:val="left"/>
                    </m:oMathParaPr>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𝐵</m:t>
                          </m:r>
                        </m:e>
                        <m:sub>
                          <m:r>
                            <a:rPr lang="en-US" sz="1800" b="0" i="1" smtClean="0">
                              <a:solidFill>
                                <a:schemeClr val="accent6">
                                  <a:lumMod val="50000"/>
                                </a:schemeClr>
                              </a:solidFill>
                              <a:latin typeface="Cambria Math" panose="02040503050406030204" pitchFamily="18" charset="0"/>
                            </a:rPr>
                            <m:t>𝑥</m:t>
                          </m:r>
                        </m:sub>
                      </m:sSub>
                      <m:r>
                        <a:rPr lang="en-US" sz="1800" b="0" i="1" smtClean="0">
                          <a:solidFill>
                            <a:schemeClr val="accent6">
                              <a:lumMod val="50000"/>
                            </a:schemeClr>
                          </a:solidFill>
                          <a:latin typeface="Cambria Math" panose="02040503050406030204" pitchFamily="18" charset="0"/>
                        </a:rPr>
                        <m:t>=</m:t>
                      </m:r>
                      <m:sSup>
                        <m:sSupPr>
                          <m:ctrlPr>
                            <a:rPr lang="en-US" sz="1800" b="0" i="1" smtClean="0">
                              <a:solidFill>
                                <a:schemeClr val="accent6">
                                  <a:lumMod val="50000"/>
                                </a:schemeClr>
                              </a:solidFill>
                              <a:latin typeface="Cambria Math" panose="02040503050406030204" pitchFamily="18" charset="0"/>
                            </a:rPr>
                          </m:ctrlPr>
                        </m:sSupPr>
                        <m:e>
                          <m:r>
                            <a:rPr lang="en-US" sz="1800" b="0" i="1" smtClean="0">
                              <a:solidFill>
                                <a:schemeClr val="accent6">
                                  <a:lumMod val="50000"/>
                                </a:schemeClr>
                              </a:solidFill>
                              <a:latin typeface="Cambria Math" panose="02040503050406030204" pitchFamily="18" charset="0"/>
                            </a:rPr>
                            <m:t>𝐵</m:t>
                          </m:r>
                        </m:e>
                        <m:sup>
                          <m:r>
                            <a:rPr lang="en-US" sz="1800" b="0" i="1" smtClean="0">
                              <a:solidFill>
                                <a:schemeClr val="accent6">
                                  <a:lumMod val="50000"/>
                                </a:schemeClr>
                              </a:solidFill>
                              <a:latin typeface="Cambria Math" panose="02040503050406030204" pitchFamily="18" charset="0"/>
                            </a:rPr>
                            <m:t>′</m:t>
                          </m:r>
                        </m:sup>
                      </m:sSup>
                      <m:r>
                        <a:rPr lang="en-US" sz="1800" b="0" i="1" smtClean="0">
                          <a:solidFill>
                            <a:schemeClr val="accent6">
                              <a:lumMod val="50000"/>
                            </a:schemeClr>
                          </a:solidFill>
                          <a:latin typeface="Cambria Math" panose="02040503050406030204" pitchFamily="18" charset="0"/>
                        </a:rPr>
                        <m:t>𝑦</m:t>
                      </m:r>
                      <m:r>
                        <a:rPr lang="en-US" sz="1800" b="0" i="1" smtClean="0">
                          <a:solidFill>
                            <a:schemeClr val="accent6">
                              <a:lumMod val="50000"/>
                            </a:schemeClr>
                          </a:solidFill>
                          <a:latin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𝐵</m:t>
                          </m:r>
                        </m:e>
                        <m:sub>
                          <m:r>
                            <a:rPr lang="en-US" sz="1800" b="0" i="1" smtClean="0">
                              <a:solidFill>
                                <a:schemeClr val="accent6">
                                  <a:lumMod val="50000"/>
                                </a:schemeClr>
                              </a:solidFill>
                              <a:latin typeface="Cambria Math" panose="02040503050406030204" pitchFamily="18" charset="0"/>
                            </a:rPr>
                            <m:t>𝑦</m:t>
                          </m:r>
                        </m:sub>
                      </m:sSub>
                      <m:r>
                        <a:rPr lang="en-US" sz="1800" i="1">
                          <a:solidFill>
                            <a:schemeClr val="accent6">
                              <a:lumMod val="50000"/>
                            </a:schemeClr>
                          </a:solidFill>
                          <a:latin typeface="Cambria Math" panose="02040503050406030204" pitchFamily="18" charset="0"/>
                        </a:rPr>
                        <m:t>=</m:t>
                      </m:r>
                      <m:sSup>
                        <m:sSupPr>
                          <m:ctrlPr>
                            <a:rPr lang="en-US" sz="1800"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𝐵</m:t>
                          </m:r>
                        </m:e>
                        <m:sup>
                          <m:r>
                            <a:rPr lang="en-US" sz="1800" i="1">
                              <a:solidFill>
                                <a:schemeClr val="accent6">
                                  <a:lumMod val="50000"/>
                                </a:schemeClr>
                              </a:solidFill>
                              <a:latin typeface="Cambria Math" panose="02040503050406030204" pitchFamily="18" charset="0"/>
                            </a:rPr>
                            <m:t>′</m:t>
                          </m:r>
                        </m:sup>
                      </m:sSup>
                      <m:r>
                        <a:rPr lang="en-US" sz="1800" b="0" i="1" smtClean="0">
                          <a:solidFill>
                            <a:schemeClr val="accent6">
                              <a:lumMod val="50000"/>
                            </a:schemeClr>
                          </a:solidFill>
                          <a:latin typeface="Cambria Math" panose="02040503050406030204" pitchFamily="18" charset="0"/>
                        </a:rPr>
                        <m:t>𝑥</m:t>
                      </m:r>
                      <m:r>
                        <a:rPr lang="en-US" sz="1800" b="0" i="1" smtClean="0">
                          <a:solidFill>
                            <a:schemeClr val="accent6">
                              <a:lumMod val="50000"/>
                            </a:schemeClr>
                          </a:solidFill>
                          <a:latin typeface="Cambria Math" panose="02040503050406030204" pitchFamily="18" charset="0"/>
                        </a:rPr>
                        <m:t>.   </m:t>
                      </m:r>
                    </m:oMath>
                  </m:oMathPara>
                </a14:m>
                <a:endParaRPr lang="en-US" sz="1800" b="0" i="1" dirty="0">
                  <a:solidFill>
                    <a:schemeClr val="accent6">
                      <a:lumMod val="50000"/>
                    </a:schemeClr>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𝑝</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𝑥</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𝑞</m:t>
                      </m:r>
                      <m:nary>
                        <m:naryPr>
                          <m:limLoc m:val="undOvr"/>
                          <m:subHide m:val="on"/>
                          <m:supHide m:val="on"/>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naryPr>
                        <m:sub/>
                        <m:sup/>
                        <m:e>
                          <m:sSub>
                            <m:sSub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𝑦</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rPr>
                            <m:t>𝑑𝑧</m:t>
                          </m:r>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e>
                      </m:nary>
                      <m:r>
                        <a:rPr lang="en-US" sz="1800" b="0" i="1" smtClean="0">
                          <a:solidFill>
                            <a:schemeClr val="accent6">
                              <a:lumMod val="50000"/>
                            </a:schemeClr>
                          </a:solidFill>
                          <a:latin typeface="Cambria Math" panose="02040503050406030204" pitchFamily="18" charset="0"/>
                        </a:rPr>
                        <m:t> −</m:t>
                      </m:r>
                      <m:r>
                        <a:rPr lang="en-US" sz="1800" b="0" i="1" smtClean="0">
                          <a:solidFill>
                            <a:schemeClr val="accent6">
                              <a:lumMod val="50000"/>
                            </a:schemeClr>
                          </a:solidFill>
                          <a:latin typeface="Cambria Math" panose="02040503050406030204" pitchFamily="18" charset="0"/>
                        </a:rPr>
                        <m:t>𝑞𝑥</m:t>
                      </m:r>
                      <m:nary>
                        <m:naryPr>
                          <m:limLoc m:val="undOvr"/>
                          <m:subHide m:val="on"/>
                          <m:supHide m:val="on"/>
                          <m:ctrlPr>
                            <a:rPr lang="en-US" sz="1800" i="1">
                              <a:solidFill>
                                <a:schemeClr val="accent6">
                                  <a:lumMod val="50000"/>
                                </a:schemeClr>
                              </a:solidFill>
                              <a:latin typeface="Cambria Math" panose="02040503050406030204" pitchFamily="18" charset="0"/>
                              <a:ea typeface="Cambria Math" panose="02040503050406030204" pitchFamily="18" charset="0"/>
                            </a:rPr>
                          </m:ctrlPr>
                        </m:naryPr>
                        <m:sub/>
                        <m:sup/>
                        <m:e>
                          <m:sSup>
                            <m:sSup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sSup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𝐵</m:t>
                              </m:r>
                            </m:e>
                            <m:sup>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sup>
                          </m:sSup>
                          <m:r>
                            <a:rPr lang="en-US" sz="1800" i="1">
                              <a:solidFill>
                                <a:schemeClr val="accent6">
                                  <a:lumMod val="50000"/>
                                </a:schemeClr>
                              </a:solidFill>
                              <a:latin typeface="Cambria Math" panose="02040503050406030204" pitchFamily="18" charset="0"/>
                              <a:ea typeface="Cambria Math" panose="02040503050406030204" pitchFamily="18" charset="0"/>
                            </a:rPr>
                            <m:t>𝑑𝑧</m:t>
                          </m:r>
                          <m:r>
                            <a:rPr lang="en-US" sz="1800" b="0" i="1" smtClean="0">
                              <a:solidFill>
                                <a:schemeClr val="accent6">
                                  <a:lumMod val="50000"/>
                                </a:schemeClr>
                              </a:solidFill>
                              <a:latin typeface="Cambria Math" panose="02040503050406030204" pitchFamily="18" charset="0"/>
                              <a:ea typeface="Cambria Math" panose="02040503050406030204" pitchFamily="18" charset="0"/>
                            </a:rPr>
                            <m:t>,  </m:t>
                          </m:r>
                          <m:r>
                            <a:rPr lang="en-US" sz="18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𝑝</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𝑦</m:t>
                              </m:r>
                            </m:sub>
                          </m:sSub>
                          <m:r>
                            <a:rPr lang="en-US" sz="1800" i="1">
                              <a:solidFill>
                                <a:schemeClr val="accent6">
                                  <a:lumMod val="50000"/>
                                </a:schemeClr>
                              </a:solidFill>
                              <a:latin typeface="Cambria Math" panose="02040503050406030204" pitchFamily="18" charset="0"/>
                              <a:ea typeface="Cambria Math" panose="02040503050406030204" pitchFamily="18" charset="0"/>
                            </a:rPr>
                            <m:t>≈</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𝑞𝑦</m:t>
                          </m:r>
                          <m:nary>
                            <m:naryPr>
                              <m:limLoc m:val="undOvr"/>
                              <m:subHide m:val="on"/>
                              <m:supHide m:val="on"/>
                              <m:ctrlPr>
                                <a:rPr lang="en-US" sz="1800" i="1">
                                  <a:solidFill>
                                    <a:schemeClr val="accent6">
                                      <a:lumMod val="50000"/>
                                    </a:schemeClr>
                                  </a:solidFill>
                                  <a:latin typeface="Cambria Math" panose="02040503050406030204" pitchFamily="18" charset="0"/>
                                  <a:ea typeface="Cambria Math" panose="02040503050406030204" pitchFamily="18" charset="0"/>
                                </a:rPr>
                              </m:ctrlPr>
                            </m:naryPr>
                            <m:sub/>
                            <m:sup/>
                            <m:e>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𝐵</m:t>
                                  </m:r>
                                </m:e>
                                <m:sup>
                                  <m:r>
                                    <a:rPr lang="en-US" sz="1800" i="1">
                                      <a:solidFill>
                                        <a:schemeClr val="accent6">
                                          <a:lumMod val="50000"/>
                                        </a:schemeClr>
                                      </a:solidFill>
                                      <a:latin typeface="Cambria Math" panose="02040503050406030204" pitchFamily="18" charset="0"/>
                                      <a:ea typeface="Cambria Math" panose="02040503050406030204" pitchFamily="18" charset="0"/>
                                    </a:rPr>
                                    <m:t>′</m:t>
                                  </m:r>
                                </m:sup>
                              </m:sSup>
                              <m:r>
                                <a:rPr lang="en-US" sz="1800" i="1">
                                  <a:solidFill>
                                    <a:schemeClr val="accent6">
                                      <a:lumMod val="50000"/>
                                    </a:schemeClr>
                                  </a:solidFill>
                                  <a:latin typeface="Cambria Math" panose="02040503050406030204" pitchFamily="18" charset="0"/>
                                  <a:ea typeface="Cambria Math" panose="02040503050406030204" pitchFamily="18" charset="0"/>
                                </a:rPr>
                                <m:t>𝑑𝑧</m:t>
                              </m:r>
                              <m:r>
                                <a:rPr lang="en-US" sz="1800" i="1">
                                  <a:solidFill>
                                    <a:schemeClr val="accent6">
                                      <a:lumMod val="50000"/>
                                    </a:schemeClr>
                                  </a:solidFill>
                                  <a:latin typeface="Cambria Math" panose="02040503050406030204" pitchFamily="18" charset="0"/>
                                  <a:ea typeface="Cambria Math" panose="02040503050406030204" pitchFamily="18" charset="0"/>
                                </a:rPr>
                                <m:t>,  </m:t>
                              </m:r>
                            </m:e>
                          </m:nary>
                          <m:r>
                            <a:rPr lang="en-US" sz="1800" b="0" i="1" smtClean="0">
                              <a:solidFill>
                                <a:schemeClr val="accent6">
                                  <a:lumMod val="50000"/>
                                </a:schemeClr>
                              </a:solidFill>
                              <a:latin typeface="Cambria Math" panose="02040503050406030204" pitchFamily="18" charset="0"/>
                              <a:ea typeface="Cambria Math" panose="02040503050406030204" pitchFamily="18" charset="0"/>
                            </a:rPr>
                            <m:t>; </m:t>
                          </m:r>
                        </m:e>
                      </m:nary>
                    </m:oMath>
                  </m:oMathPara>
                </a14:m>
                <a:endParaRPr lang="en-US" sz="1800" dirty="0">
                  <a:solidFill>
                    <a:schemeClr val="accent6">
                      <a:lumMod val="50000"/>
                    </a:schemeClr>
                  </a:solidFill>
                </a:endParaRPr>
              </a:p>
              <a:p>
                <a14:m>
                  <m:oMath xmlns:m="http://schemas.openxmlformats.org/officeDocument/2006/math">
                    <m:f>
                      <m:fPr>
                        <m:ctrlPr>
                          <a:rPr lang="en-US" sz="180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1</m:t>
                        </m:r>
                      </m:num>
                      <m:den>
                        <m:sSub>
                          <m:sSubPr>
                            <m:ctrlPr>
                              <a:rPr lang="en-US" sz="180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𝑓</m:t>
                            </m:r>
                          </m:e>
                          <m:sub>
                            <m:r>
                              <a:rPr lang="en-US" sz="1800" b="0" i="1" smtClean="0">
                                <a:solidFill>
                                  <a:schemeClr val="accent6">
                                    <a:lumMod val="50000"/>
                                  </a:schemeClr>
                                </a:solidFill>
                                <a:latin typeface="Cambria Math" panose="02040503050406030204" pitchFamily="18" charset="0"/>
                              </a:rPr>
                              <m:t>𝑥</m:t>
                            </m:r>
                          </m:sub>
                        </m:sSub>
                      </m:den>
                    </m:f>
                    <m:r>
                      <a:rPr lang="en-US" sz="1800" b="0" i="1" smtClean="0">
                        <a:solidFill>
                          <a:schemeClr val="accent6">
                            <a:lumMod val="50000"/>
                          </a:schemeClr>
                        </a:solidFill>
                        <a:latin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𝑝</m:t>
                            </m:r>
                          </m:e>
                          <m:sub>
                            <m:r>
                              <a:rPr lang="en-US" sz="1800" i="1">
                                <a:solidFill>
                                  <a:schemeClr val="accent6">
                                    <a:lumMod val="50000"/>
                                  </a:schemeClr>
                                </a:solidFill>
                                <a:latin typeface="Cambria Math" panose="02040503050406030204" pitchFamily="18" charset="0"/>
                                <a:ea typeface="Cambria Math" panose="02040503050406030204" pitchFamily="18" charset="0"/>
                              </a:rPr>
                              <m:t>𝑥</m:t>
                            </m:r>
                          </m:sub>
                        </m:sSub>
                      </m:num>
                      <m:den>
                        <m:r>
                          <a:rPr lang="en-US" sz="1800" b="0" i="1" smtClean="0">
                            <a:solidFill>
                              <a:schemeClr val="accent6">
                                <a:lumMod val="50000"/>
                              </a:schemeClr>
                            </a:solidFill>
                            <a:latin typeface="Cambria Math" panose="02040503050406030204" pitchFamily="18" charset="0"/>
                          </a:rPr>
                          <m:t>𝑥</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𝑝</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𝑧</m:t>
                            </m:r>
                          </m:sub>
                        </m:sSub>
                      </m:den>
                    </m:f>
                    <m:r>
                      <a:rPr lang="en-US" sz="180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𝑞</m:t>
                        </m:r>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𝛾𝛽</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𝑚𝑐</m:t>
                        </m:r>
                      </m:den>
                    </m:f>
                    <m:nary>
                      <m:naryPr>
                        <m:limLoc m:val="undOvr"/>
                        <m:subHide m:val="on"/>
                        <m:supHide m:val="on"/>
                        <m:ctrlPr>
                          <a:rPr lang="en-US" sz="1800" b="0" i="1" smtClean="0">
                            <a:solidFill>
                              <a:schemeClr val="accent6">
                                <a:lumMod val="50000"/>
                              </a:schemeClr>
                            </a:solidFill>
                            <a:latin typeface="Cambria Math" panose="02040503050406030204" pitchFamily="18" charset="0"/>
                          </a:rPr>
                        </m:ctrlPr>
                      </m:naryPr>
                      <m:sub/>
                      <m:sup/>
                      <m:e>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𝐵</m:t>
                            </m:r>
                          </m:e>
                          <m:sup>
                            <m:r>
                              <a:rPr lang="en-US" sz="1800" i="1">
                                <a:solidFill>
                                  <a:schemeClr val="accent6">
                                    <a:lumMod val="50000"/>
                                  </a:schemeClr>
                                </a:solidFill>
                                <a:latin typeface="Cambria Math" panose="02040503050406030204" pitchFamily="18" charset="0"/>
                                <a:ea typeface="Cambria Math" panose="02040503050406030204" pitchFamily="18" charset="0"/>
                              </a:rPr>
                              <m:t>′</m:t>
                            </m:r>
                          </m:sup>
                        </m:sSup>
                        <m:r>
                          <a:rPr lang="en-US" sz="1800" i="1">
                            <a:solidFill>
                              <a:schemeClr val="accent6">
                                <a:lumMod val="50000"/>
                              </a:schemeClr>
                            </a:solidFill>
                            <a:latin typeface="Cambria Math" panose="02040503050406030204" pitchFamily="18" charset="0"/>
                            <a:ea typeface="Cambria Math" panose="02040503050406030204" pitchFamily="18" charset="0"/>
                          </a:rPr>
                          <m:t>𝑑𝑧</m:t>
                        </m:r>
                        <m:r>
                          <a:rPr lang="en-US" sz="1800" b="0" i="1" smtClean="0">
                            <a:solidFill>
                              <a:schemeClr val="accent6">
                                <a:lumMod val="50000"/>
                              </a:schemeClr>
                            </a:solidFill>
                            <a:latin typeface="Cambria Math" panose="02040503050406030204" pitchFamily="18" charset="0"/>
                            <a:ea typeface="Cambria Math" panose="02040503050406030204" pitchFamily="18" charset="0"/>
                          </a:rPr>
                          <m:t> ≈</m:t>
                        </m:r>
                      </m:e>
                    </m:nary>
                  </m:oMath>
                </a14:m>
                <a:r>
                  <a:rPr lang="en-US" sz="1800" dirty="0">
                    <a:solidFill>
                      <a:schemeClr val="accent6">
                        <a:lumMod val="50000"/>
                      </a:schemeClr>
                    </a:solidFill>
                  </a:rPr>
                  <a:t> </a:t>
                </a:r>
                <a14:m>
                  <m:oMath xmlns:m="http://schemas.openxmlformats.org/officeDocument/2006/math">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𝑞</m:t>
                        </m:r>
                        <m:sSup>
                          <m:sSupPr>
                            <m:ctrlPr>
                              <a:rPr lang="en-US" sz="1800" i="1" smtClean="0">
                                <a:solidFill>
                                  <a:schemeClr val="accent6">
                                    <a:lumMod val="50000"/>
                                  </a:schemeClr>
                                </a:solidFill>
                                <a:latin typeface="Cambria Math" panose="02040503050406030204" pitchFamily="18" charset="0"/>
                              </a:rPr>
                            </m:ctrlPr>
                          </m:sSupPr>
                          <m:e>
                            <m:r>
                              <a:rPr lang="en-US" sz="1800" b="0" i="1" smtClean="0">
                                <a:solidFill>
                                  <a:schemeClr val="accent6">
                                    <a:lumMod val="50000"/>
                                  </a:schemeClr>
                                </a:solidFill>
                                <a:latin typeface="Cambria Math" panose="02040503050406030204" pitchFamily="18" charset="0"/>
                              </a:rPr>
                              <m:t>𝐵</m:t>
                            </m:r>
                          </m:e>
                          <m:sup>
                            <m:r>
                              <a:rPr lang="en-US" sz="1800" b="0" i="1" smtClean="0">
                                <a:solidFill>
                                  <a:schemeClr val="accent6">
                                    <a:lumMod val="50000"/>
                                  </a:schemeClr>
                                </a:solidFill>
                                <a:latin typeface="Cambria Math" panose="02040503050406030204" pitchFamily="18" charset="0"/>
                              </a:rPr>
                              <m:t>′</m:t>
                            </m:r>
                          </m:sup>
                        </m:sSup>
                      </m:num>
                      <m:den>
                        <m:r>
                          <a:rPr lang="en-US" sz="1800" i="1">
                            <a:solidFill>
                              <a:schemeClr val="accent6">
                                <a:lumMod val="50000"/>
                              </a:schemeClr>
                            </a:solidFill>
                            <a:latin typeface="Cambria Math" panose="02040503050406030204" pitchFamily="18" charset="0"/>
                            <a:ea typeface="Cambria Math" panose="02040503050406030204" pitchFamily="18" charset="0"/>
                          </a:rPr>
                          <m:t>𝛾𝛽</m:t>
                        </m:r>
                        <m:r>
                          <a:rPr lang="en-US" sz="1800" i="1">
                            <a:solidFill>
                              <a:schemeClr val="accent6">
                                <a:lumMod val="50000"/>
                              </a:schemeClr>
                            </a:solidFill>
                            <a:latin typeface="Cambria Math" panose="02040503050406030204" pitchFamily="18" charset="0"/>
                            <a:ea typeface="Cambria Math" panose="02040503050406030204" pitchFamily="18" charset="0"/>
                          </a:rPr>
                          <m:t>𝑚𝑐</m:t>
                        </m:r>
                      </m:den>
                    </m:f>
                  </m:oMath>
                </a14:m>
                <a:r>
                  <a:rPr lang="en-US" sz="1800" dirty="0">
                    <a:solidFill>
                      <a:schemeClr val="accent6">
                        <a:lumMod val="50000"/>
                      </a:schemeClr>
                    </a:solidFill>
                  </a:rPr>
                  <a:t>; </a:t>
                </a:r>
                <a14:m>
                  <m:oMath xmlns:m="http://schemas.openxmlformats.org/officeDocument/2006/math">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𝑓</m:t>
                            </m:r>
                          </m:e>
                          <m:sub>
                            <m:r>
                              <a:rPr lang="en-US" sz="1800" b="0" i="1" smtClean="0">
                                <a:solidFill>
                                  <a:schemeClr val="accent6">
                                    <a:lumMod val="50000"/>
                                  </a:schemeClr>
                                </a:solidFill>
                                <a:latin typeface="Cambria Math" panose="02040503050406030204" pitchFamily="18" charset="0"/>
                              </a:rPr>
                              <m:t>𝑦</m:t>
                            </m:r>
                          </m:sub>
                        </m:sSub>
                      </m:den>
                    </m:f>
                    <m:r>
                      <a:rPr lang="en-US" sz="1800" i="1">
                        <a:solidFill>
                          <a:schemeClr val="accent6">
                            <a:lumMod val="50000"/>
                          </a:schemeClr>
                        </a:solidFill>
                        <a:latin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𝑝</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𝑦</m:t>
                            </m:r>
                          </m:sub>
                        </m:sSub>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𝑦</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𝑝</m:t>
                            </m:r>
                          </m:e>
                          <m:sub>
                            <m:r>
                              <a:rPr lang="en-US" sz="1800" i="1">
                                <a:solidFill>
                                  <a:schemeClr val="accent6">
                                    <a:lumMod val="50000"/>
                                  </a:schemeClr>
                                </a:solidFill>
                                <a:latin typeface="Cambria Math" panose="02040503050406030204" pitchFamily="18" charset="0"/>
                                <a:ea typeface="Cambria Math" panose="02040503050406030204" pitchFamily="18" charset="0"/>
                              </a:rPr>
                              <m:t>𝑧</m:t>
                            </m:r>
                          </m:sub>
                        </m:sSub>
                      </m:den>
                    </m:f>
                    <m:r>
                      <a:rPr lang="en-US" sz="1800">
                        <a:solidFill>
                          <a:schemeClr val="accent6">
                            <a:lumMod val="50000"/>
                          </a:schemeClr>
                        </a:solidFill>
                        <a:latin typeface="Cambria Math" panose="02040503050406030204" pitchFamily="18" charset="0"/>
                        <a:ea typeface="Cambria Math" panose="02040503050406030204" pitchFamily="18" charset="0"/>
                      </a:rPr>
                      <m:t>≈</m:t>
                    </m:r>
                    <m:r>
                      <a:rPr lang="en-US" sz="1800" b="0" i="0"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𝑞</m:t>
                        </m:r>
                        <m:sSup>
                          <m:sSupPr>
                            <m:ctrlPr>
                              <a:rPr lang="en-US" sz="1800"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𝐵</m:t>
                            </m:r>
                          </m:e>
                          <m:sup>
                            <m:r>
                              <a:rPr lang="en-US" sz="1800" i="1">
                                <a:solidFill>
                                  <a:schemeClr val="accent6">
                                    <a:lumMod val="50000"/>
                                  </a:schemeClr>
                                </a:solidFill>
                                <a:latin typeface="Cambria Math" panose="02040503050406030204" pitchFamily="18" charset="0"/>
                              </a:rPr>
                              <m:t>′</m:t>
                            </m:r>
                          </m:sup>
                        </m:sSup>
                      </m:num>
                      <m:den>
                        <m:r>
                          <a:rPr lang="en-US" sz="1800" i="1">
                            <a:solidFill>
                              <a:schemeClr val="accent6">
                                <a:lumMod val="50000"/>
                              </a:schemeClr>
                            </a:solidFill>
                            <a:latin typeface="Cambria Math" panose="02040503050406030204" pitchFamily="18" charset="0"/>
                            <a:ea typeface="Cambria Math" panose="02040503050406030204" pitchFamily="18" charset="0"/>
                          </a:rPr>
                          <m:t>𝛾𝛽</m:t>
                        </m:r>
                        <m:r>
                          <a:rPr lang="en-US" sz="1800" i="1">
                            <a:solidFill>
                              <a:schemeClr val="accent6">
                                <a:lumMod val="50000"/>
                              </a:schemeClr>
                            </a:solidFill>
                            <a:latin typeface="Cambria Math" panose="02040503050406030204" pitchFamily="18" charset="0"/>
                            <a:ea typeface="Cambria Math" panose="02040503050406030204" pitchFamily="18" charset="0"/>
                          </a:rPr>
                          <m:t>𝑚𝑐</m:t>
                        </m:r>
                      </m:den>
                    </m:f>
                    <m:r>
                      <a:rPr lang="en-US" sz="1800" b="0" i="0"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𝑓</m:t>
                            </m:r>
                          </m:e>
                          <m:sub>
                            <m:r>
                              <a:rPr lang="en-US" sz="1800" i="1">
                                <a:solidFill>
                                  <a:schemeClr val="accent6">
                                    <a:lumMod val="50000"/>
                                  </a:schemeClr>
                                </a:solidFill>
                                <a:latin typeface="Cambria Math" panose="02040503050406030204" pitchFamily="18" charset="0"/>
                              </a:rPr>
                              <m:t>𝑥</m:t>
                            </m:r>
                          </m:sub>
                        </m:sSub>
                      </m:den>
                    </m:f>
                  </m:oMath>
                </a14:m>
                <a:r>
                  <a:rPr lang="en-US" sz="1800" dirty="0"/>
                  <a:t>.</a:t>
                </a:r>
              </a:p>
              <a:p>
                <a:endParaRPr lang="en-US" dirty="0"/>
              </a:p>
              <a:p>
                <a:r>
                  <a:rPr lang="en-US" sz="2000" dirty="0"/>
                  <a:t>Quad focuses in one transverse direction and defocuses in another.</a:t>
                </a:r>
              </a:p>
              <a:p>
                <a:r>
                  <a:rPr lang="en-US" sz="2000" dirty="0"/>
                  <a:t>For relativistic case </a:t>
                </a:r>
                <a14:m>
                  <m:oMath xmlns:m="http://schemas.openxmlformats.org/officeDocument/2006/math">
                    <m:f>
                      <m:fPr>
                        <m:ctrlPr>
                          <a:rPr lang="en-US" sz="2000" i="1">
                            <a:solidFill>
                              <a:schemeClr val="accent6">
                                <a:lumMod val="50000"/>
                              </a:schemeClr>
                            </a:solidFill>
                            <a:latin typeface="Cambria Math" panose="02040503050406030204" pitchFamily="18" charset="0"/>
                          </a:rPr>
                        </m:ctrlPr>
                      </m:fPr>
                      <m:num>
                        <m:r>
                          <a:rPr lang="en-US" sz="2000" i="1">
                            <a:solidFill>
                              <a:schemeClr val="accent6">
                                <a:lumMod val="50000"/>
                              </a:schemeClr>
                            </a:solidFill>
                            <a:latin typeface="Cambria Math" panose="02040503050406030204" pitchFamily="18" charset="0"/>
                          </a:rPr>
                          <m:t>1</m:t>
                        </m:r>
                      </m:num>
                      <m:den>
                        <m:r>
                          <a:rPr lang="en-US" sz="2000" i="1">
                            <a:solidFill>
                              <a:schemeClr val="accent6">
                                <a:lumMod val="50000"/>
                              </a:schemeClr>
                            </a:solidFill>
                            <a:latin typeface="Cambria Math" panose="02040503050406030204" pitchFamily="18" charset="0"/>
                          </a:rPr>
                          <m:t>𝑓</m:t>
                        </m:r>
                      </m:den>
                    </m:f>
                    <m:r>
                      <a:rPr lang="en-US" sz="2000" i="1">
                        <a:solidFill>
                          <a:schemeClr val="accent6">
                            <a:lumMod val="50000"/>
                          </a:schemeClr>
                        </a:solidFill>
                        <a:latin typeface="Cambria Math" panose="02040503050406030204" pitchFamily="18" charset="0"/>
                      </a:rPr>
                      <m:t>~</m:t>
                    </m:r>
                  </m:oMath>
                </a14:m>
                <a:r>
                  <a:rPr lang="en-US" sz="2000" dirty="0">
                    <a:solidFill>
                      <a:schemeClr val="accent6">
                        <a:lumMod val="50000"/>
                      </a:schemeClr>
                    </a:solidFill>
                    <a:ea typeface="Cambria Math" panose="02040503050406030204" pitchFamily="18" charset="0"/>
                  </a:rPr>
                  <a:t> </a:t>
                </a:r>
                <a14:m>
                  <m:oMath xmlns:m="http://schemas.openxmlformats.org/officeDocument/2006/math">
                    <m:f>
                      <m:fPr>
                        <m:ctrlPr>
                          <a:rPr lang="en-US" sz="200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𝐵</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𝑧</m:t>
                            </m:r>
                          </m:sub>
                        </m:sSub>
                      </m:num>
                      <m:den>
                        <m:r>
                          <a:rPr lang="en-US" sz="2000" b="0" i="1" smtClean="0">
                            <a:solidFill>
                              <a:schemeClr val="accent6">
                                <a:lumMod val="50000"/>
                              </a:schemeClr>
                            </a:solidFill>
                            <a:latin typeface="Cambria Math" panose="02040503050406030204" pitchFamily="18" charset="0"/>
                            <a:ea typeface="Cambria Math" panose="02040503050406030204" pitchFamily="18" charset="0"/>
                          </a:rPr>
                          <m:t>𝐸</m:t>
                        </m:r>
                      </m:den>
                    </m:f>
                    <m:r>
                      <a:rPr lang="en-US" sz="2000" i="1">
                        <a:solidFill>
                          <a:schemeClr val="accent6">
                            <a:lumMod val="50000"/>
                          </a:schemeClr>
                        </a:solidFill>
                        <a:latin typeface="Cambria Math" panose="02040503050406030204" pitchFamily="18" charset="0"/>
                        <a:ea typeface="Cambria Math" panose="02040503050406030204" pitchFamily="18" charset="0"/>
                      </a:rPr>
                      <m:t> </m:t>
                    </m:r>
                    <m:r>
                      <a:rPr lang="en-US" sz="2000">
                        <a:solidFill>
                          <a:schemeClr val="accent6">
                            <a:lumMod val="50000"/>
                          </a:schemeClr>
                        </a:solidFill>
                        <a:latin typeface="Cambria Math" panose="02040503050406030204" pitchFamily="18" charset="0"/>
                        <a:ea typeface="Cambria Math" panose="02040503050406030204" pitchFamily="18" charset="0"/>
                      </a:rPr>
                      <m:t> −</m:t>
                    </m:r>
                  </m:oMath>
                </a14:m>
                <a:r>
                  <a:rPr lang="en-US" sz="2000" dirty="0"/>
                  <a:t> linear versus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𝐵</m:t>
                        </m:r>
                      </m:e>
                      <m:sub>
                        <m:r>
                          <a:rPr lang="en-US" sz="2000" i="1">
                            <a:latin typeface="Cambria Math" panose="02040503050406030204" pitchFamily="18" charset="0"/>
                          </a:rPr>
                          <m:t>𝑧</m:t>
                        </m:r>
                      </m:sub>
                    </m:sSub>
                    <m:r>
                      <a:rPr lang="en-US" sz="2000" i="1">
                        <a:latin typeface="Cambria Math" panose="02040503050406030204" pitchFamily="18" charset="0"/>
                      </a:rPr>
                      <m:t>/</m:t>
                    </m:r>
                    <m:r>
                      <a:rPr lang="en-US" sz="2000" i="1">
                        <a:latin typeface="Cambria Math" panose="02040503050406030204" pitchFamily="18" charset="0"/>
                      </a:rPr>
                      <m:t>𝐸</m:t>
                    </m:r>
                  </m:oMath>
                </a14:m>
                <a:r>
                  <a:rPr lang="en-US" sz="2000" dirty="0"/>
                  <a:t> (</a:t>
                </a:r>
                <a:r>
                  <a:rPr lang="en-US" sz="2000" i="1" dirty="0"/>
                  <a:t>E</a:t>
                </a:r>
                <a:r>
                  <a:rPr lang="en-US" sz="2000" dirty="0"/>
                  <a:t> is the particle energy)</a:t>
                </a:r>
              </a:p>
              <a:p>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84630" y="788528"/>
                <a:ext cx="8686800" cy="5837304"/>
              </a:xfrm>
              <a:prstGeom prst="rect">
                <a:avLst/>
              </a:prstGeom>
              <a:blipFill>
                <a:blip r:embed="rId3"/>
                <a:stretch>
                  <a:fillRect l="-912" t="-835"/>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5905719" y="575629"/>
            <a:ext cx="2128862" cy="2087791"/>
          </a:xfrm>
          <a:prstGeom prst="rect">
            <a:avLst/>
          </a:prstGeom>
        </p:spPr>
      </p:pic>
      <p:pic>
        <p:nvPicPr>
          <p:cNvPr id="16" name="Picture 15"/>
          <p:cNvPicPr>
            <a:picLocks noChangeAspect="1"/>
          </p:cNvPicPr>
          <p:nvPr/>
        </p:nvPicPr>
        <p:blipFill>
          <a:blip r:embed="rId5"/>
          <a:stretch>
            <a:fillRect/>
          </a:stretch>
        </p:blipFill>
        <p:spPr>
          <a:xfrm>
            <a:off x="450284" y="1619524"/>
            <a:ext cx="1384467" cy="687556"/>
          </a:xfrm>
          <a:prstGeom prst="rect">
            <a:avLst/>
          </a:prstGeom>
        </p:spPr>
      </p:pic>
      <p:cxnSp>
        <p:nvCxnSpPr>
          <p:cNvPr id="8" name="Straight Arrow Connector 7">
            <a:extLst>
              <a:ext uri="{FF2B5EF4-FFF2-40B4-BE49-F238E27FC236}">
                <a16:creationId xmlns:a16="http://schemas.microsoft.com/office/drawing/2014/main" id="{DA460499-67CE-45F5-A081-D15450549739}"/>
              </a:ext>
            </a:extLst>
          </p:cNvPr>
          <p:cNvCxnSpPr/>
          <p:nvPr/>
        </p:nvCxnSpPr>
        <p:spPr>
          <a:xfrm flipV="1">
            <a:off x="8115300" y="371475"/>
            <a:ext cx="0" cy="523875"/>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7EEAE68-C93F-43E9-9DA1-C18642338D16}"/>
              </a:ext>
            </a:extLst>
          </p:cNvPr>
          <p:cNvCxnSpPr/>
          <p:nvPr/>
        </p:nvCxnSpPr>
        <p:spPr>
          <a:xfrm>
            <a:off x="8115300" y="895350"/>
            <a:ext cx="581025" cy="0"/>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CD63BF9-CAD6-4C2B-BE4D-6320B00626BB}"/>
              </a:ext>
            </a:extLst>
          </p:cNvPr>
          <p:cNvSpPr txBox="1"/>
          <p:nvPr/>
        </p:nvSpPr>
        <p:spPr>
          <a:xfrm>
            <a:off x="8537468" y="807578"/>
            <a:ext cx="317716" cy="461665"/>
          </a:xfrm>
          <a:prstGeom prst="rect">
            <a:avLst/>
          </a:prstGeom>
          <a:noFill/>
        </p:spPr>
        <p:txBody>
          <a:bodyPr wrap="none" rtlCol="0">
            <a:spAutoFit/>
          </a:bodyPr>
          <a:lstStyle/>
          <a:p>
            <a:r>
              <a:rPr lang="en-US" dirty="0">
                <a:solidFill>
                  <a:schemeClr val="accent6">
                    <a:lumMod val="50000"/>
                  </a:schemeClr>
                </a:solidFill>
              </a:rPr>
              <a:t>x</a:t>
            </a:r>
          </a:p>
        </p:txBody>
      </p:sp>
      <p:sp>
        <p:nvSpPr>
          <p:cNvPr id="18" name="TextBox 17">
            <a:extLst>
              <a:ext uri="{FF2B5EF4-FFF2-40B4-BE49-F238E27FC236}">
                <a16:creationId xmlns:a16="http://schemas.microsoft.com/office/drawing/2014/main" id="{958E4543-408F-4C05-B45C-8A38E55DBE4F}"/>
              </a:ext>
            </a:extLst>
          </p:cNvPr>
          <p:cNvSpPr txBox="1"/>
          <p:nvPr/>
        </p:nvSpPr>
        <p:spPr>
          <a:xfrm>
            <a:off x="7799832" y="182858"/>
            <a:ext cx="324128" cy="461665"/>
          </a:xfrm>
          <a:prstGeom prst="rect">
            <a:avLst/>
          </a:prstGeom>
          <a:noFill/>
        </p:spPr>
        <p:txBody>
          <a:bodyPr wrap="none" rtlCol="0">
            <a:spAutoFit/>
          </a:bodyPr>
          <a:lstStyle/>
          <a:p>
            <a:r>
              <a:rPr lang="en-US" dirty="0">
                <a:solidFill>
                  <a:schemeClr val="accent6">
                    <a:lumMod val="50000"/>
                  </a:schemeClr>
                </a:solidFill>
              </a:rPr>
              <a:t>y</a:t>
            </a:r>
          </a:p>
        </p:txBody>
      </p:sp>
    </p:spTree>
    <p:extLst>
      <p:ext uri="{BB962C8B-B14F-4D97-AF65-F5344CB8AC3E}">
        <p14:creationId xmlns:p14="http://schemas.microsoft.com/office/powerpoint/2010/main" val="217339889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Focusing elements: </a:t>
            </a:r>
            <a:endParaRPr lang="en-US" sz="24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195</a:t>
            </a:fld>
            <a:endParaRPr lang="en-US" dirty="0"/>
          </a:p>
        </p:txBody>
      </p:sp>
      <p:sp>
        <p:nvSpPr>
          <p:cNvPr id="2" name="TextBox 1"/>
          <p:cNvSpPr txBox="1"/>
          <p:nvPr/>
        </p:nvSpPr>
        <p:spPr>
          <a:xfrm>
            <a:off x="222250" y="683433"/>
            <a:ext cx="7649308" cy="3539430"/>
          </a:xfrm>
          <a:prstGeom prst="rect">
            <a:avLst/>
          </a:prstGeom>
          <a:noFill/>
        </p:spPr>
        <p:txBody>
          <a:bodyPr wrap="square" rtlCol="0">
            <a:spAutoFit/>
          </a:bodyPr>
          <a:lstStyle/>
          <a:p>
            <a:r>
              <a:rPr lang="en-US" sz="2000" dirty="0"/>
              <a:t>For low </a:t>
            </a:r>
            <a:r>
              <a:rPr lang="el-GR" sz="2000" dirty="0"/>
              <a:t>β</a:t>
            </a:r>
            <a:r>
              <a:rPr lang="en-US" sz="2000" dirty="0"/>
              <a:t> section SC solenoids are used.</a:t>
            </a:r>
          </a:p>
          <a:p>
            <a:r>
              <a:rPr lang="en-US" sz="2000" dirty="0"/>
              <a:t>-   Simple and inexpensive; </a:t>
            </a:r>
          </a:p>
          <a:p>
            <a:pPr marL="342900" indent="-342900">
              <a:buFontTx/>
              <a:buChar char="-"/>
            </a:pPr>
            <a:r>
              <a:rPr lang="en-US" sz="2000" dirty="0"/>
              <a:t>Filed  up to 6-8 T;</a:t>
            </a:r>
          </a:p>
          <a:p>
            <a:pPr marL="342900" indent="-342900">
              <a:buFontTx/>
              <a:buChar char="-"/>
            </a:pPr>
            <a:r>
              <a:rPr lang="en-US" sz="2000" dirty="0"/>
              <a:t>SRF cavity should have &lt; 10 </a:t>
            </a:r>
            <a:r>
              <a:rPr lang="en-US" sz="2000" dirty="0" err="1"/>
              <a:t>mT</a:t>
            </a:r>
            <a:r>
              <a:rPr lang="en-US" sz="2000" dirty="0"/>
              <a:t> on the SRF cavity surface:              remnant solenoid field should be compensated </a:t>
            </a:r>
          </a:p>
          <a:p>
            <a:pPr marL="342900" indent="-342900">
              <a:buFontTx/>
              <a:buChar char="-"/>
            </a:pPr>
            <a:r>
              <a:rPr lang="en-US" sz="2000" dirty="0"/>
              <a:t>Solenoid contains correction coils (steering dipoles)</a:t>
            </a:r>
          </a:p>
          <a:p>
            <a:pPr marL="342900" indent="-342900">
              <a:buFontTx/>
              <a:buChar char="-"/>
            </a:pPr>
            <a:r>
              <a:rPr lang="en-US" sz="2000" dirty="0"/>
              <a:t>Alignment (typically &lt;0.3- 0.5 mm, &lt;5 </a:t>
            </a:r>
            <a:r>
              <a:rPr lang="en-US" sz="2000" dirty="0" err="1"/>
              <a:t>mrad</a:t>
            </a:r>
            <a:r>
              <a:rPr lang="en-US" sz="2000" dirty="0"/>
              <a:t> tilt); </a:t>
            </a:r>
          </a:p>
          <a:p>
            <a:pPr marL="342900" indent="-342900">
              <a:buFontTx/>
              <a:buChar char="-"/>
            </a:pPr>
            <a:r>
              <a:rPr lang="en-US" sz="2000" dirty="0"/>
              <a:t>Quench protection; </a:t>
            </a:r>
          </a:p>
          <a:p>
            <a:pPr marL="342900" indent="-342900">
              <a:buFontTx/>
              <a:buChar char="-"/>
            </a:pPr>
            <a:r>
              <a:rPr lang="en-US" sz="2000" dirty="0"/>
              <a:t>Leads</a:t>
            </a:r>
          </a:p>
          <a:p>
            <a:pPr marL="342900" indent="-342900">
              <a:buFontTx/>
              <a:buChar char="-"/>
            </a:pPr>
            <a:endParaRPr lang="en-US" sz="2000" dirty="0"/>
          </a:p>
          <a:p>
            <a:pPr marL="342900" indent="-342900">
              <a:buFontTx/>
              <a:buChar char="-"/>
            </a:pPr>
            <a:endParaRPr lang="en-US" dirty="0"/>
          </a:p>
        </p:txBody>
      </p:sp>
      <p:pic>
        <p:nvPicPr>
          <p:cNvPr id="9" name="Picture 8"/>
          <p:cNvPicPr>
            <a:picLocks noChangeAspect="1"/>
          </p:cNvPicPr>
          <p:nvPr/>
        </p:nvPicPr>
        <p:blipFill>
          <a:blip r:embed="rId3"/>
          <a:stretch>
            <a:fillRect/>
          </a:stretch>
        </p:blipFill>
        <p:spPr>
          <a:xfrm>
            <a:off x="429419" y="3469107"/>
            <a:ext cx="4329341" cy="2682836"/>
          </a:xfrm>
          <a:prstGeom prst="rect">
            <a:avLst/>
          </a:prstGeom>
        </p:spPr>
      </p:pic>
      <p:pic>
        <p:nvPicPr>
          <p:cNvPr id="11" name="Picture 10"/>
          <p:cNvPicPr>
            <a:picLocks noChangeAspect="1"/>
          </p:cNvPicPr>
          <p:nvPr/>
        </p:nvPicPr>
        <p:blipFill>
          <a:blip r:embed="rId4"/>
          <a:stretch>
            <a:fillRect/>
          </a:stretch>
        </p:blipFill>
        <p:spPr>
          <a:xfrm>
            <a:off x="5080000" y="3469107"/>
            <a:ext cx="3575356" cy="2682836"/>
          </a:xfrm>
          <a:prstGeom prst="rect">
            <a:avLst/>
          </a:prstGeom>
        </p:spPr>
      </p:pic>
    </p:spTree>
    <p:extLst>
      <p:ext uri="{BB962C8B-B14F-4D97-AF65-F5344CB8AC3E}">
        <p14:creationId xmlns:p14="http://schemas.microsoft.com/office/powerpoint/2010/main" val="210712477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1987" y="133413"/>
            <a:ext cx="8686800" cy="427877"/>
          </a:xfrm>
        </p:spPr>
        <p:txBody>
          <a:bodyPr/>
          <a:lstStyle/>
          <a:p>
            <a:r>
              <a:rPr lang="en-US" sz="2400" dirty="0"/>
              <a:t>Focusing elements*: </a:t>
            </a:r>
            <a:endParaRPr lang="en-US" sz="2400" b="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196</a:t>
            </a:fld>
            <a:endParaRPr lang="en-US" dirty="0"/>
          </a:p>
        </p:txBody>
      </p:sp>
      <p:sp>
        <p:nvSpPr>
          <p:cNvPr id="8" name="Rectangle 1"/>
          <p:cNvSpPr>
            <a:spLocks noGrp="1" noChangeArrowheads="1"/>
          </p:cNvSpPr>
          <p:nvPr>
            <p:ph idx="1"/>
          </p:nvPr>
        </p:nvSpPr>
        <p:spPr bwMode="auto">
          <a:xfrm>
            <a:off x="24322" y="501239"/>
            <a:ext cx="9141980" cy="5278368"/>
          </a:xfrm>
          <a:ln>
            <a:miter lim="800000"/>
            <a:headEnd/>
            <a:tailEnd/>
          </a:ln>
        </p:spPr>
        <p:txBody>
          <a:bodyPr vert="horz" wrap="square" lIns="91440" tIns="45720" rIns="91440" bIns="45720" numCol="1" anchor="ctr" anchorCtr="0" compatLnSpc="1">
            <a:prstTxWarp prst="textNoShape">
              <a:avLst/>
            </a:prstTxWarp>
            <a:spAutoFit/>
          </a:bodyPr>
          <a:lstStyle/>
          <a:p>
            <a:pPr algn="just" defTabSz="914400" eaLnBrk="1" hangingPunct="1">
              <a:spcBef>
                <a:spcPct val="0"/>
              </a:spcBef>
              <a:buFont typeface="Wingdings" pitchFamily="2" charset="2"/>
              <a:buChar char="v"/>
              <a:defRPr/>
            </a:pPr>
            <a:r>
              <a:rPr lang="en-GB" altLang="ja-JP" sz="2000" dirty="0">
                <a:solidFill>
                  <a:schemeClr val="accent6"/>
                </a:solidFill>
                <a:latin typeface="Helvetica" panose="020B0604020202020204" pitchFamily="34" charset="0"/>
                <a:ea typeface="MS Mincho" pitchFamily="49" charset="-128"/>
                <a:cs typeface="Helvetica" panose="020B0604020202020204" pitchFamily="34" charset="0"/>
              </a:rPr>
              <a:t>Normal conducting magnets are cheaper but superconducting magnets are: </a:t>
            </a:r>
          </a:p>
          <a:p>
            <a:pPr lvl="1" algn="just">
              <a:spcBef>
                <a:spcPct val="0"/>
              </a:spcBef>
              <a:buClr>
                <a:srgbClr val="00B050"/>
              </a:buClr>
              <a:buFont typeface="Arial" panose="020B0604020202020204" pitchFamily="34" charset="0"/>
              <a:buChar char="•"/>
              <a:defRPr/>
            </a:pPr>
            <a:r>
              <a:rPr lang="en-GB" altLang="ja-JP" sz="2000" dirty="0">
                <a:solidFill>
                  <a:schemeClr val="tx1"/>
                </a:solidFill>
                <a:latin typeface="Calibri" panose="020F0502020204030204" pitchFamily="34" charset="0"/>
                <a:ea typeface="MS Mincho" pitchFamily="49" charset="-128"/>
                <a:cs typeface="Times New Roman" pitchFamily="18" charset="0"/>
              </a:rPr>
              <a:t>Compact in size </a:t>
            </a:r>
          </a:p>
          <a:p>
            <a:pPr lvl="1" algn="just">
              <a:spcBef>
                <a:spcPct val="0"/>
              </a:spcBef>
              <a:buClr>
                <a:srgbClr val="00B050"/>
              </a:buClr>
              <a:buFont typeface="Arial" panose="020B0604020202020204" pitchFamily="34" charset="0"/>
              <a:buChar char="•"/>
              <a:defRPr/>
            </a:pPr>
            <a:r>
              <a:rPr lang="en-GB" altLang="ja-JP" sz="2000" dirty="0">
                <a:solidFill>
                  <a:schemeClr val="tx1"/>
                </a:solidFill>
                <a:latin typeface="Calibri" panose="020F0502020204030204" pitchFamily="34" charset="0"/>
                <a:ea typeface="MS Mincho" pitchFamily="49" charset="-128"/>
                <a:cs typeface="Times New Roman" pitchFamily="18" charset="0"/>
              </a:rPr>
              <a:t>Provide intense magnetic field with low power consumption.</a:t>
            </a:r>
          </a:p>
          <a:p>
            <a:pPr algn="just">
              <a:spcBef>
                <a:spcPct val="0"/>
              </a:spcBef>
              <a:buFont typeface="Wingdings" pitchFamily="2" charset="2"/>
              <a:buChar char="v"/>
              <a:defRPr/>
            </a:pPr>
            <a:r>
              <a:rPr lang="en-GB" altLang="ja-JP" sz="2000" dirty="0">
                <a:solidFill>
                  <a:schemeClr val="accent6"/>
                </a:solidFill>
                <a:latin typeface="Helvetica" panose="020B0604020202020204" pitchFamily="34" charset="0"/>
                <a:ea typeface="MS Mincho" pitchFamily="49" charset="-128"/>
                <a:cs typeface="Helvetica" panose="020B0604020202020204" pitchFamily="34" charset="0"/>
              </a:rPr>
              <a:t>Low energy part of SRF </a:t>
            </a:r>
            <a:r>
              <a:rPr lang="en-GB" altLang="ja-JP" sz="2000" dirty="0" err="1">
                <a:solidFill>
                  <a:schemeClr val="accent6"/>
                </a:solidFill>
                <a:latin typeface="Helvetica" panose="020B0604020202020204" pitchFamily="34" charset="0"/>
                <a:ea typeface="MS Mincho" pitchFamily="49" charset="-128"/>
                <a:cs typeface="Helvetica" panose="020B0604020202020204" pitchFamily="34" charset="0"/>
              </a:rPr>
              <a:t>linac</a:t>
            </a:r>
            <a:r>
              <a:rPr lang="en-GB" altLang="ja-JP" sz="2000" dirty="0">
                <a:solidFill>
                  <a:schemeClr val="accent6"/>
                </a:solidFill>
                <a:latin typeface="Helvetica" panose="020B0604020202020204" pitchFamily="34" charset="0"/>
                <a:ea typeface="MS Mincho" pitchFamily="49" charset="-128"/>
                <a:cs typeface="Helvetica" panose="020B0604020202020204" pitchFamily="34" charset="0"/>
              </a:rPr>
              <a:t>  typically has solenoidal focusing; medium and high energy section of </a:t>
            </a:r>
            <a:r>
              <a:rPr lang="en-GB" altLang="ja-JP" sz="2000" dirty="0" err="1">
                <a:solidFill>
                  <a:schemeClr val="accent6"/>
                </a:solidFill>
                <a:latin typeface="Helvetica" panose="020B0604020202020204" pitchFamily="34" charset="0"/>
                <a:ea typeface="MS Mincho" pitchFamily="49" charset="-128"/>
                <a:cs typeface="Helvetica" panose="020B0604020202020204" pitchFamily="34" charset="0"/>
              </a:rPr>
              <a:t>linac</a:t>
            </a:r>
            <a:r>
              <a:rPr lang="en-GB" altLang="ja-JP" sz="2000" dirty="0">
                <a:solidFill>
                  <a:schemeClr val="accent6"/>
                </a:solidFill>
                <a:latin typeface="Helvetica" panose="020B0604020202020204" pitchFamily="34" charset="0"/>
                <a:ea typeface="MS Mincho" pitchFamily="49" charset="-128"/>
                <a:cs typeface="Helvetica" panose="020B0604020202020204" pitchFamily="34" charset="0"/>
              </a:rPr>
              <a:t> use doublet focusing.</a:t>
            </a:r>
          </a:p>
          <a:p>
            <a:pPr lvl="1" algn="just">
              <a:spcBef>
                <a:spcPct val="0"/>
              </a:spcBef>
              <a:buFont typeface="Arial" panose="020B0604020202020204" pitchFamily="34" charset="0"/>
              <a:buChar char="•"/>
              <a:defRPr/>
            </a:pPr>
            <a:r>
              <a:rPr lang="en-GB" altLang="ja-JP" sz="2000" dirty="0">
                <a:solidFill>
                  <a:schemeClr val="tx1"/>
                </a:solidFill>
                <a:latin typeface="+mj-lt"/>
                <a:ea typeface="MS Mincho" pitchFamily="49" charset="-128"/>
                <a:cs typeface="Times New Roman" pitchFamily="18" charset="0"/>
              </a:rPr>
              <a:t>Provide radial focusing to compensate RF defocusing</a:t>
            </a:r>
          </a:p>
          <a:p>
            <a:pPr algn="just">
              <a:spcBef>
                <a:spcPct val="0"/>
              </a:spcBef>
              <a:buFont typeface="Wingdings" pitchFamily="2" charset="2"/>
              <a:buChar char="v"/>
              <a:defRPr/>
            </a:pPr>
            <a:r>
              <a:rPr lang="en-GB" altLang="ja-JP" sz="2000" dirty="0">
                <a:solidFill>
                  <a:schemeClr val="accent6"/>
                </a:solidFill>
                <a:latin typeface="Helvetica" panose="020B0604020202020204" pitchFamily="34" charset="0"/>
                <a:ea typeface="MS Mincho" pitchFamily="49" charset="-128"/>
                <a:cs typeface="Helvetica" panose="020B0604020202020204" pitchFamily="34" charset="0"/>
              </a:rPr>
              <a:t>Correctors are built in each magnets. </a:t>
            </a:r>
          </a:p>
          <a:p>
            <a:pPr algn="just">
              <a:spcBef>
                <a:spcPct val="0"/>
              </a:spcBef>
              <a:buFont typeface="Wingdings" pitchFamily="2" charset="2"/>
              <a:buChar char="v"/>
              <a:defRPr/>
            </a:pPr>
            <a:r>
              <a:rPr lang="en-GB" altLang="ja-JP" sz="2000" dirty="0">
                <a:solidFill>
                  <a:schemeClr val="accent6"/>
                </a:solidFill>
                <a:latin typeface="Helvetica" panose="020B0604020202020204" pitchFamily="34" charset="0"/>
                <a:ea typeface="MS Mincho" pitchFamily="49" charset="-128"/>
                <a:cs typeface="Helvetica" panose="020B0604020202020204" pitchFamily="34" charset="0"/>
              </a:rPr>
              <a:t>Solenoidal and doublet focussing keeps the beam round in transverse planes.</a:t>
            </a:r>
          </a:p>
          <a:p>
            <a:pPr algn="just">
              <a:spcBef>
                <a:spcPct val="0"/>
              </a:spcBef>
              <a:buFont typeface="Wingdings" pitchFamily="2" charset="2"/>
              <a:buChar char="v"/>
              <a:defRPr/>
            </a:pPr>
            <a:r>
              <a:rPr lang="en-GB" altLang="ja-JP" sz="2000" dirty="0">
                <a:solidFill>
                  <a:schemeClr val="accent6"/>
                </a:solidFill>
                <a:latin typeface="Helvetica" panose="020B0604020202020204" pitchFamily="34" charset="0"/>
                <a:ea typeface="MS Mincho" pitchFamily="49" charset="-128"/>
                <a:cs typeface="Helvetica" panose="020B0604020202020204" pitchFamily="34" charset="0"/>
              </a:rPr>
              <a:t>Focusing elements: inside CM or outside? </a:t>
            </a:r>
          </a:p>
          <a:p>
            <a:pPr algn="just">
              <a:spcBef>
                <a:spcPct val="0"/>
              </a:spcBef>
              <a:defRPr/>
            </a:pPr>
            <a:r>
              <a:rPr lang="en-GB" altLang="ja-JP" sz="1800" dirty="0">
                <a:solidFill>
                  <a:schemeClr val="tx2">
                    <a:lumMod val="75000"/>
                  </a:schemeClr>
                </a:solidFill>
                <a:latin typeface="Helvetica" panose="020B0604020202020204" pitchFamily="34" charset="0"/>
                <a:ea typeface="MS Mincho" pitchFamily="49" charset="-128"/>
                <a:cs typeface="Helvetica" panose="020B0604020202020204" pitchFamily="34" charset="0"/>
              </a:rPr>
              <a:t>Low energy part: low frequency, low cryo-loss, short focusing distances  → Solenoids inside CM → SC;</a:t>
            </a:r>
          </a:p>
          <a:p>
            <a:pPr algn="just">
              <a:spcBef>
                <a:spcPct val="0"/>
              </a:spcBef>
              <a:defRPr/>
            </a:pPr>
            <a:r>
              <a:rPr lang="en-GB" altLang="ja-JP" sz="1800" dirty="0">
                <a:solidFill>
                  <a:schemeClr val="tx2">
                    <a:lumMod val="75000"/>
                  </a:schemeClr>
                </a:solidFill>
                <a:latin typeface="Helvetica" panose="020B0604020202020204" pitchFamily="34" charset="0"/>
                <a:ea typeface="MS Mincho" pitchFamily="49" charset="-128"/>
                <a:cs typeface="Helvetica" panose="020B0604020202020204" pitchFamily="34" charset="0"/>
              </a:rPr>
              <a:t>Medium and high energy parts: high Q</a:t>
            </a:r>
            <a:r>
              <a:rPr lang="en-GB" altLang="ja-JP" sz="1800" baseline="-25000" dirty="0">
                <a:solidFill>
                  <a:schemeClr val="tx2">
                    <a:lumMod val="75000"/>
                  </a:schemeClr>
                </a:solidFill>
                <a:latin typeface="Helvetica" panose="020B0604020202020204" pitchFamily="34" charset="0"/>
                <a:ea typeface="MS Mincho" pitchFamily="49" charset="-128"/>
                <a:cs typeface="Helvetica" panose="020B0604020202020204" pitchFamily="34" charset="0"/>
              </a:rPr>
              <a:t>0</a:t>
            </a:r>
            <a:r>
              <a:rPr lang="en-GB" altLang="ja-JP" sz="1800" dirty="0">
                <a:solidFill>
                  <a:schemeClr val="tx2">
                    <a:lumMod val="75000"/>
                  </a:schemeClr>
                </a:solidFill>
                <a:latin typeface="Helvetica" panose="020B0604020202020204" pitchFamily="34" charset="0"/>
                <a:ea typeface="MS Mincho" pitchFamily="49" charset="-128"/>
                <a:cs typeface="Helvetica" panose="020B0604020202020204" pitchFamily="34" charset="0"/>
              </a:rPr>
              <a:t> is necessary → Quads outside CMs → RT → </a:t>
            </a:r>
            <a:r>
              <a:rPr lang="en-GB" altLang="ja-JP" sz="1800" dirty="0">
                <a:solidFill>
                  <a:schemeClr val="tx1"/>
                </a:solidFill>
                <a:ea typeface="MS Mincho" pitchFamily="49" charset="-128"/>
                <a:cs typeface="Times New Roman" pitchFamily="18" charset="0"/>
              </a:rPr>
              <a:t>Simpler cavity magnetic shielding requirements (elliptical N-doped cavities need &lt; 3-5 </a:t>
            </a:r>
            <a:r>
              <a:rPr lang="en-GB" altLang="ja-JP" sz="1800" dirty="0" err="1">
                <a:solidFill>
                  <a:schemeClr val="tx1"/>
                </a:solidFill>
                <a:ea typeface="MS Mincho" pitchFamily="49" charset="-128"/>
                <a:cs typeface="Times New Roman" pitchFamily="18" charset="0"/>
              </a:rPr>
              <a:t>mG</a:t>
            </a:r>
            <a:r>
              <a:rPr lang="en-GB" altLang="ja-JP" sz="1800" dirty="0">
                <a:solidFill>
                  <a:schemeClr val="tx1"/>
                </a:solidFill>
                <a:ea typeface="MS Mincho" pitchFamily="49" charset="-128"/>
                <a:cs typeface="Times New Roman" pitchFamily="18" charset="0"/>
              </a:rPr>
              <a:t> for residual field to preserve high Q</a:t>
            </a:r>
            <a:r>
              <a:rPr lang="en-GB" altLang="ja-JP" sz="1800" baseline="-25000" dirty="0">
                <a:solidFill>
                  <a:schemeClr val="tx1"/>
                </a:solidFill>
                <a:ea typeface="MS Mincho" pitchFamily="49" charset="-128"/>
                <a:cs typeface="Times New Roman" pitchFamily="18" charset="0"/>
              </a:rPr>
              <a:t>0</a:t>
            </a:r>
            <a:r>
              <a:rPr lang="en-GB" altLang="ja-JP" sz="1800" dirty="0">
                <a:solidFill>
                  <a:schemeClr val="tx1"/>
                </a:solidFill>
                <a:ea typeface="MS Mincho" pitchFamily="49" charset="-128"/>
                <a:cs typeface="Times New Roman" pitchFamily="18" charset="0"/>
              </a:rPr>
              <a:t>)</a:t>
            </a:r>
          </a:p>
          <a:p>
            <a:pPr marL="0" indent="0" algn="just">
              <a:spcBef>
                <a:spcPct val="0"/>
              </a:spcBef>
              <a:buNone/>
              <a:defRPr/>
            </a:pPr>
            <a:r>
              <a:rPr lang="en-GB" altLang="ja-JP" sz="1800" dirty="0">
                <a:solidFill>
                  <a:schemeClr val="tx2">
                    <a:lumMod val="75000"/>
                  </a:schemeClr>
                </a:solidFill>
                <a:latin typeface="Helvetica" panose="020B0604020202020204" pitchFamily="34" charset="0"/>
                <a:ea typeface="MS Mincho" pitchFamily="49" charset="-128"/>
                <a:cs typeface="Helvetica" panose="020B0604020202020204" pitchFamily="34" charset="0"/>
              </a:rPr>
              <a:t> </a:t>
            </a:r>
          </a:p>
          <a:p>
            <a:pPr marL="0" indent="0" algn="just">
              <a:spcBef>
                <a:spcPct val="0"/>
              </a:spcBef>
              <a:buNone/>
              <a:defRPr/>
            </a:pPr>
            <a:endParaRPr lang="en-GB" altLang="ja-JP" sz="2000" dirty="0">
              <a:solidFill>
                <a:schemeClr val="accent6"/>
              </a:solidFill>
              <a:latin typeface="Helvetica" panose="020B0604020202020204" pitchFamily="34" charset="0"/>
              <a:ea typeface="MS Mincho" pitchFamily="49" charset="-128"/>
              <a:cs typeface="Helvetica" panose="020B0604020202020204" pitchFamily="34" charset="0"/>
            </a:endParaRPr>
          </a:p>
          <a:p>
            <a:pPr algn="just" defTabSz="914400" eaLnBrk="1" hangingPunct="1">
              <a:spcBef>
                <a:spcPct val="0"/>
              </a:spcBef>
              <a:buFont typeface="Wingdings" pitchFamily="2" charset="2"/>
              <a:buChar char="v"/>
              <a:defRPr/>
            </a:pPr>
            <a:endParaRPr lang="en-US" altLang="ja-JP" sz="900" dirty="0">
              <a:solidFill>
                <a:schemeClr val="tx1"/>
              </a:solidFill>
              <a:latin typeface="+mj-lt"/>
            </a:endParaRPr>
          </a:p>
        </p:txBody>
      </p:sp>
      <p:sp>
        <p:nvSpPr>
          <p:cNvPr id="2" name="TextBox 1">
            <a:extLst>
              <a:ext uri="{FF2B5EF4-FFF2-40B4-BE49-F238E27FC236}">
                <a16:creationId xmlns:a16="http://schemas.microsoft.com/office/drawing/2014/main" id="{DF6B2DC5-08D8-4438-970A-87811C79E6CB}"/>
              </a:ext>
            </a:extLst>
          </p:cNvPr>
          <p:cNvSpPr txBox="1"/>
          <p:nvPr/>
        </p:nvSpPr>
        <p:spPr>
          <a:xfrm>
            <a:off x="5641802" y="193462"/>
            <a:ext cx="3255571" cy="307777"/>
          </a:xfrm>
          <a:prstGeom prst="rect">
            <a:avLst/>
          </a:prstGeom>
          <a:noFill/>
        </p:spPr>
        <p:txBody>
          <a:bodyPr wrap="none" rtlCol="0">
            <a:spAutoFit/>
          </a:bodyPr>
          <a:lstStyle/>
          <a:p>
            <a:r>
              <a:rPr lang="en-US" sz="1400" dirty="0">
                <a:latin typeface="Helvetica" panose="020B0604020202020204" pitchFamily="34" charset="0"/>
                <a:ea typeface="Cambria Math" panose="02040503050406030204" pitchFamily="18" charset="0"/>
                <a:cs typeface="Helvetica" panose="020B0604020202020204" pitchFamily="34" charset="0"/>
              </a:rPr>
              <a:t>*Details in the lectures of V. </a:t>
            </a:r>
            <a:r>
              <a:rPr lang="en-US" sz="1400" dirty="0" err="1">
                <a:latin typeface="Helvetica" panose="020B0604020202020204" pitchFamily="34" charset="0"/>
                <a:ea typeface="Cambria Math" panose="02040503050406030204" pitchFamily="18" charset="0"/>
                <a:cs typeface="Helvetica" panose="020B0604020202020204" pitchFamily="34" charset="0"/>
              </a:rPr>
              <a:t>Kashikhin</a:t>
            </a:r>
            <a:r>
              <a:rPr lang="en-US" sz="1400" dirty="0">
                <a:latin typeface="Helvetica" panose="020B0604020202020204" pitchFamily="34" charset="0"/>
                <a:ea typeface="Cambria Math" panose="02040503050406030204" pitchFamily="18" charset="0"/>
                <a:cs typeface="Helvetica" panose="020B0604020202020204" pitchFamily="34" charset="0"/>
              </a:rPr>
              <a:t> </a:t>
            </a:r>
            <a:endParaRPr lang="en-US" sz="1400" dirty="0"/>
          </a:p>
        </p:txBody>
      </p:sp>
      <p:sp>
        <p:nvSpPr>
          <p:cNvPr id="9" name="Rectangle 8">
            <a:extLst>
              <a:ext uri="{FF2B5EF4-FFF2-40B4-BE49-F238E27FC236}">
                <a16:creationId xmlns:a16="http://schemas.microsoft.com/office/drawing/2014/main" id="{3794341B-E90E-4AC5-A85C-30DE4B181D38}"/>
              </a:ext>
            </a:extLst>
          </p:cNvPr>
          <p:cNvSpPr/>
          <p:nvPr/>
        </p:nvSpPr>
        <p:spPr>
          <a:xfrm>
            <a:off x="-11151" y="5361947"/>
            <a:ext cx="9289091" cy="984885"/>
          </a:xfrm>
          <a:prstGeom prst="rect">
            <a:avLst/>
          </a:prstGeom>
        </p:spPr>
        <p:txBody>
          <a:bodyPr wrap="square">
            <a:spAutoFit/>
          </a:bodyPr>
          <a:lstStyle/>
          <a:p>
            <a:pPr lvl="1" indent="0" algn="ctr">
              <a:buFont typeface="Arial" pitchFamily="34" charset="0"/>
              <a:buNone/>
              <a:defRPr/>
            </a:pPr>
            <a:r>
              <a:rPr lang="en-US" altLang="ja-JP" sz="2000" b="1" u="sng" dirty="0">
                <a:solidFill>
                  <a:srgbClr val="7030A0"/>
                </a:solidFill>
                <a:ea typeface="Calibri" pitchFamily="34" charset="0"/>
                <a:cs typeface="Times New Roman" pitchFamily="18" charset="0"/>
              </a:rPr>
              <a:t>Section</a:t>
            </a:r>
            <a:r>
              <a:rPr lang="en-US" altLang="ja-JP" sz="2000" u="sng" dirty="0">
                <a:solidFill>
                  <a:srgbClr val="7030A0"/>
                </a:solidFill>
                <a:ea typeface="Calibri" pitchFamily="34" charset="0"/>
                <a:cs typeface="Times New Roman" pitchFamily="18" charset="0"/>
              </a:rPr>
              <a:t>       HWR     SSR1   SSR2   LB650       HB650  </a:t>
            </a:r>
          </a:p>
          <a:p>
            <a:pPr lvl="1" indent="0" algn="ctr">
              <a:buFont typeface="Arial" pitchFamily="34" charset="0"/>
              <a:buNone/>
              <a:defRPr/>
            </a:pPr>
            <a:r>
              <a:rPr lang="en-US" altLang="ja-JP" sz="2000" b="1" u="sng" dirty="0">
                <a:solidFill>
                  <a:srgbClr val="7030A0"/>
                </a:solidFill>
                <a:ea typeface="Calibri" pitchFamily="34" charset="0"/>
                <a:cs typeface="Times New Roman" pitchFamily="18" charset="0"/>
              </a:rPr>
              <a:t>Magnet</a:t>
            </a:r>
            <a:r>
              <a:rPr lang="en-US" altLang="ja-JP" sz="2000" u="sng" dirty="0">
                <a:solidFill>
                  <a:srgbClr val="7030A0"/>
                </a:solidFill>
                <a:ea typeface="Calibri" pitchFamily="34" charset="0"/>
                <a:cs typeface="Times New Roman" pitchFamily="18" charset="0"/>
              </a:rPr>
              <a:t>         S              </a:t>
            </a:r>
            <a:r>
              <a:rPr lang="en-US" altLang="ja-JP" sz="2000" u="sng" dirty="0" err="1">
                <a:solidFill>
                  <a:srgbClr val="7030A0"/>
                </a:solidFill>
                <a:ea typeface="Calibri" pitchFamily="34" charset="0"/>
                <a:cs typeface="Times New Roman" pitchFamily="18" charset="0"/>
              </a:rPr>
              <a:t>S</a:t>
            </a:r>
            <a:r>
              <a:rPr lang="en-US" altLang="ja-JP" sz="2000" u="sng" dirty="0">
                <a:solidFill>
                  <a:srgbClr val="7030A0"/>
                </a:solidFill>
                <a:ea typeface="Calibri" pitchFamily="34" charset="0"/>
                <a:cs typeface="Times New Roman" pitchFamily="18" charset="0"/>
              </a:rPr>
              <a:t>       </a:t>
            </a:r>
            <a:r>
              <a:rPr lang="en-US" altLang="ja-JP" sz="2000" u="sng" dirty="0" err="1">
                <a:solidFill>
                  <a:srgbClr val="7030A0"/>
                </a:solidFill>
                <a:ea typeface="Calibri" pitchFamily="34" charset="0"/>
                <a:cs typeface="Times New Roman" pitchFamily="18" charset="0"/>
              </a:rPr>
              <a:t>S</a:t>
            </a:r>
            <a:r>
              <a:rPr lang="en-US" altLang="ja-JP" sz="2000" u="sng" dirty="0">
                <a:solidFill>
                  <a:srgbClr val="7030A0"/>
                </a:solidFill>
                <a:ea typeface="Calibri" pitchFamily="34" charset="0"/>
                <a:cs typeface="Times New Roman" pitchFamily="18" charset="0"/>
              </a:rPr>
              <a:t>     </a:t>
            </a:r>
            <a:r>
              <a:rPr lang="en-US" altLang="ja-JP" sz="2000" b="1" u="sng" dirty="0">
                <a:solidFill>
                  <a:srgbClr val="7030A0"/>
                </a:solidFill>
                <a:ea typeface="Calibri" pitchFamily="34" charset="0"/>
                <a:cs typeface="Times New Roman" pitchFamily="18" charset="0"/>
              </a:rPr>
              <a:t>      </a:t>
            </a:r>
            <a:r>
              <a:rPr lang="en-US" altLang="ja-JP" sz="2000" u="sng" dirty="0">
                <a:solidFill>
                  <a:srgbClr val="7030A0"/>
                </a:solidFill>
                <a:ea typeface="Calibri" pitchFamily="34" charset="0"/>
                <a:cs typeface="Times New Roman" pitchFamily="18" charset="0"/>
              </a:rPr>
              <a:t>FD</a:t>
            </a:r>
            <a:r>
              <a:rPr lang="en-US" altLang="ja-JP" sz="2000" u="sng" baseline="30000" dirty="0">
                <a:solidFill>
                  <a:srgbClr val="7030A0"/>
                </a:solidFill>
                <a:ea typeface="Calibri" pitchFamily="34" charset="0"/>
                <a:cs typeface="Times New Roman" pitchFamily="18" charset="0"/>
              </a:rPr>
              <a:t>       </a:t>
            </a:r>
            <a:r>
              <a:rPr lang="en-US" altLang="ja-JP" sz="2000" b="1" u="sng" baseline="30000" dirty="0">
                <a:solidFill>
                  <a:srgbClr val="7030A0"/>
                </a:solidFill>
                <a:ea typeface="Calibri" pitchFamily="34" charset="0"/>
                <a:cs typeface="Times New Roman" pitchFamily="18" charset="0"/>
              </a:rPr>
              <a:t>    </a:t>
            </a:r>
            <a:r>
              <a:rPr lang="en-US" altLang="ja-JP" sz="2000" u="sng" dirty="0">
                <a:solidFill>
                  <a:srgbClr val="7030A0"/>
                </a:solidFill>
                <a:ea typeface="Calibri" pitchFamily="34" charset="0"/>
                <a:cs typeface="Times New Roman" pitchFamily="18" charset="0"/>
              </a:rPr>
              <a:t>           </a:t>
            </a:r>
            <a:r>
              <a:rPr lang="en-US" altLang="ja-JP" sz="2000" u="sng" dirty="0" err="1">
                <a:solidFill>
                  <a:srgbClr val="7030A0"/>
                </a:solidFill>
                <a:ea typeface="Calibri" pitchFamily="34" charset="0"/>
                <a:cs typeface="Times New Roman" pitchFamily="18" charset="0"/>
              </a:rPr>
              <a:t>FD</a:t>
            </a:r>
            <a:r>
              <a:rPr lang="en-US" altLang="ja-JP" sz="2000" u="sng" dirty="0">
                <a:solidFill>
                  <a:srgbClr val="7030A0"/>
                </a:solidFill>
                <a:ea typeface="Calibri" pitchFamily="34" charset="0"/>
                <a:cs typeface="Times New Roman" pitchFamily="18" charset="0"/>
              </a:rPr>
              <a:t>   </a:t>
            </a:r>
          </a:p>
          <a:p>
            <a:pPr indent="0">
              <a:buFont typeface="Arial" pitchFamily="34" charset="0"/>
              <a:buNone/>
              <a:defRPr/>
            </a:pPr>
            <a:r>
              <a:rPr lang="en-GB" altLang="ja-JP" sz="1600" i="1" dirty="0">
                <a:solidFill>
                  <a:srgbClr val="C00000"/>
                </a:solidFill>
                <a:ea typeface="MS Mincho" pitchFamily="49" charset="-128"/>
              </a:rPr>
              <a:t>	</a:t>
            </a:r>
            <a:r>
              <a:rPr lang="en-GB" altLang="ja-JP" sz="1800" i="1" dirty="0">
                <a:solidFill>
                  <a:srgbClr val="C00000"/>
                </a:solidFill>
                <a:ea typeface="MS Mincho" pitchFamily="49" charset="-128"/>
              </a:rPr>
              <a:t> S – solenoid,  FD – doublet (F : focusing and D: Defocusing quadrupole).</a:t>
            </a:r>
            <a:endParaRPr lang="en-US" altLang="ja-JP" sz="1800" dirty="0">
              <a:solidFill>
                <a:srgbClr val="7030A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9ED1765C-4EAD-424E-9B96-7646E566819E}"/>
              </a:ext>
            </a:extLst>
          </p:cNvPr>
          <p:cNvSpPr/>
          <p:nvPr/>
        </p:nvSpPr>
        <p:spPr>
          <a:xfrm>
            <a:off x="2365076" y="5052424"/>
            <a:ext cx="6031791" cy="461665"/>
          </a:xfrm>
          <a:prstGeom prst="rect">
            <a:avLst/>
          </a:prstGeom>
        </p:spPr>
        <p:txBody>
          <a:bodyPr wrap="square">
            <a:spAutoFit/>
          </a:bodyPr>
          <a:lstStyle/>
          <a:p>
            <a:pPr marL="342900" indent="-342900" algn="just" defTabSz="914400">
              <a:buFont typeface="Arial" panose="020B0604020202020204" pitchFamily="34" charset="0"/>
              <a:buChar char="•"/>
              <a:defRPr/>
            </a:pPr>
            <a:r>
              <a:rPr lang="en-GB" altLang="ja-JP" i="1" dirty="0">
                <a:ea typeface="MS Mincho" pitchFamily="49" charset="-128"/>
                <a:cs typeface="Times New Roman" pitchFamily="18" charset="0"/>
              </a:rPr>
              <a:t>Focusing magnets in each PIP II section</a:t>
            </a:r>
            <a:endParaRPr lang="en-GB" altLang="ja-JP" sz="1800" i="1" dirty="0">
              <a:ea typeface="MS Mincho" pitchFamily="49" charset="-128"/>
              <a:cs typeface="Times New Roman" pitchFamily="18" charset="0"/>
            </a:endParaRPr>
          </a:p>
        </p:txBody>
      </p:sp>
    </p:spTree>
    <p:extLst>
      <p:ext uri="{BB962C8B-B14F-4D97-AF65-F5344CB8AC3E}">
        <p14:creationId xmlns:p14="http://schemas.microsoft.com/office/powerpoint/2010/main" val="18757774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itchFamily="124" charset="0"/>
              </a:rPr>
              <a:t>Lattice Design: Focusing Periods</a:t>
            </a:r>
          </a:p>
        </p:txBody>
      </p:sp>
      <p:sp>
        <p:nvSpPr>
          <p:cNvPr id="20483" name="Date Placeholder 3"/>
          <p:cNvSpPr>
            <a:spLocks noGrp="1"/>
          </p:cNvSpPr>
          <p:nvPr>
            <p:ph type="dt" sz="quarter" idx="10"/>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a:solidFill>
                  <a:srgbClr val="004C97"/>
                </a:solidFill>
                <a:latin typeface="Helvetica" pitchFamily="124" charset="0"/>
              </a:rPr>
              <a:t>1/13/2020</a:t>
            </a:r>
          </a:p>
        </p:txBody>
      </p:sp>
      <p:sp>
        <p:nvSpPr>
          <p:cNvPr id="20484" name="Footer Placeholder 4"/>
          <p:cNvSpPr>
            <a:spLocks noGrp="1"/>
          </p:cNvSpPr>
          <p:nvPr>
            <p:ph type="ftr" sz="quarter" idx="11"/>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a:solidFill>
                  <a:srgbClr val="004C97"/>
                </a:solidFill>
                <a:latin typeface="Helvetica" pitchFamily="124" charset="0"/>
              </a:rPr>
              <a:t>V. Yakovlev | Engineering in Particle Accelerators</a:t>
            </a:r>
            <a:endParaRPr lang="en-US" altLang="en-US" sz="900" b="1">
              <a:solidFill>
                <a:srgbClr val="004C97"/>
              </a:solidFill>
              <a:latin typeface="Helvetica" pitchFamily="124" charset="0"/>
            </a:endParaRPr>
          </a:p>
        </p:txBody>
      </p:sp>
      <p:sp>
        <p:nvSpPr>
          <p:cNvPr id="20485" name="Slide Number Placeholder 5"/>
          <p:cNvSpPr>
            <a:spLocks noGrp="1"/>
          </p:cNvSpPr>
          <p:nvPr>
            <p:ph type="sldNum" sz="quarter" idx="12"/>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8FE064C-CBCB-45A7-9E9F-9F920FAC0DA0}" type="slidenum">
              <a:rPr lang="en-US" altLang="en-US" sz="900">
                <a:solidFill>
                  <a:srgbClr val="004C97"/>
                </a:solidFill>
                <a:latin typeface="Helvetica" pitchFamily="124" charset="0"/>
              </a:rPr>
              <a:pPr eaLnBrk="1" hangingPunct="1"/>
              <a:t>197</a:t>
            </a:fld>
            <a:endParaRPr lang="en-US" altLang="en-US" sz="900">
              <a:solidFill>
                <a:srgbClr val="004C97"/>
              </a:solidFill>
              <a:latin typeface="Helvetica" pitchFamily="124" charset="0"/>
            </a:endParaRPr>
          </a:p>
        </p:txBody>
      </p:sp>
      <p:sp>
        <p:nvSpPr>
          <p:cNvPr id="7" name="TextBox 6"/>
          <p:cNvSpPr txBox="1"/>
          <p:nvPr/>
        </p:nvSpPr>
        <p:spPr>
          <a:xfrm>
            <a:off x="228600" y="920465"/>
            <a:ext cx="8595352" cy="1015663"/>
          </a:xfrm>
          <a:prstGeom prst="rect">
            <a:avLst/>
          </a:prstGeom>
          <a:noFill/>
        </p:spPr>
        <p:txBody>
          <a:bodyPr wrap="square">
            <a:spAutoFit/>
          </a:bodyPr>
          <a:lstStyle/>
          <a:p>
            <a:pPr marL="342900" indent="-342900" algn="just">
              <a:buFont typeface="Arial" panose="020B0604020202020204" pitchFamily="34" charset="0"/>
              <a:buChar char="•"/>
              <a:defRPr/>
            </a:pPr>
            <a:r>
              <a:rPr lang="en-GB" sz="2000" dirty="0">
                <a:solidFill>
                  <a:schemeClr val="accent6"/>
                </a:solidFill>
                <a:latin typeface="Helvetica" panose="020B0604020202020204" pitchFamily="34" charset="0"/>
                <a:cs typeface="Helvetica" panose="020B0604020202020204" pitchFamily="34" charset="0"/>
              </a:rPr>
              <a:t>Length of the focusing period is kept short, especially in the low energy section where beam is non-relativistic and non-linear force may be significant . </a:t>
            </a:r>
            <a:endParaRPr lang="en-US" sz="2000" dirty="0">
              <a:solidFill>
                <a:schemeClr val="accent6"/>
              </a:solidFill>
              <a:latin typeface="Helvetica" panose="020B0604020202020204" pitchFamily="34" charset="0"/>
              <a:cs typeface="Helvetica" panose="020B0604020202020204" pitchFamily="34" charset="0"/>
            </a:endParaRPr>
          </a:p>
        </p:txBody>
      </p:sp>
      <p:sp>
        <p:nvSpPr>
          <p:cNvPr id="8" name="TextBox 7"/>
          <p:cNvSpPr txBox="1"/>
          <p:nvPr/>
        </p:nvSpPr>
        <p:spPr>
          <a:xfrm>
            <a:off x="5556068" y="1619254"/>
            <a:ext cx="3587932" cy="461665"/>
          </a:xfrm>
          <a:prstGeom prst="rect">
            <a:avLst/>
          </a:prstGeom>
          <a:noFill/>
        </p:spPr>
        <p:txBody>
          <a:bodyPr wrap="square" rtlCol="0">
            <a:spAutoFit/>
          </a:bodyPr>
          <a:lstStyle/>
          <a:p>
            <a:r>
              <a:rPr lang="en-US" dirty="0" err="1"/>
              <a:t>Cryomodule</a:t>
            </a:r>
            <a:r>
              <a:rPr lang="en-US" dirty="0"/>
              <a:t> Arrangement</a:t>
            </a:r>
          </a:p>
        </p:txBody>
      </p:sp>
      <p:sp>
        <p:nvSpPr>
          <p:cNvPr id="9" name="TextBox 8"/>
          <p:cNvSpPr txBox="1"/>
          <p:nvPr/>
        </p:nvSpPr>
        <p:spPr>
          <a:xfrm>
            <a:off x="5796215" y="2149188"/>
            <a:ext cx="2958737" cy="400110"/>
          </a:xfrm>
          <a:prstGeom prst="rect">
            <a:avLst/>
          </a:prstGeom>
          <a:noFill/>
        </p:spPr>
        <p:txBody>
          <a:bodyPr wrap="square" rtlCol="0">
            <a:spAutoFit/>
          </a:bodyPr>
          <a:lstStyle/>
          <a:p>
            <a:r>
              <a:rPr lang="en-US" sz="2000" dirty="0">
                <a:solidFill>
                  <a:schemeClr val="accent2"/>
                </a:solidFill>
              </a:rPr>
              <a:t>SC-SC-SC-SC-SC-SC-SC-SC</a:t>
            </a:r>
          </a:p>
        </p:txBody>
      </p:sp>
      <p:sp>
        <p:nvSpPr>
          <p:cNvPr id="10" name="TextBox 9"/>
          <p:cNvSpPr txBox="1"/>
          <p:nvPr/>
        </p:nvSpPr>
        <p:spPr>
          <a:xfrm>
            <a:off x="6045986" y="3549007"/>
            <a:ext cx="2497650" cy="400110"/>
          </a:xfrm>
          <a:prstGeom prst="rect">
            <a:avLst/>
          </a:prstGeom>
          <a:noFill/>
        </p:spPr>
        <p:txBody>
          <a:bodyPr wrap="square" rtlCol="0">
            <a:spAutoFit/>
          </a:bodyPr>
          <a:lstStyle/>
          <a:p>
            <a:r>
              <a:rPr lang="en-US" sz="2000" dirty="0"/>
              <a:t>CSC-CSC-CSC-CSC</a:t>
            </a:r>
          </a:p>
        </p:txBody>
      </p:sp>
      <p:sp>
        <p:nvSpPr>
          <p:cNvPr id="11" name="TextBox 10"/>
          <p:cNvSpPr txBox="1"/>
          <p:nvPr/>
        </p:nvSpPr>
        <p:spPr>
          <a:xfrm>
            <a:off x="5865215" y="4983526"/>
            <a:ext cx="2958737" cy="400110"/>
          </a:xfrm>
          <a:prstGeom prst="rect">
            <a:avLst/>
          </a:prstGeom>
          <a:noFill/>
        </p:spPr>
        <p:txBody>
          <a:bodyPr wrap="square" rtlCol="0">
            <a:spAutoFit/>
          </a:bodyPr>
          <a:lstStyle/>
          <a:p>
            <a:r>
              <a:rPr lang="en-US" sz="2000" dirty="0">
                <a:solidFill>
                  <a:srgbClr val="00B050"/>
                </a:solidFill>
              </a:rPr>
              <a:t>    SCC-SCC-SC</a:t>
            </a:r>
          </a:p>
        </p:txBody>
      </p:sp>
      <p:pic>
        <p:nvPicPr>
          <p:cNvPr id="2" name="Picture 1"/>
          <p:cNvPicPr>
            <a:picLocks noChangeAspect="1"/>
          </p:cNvPicPr>
          <p:nvPr/>
        </p:nvPicPr>
        <p:blipFill>
          <a:blip r:embed="rId3"/>
          <a:stretch>
            <a:fillRect/>
          </a:stretch>
        </p:blipFill>
        <p:spPr>
          <a:xfrm>
            <a:off x="228600" y="1977232"/>
            <a:ext cx="5369073" cy="4165660"/>
          </a:xfrm>
          <a:prstGeom prst="rect">
            <a:avLst/>
          </a:prstGeom>
        </p:spPr>
      </p:pic>
    </p:spTree>
    <p:extLst>
      <p:ext uri="{BB962C8B-B14F-4D97-AF65-F5344CB8AC3E}">
        <p14:creationId xmlns:p14="http://schemas.microsoft.com/office/powerpoint/2010/main" val="247482945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Helvetica" pitchFamily="124" charset="0"/>
              </a:rPr>
              <a:t>Lattice Design: Focusing Period in High Energy Section </a:t>
            </a:r>
          </a:p>
        </p:txBody>
      </p:sp>
      <p:sp>
        <p:nvSpPr>
          <p:cNvPr id="21507" name="Date Placeholder 3"/>
          <p:cNvSpPr>
            <a:spLocks noGrp="1"/>
          </p:cNvSpPr>
          <p:nvPr>
            <p:ph type="dt" sz="quarter" idx="10"/>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a:solidFill>
                  <a:srgbClr val="004C97"/>
                </a:solidFill>
                <a:latin typeface="Helvetica" pitchFamily="124" charset="0"/>
              </a:rPr>
              <a:t>1/13/2020</a:t>
            </a:r>
          </a:p>
        </p:txBody>
      </p:sp>
      <p:sp>
        <p:nvSpPr>
          <p:cNvPr id="21508" name="Footer Placeholder 4"/>
          <p:cNvSpPr>
            <a:spLocks noGrp="1"/>
          </p:cNvSpPr>
          <p:nvPr>
            <p:ph type="ftr" sz="quarter" idx="11"/>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a:solidFill>
                  <a:srgbClr val="004C97"/>
                </a:solidFill>
                <a:latin typeface="Helvetica" pitchFamily="124" charset="0"/>
              </a:rPr>
              <a:t>V. Yakovlev | Engineering in Particle Accelerators</a:t>
            </a:r>
            <a:endParaRPr lang="en-US" altLang="en-US" sz="900" b="1">
              <a:solidFill>
                <a:srgbClr val="004C97"/>
              </a:solidFill>
              <a:latin typeface="Helvetica" pitchFamily="124" charset="0"/>
            </a:endParaRPr>
          </a:p>
        </p:txBody>
      </p:sp>
      <p:sp>
        <p:nvSpPr>
          <p:cNvPr id="21509" name="Slide Number Placeholder 5"/>
          <p:cNvSpPr>
            <a:spLocks noGrp="1"/>
          </p:cNvSpPr>
          <p:nvPr>
            <p:ph type="sldNum" sz="quarter" idx="12"/>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6A54907-8F4E-470D-BAFF-477CC1930670}" type="slidenum">
              <a:rPr lang="en-US" altLang="en-US" sz="900">
                <a:solidFill>
                  <a:srgbClr val="004C97"/>
                </a:solidFill>
                <a:latin typeface="Helvetica" pitchFamily="124" charset="0"/>
              </a:rPr>
              <a:pPr eaLnBrk="1" hangingPunct="1"/>
              <a:t>198</a:t>
            </a:fld>
            <a:endParaRPr lang="en-US" altLang="en-US" sz="900">
              <a:solidFill>
                <a:srgbClr val="004C97"/>
              </a:solidFill>
              <a:latin typeface="Helvetica" pitchFamily="124" charset="0"/>
            </a:endParaRPr>
          </a:p>
        </p:txBody>
      </p:sp>
      <p:pic>
        <p:nvPicPr>
          <p:cNvPr id="21510" name="Picture 2" descr="C:\Users\asaini\Documents\Conferences\IPAC2015\Paper\CwLinacDesign\Final\Fig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882" y="1763304"/>
            <a:ext cx="6114473" cy="44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4200" y="888134"/>
            <a:ext cx="8331200" cy="969496"/>
          </a:xfrm>
          <a:prstGeom prst="rect">
            <a:avLst/>
          </a:prstGeom>
          <a:noFill/>
        </p:spPr>
        <p:txBody>
          <a:bodyPr wrap="square" rtlCol="0">
            <a:spAutoFit/>
          </a:bodyPr>
          <a:lstStyle/>
          <a:p>
            <a:pPr marL="342900" indent="-342900">
              <a:buFont typeface="Arial" panose="020B0604020202020204" pitchFamily="34" charset="0"/>
              <a:buChar char="•"/>
            </a:pPr>
            <a:r>
              <a:rPr lang="en-US" sz="1900" dirty="0">
                <a:solidFill>
                  <a:schemeClr val="accent6"/>
                </a:solidFill>
                <a:latin typeface="Helvetica" panose="020B0604020202020204" pitchFamily="34" charset="0"/>
                <a:cs typeface="Helvetica" panose="020B0604020202020204" pitchFamily="34" charset="0"/>
              </a:rPr>
              <a:t>Frequency jump from 325 MHz to 650 MHz at LB650 MHz section</a:t>
            </a:r>
          </a:p>
          <a:p>
            <a:pPr marL="342900" indent="-342900">
              <a:buFont typeface="Arial" panose="020B0604020202020204" pitchFamily="34" charset="0"/>
              <a:buChar char="•"/>
            </a:pPr>
            <a:r>
              <a:rPr lang="en-US" sz="1900" dirty="0">
                <a:solidFill>
                  <a:schemeClr val="accent6"/>
                </a:solidFill>
                <a:latin typeface="Helvetica" panose="020B0604020202020204" pitchFamily="34" charset="0"/>
                <a:cs typeface="Helvetica" panose="020B0604020202020204" pitchFamily="34" charset="0"/>
              </a:rPr>
              <a:t>Solenoidal focusing is replaced with quadrupole doublet.  </a:t>
            </a:r>
          </a:p>
          <a:p>
            <a:pPr marL="342900" indent="-342900">
              <a:buFont typeface="Arial" panose="020B0604020202020204" pitchFamily="34" charset="0"/>
              <a:buChar char="•"/>
            </a:pPr>
            <a:r>
              <a:rPr lang="en-US" sz="1900" dirty="0">
                <a:solidFill>
                  <a:schemeClr val="accent6"/>
                </a:solidFill>
                <a:latin typeface="Helvetica" panose="020B0604020202020204" pitchFamily="34" charset="0"/>
                <a:cs typeface="Helvetica" panose="020B0604020202020204" pitchFamily="34" charset="0"/>
              </a:rPr>
              <a:t>Same family of doublet is used in both LB650 and HB650 sections. </a:t>
            </a:r>
          </a:p>
        </p:txBody>
      </p:sp>
    </p:spTree>
    <p:extLst>
      <p:ext uri="{BB962C8B-B14F-4D97-AF65-F5344CB8AC3E}">
        <p14:creationId xmlns:p14="http://schemas.microsoft.com/office/powerpoint/2010/main" val="38604266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Transition Energy between Sections </a:t>
            </a:r>
            <a:r>
              <a:rPr lang="en-US" sz="2400" b="0" dirty="0"/>
              <a:t>:</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199</a:t>
            </a:fld>
            <a:endParaRPr lang="en-US" dirty="0"/>
          </a:p>
        </p:txBody>
      </p:sp>
      <p:sp>
        <p:nvSpPr>
          <p:cNvPr id="9" name="TextBox 8"/>
          <p:cNvSpPr txBox="1"/>
          <p:nvPr/>
        </p:nvSpPr>
        <p:spPr>
          <a:xfrm>
            <a:off x="81414" y="767788"/>
            <a:ext cx="8833986" cy="2062103"/>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mj-lt"/>
              </a:rPr>
              <a:t>Transition Energy between Sections  (type cavity change). Optimization in order to minimize the number of cavities.</a:t>
            </a:r>
          </a:p>
          <a:p>
            <a:pPr marL="285750" indent="-285750" algn="just">
              <a:buFont typeface="Arial" panose="020B0604020202020204" pitchFamily="34" charset="0"/>
              <a:buChar char="•"/>
            </a:pPr>
            <a:r>
              <a:rPr lang="en-US" altLang="en-US" sz="1800" dirty="0">
                <a:latin typeface="+mj-lt"/>
                <a:cs typeface="Helvetica" panose="020B0604020202020204" pitchFamily="34" charset="0"/>
              </a:rPr>
              <a:t>Beam matching between sections and </a:t>
            </a:r>
            <a:r>
              <a:rPr lang="en-US" altLang="en-US" sz="1800" dirty="0" err="1">
                <a:latin typeface="+mj-lt"/>
                <a:cs typeface="Helvetica" panose="020B0604020202020204" pitchFamily="34" charset="0"/>
              </a:rPr>
              <a:t>cryomodules</a:t>
            </a:r>
            <a:r>
              <a:rPr lang="en-US" altLang="en-US" sz="1800" dirty="0">
                <a:latin typeface="+mj-lt"/>
                <a:cs typeface="Helvetica" panose="020B0604020202020204" pitchFamily="34" charset="0"/>
              </a:rPr>
              <a:t> are  achieved using elements of each side of transitions. Avoiding abrupt changes in beam envelopes to reduce possibility of halo formations. </a:t>
            </a:r>
          </a:p>
          <a:p>
            <a:pPr marL="285750" indent="-285750" algn="just">
              <a:buFont typeface="Arial" panose="020B0604020202020204" pitchFamily="34" charset="0"/>
              <a:buChar char="•"/>
            </a:pPr>
            <a:r>
              <a:rPr lang="en-US" altLang="en-US" sz="1800" dirty="0">
                <a:latin typeface="+mj-lt"/>
                <a:cs typeface="Helvetica" panose="020B0604020202020204" pitchFamily="34" charset="0"/>
              </a:rPr>
              <a:t>Adiabatic variation in phase advance along </a:t>
            </a:r>
            <a:r>
              <a:rPr lang="en-US" altLang="en-US" sz="1800" dirty="0" err="1">
                <a:latin typeface="+mj-lt"/>
                <a:cs typeface="Helvetica" panose="020B0604020202020204" pitchFamily="34" charset="0"/>
              </a:rPr>
              <a:t>linac</a:t>
            </a:r>
            <a:r>
              <a:rPr lang="en-US" altLang="en-US" sz="1800" dirty="0">
                <a:latin typeface="+mj-lt"/>
                <a:cs typeface="Helvetica" panose="020B0604020202020204" pitchFamily="34" charset="0"/>
              </a:rPr>
              <a:t>. Reduces possibility of beam mismatch. </a:t>
            </a:r>
          </a:p>
          <a:p>
            <a:pPr marL="342900" indent="6350">
              <a:buFontTx/>
              <a:buChar char="-"/>
            </a:pPr>
            <a:endParaRPr lang="en-US" sz="2000" dirty="0"/>
          </a:p>
        </p:txBody>
      </p:sp>
      <p:pic>
        <p:nvPicPr>
          <p:cNvPr id="19" name="Picture 18"/>
          <p:cNvPicPr/>
          <p:nvPr/>
        </p:nvPicPr>
        <p:blipFill>
          <a:blip r:embed="rId3"/>
          <a:stretch>
            <a:fillRect/>
          </a:stretch>
        </p:blipFill>
        <p:spPr>
          <a:xfrm>
            <a:off x="484127" y="2849051"/>
            <a:ext cx="3049756" cy="2261938"/>
          </a:xfrm>
          <a:prstGeom prst="rect">
            <a:avLst/>
          </a:prstGeom>
        </p:spPr>
      </p:pic>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4332482" y="2849051"/>
            <a:ext cx="2766695" cy="2398395"/>
          </a:xfrm>
          <a:prstGeom prst="rect">
            <a:avLst/>
          </a:prstGeom>
          <a:noFill/>
        </p:spPr>
      </p:pic>
      <p:sp>
        <p:nvSpPr>
          <p:cNvPr id="21" name="Rectangle 20"/>
          <p:cNvSpPr/>
          <p:nvPr/>
        </p:nvSpPr>
        <p:spPr>
          <a:xfrm>
            <a:off x="227298" y="5437715"/>
            <a:ext cx="8833987" cy="830997"/>
          </a:xfrm>
          <a:prstGeom prst="rect">
            <a:avLst/>
          </a:prstGeom>
        </p:spPr>
        <p:txBody>
          <a:bodyPr wrap="square">
            <a:spAutoFit/>
          </a:bodyPr>
          <a:lstStyle/>
          <a:p>
            <a:pPr marL="0" marR="0" algn="just">
              <a:spcBef>
                <a:spcPts val="0"/>
              </a:spcBef>
              <a:spcAft>
                <a:spcPts val="600"/>
              </a:spcAft>
            </a:pPr>
            <a:r>
              <a:rPr lang="en-US" sz="1600" spc="25" dirty="0">
                <a:solidFill>
                  <a:srgbClr val="444444"/>
                </a:solidFill>
                <a:latin typeface="Calibri" panose="020F0502020204030204" pitchFamily="34" charset="0"/>
                <a:ea typeface="Calibri" panose="020F0502020204030204" pitchFamily="34" charset="0"/>
                <a:cs typeface="Helvetica" panose="020B0604020202020204" pitchFamily="34" charset="0"/>
              </a:rPr>
              <a:t>Number of cavities required for acceleration from 185 to 800 MeV versus cavity beta in the LB650 and HB650 sections (left) and the energy gain per cavity versus particle energy (right) for LB650 (red curve) and HB650 (blue curve) cavities.</a:t>
            </a:r>
          </a:p>
        </p:txBody>
      </p:sp>
    </p:spTree>
    <p:extLst>
      <p:ext uri="{BB962C8B-B14F-4D97-AF65-F5344CB8AC3E}">
        <p14:creationId xmlns:p14="http://schemas.microsoft.com/office/powerpoint/2010/main" val="302992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8" name="TextBox 7"/>
          <p:cNvSpPr txBox="1"/>
          <p:nvPr/>
        </p:nvSpPr>
        <p:spPr>
          <a:xfrm>
            <a:off x="128296" y="622332"/>
            <a:ext cx="9015704" cy="6124754"/>
          </a:xfrm>
          <a:prstGeom prst="rect">
            <a:avLst/>
          </a:prstGeom>
          <a:noFill/>
        </p:spPr>
        <p:txBody>
          <a:bodyPr wrap="square" rtlCol="0">
            <a:spAutoFit/>
          </a:bodyPr>
          <a:lstStyle/>
          <a:p>
            <a:r>
              <a:rPr lang="en-US" b="1" dirty="0"/>
              <a:t>Instructors: </a:t>
            </a:r>
            <a:r>
              <a:rPr lang="en-US" i="1" dirty="0"/>
              <a:t>Vyacheslav Yakovlev, Timergali Khabiboulline, </a:t>
            </a:r>
          </a:p>
          <a:p>
            <a:r>
              <a:rPr lang="en-US" i="1" dirty="0"/>
              <a:t>Thomas Nicol, and Vladimir Kashikhin, Fermilab, Batavia</a:t>
            </a:r>
            <a:endParaRPr lang="en-US" dirty="0"/>
          </a:p>
          <a:p>
            <a:r>
              <a:rPr lang="en-US" b="1" dirty="0"/>
              <a:t>One-week course at USPAS 2020, San Diego, CA</a:t>
            </a:r>
          </a:p>
          <a:p>
            <a:r>
              <a:rPr lang="en-US" b="1" dirty="0"/>
              <a:t>January 13-17, 2020</a:t>
            </a:r>
          </a:p>
          <a:p>
            <a:endParaRPr lang="en-US" b="1" dirty="0"/>
          </a:p>
          <a:p>
            <a:r>
              <a:rPr lang="en-US" b="1" dirty="0"/>
              <a:t>Purpose and Audience: </a:t>
            </a:r>
          </a:p>
          <a:p>
            <a:r>
              <a:rPr lang="en-US" sz="2000" dirty="0"/>
              <a:t>The purpose of this course is to give an engineering foundation to the development of modern particle accelerators. This course is suitable for graduate students, senior undergraduate students, and engineers interested in particle accelerator design and development. The course will focus on large-scale proton superconducting linear particle accelerators. </a:t>
            </a:r>
          </a:p>
          <a:p>
            <a:endParaRPr lang="en-US" sz="2000" dirty="0"/>
          </a:p>
          <a:p>
            <a:r>
              <a:rPr lang="en-US" b="1" dirty="0"/>
              <a:t>Prerequisites</a:t>
            </a:r>
            <a:br>
              <a:rPr lang="en-US" b="1" dirty="0"/>
            </a:br>
            <a:r>
              <a:rPr lang="en-US" sz="2000" dirty="0"/>
              <a:t>Undergraduate-level electromagnetism, classical mechanics, RF and mechanical engineering courses. </a:t>
            </a:r>
          </a:p>
          <a:p>
            <a:r>
              <a:rPr lang="en-US" sz="2000" i="1" dirty="0"/>
              <a:t>It is the responsibility of the student to ensure that he or she meets the course prerequisites or has equivalent experience. </a:t>
            </a:r>
            <a:endParaRPr lang="en-US" sz="2000" dirty="0"/>
          </a:p>
          <a:p>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76" y="1927440"/>
            <a:ext cx="8392123" cy="2354365"/>
          </a:xfrm>
          <a:prstGeom prst="rect">
            <a:avLst/>
          </a:prstGeom>
        </p:spPr>
      </p:pic>
      <p:sp>
        <p:nvSpPr>
          <p:cNvPr id="4" name="Title 3"/>
          <p:cNvSpPr>
            <a:spLocks noGrp="1"/>
          </p:cNvSpPr>
          <p:nvPr>
            <p:ph type="title"/>
          </p:nvPr>
        </p:nvSpPr>
        <p:spPr>
          <a:xfrm>
            <a:off x="222250" y="-172467"/>
            <a:ext cx="8686800" cy="641739"/>
          </a:xfrm>
        </p:spPr>
        <p:txBody>
          <a:bodyPr/>
          <a:lstStyle/>
          <a:p>
            <a:r>
              <a:rPr lang="en-US" sz="2800" dirty="0">
                <a:solidFill>
                  <a:srgbClr val="003087"/>
                </a:solidFill>
              </a:rPr>
              <a:t>Illustration of synchronism : </a:t>
            </a:r>
            <a:endParaRPr lang="en-US" sz="2800" dirty="0"/>
          </a:p>
        </p:txBody>
      </p:sp>
      <p:sp>
        <p:nvSpPr>
          <p:cNvPr id="11" name="TextBox 10"/>
          <p:cNvSpPr txBox="1"/>
          <p:nvPr/>
        </p:nvSpPr>
        <p:spPr>
          <a:xfrm>
            <a:off x="3670119" y="1445679"/>
            <a:ext cx="5335818" cy="400110"/>
          </a:xfrm>
          <a:prstGeom prst="rect">
            <a:avLst/>
          </a:prstGeom>
          <a:noFill/>
        </p:spPr>
        <p:txBody>
          <a:bodyPr wrap="square" rtlCol="0">
            <a:spAutoFit/>
          </a:bodyPr>
          <a:lstStyle/>
          <a:p>
            <a:pPr algn="ctr" fontAlgn="base">
              <a:spcBef>
                <a:spcPct val="0"/>
              </a:spcBef>
              <a:spcAft>
                <a:spcPct val="0"/>
              </a:spcAft>
            </a:pPr>
            <a:r>
              <a:rPr lang="en-US" sz="2000" i="1" dirty="0">
                <a:solidFill>
                  <a:srgbClr val="000000"/>
                </a:solidFill>
                <a:latin typeface="Calibri"/>
                <a:ea typeface="Geneva" charset="0"/>
                <a:cs typeface="Geneva" charset="0"/>
              </a:rPr>
              <a:t>Slowed down by factor of approximately 4x10</a:t>
            </a:r>
            <a:r>
              <a:rPr lang="en-US" sz="2000" i="1" baseline="30000" dirty="0">
                <a:solidFill>
                  <a:srgbClr val="000000"/>
                </a:solidFill>
                <a:latin typeface="Calibri"/>
                <a:ea typeface="Geneva" charset="0"/>
                <a:cs typeface="Geneva" charset="0"/>
              </a:rPr>
              <a:t>9</a:t>
            </a:r>
          </a:p>
        </p:txBody>
      </p:sp>
      <p:sp>
        <p:nvSpPr>
          <p:cNvPr id="12" name="Down Arrow 11"/>
          <p:cNvSpPr/>
          <p:nvPr/>
        </p:nvSpPr>
        <p:spPr>
          <a:xfrm>
            <a:off x="868224" y="1566872"/>
            <a:ext cx="323850" cy="6096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Calibri"/>
            </a:endParaRPr>
          </a:p>
        </p:txBody>
      </p:sp>
      <p:sp>
        <p:nvSpPr>
          <p:cNvPr id="13" name="TextBox 12"/>
          <p:cNvSpPr txBox="1"/>
          <p:nvPr/>
        </p:nvSpPr>
        <p:spPr>
          <a:xfrm>
            <a:off x="1326207" y="1442847"/>
            <a:ext cx="6260592" cy="400110"/>
          </a:xfrm>
          <a:prstGeom prst="rect">
            <a:avLst/>
          </a:prstGeom>
          <a:noFill/>
        </p:spPr>
        <p:txBody>
          <a:bodyPr wrap="square" rtlCol="0">
            <a:spAutoFit/>
          </a:bodyPr>
          <a:lstStyle/>
          <a:p>
            <a:pPr fontAlgn="base">
              <a:spcBef>
                <a:spcPct val="0"/>
              </a:spcBef>
              <a:spcAft>
                <a:spcPct val="0"/>
              </a:spcAft>
            </a:pPr>
            <a:r>
              <a:rPr lang="en-US" sz="2000" dirty="0">
                <a:solidFill>
                  <a:srgbClr val="000000"/>
                </a:solidFill>
                <a:latin typeface="Calibri"/>
                <a:ea typeface="Geneva" charset="0"/>
                <a:cs typeface="Geneva" charset="0"/>
              </a:rPr>
              <a:t>Input RF power</a:t>
            </a:r>
            <a:endParaRPr lang="en-US" sz="2000" baseline="30000" dirty="0">
              <a:solidFill>
                <a:srgbClr val="000000"/>
              </a:solidFill>
              <a:latin typeface="Calibri"/>
              <a:ea typeface="Geneva" charset="0"/>
              <a:cs typeface="Geneva" charset="0"/>
            </a:endParaRPr>
          </a:p>
        </p:txBody>
      </p:sp>
      <p:pic>
        <p:nvPicPr>
          <p:cNvPr id="5" name="Picture 4"/>
          <p:cNvPicPr>
            <a:picLocks noChangeAspect="1"/>
          </p:cNvPicPr>
          <p:nvPr/>
        </p:nvPicPr>
        <p:blipFill>
          <a:blip r:embed="rId4"/>
          <a:stretch>
            <a:fillRect/>
          </a:stretch>
        </p:blipFill>
        <p:spPr>
          <a:xfrm>
            <a:off x="364685" y="4486469"/>
            <a:ext cx="7734286" cy="1313836"/>
          </a:xfrm>
          <a:prstGeom prst="rect">
            <a:avLst/>
          </a:prstGeom>
        </p:spPr>
      </p:pic>
      <p:cxnSp>
        <p:nvCxnSpPr>
          <p:cNvPr id="14" name="Straight Arrow Connector 13"/>
          <p:cNvCxnSpPr/>
          <p:nvPr/>
        </p:nvCxnSpPr>
        <p:spPr>
          <a:xfrm>
            <a:off x="727583" y="6062534"/>
            <a:ext cx="7457840" cy="32351"/>
          </a:xfrm>
          <a:prstGeom prst="straightConnector1">
            <a:avLst/>
          </a:prstGeom>
          <a:ln>
            <a:solidFill>
              <a:srgbClr val="00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70119" y="6037182"/>
            <a:ext cx="786384" cy="307777"/>
          </a:xfrm>
          <a:prstGeom prst="rect">
            <a:avLst/>
          </a:prstGeom>
          <a:solidFill>
            <a:schemeClr val="bg1"/>
          </a:solidFill>
          <a:ln>
            <a:solidFill>
              <a:srgbClr val="000000"/>
            </a:solidFill>
          </a:ln>
        </p:spPr>
        <p:txBody>
          <a:bodyPr wrap="square" lIns="0" tIns="0" rIns="0" bIns="0" rtlCol="0">
            <a:spAutoFit/>
          </a:bodyPr>
          <a:lstStyle/>
          <a:p>
            <a:pPr algn="ctr" fontAlgn="base">
              <a:spcBef>
                <a:spcPct val="0"/>
              </a:spcBef>
              <a:spcAft>
                <a:spcPct val="0"/>
              </a:spcAft>
            </a:pPr>
            <a:r>
              <a:rPr lang="en-US" sz="2000" dirty="0">
                <a:solidFill>
                  <a:srgbClr val="000000"/>
                </a:solidFill>
                <a:latin typeface="Calibri"/>
                <a:ea typeface="Geneva" charset="0"/>
                <a:cs typeface="Geneva" charset="0"/>
              </a:rPr>
              <a:t>~1 m</a:t>
            </a:r>
            <a:endParaRPr lang="en-US" sz="2000" baseline="30000" dirty="0">
              <a:solidFill>
                <a:srgbClr val="000000"/>
              </a:solidFill>
              <a:latin typeface="Calibri"/>
              <a:ea typeface="Geneva" charset="0"/>
              <a:cs typeface="Geneva" charset="0"/>
            </a:endParaRPr>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20</a:t>
            </a:fld>
            <a:endParaRPr lang="en-US" altLang="en-US"/>
          </a:p>
        </p:txBody>
      </p:sp>
      <p:sp>
        <p:nvSpPr>
          <p:cNvPr id="16" name="TextBox 15"/>
          <p:cNvSpPr txBox="1"/>
          <p:nvPr/>
        </p:nvSpPr>
        <p:spPr>
          <a:xfrm>
            <a:off x="552674" y="579143"/>
            <a:ext cx="7546297" cy="523220"/>
          </a:xfrm>
          <a:prstGeom prst="rect">
            <a:avLst/>
          </a:prstGeom>
          <a:noFill/>
        </p:spPr>
        <p:txBody>
          <a:bodyPr wrap="none" rtlCol="0">
            <a:spAutoFit/>
          </a:bodyPr>
          <a:lstStyle/>
          <a:p>
            <a:r>
              <a:rPr lang="en-US" sz="2800" dirty="0">
                <a:solidFill>
                  <a:srgbClr val="C00000"/>
                </a:solidFill>
              </a:rPr>
              <a:t>1.3 GHz ILC cavity (animation by Sam Posen, FNAL)</a:t>
            </a:r>
          </a:p>
        </p:txBody>
      </p:sp>
    </p:spTree>
    <p:extLst>
      <p:ext uri="{BB962C8B-B14F-4D97-AF65-F5344CB8AC3E}">
        <p14:creationId xmlns:p14="http://schemas.microsoft.com/office/powerpoint/2010/main" val="12869519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200</a:t>
            </a:fld>
            <a:endParaRPr lang="en-US" dirty="0"/>
          </a:p>
        </p:txBody>
      </p:sp>
      <p:sp>
        <p:nvSpPr>
          <p:cNvPr id="7" name="Rectangle 6"/>
          <p:cNvSpPr/>
          <p:nvPr/>
        </p:nvSpPr>
        <p:spPr>
          <a:xfrm>
            <a:off x="222250" y="0"/>
            <a:ext cx="8534400" cy="461665"/>
          </a:xfrm>
          <a:prstGeom prst="rect">
            <a:avLst/>
          </a:prstGeom>
        </p:spPr>
        <p:txBody>
          <a:bodyPr wrap="square">
            <a:spAutoFit/>
          </a:bodyPr>
          <a:lstStyle/>
          <a:p>
            <a:pPr lvl="0"/>
            <a:r>
              <a:rPr lang="en-US" b="1" dirty="0"/>
              <a:t>Architecture of a GeV–range proton SRF accelerator:</a:t>
            </a:r>
            <a:endParaRPr lang="en-US" sz="2400" b="1" dirty="0">
              <a:solidFill>
                <a:srgbClr val="FF0000"/>
              </a:solidFill>
              <a:latin typeface="Times New Roman" pitchFamily="18" charset="0"/>
              <a:cs typeface="Arial" pitchFamily="34" charset="0"/>
            </a:endParaRPr>
          </a:p>
        </p:txBody>
      </p:sp>
      <p:sp>
        <p:nvSpPr>
          <p:cNvPr id="5" name="TextBox 4"/>
          <p:cNvSpPr txBox="1"/>
          <p:nvPr/>
        </p:nvSpPr>
        <p:spPr>
          <a:xfrm>
            <a:off x="0" y="538608"/>
            <a:ext cx="9102725" cy="2185214"/>
          </a:xfrm>
          <a:prstGeom prst="rect">
            <a:avLst/>
          </a:prstGeom>
          <a:noFill/>
        </p:spPr>
        <p:txBody>
          <a:bodyPr wrap="square" rtlCol="0">
            <a:spAutoFit/>
          </a:bodyPr>
          <a:lstStyle/>
          <a:p>
            <a:r>
              <a:rPr lang="en-US" dirty="0"/>
              <a:t>Correct selections of transitional energy provide better  optimization of real estate gradient and reduction in total number of beam line elements.</a:t>
            </a:r>
          </a:p>
          <a:p>
            <a:endParaRPr lang="en-US" dirty="0">
              <a:latin typeface="+mn-lt"/>
              <a:ea typeface="Cambria Math" panose="02040503050406030204" pitchFamily="18" charset="0"/>
            </a:endParaRPr>
          </a:p>
          <a:p>
            <a:r>
              <a:rPr lang="en-US" sz="2000" dirty="0">
                <a:latin typeface="+mn-lt"/>
                <a:ea typeface="Cambria Math" panose="02040503050406030204" pitchFamily="18" charset="0"/>
              </a:rPr>
              <a:t>                                                  </a:t>
            </a:r>
            <a:endParaRPr lang="en-US" sz="2000" dirty="0">
              <a:latin typeface="+mn-lt"/>
            </a:endParaRPr>
          </a:p>
          <a:p>
            <a:endParaRPr lang="en-US" sz="20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187717"/>
            <a:ext cx="4522339" cy="389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nvPr>
        </p:nvGraphicFramePr>
        <p:xfrm>
          <a:off x="4763261" y="2753137"/>
          <a:ext cx="4122322" cy="2768600"/>
        </p:xfrm>
        <a:graphic>
          <a:graphicData uri="http://schemas.openxmlformats.org/drawingml/2006/table">
            <a:tbl>
              <a:tblPr firstRow="1" bandRow="1">
                <a:tableStyleId>{5C22544A-7EE6-4342-B048-85BDC9FD1C3A}</a:tableStyleId>
              </a:tblPr>
              <a:tblGrid>
                <a:gridCol w="1038928">
                  <a:extLst>
                    <a:ext uri="{9D8B030D-6E8A-4147-A177-3AD203B41FA5}">
                      <a16:colId xmlns:a16="http://schemas.microsoft.com/office/drawing/2014/main" val="20000"/>
                    </a:ext>
                  </a:extLst>
                </a:gridCol>
                <a:gridCol w="857029">
                  <a:extLst>
                    <a:ext uri="{9D8B030D-6E8A-4147-A177-3AD203B41FA5}">
                      <a16:colId xmlns:a16="http://schemas.microsoft.com/office/drawing/2014/main" val="20001"/>
                    </a:ext>
                  </a:extLst>
                </a:gridCol>
                <a:gridCol w="824948">
                  <a:extLst>
                    <a:ext uri="{9D8B030D-6E8A-4147-A177-3AD203B41FA5}">
                      <a16:colId xmlns:a16="http://schemas.microsoft.com/office/drawing/2014/main" val="20002"/>
                    </a:ext>
                  </a:extLst>
                </a:gridCol>
                <a:gridCol w="1401417">
                  <a:extLst>
                    <a:ext uri="{9D8B030D-6E8A-4147-A177-3AD203B41FA5}">
                      <a16:colId xmlns:a16="http://schemas.microsoft.com/office/drawing/2014/main" val="20003"/>
                    </a:ext>
                  </a:extLst>
                </a:gridCol>
              </a:tblGrid>
              <a:tr h="787702">
                <a:tc>
                  <a:txBody>
                    <a:bodyPr/>
                    <a:lstStyle/>
                    <a:p>
                      <a:r>
                        <a:rPr lang="en-US" dirty="0"/>
                        <a:t>Sections</a:t>
                      </a:r>
                    </a:p>
                  </a:txBody>
                  <a:tcPr/>
                </a:tc>
                <a:tc>
                  <a:txBody>
                    <a:bodyPr/>
                    <a:lstStyle/>
                    <a:p>
                      <a:r>
                        <a:rPr lang="en-US" dirty="0"/>
                        <a:t>Initial</a:t>
                      </a:r>
                      <a:r>
                        <a:rPr lang="en-US" baseline="0" dirty="0"/>
                        <a:t> Energy</a:t>
                      </a:r>
                    </a:p>
                    <a:p>
                      <a:r>
                        <a:rPr lang="en-US" baseline="0" dirty="0"/>
                        <a:t>(MeV)</a:t>
                      </a:r>
                      <a:endParaRPr lang="en-US" dirty="0"/>
                    </a:p>
                  </a:txBody>
                  <a:tcPr/>
                </a:tc>
                <a:tc>
                  <a:txBody>
                    <a:bodyPr/>
                    <a:lstStyle/>
                    <a:p>
                      <a:r>
                        <a:rPr lang="en-US" dirty="0"/>
                        <a:t>Design</a:t>
                      </a:r>
                      <a:r>
                        <a:rPr lang="en-US" baseline="0" dirty="0"/>
                        <a:t> Beta </a:t>
                      </a:r>
                      <a:endParaRPr lang="en-US" dirty="0"/>
                    </a:p>
                  </a:txBody>
                  <a:tcPr/>
                </a:tc>
                <a:tc>
                  <a:txBody>
                    <a:bodyPr/>
                    <a:lstStyle/>
                    <a:p>
                      <a:r>
                        <a:rPr lang="en-US" dirty="0"/>
                        <a:t>Beta range</a:t>
                      </a:r>
                    </a:p>
                  </a:txBody>
                  <a:tcPr/>
                </a:tc>
                <a:extLst>
                  <a:ext uri="{0D108BD9-81ED-4DB2-BD59-A6C34878D82A}">
                    <a16:rowId xmlns:a16="http://schemas.microsoft.com/office/drawing/2014/main" val="10000"/>
                  </a:ext>
                </a:extLst>
              </a:tr>
              <a:tr h="370840">
                <a:tc>
                  <a:txBody>
                    <a:bodyPr/>
                    <a:lstStyle/>
                    <a:p>
                      <a:r>
                        <a:rPr lang="en-US" dirty="0"/>
                        <a:t>HWR</a:t>
                      </a:r>
                    </a:p>
                  </a:txBody>
                  <a:tcPr/>
                </a:tc>
                <a:tc>
                  <a:txBody>
                    <a:bodyPr/>
                    <a:lstStyle/>
                    <a:p>
                      <a:r>
                        <a:rPr lang="en-US" dirty="0"/>
                        <a:t>2.1</a:t>
                      </a:r>
                    </a:p>
                  </a:txBody>
                  <a:tcPr/>
                </a:tc>
                <a:tc>
                  <a:txBody>
                    <a:bodyPr/>
                    <a:lstStyle/>
                    <a:p>
                      <a:r>
                        <a:rPr lang="en-US" dirty="0"/>
                        <a:t>0.094</a:t>
                      </a:r>
                    </a:p>
                  </a:txBody>
                  <a:tcPr/>
                </a:tc>
                <a:tc>
                  <a:txBody>
                    <a:bodyPr/>
                    <a:lstStyle/>
                    <a:p>
                      <a:r>
                        <a:rPr lang="en-US" dirty="0"/>
                        <a:t>0.067 -0.147</a:t>
                      </a:r>
                    </a:p>
                  </a:txBody>
                  <a:tcPr/>
                </a:tc>
                <a:extLst>
                  <a:ext uri="{0D108BD9-81ED-4DB2-BD59-A6C34878D82A}">
                    <a16:rowId xmlns:a16="http://schemas.microsoft.com/office/drawing/2014/main" val="10001"/>
                  </a:ext>
                </a:extLst>
              </a:tr>
              <a:tr h="370840">
                <a:tc>
                  <a:txBody>
                    <a:bodyPr/>
                    <a:lstStyle/>
                    <a:p>
                      <a:r>
                        <a:rPr lang="en-US" dirty="0"/>
                        <a:t>SSR1</a:t>
                      </a:r>
                    </a:p>
                  </a:txBody>
                  <a:tcPr/>
                </a:tc>
                <a:tc>
                  <a:txBody>
                    <a:bodyPr/>
                    <a:lstStyle/>
                    <a:p>
                      <a:r>
                        <a:rPr lang="en-US" dirty="0"/>
                        <a:t>10.3</a:t>
                      </a:r>
                    </a:p>
                  </a:txBody>
                  <a:tcPr/>
                </a:tc>
                <a:tc>
                  <a:txBody>
                    <a:bodyPr/>
                    <a:lstStyle/>
                    <a:p>
                      <a:r>
                        <a:rPr lang="en-US" dirty="0"/>
                        <a:t>0.186</a:t>
                      </a:r>
                    </a:p>
                  </a:txBody>
                  <a:tcPr/>
                </a:tc>
                <a:tc>
                  <a:txBody>
                    <a:bodyPr/>
                    <a:lstStyle/>
                    <a:p>
                      <a:r>
                        <a:rPr lang="en-US" dirty="0"/>
                        <a:t>0.147-0.266</a:t>
                      </a:r>
                    </a:p>
                  </a:txBody>
                  <a:tcPr/>
                </a:tc>
                <a:extLst>
                  <a:ext uri="{0D108BD9-81ED-4DB2-BD59-A6C34878D82A}">
                    <a16:rowId xmlns:a16="http://schemas.microsoft.com/office/drawing/2014/main" val="10002"/>
                  </a:ext>
                </a:extLst>
              </a:tr>
              <a:tr h="370840">
                <a:tc>
                  <a:txBody>
                    <a:bodyPr/>
                    <a:lstStyle/>
                    <a:p>
                      <a:r>
                        <a:rPr lang="en-US" dirty="0"/>
                        <a:t>SSR2</a:t>
                      </a:r>
                    </a:p>
                  </a:txBody>
                  <a:tcPr/>
                </a:tc>
                <a:tc>
                  <a:txBody>
                    <a:bodyPr/>
                    <a:lstStyle/>
                    <a:p>
                      <a:r>
                        <a:rPr lang="en-US" dirty="0"/>
                        <a:t>35</a:t>
                      </a:r>
                    </a:p>
                  </a:txBody>
                  <a:tcPr/>
                </a:tc>
                <a:tc>
                  <a:txBody>
                    <a:bodyPr/>
                    <a:lstStyle/>
                    <a:p>
                      <a:r>
                        <a:rPr lang="en-US" dirty="0"/>
                        <a:t>0.398</a:t>
                      </a:r>
                    </a:p>
                  </a:txBody>
                  <a:tcPr/>
                </a:tc>
                <a:tc>
                  <a:txBody>
                    <a:bodyPr/>
                    <a:lstStyle/>
                    <a:p>
                      <a:r>
                        <a:rPr lang="en-US" dirty="0"/>
                        <a:t>0.266-0.55</a:t>
                      </a:r>
                    </a:p>
                  </a:txBody>
                  <a:tcPr/>
                </a:tc>
                <a:extLst>
                  <a:ext uri="{0D108BD9-81ED-4DB2-BD59-A6C34878D82A}">
                    <a16:rowId xmlns:a16="http://schemas.microsoft.com/office/drawing/2014/main" val="10003"/>
                  </a:ext>
                </a:extLst>
              </a:tr>
              <a:tr h="370840">
                <a:tc>
                  <a:txBody>
                    <a:bodyPr/>
                    <a:lstStyle/>
                    <a:p>
                      <a:r>
                        <a:rPr lang="en-US" dirty="0"/>
                        <a:t>LB</a:t>
                      </a:r>
                      <a:r>
                        <a:rPr lang="en-US" baseline="0" dirty="0"/>
                        <a:t> 650</a:t>
                      </a:r>
                      <a:endParaRPr lang="en-US" dirty="0"/>
                    </a:p>
                  </a:txBody>
                  <a:tcPr/>
                </a:tc>
                <a:tc>
                  <a:txBody>
                    <a:bodyPr/>
                    <a:lstStyle/>
                    <a:p>
                      <a:r>
                        <a:rPr lang="en-US" dirty="0"/>
                        <a:t>185</a:t>
                      </a:r>
                    </a:p>
                  </a:txBody>
                  <a:tcPr/>
                </a:tc>
                <a:tc>
                  <a:txBody>
                    <a:bodyPr/>
                    <a:lstStyle/>
                    <a:p>
                      <a:r>
                        <a:rPr lang="en-US" dirty="0"/>
                        <a:t>0.61</a:t>
                      </a:r>
                    </a:p>
                  </a:txBody>
                  <a:tcPr/>
                </a:tc>
                <a:tc>
                  <a:txBody>
                    <a:bodyPr/>
                    <a:lstStyle/>
                    <a:p>
                      <a:r>
                        <a:rPr lang="en-US" dirty="0"/>
                        <a:t>0.55-0.758</a:t>
                      </a:r>
                    </a:p>
                  </a:txBody>
                  <a:tcPr/>
                </a:tc>
                <a:extLst>
                  <a:ext uri="{0D108BD9-81ED-4DB2-BD59-A6C34878D82A}">
                    <a16:rowId xmlns:a16="http://schemas.microsoft.com/office/drawing/2014/main" val="10004"/>
                  </a:ext>
                </a:extLst>
              </a:tr>
              <a:tr h="370840">
                <a:tc>
                  <a:txBody>
                    <a:bodyPr/>
                    <a:lstStyle/>
                    <a:p>
                      <a:r>
                        <a:rPr lang="en-US" dirty="0"/>
                        <a:t>HB</a:t>
                      </a:r>
                      <a:r>
                        <a:rPr lang="en-US" baseline="0" dirty="0"/>
                        <a:t> 650</a:t>
                      </a:r>
                      <a:endParaRPr lang="en-US" dirty="0"/>
                    </a:p>
                  </a:txBody>
                  <a:tcPr/>
                </a:tc>
                <a:tc>
                  <a:txBody>
                    <a:bodyPr/>
                    <a:lstStyle/>
                    <a:p>
                      <a:r>
                        <a:rPr lang="en-US" dirty="0"/>
                        <a:t>500</a:t>
                      </a:r>
                    </a:p>
                  </a:txBody>
                  <a:tcPr/>
                </a:tc>
                <a:tc>
                  <a:txBody>
                    <a:bodyPr/>
                    <a:lstStyle/>
                    <a:p>
                      <a:r>
                        <a:rPr lang="en-US" dirty="0"/>
                        <a:t>0.92</a:t>
                      </a:r>
                    </a:p>
                  </a:txBody>
                  <a:tcPr/>
                </a:tc>
                <a:tc>
                  <a:txBody>
                    <a:bodyPr/>
                    <a:lstStyle/>
                    <a:p>
                      <a:r>
                        <a:rPr lang="en-US" dirty="0"/>
                        <a:t>0.758-0.842</a:t>
                      </a:r>
                    </a:p>
                  </a:txBody>
                  <a:tcPr/>
                </a:tc>
                <a:extLst>
                  <a:ext uri="{0D108BD9-81ED-4DB2-BD59-A6C34878D82A}">
                    <a16:rowId xmlns:a16="http://schemas.microsoft.com/office/drawing/2014/main" val="10005"/>
                  </a:ext>
                </a:extLst>
              </a:tr>
            </a:tbl>
          </a:graphicData>
        </a:graphic>
      </p:graphicFrame>
      <p:sp>
        <p:nvSpPr>
          <p:cNvPr id="11" name="TextBox 10"/>
          <p:cNvSpPr txBox="1"/>
          <p:nvPr/>
        </p:nvSpPr>
        <p:spPr>
          <a:xfrm>
            <a:off x="921302" y="1987662"/>
            <a:ext cx="3568148" cy="400110"/>
          </a:xfrm>
          <a:prstGeom prst="rect">
            <a:avLst/>
          </a:prstGeom>
          <a:noFill/>
        </p:spPr>
        <p:txBody>
          <a:bodyPr wrap="square" rtlCol="0">
            <a:spAutoFit/>
          </a:bodyPr>
          <a:lstStyle/>
          <a:p>
            <a:r>
              <a:rPr lang="en-US" sz="2000" dirty="0"/>
              <a:t> Transition time factor v/s beta</a:t>
            </a:r>
          </a:p>
        </p:txBody>
      </p:sp>
    </p:spTree>
    <p:extLst>
      <p:ext uri="{BB962C8B-B14F-4D97-AF65-F5344CB8AC3E}">
        <p14:creationId xmlns:p14="http://schemas.microsoft.com/office/powerpoint/2010/main" val="21420863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201</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r>
              <a:rPr lang="en-US" sz="3200" b="0" dirty="0"/>
              <a:t>Acceleration voltage distribution</a:t>
            </a:r>
          </a:p>
        </p:txBody>
      </p:sp>
      <p:sp>
        <p:nvSpPr>
          <p:cNvPr id="9" name="Text Placeholder 5"/>
          <p:cNvSpPr>
            <a:spLocks noGrp="1"/>
          </p:cNvSpPr>
          <p:nvPr>
            <p:ph type="body" sz="half" idx="4294967295"/>
          </p:nvPr>
        </p:nvSpPr>
        <p:spPr>
          <a:xfrm>
            <a:off x="124635" y="3759170"/>
            <a:ext cx="5626490" cy="508863"/>
          </a:xfrm>
          <a:prstGeom prst="rect">
            <a:avLst/>
          </a:prstGeom>
        </p:spPr>
        <p:txBody>
          <a:bodyPr/>
          <a:lstStyle/>
          <a:p>
            <a:pPr marL="342900" indent="-342900">
              <a:buFont typeface="Arial" panose="020B0604020202020204" pitchFamily="34" charset="0"/>
              <a:buChar char="•"/>
            </a:pPr>
            <a:r>
              <a:rPr lang="en-US" dirty="0">
                <a:solidFill>
                  <a:schemeClr val="tx1"/>
                </a:solidFill>
              </a:rPr>
              <a:t>Maximum Energy gain in PIP-II SC cavities</a:t>
            </a:r>
          </a:p>
        </p:txBody>
      </p:sp>
      <p:pic>
        <p:nvPicPr>
          <p:cNvPr id="11" name="Content Placeholder 14" descr="C:\Users\asaini\Documents\TraceWin\Work\CWLinac\PIP_II\CDR_Optics\Working\DATA1\CAVITY\Cavity_Amplitude.png"/>
          <p:cNvPicPr>
            <a:picLocks noGr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00183" y="877114"/>
            <a:ext cx="3314135" cy="2497029"/>
          </a:xfrm>
          <a:prstGeom prst="rect">
            <a:avLst/>
          </a:prstGeom>
          <a:noFill/>
          <a:ln>
            <a:noFill/>
          </a:ln>
        </p:spPr>
      </p:pic>
      <p:pic>
        <p:nvPicPr>
          <p:cNvPr id="12" name="Content Placeholder 15" descr="C:\Users\asaini\Documents\TraceWin\Work\CWLinac\PIP_II\CDR_Optics\Working\DATA1\CAVITY\Cavity_Voltage.png"/>
          <p:cNvPicPr>
            <a:picLocks noGrp="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29907" y="827752"/>
            <a:ext cx="3940691" cy="2546391"/>
          </a:xfrm>
          <a:prstGeom prst="rect">
            <a:avLst/>
          </a:prstGeom>
          <a:noFill/>
          <a:ln>
            <a:noFill/>
          </a:ln>
        </p:spPr>
      </p:pic>
      <p:sp>
        <p:nvSpPr>
          <p:cNvPr id="14" name="TextBox 13"/>
          <p:cNvSpPr txBox="1"/>
          <p:nvPr/>
        </p:nvSpPr>
        <p:spPr>
          <a:xfrm>
            <a:off x="0" y="449237"/>
            <a:ext cx="3979253" cy="461665"/>
          </a:xfrm>
          <a:prstGeom prst="rect">
            <a:avLst/>
          </a:prstGeom>
          <a:noFill/>
        </p:spPr>
        <p:txBody>
          <a:bodyPr wrap="square" rtlCol="0">
            <a:spAutoFit/>
          </a:bodyPr>
          <a:lstStyle/>
          <a:p>
            <a:r>
              <a:rPr lang="en-US" dirty="0"/>
              <a:t>      </a:t>
            </a:r>
            <a:r>
              <a:rPr lang="en-US" sz="2200" dirty="0"/>
              <a:t>Voltage Amplitude in Cavities </a:t>
            </a:r>
          </a:p>
        </p:txBody>
      </p:sp>
      <p:graphicFrame>
        <p:nvGraphicFramePr>
          <p:cNvPr id="15" name="Table 14"/>
          <p:cNvGraphicFramePr>
            <a:graphicFrameLocks noGrp="1"/>
          </p:cNvGraphicFramePr>
          <p:nvPr>
            <p:extLst/>
          </p:nvPr>
        </p:nvGraphicFramePr>
        <p:xfrm>
          <a:off x="115015" y="4433718"/>
          <a:ext cx="5113477" cy="1005840"/>
        </p:xfrm>
        <a:graphic>
          <a:graphicData uri="http://schemas.openxmlformats.org/drawingml/2006/table">
            <a:tbl>
              <a:tblPr firstRow="1" bandRow="1">
                <a:tableStyleId>{5C22544A-7EE6-4342-B048-85BDC9FD1C3A}</a:tableStyleId>
              </a:tblPr>
              <a:tblGrid>
                <a:gridCol w="1342811">
                  <a:extLst>
                    <a:ext uri="{9D8B030D-6E8A-4147-A177-3AD203B41FA5}">
                      <a16:colId xmlns:a16="http://schemas.microsoft.com/office/drawing/2014/main" val="4087399621"/>
                    </a:ext>
                  </a:extLst>
                </a:gridCol>
                <a:gridCol w="685979">
                  <a:extLst>
                    <a:ext uri="{9D8B030D-6E8A-4147-A177-3AD203B41FA5}">
                      <a16:colId xmlns:a16="http://schemas.microsoft.com/office/drawing/2014/main" val="1636644235"/>
                    </a:ext>
                  </a:extLst>
                </a:gridCol>
                <a:gridCol w="719442">
                  <a:extLst>
                    <a:ext uri="{9D8B030D-6E8A-4147-A177-3AD203B41FA5}">
                      <a16:colId xmlns:a16="http://schemas.microsoft.com/office/drawing/2014/main" val="1258530589"/>
                    </a:ext>
                  </a:extLst>
                </a:gridCol>
                <a:gridCol w="736173">
                  <a:extLst>
                    <a:ext uri="{9D8B030D-6E8A-4147-A177-3AD203B41FA5}">
                      <a16:colId xmlns:a16="http://schemas.microsoft.com/office/drawing/2014/main" val="430917823"/>
                    </a:ext>
                  </a:extLst>
                </a:gridCol>
                <a:gridCol w="811463">
                  <a:extLst>
                    <a:ext uri="{9D8B030D-6E8A-4147-A177-3AD203B41FA5}">
                      <a16:colId xmlns:a16="http://schemas.microsoft.com/office/drawing/2014/main" val="3661049023"/>
                    </a:ext>
                  </a:extLst>
                </a:gridCol>
                <a:gridCol w="817609">
                  <a:extLst>
                    <a:ext uri="{9D8B030D-6E8A-4147-A177-3AD203B41FA5}">
                      <a16:colId xmlns:a16="http://schemas.microsoft.com/office/drawing/2014/main" val="3415608808"/>
                    </a:ext>
                  </a:extLst>
                </a:gridCol>
              </a:tblGrid>
              <a:tr h="303018">
                <a:tc>
                  <a:txBody>
                    <a:bodyPr/>
                    <a:lstStyle/>
                    <a:p>
                      <a:endParaRPr lang="en-US" dirty="0"/>
                    </a:p>
                  </a:txBody>
                  <a:tcPr/>
                </a:tc>
                <a:tc>
                  <a:txBody>
                    <a:bodyPr/>
                    <a:lstStyle/>
                    <a:p>
                      <a:r>
                        <a:rPr lang="en-US" dirty="0"/>
                        <a:t>HWR</a:t>
                      </a:r>
                    </a:p>
                  </a:txBody>
                  <a:tcPr/>
                </a:tc>
                <a:tc>
                  <a:txBody>
                    <a:bodyPr/>
                    <a:lstStyle/>
                    <a:p>
                      <a:r>
                        <a:rPr lang="en-US" dirty="0"/>
                        <a:t>SSR1</a:t>
                      </a:r>
                    </a:p>
                  </a:txBody>
                  <a:tcPr/>
                </a:tc>
                <a:tc>
                  <a:txBody>
                    <a:bodyPr/>
                    <a:lstStyle/>
                    <a:p>
                      <a:r>
                        <a:rPr lang="en-US" dirty="0"/>
                        <a:t>SSR2</a:t>
                      </a:r>
                    </a:p>
                  </a:txBody>
                  <a:tcPr/>
                </a:tc>
                <a:tc>
                  <a:txBody>
                    <a:bodyPr/>
                    <a:lstStyle/>
                    <a:p>
                      <a:r>
                        <a:rPr lang="en-US" dirty="0"/>
                        <a:t>LB650</a:t>
                      </a:r>
                    </a:p>
                  </a:txBody>
                  <a:tcPr/>
                </a:tc>
                <a:tc>
                  <a:txBody>
                    <a:bodyPr/>
                    <a:lstStyle/>
                    <a:p>
                      <a:r>
                        <a:rPr lang="en-US" dirty="0"/>
                        <a:t>HB650</a:t>
                      </a:r>
                    </a:p>
                  </a:txBody>
                  <a:tcPr/>
                </a:tc>
                <a:extLst>
                  <a:ext uri="{0D108BD9-81ED-4DB2-BD59-A6C34878D82A}">
                    <a16:rowId xmlns:a16="http://schemas.microsoft.com/office/drawing/2014/main" val="3195902660"/>
                  </a:ext>
                </a:extLst>
              </a:tr>
              <a:tr h="523018">
                <a:tc>
                  <a:txBody>
                    <a:bodyPr/>
                    <a:lstStyle/>
                    <a:p>
                      <a:r>
                        <a:rPr lang="en-US" dirty="0"/>
                        <a:t>Max.</a:t>
                      </a:r>
                      <a:r>
                        <a:rPr lang="en-US" baseline="0" dirty="0"/>
                        <a:t> </a:t>
                      </a:r>
                      <a:r>
                        <a:rPr lang="en-US" baseline="0" dirty="0" err="1"/>
                        <a:t>Egain</a:t>
                      </a:r>
                      <a:endParaRPr lang="en-US" dirty="0"/>
                    </a:p>
                    <a:p>
                      <a:r>
                        <a:rPr lang="en-US" dirty="0"/>
                        <a:t>(MeV)</a:t>
                      </a:r>
                    </a:p>
                  </a:txBody>
                  <a:tcPr/>
                </a:tc>
                <a:tc>
                  <a:txBody>
                    <a:bodyPr/>
                    <a:lstStyle/>
                    <a:p>
                      <a:r>
                        <a:rPr lang="en-US" dirty="0"/>
                        <a:t>2</a:t>
                      </a:r>
                    </a:p>
                  </a:txBody>
                  <a:tcPr/>
                </a:tc>
                <a:tc>
                  <a:txBody>
                    <a:bodyPr/>
                    <a:lstStyle/>
                    <a:p>
                      <a:r>
                        <a:rPr lang="en-US" dirty="0"/>
                        <a:t>2.05</a:t>
                      </a:r>
                    </a:p>
                  </a:txBody>
                  <a:tcPr/>
                </a:tc>
                <a:tc>
                  <a:txBody>
                    <a:bodyPr/>
                    <a:lstStyle/>
                    <a:p>
                      <a:r>
                        <a:rPr lang="en-US" dirty="0"/>
                        <a:t>5</a:t>
                      </a:r>
                    </a:p>
                  </a:txBody>
                  <a:tcPr/>
                </a:tc>
                <a:tc>
                  <a:txBody>
                    <a:bodyPr/>
                    <a:lstStyle/>
                    <a:p>
                      <a:r>
                        <a:rPr lang="en-US" dirty="0"/>
                        <a:t>11.9</a:t>
                      </a:r>
                    </a:p>
                  </a:txBody>
                  <a:tcPr/>
                </a:tc>
                <a:tc>
                  <a:txBody>
                    <a:bodyPr/>
                    <a:lstStyle/>
                    <a:p>
                      <a:r>
                        <a:rPr lang="en-US" dirty="0"/>
                        <a:t>19.9</a:t>
                      </a:r>
                    </a:p>
                  </a:txBody>
                  <a:tcPr/>
                </a:tc>
                <a:extLst>
                  <a:ext uri="{0D108BD9-81ED-4DB2-BD59-A6C34878D82A}">
                    <a16:rowId xmlns:a16="http://schemas.microsoft.com/office/drawing/2014/main" val="2272916194"/>
                  </a:ext>
                </a:extLst>
              </a:tr>
            </a:tbl>
          </a:graphicData>
        </a:graphic>
      </p:graphicFrame>
      <p:sp>
        <p:nvSpPr>
          <p:cNvPr id="16" name="TextBox 15"/>
          <p:cNvSpPr txBox="1"/>
          <p:nvPr/>
        </p:nvSpPr>
        <p:spPr>
          <a:xfrm>
            <a:off x="4728308" y="460862"/>
            <a:ext cx="4110892" cy="430887"/>
          </a:xfrm>
          <a:prstGeom prst="rect">
            <a:avLst/>
          </a:prstGeom>
          <a:noFill/>
        </p:spPr>
        <p:txBody>
          <a:bodyPr wrap="square" rtlCol="0">
            <a:spAutoFit/>
          </a:bodyPr>
          <a:lstStyle/>
          <a:p>
            <a:r>
              <a:rPr lang="en-US" sz="2200" dirty="0"/>
              <a:t>         Voltage gain by beam </a:t>
            </a:r>
          </a:p>
        </p:txBody>
      </p:sp>
      <p:pic>
        <p:nvPicPr>
          <p:cNvPr id="17" name="Content Placeholder 12"/>
          <p:cNvPicPr>
            <a:picLocks noGrp="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5423875" y="3601703"/>
            <a:ext cx="3516531" cy="2301150"/>
          </a:xfrm>
          <a:prstGeom prst="rect">
            <a:avLst/>
          </a:prstGeom>
          <a:noFill/>
          <a:ln>
            <a:noFill/>
          </a:ln>
        </p:spPr>
      </p:pic>
    </p:spTree>
    <p:extLst>
      <p:ext uri="{BB962C8B-B14F-4D97-AF65-F5344CB8AC3E}">
        <p14:creationId xmlns:p14="http://schemas.microsoft.com/office/powerpoint/2010/main" val="6559694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27B749-B76E-4112-96C7-FE2D93CE97B9}"/>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2F74E33B-D6A7-408F-8819-AE8491303AA8}"/>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49B0A5DB-648B-4F57-B068-06012B4DF43F}"/>
              </a:ext>
            </a:extLst>
          </p:cNvPr>
          <p:cNvSpPr>
            <a:spLocks noGrp="1"/>
          </p:cNvSpPr>
          <p:nvPr>
            <p:ph type="sldNum" sz="quarter" idx="12"/>
          </p:nvPr>
        </p:nvSpPr>
        <p:spPr/>
        <p:txBody>
          <a:bodyPr/>
          <a:lstStyle/>
          <a:p>
            <a:fld id="{12D72208-4300-4914-B736-A664B2D30B95}" type="slidenum">
              <a:rPr lang="en-US" altLang="en-US" smtClean="0"/>
              <a:pPr/>
              <a:t>202</a:t>
            </a:fld>
            <a:endParaRPr lang="en-US" altLang="en-US"/>
          </a:p>
        </p:txBody>
      </p:sp>
      <p:sp>
        <p:nvSpPr>
          <p:cNvPr id="5" name="Title 9">
            <a:extLst>
              <a:ext uri="{FF2B5EF4-FFF2-40B4-BE49-F238E27FC236}">
                <a16:creationId xmlns:a16="http://schemas.microsoft.com/office/drawing/2014/main" id="{24902404-9918-4275-9074-B93D1C397274}"/>
              </a:ext>
            </a:extLst>
          </p:cNvPr>
          <p:cNvSpPr txBox="1">
            <a:spLocks/>
          </p:cNvSpPr>
          <p:nvPr/>
        </p:nvSpPr>
        <p:spPr>
          <a:xfrm>
            <a:off x="156305" y="43756"/>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3200" b="0" dirty="0"/>
              <a:t>Cryo-module length:</a:t>
            </a:r>
          </a:p>
          <a:p>
            <a:endParaRPr lang="en-US" sz="3200" b="0" dirty="0"/>
          </a:p>
        </p:txBody>
      </p:sp>
      <p:sp>
        <p:nvSpPr>
          <p:cNvPr id="6" name="TextBox 5">
            <a:extLst>
              <a:ext uri="{FF2B5EF4-FFF2-40B4-BE49-F238E27FC236}">
                <a16:creationId xmlns:a16="http://schemas.microsoft.com/office/drawing/2014/main" id="{9FD3BD69-3EAF-4DB5-B1BB-0CB2A48178C3}"/>
              </a:ext>
            </a:extLst>
          </p:cNvPr>
          <p:cNvSpPr txBox="1"/>
          <p:nvPr/>
        </p:nvSpPr>
        <p:spPr>
          <a:xfrm>
            <a:off x="222250" y="992459"/>
            <a:ext cx="8408794" cy="6186309"/>
          </a:xfrm>
          <a:prstGeom prst="rect">
            <a:avLst/>
          </a:prstGeom>
          <a:noFill/>
        </p:spPr>
        <p:txBody>
          <a:bodyPr wrap="square" rtlCol="0">
            <a:spAutoFit/>
          </a:bodyPr>
          <a:lstStyle/>
          <a:p>
            <a:pPr marL="342900" indent="-342900">
              <a:buFont typeface="Wingdings" panose="05000000000000000000" pitchFamily="2" charset="2"/>
              <a:buChar char="q"/>
            </a:pPr>
            <a:r>
              <a:rPr lang="en-US" dirty="0"/>
              <a:t>Low energy: QWR, HWR, SSR; distance between CMs should be smaller than focusing distances. Focusing elements may be in a CM. Different approaches:</a:t>
            </a:r>
          </a:p>
          <a:p>
            <a:pPr marL="342900" indent="-342900">
              <a:buFont typeface="Wingdings" panose="05000000000000000000" pitchFamily="2" charset="2"/>
              <a:buChar char="v"/>
            </a:pPr>
            <a:r>
              <a:rPr lang="en-US" sz="2200" dirty="0"/>
              <a:t>Small number of  elements – cavities &amp; solenoids – per CM, (FRIB):</a:t>
            </a:r>
            <a:br>
              <a:rPr lang="en-US" sz="2200" dirty="0"/>
            </a:br>
            <a:r>
              <a:rPr lang="en-US" sz="2200" dirty="0"/>
              <a:t>→ easier to adjust, easier diagnostics but more expensive;</a:t>
            </a:r>
          </a:p>
          <a:p>
            <a:pPr marL="342900" indent="-342900">
              <a:buFont typeface="Wingdings" panose="05000000000000000000" pitchFamily="2" charset="2"/>
              <a:buChar char="v"/>
            </a:pPr>
            <a:r>
              <a:rPr lang="en-US" sz="2200" dirty="0"/>
              <a:t>Large number of elements per CM (PIP II) → alignment issues, but less expensive. </a:t>
            </a:r>
          </a:p>
          <a:p>
            <a:pPr marL="342900" indent="-342900">
              <a:buFont typeface="Wingdings" panose="05000000000000000000" pitchFamily="2" charset="2"/>
              <a:buChar char="q"/>
            </a:pPr>
            <a:r>
              <a:rPr lang="en-US" dirty="0"/>
              <a:t>Medium energy: elliptical cavities, RT focusing elements are outside (Q</a:t>
            </a:r>
            <a:r>
              <a:rPr lang="en-US" baseline="-25000" dirty="0"/>
              <a:t>0</a:t>
            </a:r>
            <a:r>
              <a:rPr lang="en-US" dirty="0"/>
              <a:t> preservation requirements):</a:t>
            </a:r>
          </a:p>
          <a:p>
            <a:pPr marL="342900" indent="-342900">
              <a:buFont typeface="Wingdings" panose="05000000000000000000" pitchFamily="2" charset="2"/>
              <a:buChar char="v"/>
            </a:pPr>
            <a:r>
              <a:rPr lang="en-US" sz="2200" dirty="0"/>
              <a:t>Number of cavities/CM are limited by focusing distances. PIP II LB 650 section (from 180 MeV to 500 MeV) – 3 cavity /CM.</a:t>
            </a:r>
          </a:p>
          <a:p>
            <a:pPr marL="342900" indent="-342900">
              <a:buFont typeface="Wingdings" panose="05000000000000000000" pitchFamily="2" charset="2"/>
              <a:buChar char="q"/>
            </a:pPr>
            <a:r>
              <a:rPr lang="en-US" dirty="0"/>
              <a:t>High Energy: no limitation by focusing distances; but: the beam collimation,  cavity alignment and technological limitations.</a:t>
            </a:r>
          </a:p>
          <a:p>
            <a:pPr marL="342900" indent="-342900">
              <a:buFont typeface="Wingdings" panose="05000000000000000000" pitchFamily="2" charset="2"/>
              <a:buChar char="v"/>
            </a:pPr>
            <a:r>
              <a:rPr lang="en-US" dirty="0"/>
              <a:t>Number of elements may be 4-6 and more.</a:t>
            </a:r>
          </a:p>
          <a:p>
            <a:pPr marL="342900" indent="-342900">
              <a:buFont typeface="Wingdings" panose="05000000000000000000" pitchFamily="2" charset="2"/>
              <a:buChar char="v"/>
            </a:pPr>
            <a:endParaRPr lang="en-US" dirty="0"/>
          </a:p>
          <a:p>
            <a:endParaRPr lang="en-US" dirty="0"/>
          </a:p>
          <a:p>
            <a:endParaRPr lang="en-US" dirty="0"/>
          </a:p>
        </p:txBody>
      </p:sp>
    </p:spTree>
    <p:extLst>
      <p:ext uri="{BB962C8B-B14F-4D97-AF65-F5344CB8AC3E}">
        <p14:creationId xmlns:p14="http://schemas.microsoft.com/office/powerpoint/2010/main" val="187115456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dirty="0"/>
              <a:t>Example of a SRF proton </a:t>
            </a:r>
            <a:r>
              <a:rPr lang="en-US" dirty="0" err="1"/>
              <a:t>linac</a:t>
            </a:r>
            <a:r>
              <a:rPr lang="en-US" dirty="0"/>
              <a:t>: PIP II.  Motivation/Goals</a:t>
            </a:r>
          </a:p>
        </p:txBody>
      </p:sp>
      <p:sp>
        <p:nvSpPr>
          <p:cNvPr id="579587" name="Rectangle 3"/>
          <p:cNvSpPr>
            <a:spLocks noGrp="1" noChangeArrowheads="1"/>
          </p:cNvSpPr>
          <p:nvPr>
            <p:ph idx="1"/>
          </p:nvPr>
        </p:nvSpPr>
        <p:spPr/>
        <p:txBody>
          <a:bodyPr>
            <a:normAutofit lnSpcReduction="10000"/>
          </a:bodyPr>
          <a:lstStyle/>
          <a:p>
            <a:pPr marL="0" indent="0">
              <a:lnSpc>
                <a:spcPct val="120000"/>
              </a:lnSpc>
              <a:buNone/>
            </a:pPr>
            <a:r>
              <a:rPr lang="en-US" altLang="ja-JP" sz="2200" b="1" i="1" dirty="0">
                <a:solidFill>
                  <a:srgbClr val="C00000"/>
                </a:solidFill>
              </a:rPr>
              <a:t>The goal is to construct &amp; operate the foremost facility in the world for particle physics utilizing intense beams.</a:t>
            </a:r>
          </a:p>
          <a:p>
            <a:r>
              <a:rPr lang="en-US" dirty="0"/>
              <a:t>Neutrinos</a:t>
            </a:r>
          </a:p>
          <a:p>
            <a:pPr marL="633413" lvl="1"/>
            <a:r>
              <a:rPr lang="en-US" dirty="0"/>
              <a:t>MINOS+, </a:t>
            </a:r>
            <a:r>
              <a:rPr lang="en-US" dirty="0" err="1"/>
              <a:t>NOvA</a:t>
            </a:r>
            <a:r>
              <a:rPr lang="en-US" dirty="0"/>
              <a:t> @700 kW (now)</a:t>
            </a:r>
          </a:p>
          <a:p>
            <a:pPr marL="633413" lvl="1"/>
            <a:r>
              <a:rPr lang="en-US" dirty="0"/>
              <a:t>LBNE @ &gt;1 MW (2025)</a:t>
            </a:r>
          </a:p>
          <a:p>
            <a:pPr marL="633413" lvl="1"/>
            <a:r>
              <a:rPr lang="en-US" dirty="0"/>
              <a:t>LBNE @ &gt;2 MW (&gt;2030)</a:t>
            </a:r>
          </a:p>
          <a:p>
            <a:pPr marL="633413" lvl="1"/>
            <a:r>
              <a:rPr lang="en-US" dirty="0"/>
              <a:t>Short baseline neutrinos</a:t>
            </a:r>
          </a:p>
          <a:p>
            <a:pPr marL="233363"/>
            <a:r>
              <a:rPr lang="en-US" dirty="0" err="1"/>
              <a:t>Muons</a:t>
            </a:r>
            <a:endParaRPr lang="en-US" dirty="0"/>
          </a:p>
          <a:p>
            <a:pPr marL="633413" lvl="1"/>
            <a:r>
              <a:rPr lang="en-US" dirty="0" err="1"/>
              <a:t>Muon</a:t>
            </a:r>
            <a:r>
              <a:rPr lang="en-US" dirty="0"/>
              <a:t> g-2 @ 17 kW (2017)</a:t>
            </a:r>
          </a:p>
          <a:p>
            <a:pPr marL="633413" lvl="1"/>
            <a:r>
              <a:rPr lang="en-US" dirty="0"/>
              <a:t>Mu2e @ 8 kW (2020)</a:t>
            </a:r>
          </a:p>
          <a:p>
            <a:pPr marL="633413" lvl="1"/>
            <a:r>
              <a:rPr lang="en-US" dirty="0"/>
              <a:t>Mu2e @ 100 kW (&gt;2023)</a:t>
            </a:r>
          </a:p>
          <a:p>
            <a:pPr marL="233363"/>
            <a:r>
              <a:rPr lang="en-US" dirty="0"/>
              <a:t>Longer term opportunities </a:t>
            </a:r>
          </a:p>
          <a:p>
            <a:pPr marL="233363">
              <a:spcBef>
                <a:spcPts val="1200"/>
              </a:spcBef>
              <a:buClr>
                <a:srgbClr val="C00000"/>
              </a:buClr>
              <a:buFont typeface="Symbol" pitchFamily="18" charset="2"/>
              <a:buChar char="Þ"/>
            </a:pPr>
            <a:r>
              <a:rPr lang="en-US" sz="2200" b="1" i="1" dirty="0">
                <a:solidFill>
                  <a:srgbClr val="C00000"/>
                </a:solidFill>
              </a:rPr>
              <a:t>This will require more protons!</a:t>
            </a:r>
          </a:p>
          <a:p>
            <a:pPr lvl="1"/>
            <a:endParaRPr lang="en-US" dirty="0"/>
          </a:p>
        </p:txBody>
      </p:sp>
      <p:sp>
        <p:nvSpPr>
          <p:cNvPr id="7" name="Footer Placeholder 6"/>
          <p:cNvSpPr>
            <a:spLocks noGrp="1"/>
          </p:cNvSpPr>
          <p:nvPr>
            <p:ph type="ftr" sz="quarter" idx="10"/>
          </p:nvPr>
        </p:nvSpPr>
        <p:spPr>
          <a:prstGeom prst="rect">
            <a:avLst/>
          </a:prstGeom>
        </p:spPr>
        <p:txBody>
          <a:bodyPr/>
          <a:lstStyle/>
          <a:p>
            <a:r>
              <a:rPr lang="en-US"/>
              <a:t>V. Yakovlev | Engineering in Particle Accelerators</a:t>
            </a:r>
            <a:endParaRPr lang="en-US" dirty="0"/>
          </a:p>
        </p:txBody>
      </p:sp>
      <p:sp>
        <p:nvSpPr>
          <p:cNvPr id="2" name="Slide Number Placeholder 1"/>
          <p:cNvSpPr>
            <a:spLocks noGrp="1"/>
          </p:cNvSpPr>
          <p:nvPr>
            <p:ph type="sldNum" sz="quarter" idx="11"/>
          </p:nvPr>
        </p:nvSpPr>
        <p:spPr>
          <a:prstGeom prst="rect">
            <a:avLst/>
          </a:prstGeom>
        </p:spPr>
        <p:txBody>
          <a:bodyPr/>
          <a:lstStyle/>
          <a:p>
            <a:r>
              <a:rPr lang="en-US"/>
              <a:t> </a:t>
            </a:r>
            <a:fld id="{02BA5821-21EB-4C1A-AC70-E98BDB034B02}" type="slidenum">
              <a:rPr lang="en-US" smtClean="0"/>
              <a:pPr/>
              <a:t>203</a:t>
            </a:fld>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5852160" y="3304504"/>
            <a:ext cx="2968274" cy="2349536"/>
          </a:xfrm>
          <a:prstGeom prst="rect">
            <a:avLst/>
          </a:prstGeom>
        </p:spPr>
      </p:pic>
      <p:sp>
        <p:nvSpPr>
          <p:cNvPr id="3" name="Date Placeholder 2">
            <a:extLst>
              <a:ext uri="{FF2B5EF4-FFF2-40B4-BE49-F238E27FC236}">
                <a16:creationId xmlns:a16="http://schemas.microsoft.com/office/drawing/2014/main" id="{E286A21A-30FD-4196-8BD1-29343433A733}"/>
              </a:ext>
            </a:extLst>
          </p:cNvPr>
          <p:cNvSpPr>
            <a:spLocks noGrp="1"/>
          </p:cNvSpPr>
          <p:nvPr>
            <p:ph type="dt" sz="half" idx="10"/>
          </p:nvPr>
        </p:nvSpPr>
        <p:spPr/>
        <p:txBody>
          <a:bodyPr/>
          <a:lstStyle/>
          <a:p>
            <a:r>
              <a:rPr lang="en-US" altLang="en-US"/>
              <a:t>1/13/2020</a:t>
            </a:r>
          </a:p>
        </p:txBody>
      </p:sp>
    </p:spTree>
    <p:extLst>
      <p:ext uri="{BB962C8B-B14F-4D97-AF65-F5344CB8AC3E}">
        <p14:creationId xmlns:p14="http://schemas.microsoft.com/office/powerpoint/2010/main" val="242096708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27B749-B76E-4112-96C7-FE2D93CE97B9}"/>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2F74E33B-D6A7-408F-8819-AE8491303AA8}"/>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49B0A5DB-648B-4F57-B068-06012B4DF43F}"/>
              </a:ext>
            </a:extLst>
          </p:cNvPr>
          <p:cNvSpPr>
            <a:spLocks noGrp="1"/>
          </p:cNvSpPr>
          <p:nvPr>
            <p:ph type="sldNum" sz="quarter" idx="12"/>
          </p:nvPr>
        </p:nvSpPr>
        <p:spPr/>
        <p:txBody>
          <a:bodyPr/>
          <a:lstStyle/>
          <a:p>
            <a:fld id="{12D72208-4300-4914-B736-A664B2D30B95}" type="slidenum">
              <a:rPr lang="en-US" altLang="en-US" smtClean="0"/>
              <a:pPr/>
              <a:t>204</a:t>
            </a:fld>
            <a:endParaRPr lang="en-US" altLang="en-US"/>
          </a:p>
        </p:txBody>
      </p:sp>
      <p:sp>
        <p:nvSpPr>
          <p:cNvPr id="5" name="Title 9">
            <a:extLst>
              <a:ext uri="{FF2B5EF4-FFF2-40B4-BE49-F238E27FC236}">
                <a16:creationId xmlns:a16="http://schemas.microsoft.com/office/drawing/2014/main" id="{24902404-9918-4275-9074-B93D1C397274}"/>
              </a:ext>
            </a:extLst>
          </p:cNvPr>
          <p:cNvSpPr txBox="1">
            <a:spLocks/>
          </p:cNvSpPr>
          <p:nvPr/>
        </p:nvSpPr>
        <p:spPr>
          <a:xfrm>
            <a:off x="156305" y="43756"/>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3200" b="0" dirty="0"/>
              <a:t>Example of a SRF proton </a:t>
            </a:r>
            <a:r>
              <a:rPr lang="en-US" sz="3200" b="0" dirty="0" err="1"/>
              <a:t>linac</a:t>
            </a:r>
            <a:r>
              <a:rPr lang="en-US" sz="3200" b="0" dirty="0"/>
              <a:t>:</a:t>
            </a:r>
          </a:p>
          <a:p>
            <a:endParaRPr lang="en-US" sz="3200" b="0" dirty="0"/>
          </a:p>
        </p:txBody>
      </p:sp>
      <p:sp>
        <p:nvSpPr>
          <p:cNvPr id="6" name="TextBox 5">
            <a:extLst>
              <a:ext uri="{FF2B5EF4-FFF2-40B4-BE49-F238E27FC236}">
                <a16:creationId xmlns:a16="http://schemas.microsoft.com/office/drawing/2014/main" id="{9FD3BD69-3EAF-4DB5-B1BB-0CB2A48178C3}"/>
              </a:ext>
            </a:extLst>
          </p:cNvPr>
          <p:cNvSpPr txBox="1"/>
          <p:nvPr/>
        </p:nvSpPr>
        <p:spPr>
          <a:xfrm>
            <a:off x="222250" y="992459"/>
            <a:ext cx="8408794" cy="1200329"/>
          </a:xfrm>
          <a:prstGeom prst="rect">
            <a:avLst/>
          </a:prstGeom>
          <a:noFill/>
        </p:spPr>
        <p:txBody>
          <a:bodyPr wrap="square" rtlCol="0">
            <a:spAutoFit/>
          </a:bodyPr>
          <a:lstStyle/>
          <a:p>
            <a:pPr marL="342900" indent="-342900">
              <a:buFont typeface="Wingdings" panose="05000000000000000000" pitchFamily="2" charset="2"/>
              <a:buChar char="v"/>
            </a:pPr>
            <a:endParaRPr lang="en-US" dirty="0"/>
          </a:p>
          <a:p>
            <a:endParaRPr lang="en-US" dirty="0"/>
          </a:p>
          <a:p>
            <a:endParaRPr lang="en-US" dirty="0"/>
          </a:p>
        </p:txBody>
      </p:sp>
      <p:sp>
        <p:nvSpPr>
          <p:cNvPr id="7" name="TextBox 6">
            <a:extLst>
              <a:ext uri="{FF2B5EF4-FFF2-40B4-BE49-F238E27FC236}">
                <a16:creationId xmlns:a16="http://schemas.microsoft.com/office/drawing/2014/main" id="{366EC0B4-F3F1-4E35-9BC6-492BDE15D1B0}"/>
              </a:ext>
            </a:extLst>
          </p:cNvPr>
          <p:cNvSpPr txBox="1"/>
          <p:nvPr/>
        </p:nvSpPr>
        <p:spPr>
          <a:xfrm>
            <a:off x="401444" y="992459"/>
            <a:ext cx="8441661" cy="5632311"/>
          </a:xfrm>
          <a:prstGeom prst="rect">
            <a:avLst/>
          </a:prstGeom>
          <a:noFill/>
        </p:spPr>
        <p:txBody>
          <a:bodyPr wrap="square" rtlCol="0">
            <a:spAutoFit/>
          </a:bodyPr>
          <a:lstStyle/>
          <a:p>
            <a:r>
              <a:rPr lang="en-US" dirty="0"/>
              <a:t>PIP II – a </a:t>
            </a:r>
            <a:r>
              <a:rPr lang="en-US" dirty="0" err="1"/>
              <a:t>linac</a:t>
            </a:r>
            <a:r>
              <a:rPr lang="en-US" dirty="0"/>
              <a:t> for  multi-experimental facility.</a:t>
            </a:r>
          </a:p>
          <a:p>
            <a:endParaRPr lang="en-US" dirty="0"/>
          </a:p>
          <a:p>
            <a:pPr marL="342900" indent="-342900">
              <a:buFont typeface="Wingdings" panose="05000000000000000000" pitchFamily="2" charset="2"/>
              <a:buChar char="q"/>
            </a:pPr>
            <a:r>
              <a:rPr lang="en-US" dirty="0"/>
              <a:t>Injection to the booster for further acceleration up to 120 GeV for neutrino experiments: </a:t>
            </a:r>
          </a:p>
          <a:p>
            <a:pPr marL="342900" indent="-342900">
              <a:buFont typeface="Arial" panose="020B0604020202020204" pitchFamily="34" charset="0"/>
              <a:buChar char="•"/>
            </a:pPr>
            <a:r>
              <a:rPr lang="en-US" dirty="0"/>
              <a:t>H</a:t>
            </a:r>
            <a:r>
              <a:rPr lang="en-US" baseline="30000" dirty="0"/>
              <a:t>-</a:t>
            </a:r>
            <a:r>
              <a:rPr lang="en-US" dirty="0"/>
              <a:t> (stripping injection);</a:t>
            </a:r>
          </a:p>
          <a:p>
            <a:pPr marL="342900" indent="-342900">
              <a:buFont typeface="Arial" panose="020B0604020202020204" pitchFamily="34" charset="0"/>
              <a:buChar char="•"/>
            </a:pPr>
            <a:r>
              <a:rPr lang="en-US" dirty="0"/>
              <a:t>Pulsed operation.</a:t>
            </a:r>
          </a:p>
          <a:p>
            <a:pPr marL="342900" indent="-342900">
              <a:buFont typeface="Wingdings" panose="05000000000000000000" pitchFamily="2" charset="2"/>
              <a:buChar char="q"/>
            </a:pPr>
            <a:r>
              <a:rPr lang="en-US" dirty="0"/>
              <a:t>Muon experiments:</a:t>
            </a:r>
          </a:p>
          <a:p>
            <a:pPr marL="342900" indent="-342900">
              <a:buFont typeface="Arial" panose="020B0604020202020204" pitchFamily="34" charset="0"/>
              <a:buChar char="•"/>
            </a:pPr>
            <a:r>
              <a:rPr lang="en-US" dirty="0"/>
              <a:t>CW</a:t>
            </a:r>
          </a:p>
          <a:p>
            <a:endParaRPr lang="en-US" dirty="0"/>
          </a:p>
          <a:p>
            <a:pPr marL="342900" indent="-342900">
              <a:buFont typeface="Wingdings" panose="05000000000000000000" pitchFamily="2" charset="2"/>
              <a:buChar char="v"/>
            </a:pPr>
            <a:r>
              <a:rPr lang="en-US" dirty="0"/>
              <a:t>H</a:t>
            </a:r>
            <a:r>
              <a:rPr lang="en-US" baseline="30000" dirty="0"/>
              <a:t>-</a:t>
            </a:r>
            <a:r>
              <a:rPr lang="en-US" dirty="0"/>
              <a:t>: stripping limitations:</a:t>
            </a:r>
          </a:p>
          <a:p>
            <a:pPr marL="342900" indent="-342900">
              <a:buFont typeface="Arial" panose="020B0604020202020204" pitchFamily="34" charset="0"/>
              <a:buChar char="•"/>
            </a:pPr>
            <a:r>
              <a:rPr lang="en-US" dirty="0"/>
              <a:t>Acceleration gradient limitation </a:t>
            </a:r>
          </a:p>
          <a:p>
            <a:pPr marL="342900" indent="-342900">
              <a:buFont typeface="Arial" panose="020B0604020202020204" pitchFamily="34" charset="0"/>
              <a:buChar char="•"/>
            </a:pPr>
            <a:r>
              <a:rPr lang="en-US" dirty="0"/>
              <a:t>Focusing field limitation</a:t>
            </a:r>
          </a:p>
          <a:p>
            <a:pPr marL="342900" indent="-342900">
              <a:buFont typeface="Arial" panose="020B0604020202020204" pitchFamily="34" charset="0"/>
              <a:buChar char="•"/>
            </a:pPr>
            <a:r>
              <a:rPr lang="en-US" dirty="0"/>
              <a:t>Transportation limitations (the line curvature)</a:t>
            </a:r>
          </a:p>
          <a:p>
            <a:pPr marL="342900" indent="-342900">
              <a:buFont typeface="Arial" panose="020B0604020202020204" pitchFamily="34" charset="0"/>
              <a:buChar char="•"/>
            </a:pPr>
            <a:r>
              <a:rPr lang="en-US" dirty="0"/>
              <a:t>Intra-beam scattering.</a:t>
            </a:r>
          </a:p>
          <a:p>
            <a:endParaRPr lang="en-US" dirty="0"/>
          </a:p>
        </p:txBody>
      </p:sp>
    </p:spTree>
    <p:extLst>
      <p:ext uri="{BB962C8B-B14F-4D97-AF65-F5344CB8AC3E}">
        <p14:creationId xmlns:p14="http://schemas.microsoft.com/office/powerpoint/2010/main" val="36587837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4"/>
            <a:ext cx="8915399" cy="641739"/>
          </a:xfrm>
        </p:spPr>
        <p:txBody>
          <a:bodyPr/>
          <a:lstStyle/>
          <a:p>
            <a:r>
              <a:rPr lang="en-US" dirty="0"/>
              <a:t>PIP II SC </a:t>
            </a:r>
            <a:r>
              <a:rPr lang="en-US" dirty="0" err="1"/>
              <a:t>Linac</a:t>
            </a:r>
            <a:r>
              <a:rPr lang="en-US" dirty="0"/>
              <a:t> pulsed operation requirements                                                     </a:t>
            </a:r>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205</a:t>
            </a:fld>
            <a:endParaRPr lang="en-US" altLang="en-US"/>
          </a:p>
        </p:txBody>
      </p:sp>
      <p:pic>
        <p:nvPicPr>
          <p:cNvPr id="7" name="Picture 3" descr="U:\mydocs\holmes\PIP-II\Pictures\PIP II Site_m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45403"/>
            <a:ext cx="8686799" cy="480329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Content Placeholder 5"/>
          <p:cNvGraphicFramePr>
            <a:graphicFrameLocks/>
          </p:cNvGraphicFramePr>
          <p:nvPr>
            <p:extLst/>
          </p:nvPr>
        </p:nvGraphicFramePr>
        <p:xfrm>
          <a:off x="598377" y="4568857"/>
          <a:ext cx="6545792" cy="1463040"/>
        </p:xfrm>
        <a:graphic>
          <a:graphicData uri="http://schemas.openxmlformats.org/drawingml/2006/table">
            <a:tbl>
              <a:tblPr/>
              <a:tblGrid>
                <a:gridCol w="4225935">
                  <a:extLst>
                    <a:ext uri="{9D8B030D-6E8A-4147-A177-3AD203B41FA5}">
                      <a16:colId xmlns:a16="http://schemas.microsoft.com/office/drawing/2014/main" val="20000"/>
                    </a:ext>
                  </a:extLst>
                </a:gridCol>
                <a:gridCol w="1480548">
                  <a:extLst>
                    <a:ext uri="{9D8B030D-6E8A-4147-A177-3AD203B41FA5}">
                      <a16:colId xmlns:a16="http://schemas.microsoft.com/office/drawing/2014/main" val="20001"/>
                    </a:ext>
                  </a:extLst>
                </a:gridCol>
                <a:gridCol w="839309">
                  <a:extLst>
                    <a:ext uri="{9D8B030D-6E8A-4147-A177-3AD203B41FA5}">
                      <a16:colId xmlns:a16="http://schemas.microsoft.com/office/drawing/2014/main" val="20002"/>
                    </a:ext>
                  </a:extLst>
                </a:gridCol>
              </a:tblGrid>
              <a:tr h="194588">
                <a:tc>
                  <a:txBody>
                    <a:bodyPr/>
                    <a:lstStyle/>
                    <a:p>
                      <a:pPr marL="0" marR="0">
                        <a:spcBef>
                          <a:spcPts val="0"/>
                        </a:spcBef>
                        <a:spcAft>
                          <a:spcPts val="0"/>
                        </a:spcAft>
                      </a:pPr>
                      <a:r>
                        <a:rPr lang="en-US" sz="1600" b="1" dirty="0">
                          <a:solidFill>
                            <a:srgbClr val="000000"/>
                          </a:solidFill>
                          <a:effectLst/>
                          <a:latin typeface="Calibri"/>
                          <a:ea typeface="Calibri"/>
                        </a:rPr>
                        <a:t>Performance Parameter</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1">
                        <a:alpha val="69000"/>
                      </a:schemeClr>
                    </a:solidFill>
                  </a:tcPr>
                </a:tc>
                <a:tc>
                  <a:txBody>
                    <a:bodyPr/>
                    <a:lstStyle/>
                    <a:p>
                      <a:pPr marL="0" marR="74930" algn="r">
                        <a:spcBef>
                          <a:spcPts val="0"/>
                        </a:spcBef>
                        <a:spcAft>
                          <a:spcPts val="0"/>
                        </a:spcAft>
                      </a:pPr>
                      <a:r>
                        <a:rPr lang="en-US" sz="1600" b="1" dirty="0">
                          <a:solidFill>
                            <a:srgbClr val="000000"/>
                          </a:solidFill>
                          <a:effectLst/>
                          <a:latin typeface="Calibri"/>
                          <a:ea typeface="Calibri"/>
                        </a:rPr>
                        <a:t>PIP-II</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a:solidFill>
                            <a:srgbClr val="000000"/>
                          </a:solidFill>
                          <a:effectLst/>
                          <a:latin typeface="Calibri"/>
                          <a:ea typeface="Calibri"/>
                        </a:rPr>
                        <a:t> </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94588">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Beam Energy</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74930" algn="r">
                        <a:spcBef>
                          <a:spcPts val="0"/>
                        </a:spcBef>
                        <a:spcAft>
                          <a:spcPts val="0"/>
                        </a:spcAft>
                      </a:pPr>
                      <a:r>
                        <a:rPr lang="en-US" sz="1600" dirty="0">
                          <a:solidFill>
                            <a:srgbClr val="000000"/>
                          </a:solidFill>
                          <a:effectLst/>
                          <a:latin typeface="Calibri"/>
                          <a:ea typeface="Calibri"/>
                        </a:rPr>
                        <a:t>800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a:solidFill>
                            <a:srgbClr val="000000"/>
                          </a:solidFill>
                          <a:effectLst/>
                          <a:latin typeface="Calibri"/>
                          <a:ea typeface="Calibri"/>
                        </a:rPr>
                        <a:t>MeV</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94588">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Beam Current</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74930" algn="r">
                        <a:spcBef>
                          <a:spcPts val="0"/>
                        </a:spcBef>
                        <a:spcAft>
                          <a:spcPts val="0"/>
                        </a:spcAft>
                      </a:pPr>
                      <a:r>
                        <a:rPr lang="en-US" sz="1600" dirty="0">
                          <a:solidFill>
                            <a:srgbClr val="000000"/>
                          </a:solidFill>
                          <a:effectLst/>
                          <a:latin typeface="Calibri"/>
                          <a:ea typeface="Calibri"/>
                        </a:rPr>
                        <a:t>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a:solidFill>
                            <a:srgbClr val="000000"/>
                          </a:solidFill>
                          <a:effectLst/>
                          <a:latin typeface="Calibri"/>
                          <a:ea typeface="Calibri"/>
                        </a:rPr>
                        <a:t>mA</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194588">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Beam Pulse Length</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74930" algn="r">
                        <a:spcBef>
                          <a:spcPts val="0"/>
                        </a:spcBef>
                        <a:spcAft>
                          <a:spcPts val="0"/>
                        </a:spcAft>
                      </a:pPr>
                      <a:r>
                        <a:rPr lang="en-US" sz="1600" dirty="0">
                          <a:solidFill>
                            <a:srgbClr val="000000"/>
                          </a:solidFill>
                          <a:effectLst/>
                          <a:latin typeface="Calibri"/>
                          <a:ea typeface="Calibri"/>
                        </a:rPr>
                        <a:t>0.55</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err="1">
                          <a:solidFill>
                            <a:srgbClr val="000000"/>
                          </a:solidFill>
                          <a:effectLst/>
                          <a:latin typeface="Calibri"/>
                          <a:ea typeface="Calibri"/>
                        </a:rPr>
                        <a:t>msec</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194588">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Pulse Repetition Rate</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74930" algn="r">
                        <a:spcBef>
                          <a:spcPts val="0"/>
                        </a:spcBef>
                        <a:spcAft>
                          <a:spcPts val="0"/>
                        </a:spcAft>
                      </a:pPr>
                      <a:r>
                        <a:rPr lang="en-US" sz="1600" dirty="0">
                          <a:solidFill>
                            <a:srgbClr val="000000"/>
                          </a:solidFill>
                          <a:effectLst/>
                          <a:latin typeface="Calibri"/>
                          <a:ea typeface="Calibri"/>
                        </a:rPr>
                        <a:t>20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solidFill>
                            <a:srgbClr val="000000"/>
                          </a:solidFill>
                          <a:effectLst/>
                          <a:latin typeface="Calibri"/>
                          <a:ea typeface="Calibri"/>
                        </a:rPr>
                        <a:t>Hz</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194588">
                <a:tc>
                  <a:txBody>
                    <a:bodyPr/>
                    <a:lstStyle/>
                    <a:p>
                      <a:pPr marL="0" marR="0" algn="l" defTabSz="457200" rtl="0" eaLnBrk="1" latinLnBrk="0" hangingPunct="1">
                        <a:spcBef>
                          <a:spcPts val="0"/>
                        </a:spcBef>
                        <a:spcAft>
                          <a:spcPts val="0"/>
                        </a:spcAft>
                      </a:pPr>
                      <a:r>
                        <a:rPr lang="en-US" sz="1600" kern="1200" dirty="0" err="1">
                          <a:solidFill>
                            <a:srgbClr val="000000"/>
                          </a:solidFill>
                          <a:effectLst/>
                          <a:latin typeface="Calibri"/>
                          <a:ea typeface="Calibri"/>
                          <a:cs typeface="+mn-cs"/>
                        </a:rPr>
                        <a:t>Linac</a:t>
                      </a:r>
                      <a:r>
                        <a:rPr lang="en-US" sz="1600" kern="1200" dirty="0">
                          <a:solidFill>
                            <a:srgbClr val="000000"/>
                          </a:solidFill>
                          <a:effectLst/>
                          <a:latin typeface="Calibri"/>
                          <a:ea typeface="Calibri"/>
                          <a:cs typeface="+mn-cs"/>
                        </a:rPr>
                        <a:t> Beam Power to Booster</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74930" algn="r" defTabSz="457200" rtl="0" eaLnBrk="1" latinLnBrk="0" hangingPunct="1">
                        <a:spcBef>
                          <a:spcPts val="0"/>
                        </a:spcBef>
                        <a:spcAft>
                          <a:spcPts val="0"/>
                        </a:spcAft>
                      </a:pPr>
                      <a:r>
                        <a:rPr lang="en-US" sz="1600" kern="1200" dirty="0">
                          <a:solidFill>
                            <a:srgbClr val="000000"/>
                          </a:solidFill>
                          <a:effectLst/>
                          <a:latin typeface="Calibri"/>
                          <a:ea typeface="Calibri"/>
                          <a:cs typeface="+mn-cs"/>
                        </a:rPr>
                        <a:t>18</a:t>
                      </a:r>
                      <a:endParaRPr lang="en-US" sz="1600" kern="1200" dirty="0">
                        <a:solidFill>
                          <a:srgbClr val="FF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l" defTabSz="457200" rtl="0" eaLnBrk="1" latinLnBrk="0" hangingPunct="1">
                        <a:spcBef>
                          <a:spcPts val="0"/>
                        </a:spcBef>
                        <a:spcAft>
                          <a:spcPts val="0"/>
                        </a:spcAft>
                      </a:pPr>
                      <a:r>
                        <a:rPr lang="en-US" sz="1600" kern="1200" dirty="0">
                          <a:solidFill>
                            <a:srgbClr val="000000"/>
                          </a:solidFill>
                          <a:effectLst/>
                          <a:latin typeface="Calibri"/>
                          <a:ea typeface="Calibri"/>
                          <a:cs typeface="+mn-cs"/>
                        </a:rPr>
                        <a:t>kW</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039459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399" cy="641739"/>
          </a:xfrm>
        </p:spPr>
        <p:txBody>
          <a:bodyPr/>
          <a:lstStyle/>
          <a:p>
            <a:r>
              <a:rPr lang="en-US" dirty="0"/>
              <a:t>The </a:t>
            </a:r>
            <a:r>
              <a:rPr lang="en-US" dirty="0" err="1"/>
              <a:t>Linac</a:t>
            </a:r>
            <a:r>
              <a:rPr lang="en-US" dirty="0"/>
              <a:t> Reference Design                                                          </a:t>
            </a:r>
          </a:p>
        </p:txBody>
      </p:sp>
      <p:sp>
        <p:nvSpPr>
          <p:cNvPr id="3" name="Content Placeholder 2"/>
          <p:cNvSpPr>
            <a:spLocks noGrp="1"/>
          </p:cNvSpPr>
          <p:nvPr>
            <p:ph idx="1"/>
          </p:nvPr>
        </p:nvSpPr>
        <p:spPr>
          <a:xfrm>
            <a:off x="228601" y="856780"/>
            <a:ext cx="8839199" cy="4987867"/>
          </a:xfrm>
        </p:spPr>
        <p:txBody>
          <a:bodyPr/>
          <a:lstStyle/>
          <a:p>
            <a:pPr lvl="0"/>
            <a:r>
              <a:rPr lang="en-US" sz="2000" dirty="0">
                <a:solidFill>
                  <a:srgbClr val="003087"/>
                </a:solidFill>
              </a:rPr>
              <a:t>Frequency choice: sub-harmonics of 1.3 GHz</a:t>
            </a:r>
          </a:p>
          <a:p>
            <a:pPr marL="0" lvl="0" indent="0">
              <a:buNone/>
            </a:pPr>
            <a:r>
              <a:rPr lang="en-US" sz="1800" dirty="0">
                <a:solidFill>
                  <a:srgbClr val="003087"/>
                </a:solidFill>
              </a:rPr>
              <a:t>	- 162.5 MHz, 325 MHz and 650 MHz;</a:t>
            </a:r>
          </a:p>
          <a:p>
            <a:pPr lvl="0"/>
            <a:r>
              <a:rPr lang="en-US" sz="2000" dirty="0">
                <a:solidFill>
                  <a:srgbClr val="003087"/>
                </a:solidFill>
              </a:rPr>
              <a:t>RF cavity types: </a:t>
            </a:r>
          </a:p>
          <a:p>
            <a:pPr marL="0" lvl="0" indent="0">
              <a:buNone/>
            </a:pPr>
            <a:r>
              <a:rPr lang="en-US" sz="2000" dirty="0">
                <a:solidFill>
                  <a:srgbClr val="003087"/>
                </a:solidFill>
              </a:rPr>
              <a:t>	</a:t>
            </a:r>
            <a:r>
              <a:rPr lang="en-US" sz="1800" dirty="0">
                <a:solidFill>
                  <a:srgbClr val="003087"/>
                </a:solidFill>
              </a:rPr>
              <a:t>- one section of 162.5 MHz HWR type, </a:t>
            </a:r>
            <a:r>
              <a:rPr lang="el-GR" sz="1800" dirty="0">
                <a:solidFill>
                  <a:srgbClr val="003087"/>
                </a:solidFill>
              </a:rPr>
              <a:t>β</a:t>
            </a:r>
            <a:r>
              <a:rPr lang="en-US" sz="1800" dirty="0">
                <a:solidFill>
                  <a:srgbClr val="003087"/>
                </a:solidFill>
              </a:rPr>
              <a:t> = 0.11 cavity, </a:t>
            </a:r>
          </a:p>
          <a:p>
            <a:pPr marL="0" lvl="0" indent="0">
              <a:buNone/>
            </a:pPr>
            <a:r>
              <a:rPr lang="en-US" sz="1800" dirty="0">
                <a:solidFill>
                  <a:srgbClr val="003087"/>
                </a:solidFill>
              </a:rPr>
              <a:t>	- two sections of 325 MHz spoke-cavity type, SSR1 and SSR2 with</a:t>
            </a:r>
            <a:br>
              <a:rPr lang="en-US" sz="1800" dirty="0">
                <a:solidFill>
                  <a:srgbClr val="003087"/>
                </a:solidFill>
              </a:rPr>
            </a:br>
            <a:r>
              <a:rPr lang="en-US" sz="1800" dirty="0">
                <a:solidFill>
                  <a:srgbClr val="003087"/>
                </a:solidFill>
              </a:rPr>
              <a:t>         </a:t>
            </a:r>
            <a:r>
              <a:rPr lang="el-GR" sz="1800" dirty="0">
                <a:solidFill>
                  <a:srgbClr val="003087"/>
                </a:solidFill>
              </a:rPr>
              <a:t>β</a:t>
            </a:r>
            <a:r>
              <a:rPr lang="en-US" sz="1800" dirty="0">
                <a:solidFill>
                  <a:srgbClr val="003087"/>
                </a:solidFill>
              </a:rPr>
              <a:t> = 0.22 and </a:t>
            </a:r>
            <a:r>
              <a:rPr lang="el-GR" sz="1800" dirty="0">
                <a:solidFill>
                  <a:srgbClr val="003087"/>
                </a:solidFill>
              </a:rPr>
              <a:t>β</a:t>
            </a:r>
            <a:r>
              <a:rPr lang="en-US" sz="1800" dirty="0">
                <a:solidFill>
                  <a:srgbClr val="003087"/>
                </a:solidFill>
              </a:rPr>
              <a:t> = 0.47;  and </a:t>
            </a:r>
          </a:p>
          <a:p>
            <a:pPr marL="0" lvl="0" indent="0">
              <a:buNone/>
            </a:pPr>
            <a:r>
              <a:rPr lang="en-US" sz="1800" dirty="0">
                <a:solidFill>
                  <a:srgbClr val="003087"/>
                </a:solidFill>
              </a:rPr>
              <a:t>	- two sections of elliptical  650 MHz cavities with </a:t>
            </a:r>
            <a:r>
              <a:rPr lang="el-GR" sz="1800" dirty="0">
                <a:solidFill>
                  <a:srgbClr val="003087"/>
                </a:solidFill>
              </a:rPr>
              <a:t>β</a:t>
            </a:r>
            <a:r>
              <a:rPr lang="en-US" sz="1800" dirty="0">
                <a:solidFill>
                  <a:srgbClr val="003087"/>
                </a:solidFill>
              </a:rPr>
              <a:t> = 0.61 and </a:t>
            </a:r>
            <a:r>
              <a:rPr lang="el-GR" sz="1800" dirty="0">
                <a:solidFill>
                  <a:srgbClr val="003087"/>
                </a:solidFill>
              </a:rPr>
              <a:t>β</a:t>
            </a:r>
            <a:r>
              <a:rPr lang="en-US" sz="1800" dirty="0">
                <a:solidFill>
                  <a:srgbClr val="003087"/>
                </a:solidFill>
              </a:rPr>
              <a:t> = 0.92;</a:t>
            </a:r>
          </a:p>
          <a:p>
            <a:pPr lvl="0"/>
            <a:r>
              <a:rPr lang="en-US" sz="2000" dirty="0">
                <a:solidFill>
                  <a:srgbClr val="003087"/>
                </a:solidFill>
              </a:rPr>
              <a:t>Break points are optimized in order to minimize the number of the cavities;</a:t>
            </a:r>
          </a:p>
          <a:p>
            <a:pPr lvl="0"/>
            <a:r>
              <a:rPr lang="en-US" sz="2000" dirty="0">
                <a:solidFill>
                  <a:srgbClr val="003087"/>
                </a:solidFill>
              </a:rPr>
              <a:t>CM concept: </a:t>
            </a:r>
          </a:p>
          <a:p>
            <a:pPr marL="0" lvl="0" indent="0">
              <a:buNone/>
            </a:pPr>
            <a:r>
              <a:rPr lang="en-US" sz="1800" dirty="0">
                <a:solidFill>
                  <a:srgbClr val="003087"/>
                </a:solidFill>
              </a:rPr>
              <a:t>	- separate CMs, </a:t>
            </a:r>
          </a:p>
          <a:p>
            <a:pPr marL="0" lvl="0" indent="0">
              <a:buNone/>
            </a:pPr>
            <a:r>
              <a:rPr lang="en-US" sz="1800" dirty="0">
                <a:solidFill>
                  <a:srgbClr val="003087"/>
                </a:solidFill>
              </a:rPr>
              <a:t>	- solenoids for HWR and SSR, </a:t>
            </a:r>
          </a:p>
          <a:p>
            <a:pPr marL="0" lvl="0" indent="0">
              <a:buNone/>
            </a:pPr>
            <a:r>
              <a:rPr lang="en-US" sz="1800" dirty="0">
                <a:solidFill>
                  <a:srgbClr val="003087"/>
                </a:solidFill>
              </a:rPr>
              <a:t>	- no focusing elements for elliptical. </a:t>
            </a:r>
          </a:p>
          <a:p>
            <a:pPr lvl="0"/>
            <a:r>
              <a:rPr lang="en-US" sz="2000" dirty="0">
                <a:solidFill>
                  <a:srgbClr val="003087"/>
                </a:solidFill>
              </a:rPr>
              <a:t>Operating regimes – both pulsed and CW;</a:t>
            </a:r>
          </a:p>
          <a:p>
            <a:pPr lvl="0"/>
            <a:r>
              <a:rPr lang="en-US" sz="2000" dirty="0">
                <a:solidFill>
                  <a:srgbClr val="003087"/>
                </a:solidFill>
              </a:rPr>
              <a:t>No HOM dampers.</a:t>
            </a:r>
          </a:p>
          <a:p>
            <a:pPr marL="0" indent="0">
              <a:buNone/>
            </a:pPr>
            <a:endParaRPr lang="en-US" dirty="0"/>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206</a:t>
            </a:fld>
            <a:endParaRPr lang="en-US" altLang="en-US"/>
          </a:p>
        </p:txBody>
      </p:sp>
    </p:spTree>
    <p:extLst>
      <p:ext uri="{BB962C8B-B14F-4D97-AF65-F5344CB8AC3E}">
        <p14:creationId xmlns:p14="http://schemas.microsoft.com/office/powerpoint/2010/main" val="5316475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399" cy="641739"/>
          </a:xfrm>
        </p:spPr>
        <p:txBody>
          <a:bodyPr/>
          <a:lstStyle/>
          <a:p>
            <a:r>
              <a:rPr lang="en-US" dirty="0"/>
              <a:t>The </a:t>
            </a:r>
            <a:r>
              <a:rPr lang="en-US" dirty="0" err="1"/>
              <a:t>Linac</a:t>
            </a:r>
            <a:r>
              <a:rPr lang="en-US" dirty="0"/>
              <a:t> Reference Design                                                          </a:t>
            </a:r>
          </a:p>
        </p:txBody>
      </p:sp>
      <p:pic>
        <p:nvPicPr>
          <p:cNvPr id="7" name="Content Placeholder 6"/>
          <p:cNvPicPr>
            <a:picLocks noGrp="1" noChangeAspect="1"/>
          </p:cNvPicPr>
          <p:nvPr>
            <p:ph idx="1"/>
          </p:nvPr>
        </p:nvPicPr>
        <p:blipFill>
          <a:blip r:embed="rId2"/>
          <a:stretch>
            <a:fillRect/>
          </a:stretch>
        </p:blipFill>
        <p:spPr>
          <a:xfrm>
            <a:off x="363149" y="977900"/>
            <a:ext cx="8098614" cy="1968500"/>
          </a:xfrm>
          <a:prstGeom prst="rect">
            <a:avLst/>
          </a:prstGeom>
        </p:spPr>
      </p:pic>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207</a:t>
            </a:fld>
            <a:endParaRPr lang="en-US" altLang="en-US"/>
          </a:p>
        </p:txBody>
      </p:sp>
      <p:graphicFrame>
        <p:nvGraphicFramePr>
          <p:cNvPr id="8" name="Table 7"/>
          <p:cNvGraphicFramePr>
            <a:graphicFrameLocks noGrp="1"/>
          </p:cNvGraphicFramePr>
          <p:nvPr>
            <p:extLst/>
          </p:nvPr>
        </p:nvGraphicFramePr>
        <p:xfrm>
          <a:off x="454961" y="3071424"/>
          <a:ext cx="8383988" cy="3114921"/>
        </p:xfrm>
        <a:graphic>
          <a:graphicData uri="http://schemas.openxmlformats.org/drawingml/2006/table">
            <a:tbl>
              <a:tblPr>
                <a:tableStyleId>{2D5ABB26-0587-4C30-8999-92F81FD0307C}</a:tableStyleId>
              </a:tblPr>
              <a:tblGrid>
                <a:gridCol w="1970237">
                  <a:extLst>
                    <a:ext uri="{9D8B030D-6E8A-4147-A177-3AD203B41FA5}">
                      <a16:colId xmlns:a16="http://schemas.microsoft.com/office/drawing/2014/main" val="20000"/>
                    </a:ext>
                  </a:extLst>
                </a:gridCol>
                <a:gridCol w="811723">
                  <a:extLst>
                    <a:ext uri="{9D8B030D-6E8A-4147-A177-3AD203B41FA5}">
                      <a16:colId xmlns:a16="http://schemas.microsoft.com/office/drawing/2014/main" val="20001"/>
                    </a:ext>
                  </a:extLst>
                </a:gridCol>
                <a:gridCol w="1520551">
                  <a:extLst>
                    <a:ext uri="{9D8B030D-6E8A-4147-A177-3AD203B41FA5}">
                      <a16:colId xmlns:a16="http://schemas.microsoft.com/office/drawing/2014/main" val="20002"/>
                    </a:ext>
                  </a:extLst>
                </a:gridCol>
                <a:gridCol w="1577714">
                  <a:extLst>
                    <a:ext uri="{9D8B030D-6E8A-4147-A177-3AD203B41FA5}">
                      <a16:colId xmlns:a16="http://schemas.microsoft.com/office/drawing/2014/main" val="20003"/>
                    </a:ext>
                  </a:extLst>
                </a:gridCol>
                <a:gridCol w="2503763">
                  <a:extLst>
                    <a:ext uri="{9D8B030D-6E8A-4147-A177-3AD203B41FA5}">
                      <a16:colId xmlns:a16="http://schemas.microsoft.com/office/drawing/2014/main" val="20004"/>
                    </a:ext>
                  </a:extLst>
                </a:gridCol>
              </a:tblGrid>
              <a:tr h="3462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Section</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04040"/>
                          </a:solidFill>
                        </a:rPr>
                        <a:t>Freq</a:t>
                      </a: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Energy (</a:t>
                      </a:r>
                      <a:r>
                        <a:rPr kumimoji="0" lang="en-US" sz="1600" u="none" strike="noStrike" cap="none" normalizeH="0" baseline="0" dirty="0" err="1">
                          <a:ln>
                            <a:noFill/>
                          </a:ln>
                          <a:solidFill>
                            <a:srgbClr val="404040"/>
                          </a:solidFill>
                          <a:effectLst/>
                        </a:rPr>
                        <a:t>MeV</a:t>
                      </a:r>
                      <a:r>
                        <a:rPr kumimoji="0" lang="en-US" sz="1600" u="none" strike="noStrike" cap="none" normalizeH="0" baseline="0" dirty="0">
                          <a:ln>
                            <a:noFill/>
                          </a:ln>
                          <a:solidFill>
                            <a:srgbClr val="404040"/>
                          </a:solidFill>
                          <a:effectLst/>
                        </a:rPr>
                        <a:t>)</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err="1">
                          <a:ln>
                            <a:noFill/>
                          </a:ln>
                          <a:solidFill>
                            <a:srgbClr val="404040"/>
                          </a:solidFill>
                          <a:effectLst/>
                        </a:rPr>
                        <a:t>Cav</a:t>
                      </a:r>
                      <a:r>
                        <a:rPr kumimoji="0" lang="en-US" sz="1600" u="none" strike="noStrike" cap="none" normalizeH="0" baseline="0" dirty="0">
                          <a:ln>
                            <a:noFill/>
                          </a:ln>
                          <a:solidFill>
                            <a:srgbClr val="404040"/>
                          </a:solidFill>
                          <a:effectLst/>
                        </a:rPr>
                        <a:t>/</a:t>
                      </a:r>
                      <a:r>
                        <a:rPr kumimoji="0" lang="en-US" sz="1600" u="none" strike="noStrike" cap="none" normalizeH="0" baseline="0" dirty="0" err="1">
                          <a:ln>
                            <a:noFill/>
                          </a:ln>
                          <a:solidFill>
                            <a:srgbClr val="404040"/>
                          </a:solidFill>
                          <a:effectLst/>
                        </a:rPr>
                        <a:t>mag</a:t>
                      </a:r>
                      <a:r>
                        <a:rPr kumimoji="0" lang="en-US" sz="1600" u="none" strike="noStrike" cap="none" normalizeH="0" baseline="0" dirty="0">
                          <a:ln>
                            <a:noFill/>
                          </a:ln>
                          <a:solidFill>
                            <a:srgbClr val="404040"/>
                          </a:solidFill>
                          <a:effectLst/>
                        </a:rPr>
                        <a:t>/CM</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Type</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RFQ</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rPr>
                        <a:t>162.5</a:t>
                      </a: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0.03-2.1</a:t>
                      </a:r>
                      <a:endParaRPr kumimoji="0" lang="en-US" sz="1600" b="0" i="0" u="none" strike="noStrike" cap="none" normalizeH="0" baseline="0" dirty="0">
                        <a:ln>
                          <a:noFill/>
                        </a:ln>
                        <a:solidFill>
                          <a:srgbClr val="404040"/>
                        </a:solidFill>
                        <a:effectLst/>
                        <a:latin typeface="Rockwell" pitchFamily="18" charset="0"/>
                      </a:endParaRP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HWR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rPr>
                        <a:t>opt</a:t>
                      </a:r>
                      <a:r>
                        <a:rPr kumimoji="0" lang="en-US" sz="1600" u="none" strike="noStrike" cap="none" normalizeH="0" baseline="0" dirty="0">
                          <a:ln>
                            <a:noFill/>
                          </a:ln>
                          <a:solidFill>
                            <a:srgbClr val="404040"/>
                          </a:solidFill>
                          <a:effectLst/>
                          <a:sym typeface="Symbol" pitchFamily="18" charset="2"/>
                        </a:rPr>
                        <a:t>=0.11)</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rPr>
                        <a:t>162.5</a:t>
                      </a: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2.1-10.3</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8/8/1</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HWR, solenoid</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2"/>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SSR1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rPr>
                        <a:t>opt</a:t>
                      </a:r>
                      <a:r>
                        <a:rPr kumimoji="0" lang="en-US" sz="1600" u="none" strike="noStrike" cap="none" normalizeH="0" baseline="0" dirty="0">
                          <a:ln>
                            <a:noFill/>
                          </a:ln>
                          <a:solidFill>
                            <a:srgbClr val="404040"/>
                          </a:solidFill>
                          <a:effectLst/>
                          <a:sym typeface="Symbol" pitchFamily="18" charset="2"/>
                        </a:rPr>
                        <a:t>=0.22)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rPr>
                        <a:t>325</a:t>
                      </a: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10.3-35</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16/8/ 2</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 solenoid</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3"/>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SSR2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rPr>
                        <a:t>opt</a:t>
                      </a:r>
                      <a:r>
                        <a:rPr kumimoji="0" lang="en-US" sz="1600" u="none" strike="noStrike" cap="none" normalizeH="0" baseline="0" dirty="0">
                          <a:ln>
                            <a:noFill/>
                          </a:ln>
                          <a:solidFill>
                            <a:srgbClr val="404040"/>
                          </a:solidFill>
                          <a:effectLst/>
                          <a:sym typeface="Symbol" pitchFamily="18" charset="2"/>
                        </a:rPr>
                        <a:t>=0.47)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algn="ctr"/>
                      <a:r>
                        <a:rPr lang="en-US" sz="1600" dirty="0">
                          <a:solidFill>
                            <a:srgbClr val="404040"/>
                          </a:solidFill>
                        </a:rPr>
                        <a:t>325</a:t>
                      </a:r>
                      <a:endParaRPr lang="en-US" sz="1600" b="0" dirty="0">
                        <a:solidFill>
                          <a:srgbClr val="404040"/>
                        </a:solidFill>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35-185</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35/21/7</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 solenoid</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4"/>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LB 650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sym typeface="Symbol" pitchFamily="18" charset="2"/>
                        </a:rPr>
                        <a:t>g</a:t>
                      </a:r>
                      <a:r>
                        <a:rPr kumimoji="0" lang="en-US" sz="1600" u="none" strike="noStrike" cap="none" normalizeH="0" baseline="0" dirty="0">
                          <a:ln>
                            <a:noFill/>
                          </a:ln>
                          <a:solidFill>
                            <a:srgbClr val="404040"/>
                          </a:solidFill>
                          <a:effectLst/>
                          <a:sym typeface="Symbol" pitchFamily="18" charset="2"/>
                        </a:rPr>
                        <a:t>=0.61)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algn="ctr"/>
                      <a:r>
                        <a:rPr lang="en-US" sz="1600" dirty="0">
                          <a:solidFill>
                            <a:srgbClr val="404040"/>
                          </a:solidFill>
                        </a:rPr>
                        <a:t>650</a:t>
                      </a:r>
                      <a:endParaRPr lang="en-US" sz="1600" b="0" dirty="0">
                        <a:solidFill>
                          <a:srgbClr val="404040"/>
                        </a:solidFill>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185-500</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33/22/11</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5-cell elliptical, doublet*</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5"/>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HB 650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sym typeface="Symbol" pitchFamily="18" charset="2"/>
                        </a:rPr>
                        <a:t>g</a:t>
                      </a:r>
                      <a:r>
                        <a:rPr kumimoji="0" lang="en-US" sz="1600" u="none" strike="noStrike" cap="none" normalizeH="0" baseline="0" dirty="0">
                          <a:ln>
                            <a:noFill/>
                          </a:ln>
                          <a:solidFill>
                            <a:srgbClr val="404040"/>
                          </a:solidFill>
                          <a:effectLst/>
                          <a:sym typeface="Symbol" pitchFamily="18" charset="2"/>
                        </a:rPr>
                        <a:t>=0.92)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algn="ctr"/>
                      <a:r>
                        <a:rPr lang="en-US" sz="1600" dirty="0">
                          <a:solidFill>
                            <a:srgbClr val="404040"/>
                          </a:solidFill>
                        </a:rPr>
                        <a:t>650</a:t>
                      </a:r>
                      <a:endParaRPr lang="en-US" sz="1600" b="0" dirty="0">
                        <a:solidFill>
                          <a:srgbClr val="404040"/>
                        </a:solidFill>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500-800</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24/8/4</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5-cell elliptical, doublet*</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6"/>
                  </a:ext>
                </a:extLst>
              </a:tr>
              <a:tr h="364924">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kern="1200" cap="none" normalizeH="0" baseline="0" dirty="0">
                          <a:ln>
                            <a:noFill/>
                          </a:ln>
                          <a:solidFill>
                            <a:srgbClr val="404040"/>
                          </a:solidFill>
                          <a:effectLst/>
                          <a:latin typeface="+mn-lt"/>
                          <a:ea typeface="+mn-ea"/>
                          <a:cs typeface="+mn-cs"/>
                          <a:sym typeface="Symbol" pitchFamily="18" charset="2"/>
                        </a:rPr>
                        <a:t>*Warm doublets external to </a:t>
                      </a:r>
                      <a:r>
                        <a:rPr kumimoji="0" lang="en-US" sz="1600" u="none" strike="noStrike" kern="1200" cap="none" normalizeH="0" baseline="0" dirty="0" err="1">
                          <a:ln>
                            <a:noFill/>
                          </a:ln>
                          <a:solidFill>
                            <a:srgbClr val="404040"/>
                          </a:solidFill>
                          <a:effectLst/>
                          <a:latin typeface="+mn-lt"/>
                          <a:ea typeface="+mn-ea"/>
                          <a:cs typeface="+mn-cs"/>
                          <a:sym typeface="Symbol" pitchFamily="18" charset="2"/>
                        </a:rPr>
                        <a:t>cryomodules</a:t>
                      </a:r>
                      <a:endParaRPr kumimoji="0" lang="en-US" sz="1600" u="none" strike="noStrike" kern="1200" cap="none" normalizeH="0" baseline="0" dirty="0">
                        <a:ln>
                          <a:noFill/>
                        </a:ln>
                        <a:solidFill>
                          <a:srgbClr val="404040"/>
                        </a:solidFill>
                        <a:effectLst/>
                        <a:latin typeface="+mn-lt"/>
                        <a:ea typeface="+mn-ea"/>
                        <a:cs typeface="+mn-cs"/>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C00000"/>
                          </a:solidFill>
                          <a:effectLst/>
                          <a:latin typeface="+mn-lt"/>
                          <a:cs typeface="Times New Roman" pitchFamily="18" charset="0"/>
                          <a:sym typeface="Symbol" pitchFamily="18" charset="2"/>
                        </a:rPr>
                        <a:t>All components CW-capable</a:t>
                      </a:r>
                    </a:p>
                  </a:txBody>
                  <a:tcPr anchor="b" horzOverflow="overflow">
                    <a:noFill/>
                  </a:tcPr>
                </a:tc>
                <a:tc hMerge="1">
                  <a:txBody>
                    <a:bodyPr/>
                    <a:lstStyle/>
                    <a:p>
                      <a:pPr algn="ctr"/>
                      <a:endParaRPr lang="en-US" sz="1600" b="0" dirty="0">
                        <a:solidFill>
                          <a:srgbClr val="404040"/>
                        </a:solidFill>
                        <a:latin typeface="Rockwell" pitchFamily="18" charset="0"/>
                      </a:endParaRPr>
                    </a:p>
                  </a:txBody>
                  <a:tcPr horzOverflow="overflow">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371246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5" y="0"/>
            <a:ext cx="8915399" cy="641739"/>
          </a:xfrm>
        </p:spPr>
        <p:txBody>
          <a:bodyPr/>
          <a:lstStyle/>
          <a:p>
            <a:r>
              <a:rPr lang="en-US" dirty="0"/>
              <a:t>The </a:t>
            </a:r>
            <a:r>
              <a:rPr lang="en-US" dirty="0" err="1"/>
              <a:t>Linac</a:t>
            </a:r>
            <a:r>
              <a:rPr lang="en-US" dirty="0"/>
              <a:t> Reference Design                                                          </a:t>
            </a:r>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208</a:t>
            </a:fld>
            <a:endParaRPr lang="en-US" altLang="en-US"/>
          </a:p>
        </p:txBody>
      </p:sp>
      <p:graphicFrame>
        <p:nvGraphicFramePr>
          <p:cNvPr id="10" name="Content Placeholder 9"/>
          <p:cNvGraphicFramePr>
            <a:graphicFrameLocks noGrp="1"/>
          </p:cNvGraphicFramePr>
          <p:nvPr>
            <p:ph idx="1"/>
            <p:extLst/>
          </p:nvPr>
        </p:nvGraphicFramePr>
        <p:xfrm>
          <a:off x="228595" y="1235816"/>
          <a:ext cx="8779937" cy="4470717"/>
        </p:xfrm>
        <a:graphic>
          <a:graphicData uri="http://schemas.openxmlformats.org/drawingml/2006/table">
            <a:tbl>
              <a:tblPr firstRow="1" firstCol="1" lastRow="1" lastCol="1" bandRow="1" bandCol="1"/>
              <a:tblGrid>
                <a:gridCol w="1041922">
                  <a:extLst>
                    <a:ext uri="{9D8B030D-6E8A-4147-A177-3AD203B41FA5}">
                      <a16:colId xmlns:a16="http://schemas.microsoft.com/office/drawing/2014/main" val="20000"/>
                    </a:ext>
                  </a:extLst>
                </a:gridCol>
                <a:gridCol w="805754">
                  <a:extLst>
                    <a:ext uri="{9D8B030D-6E8A-4147-A177-3AD203B41FA5}">
                      <a16:colId xmlns:a16="http://schemas.microsoft.com/office/drawing/2014/main" val="20001"/>
                    </a:ext>
                  </a:extLst>
                </a:gridCol>
                <a:gridCol w="903000">
                  <a:extLst>
                    <a:ext uri="{9D8B030D-6E8A-4147-A177-3AD203B41FA5}">
                      <a16:colId xmlns:a16="http://schemas.microsoft.com/office/drawing/2014/main" val="20002"/>
                    </a:ext>
                  </a:extLst>
                </a:gridCol>
                <a:gridCol w="2431153">
                  <a:extLst>
                    <a:ext uri="{9D8B030D-6E8A-4147-A177-3AD203B41FA5}">
                      <a16:colId xmlns:a16="http://schemas.microsoft.com/office/drawing/2014/main" val="20003"/>
                    </a:ext>
                  </a:extLst>
                </a:gridCol>
                <a:gridCol w="805754">
                  <a:extLst>
                    <a:ext uri="{9D8B030D-6E8A-4147-A177-3AD203B41FA5}">
                      <a16:colId xmlns:a16="http://schemas.microsoft.com/office/drawing/2014/main" val="20004"/>
                    </a:ext>
                  </a:extLst>
                </a:gridCol>
                <a:gridCol w="903000">
                  <a:extLst>
                    <a:ext uri="{9D8B030D-6E8A-4147-A177-3AD203B41FA5}">
                      <a16:colId xmlns:a16="http://schemas.microsoft.com/office/drawing/2014/main" val="20005"/>
                    </a:ext>
                  </a:extLst>
                </a:gridCol>
                <a:gridCol w="903000">
                  <a:extLst>
                    <a:ext uri="{9D8B030D-6E8A-4147-A177-3AD203B41FA5}">
                      <a16:colId xmlns:a16="http://schemas.microsoft.com/office/drawing/2014/main" val="20006"/>
                    </a:ext>
                  </a:extLst>
                </a:gridCol>
                <a:gridCol w="986354">
                  <a:extLst>
                    <a:ext uri="{9D8B030D-6E8A-4147-A177-3AD203B41FA5}">
                      <a16:colId xmlns:a16="http://schemas.microsoft.com/office/drawing/2014/main" val="20007"/>
                    </a:ext>
                  </a:extLst>
                </a:gridCol>
              </a:tblGrid>
              <a:tr h="1098419">
                <a:tc>
                  <a:txBody>
                    <a:bodyPr/>
                    <a:lstStyle/>
                    <a:p>
                      <a:pPr marL="146050" marR="0">
                        <a:lnSpc>
                          <a:spcPct val="107000"/>
                        </a:lnSpc>
                        <a:spcBef>
                          <a:spcPts val="355"/>
                        </a:spcBef>
                        <a:spcAft>
                          <a:spcPts val="0"/>
                        </a:spcAft>
                      </a:pP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Name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marL="0" marR="0" algn="ctr">
                        <a:lnSpc>
                          <a:spcPct val="107000"/>
                        </a:lnSpc>
                        <a:spcBef>
                          <a:spcPts val="360"/>
                        </a:spcBef>
                        <a:spcAft>
                          <a:spcPts val="0"/>
                        </a:spcAft>
                      </a:pPr>
                      <a:r>
                        <a:rPr lang="en-US" sz="1600" b="1" kern="1200">
                          <a:solidFill>
                            <a:schemeClr val="bg1"/>
                          </a:solidFill>
                          <a:effectLst/>
                          <a:latin typeface="Symbol" panose="05050102010706020507" pitchFamily="18" charset="2"/>
                          <a:ea typeface="Times New Roman" panose="02020603050405020304" pitchFamily="18" charset="0"/>
                          <a:cs typeface="Arial" panose="020B0604020202020204" pitchFamily="34" charset="0"/>
                        </a:rPr>
                        <a:t>b</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marL="100330" marR="100330" indent="45720">
                        <a:lnSpc>
                          <a:spcPts val="1340"/>
                        </a:lnSpc>
                        <a:spcBef>
                          <a:spcPts val="330"/>
                        </a:spcBef>
                        <a:spcAft>
                          <a:spcPts val="0"/>
                        </a:spcAft>
                      </a:pPr>
                      <a:r>
                        <a:rPr lang="en-US" sz="1600" b="1" kern="1200" spc="-5"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Freq</a:t>
                      </a:r>
                      <a:r>
                        <a:rPr lang="en-US" sz="1600" b="1" kern="1200" spc="-5"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p>
                    <a:p>
                      <a:pPr marL="100330" marR="100330" indent="45720">
                        <a:lnSpc>
                          <a:spcPts val="1340"/>
                        </a:lnSpc>
                        <a:spcBef>
                          <a:spcPts val="330"/>
                        </a:spcBef>
                        <a:spcAft>
                          <a:spcPts val="0"/>
                        </a:spcAft>
                      </a:pPr>
                      <a:r>
                        <a:rPr lang="en-US" sz="1600" b="1" kern="1200" spc="-5"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(MHz)</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marL="521335" marR="521335" algn="ctr">
                        <a:lnSpc>
                          <a:spcPts val="1340"/>
                        </a:lnSpc>
                        <a:spcBef>
                          <a:spcPts val="330"/>
                        </a:spcBef>
                        <a:spcAft>
                          <a:spcPts val="0"/>
                        </a:spcAft>
                      </a:pP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Type  </a:t>
                      </a:r>
                      <a:r>
                        <a:rPr lang="en-US" sz="1600" b="1" kern="1200" spc="-5"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a:t>
                      </a: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a:t>
                      </a:r>
                      <a:r>
                        <a:rPr lang="en-US" sz="1600" b="1" kern="1200" spc="-45"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cavity</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marL="0" marR="0">
                        <a:lnSpc>
                          <a:spcPts val="600"/>
                        </a:lnSpc>
                        <a:spcBef>
                          <a:spcPts val="5"/>
                        </a:spcBef>
                        <a:spcAft>
                          <a:spcPts val="0"/>
                        </a:spcAft>
                      </a:pPr>
                      <a:r>
                        <a:rPr lang="en-US" sz="1600" b="1"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8745" marR="118745" indent="8890">
                        <a:lnSpc>
                          <a:spcPts val="1190"/>
                        </a:lnSpc>
                        <a:spcBef>
                          <a:spcPts val="0"/>
                        </a:spcBef>
                        <a:spcAft>
                          <a:spcPts val="0"/>
                        </a:spcAft>
                      </a:pPr>
                      <a:r>
                        <a:rPr lang="en-US" sz="1600" b="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a:t>
                      </a:r>
                      <a:r>
                        <a:rPr lang="en-US" sz="1600" b="1" kern="1200" baseline="-25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peak</a:t>
                      </a: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p>
                    <a:p>
                      <a:pPr marL="118745" marR="118745" indent="8890">
                        <a:lnSpc>
                          <a:spcPts val="1190"/>
                        </a:lnSpc>
                        <a:spcBef>
                          <a:spcPts val="0"/>
                        </a:spcBef>
                        <a:spcAft>
                          <a:spcPts val="0"/>
                        </a:spcAft>
                      </a:pP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18745" marR="118745" indent="8890">
                        <a:lnSpc>
                          <a:spcPts val="1190"/>
                        </a:lnSpc>
                        <a:spcBef>
                          <a:spcPts val="0"/>
                        </a:spcBef>
                        <a:spcAft>
                          <a:spcPts val="0"/>
                        </a:spcAft>
                      </a:pP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600" b="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mT</a:t>
                      </a: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marL="0" marR="0">
                        <a:lnSpc>
                          <a:spcPts val="600"/>
                        </a:lnSpc>
                        <a:spcBef>
                          <a:spcPts val="5"/>
                        </a:spcBef>
                        <a:spcAft>
                          <a:spcPts val="0"/>
                        </a:spcAft>
                      </a:pPr>
                      <a:r>
                        <a:rPr lang="en-US" sz="1600" b="1"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 marR="45720" indent="109855">
                        <a:lnSpc>
                          <a:spcPts val="1190"/>
                        </a:lnSpc>
                        <a:spcBef>
                          <a:spcPts val="0"/>
                        </a:spcBef>
                        <a:spcAft>
                          <a:spcPts val="0"/>
                        </a:spcAft>
                      </a:pPr>
                      <a:r>
                        <a:rPr lang="en-US" sz="1600" b="1" kern="1200" spc="-5"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a:t>
                      </a:r>
                      <a:r>
                        <a:rPr lang="en-US" sz="1600" b="1" kern="1200" baseline="-25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peak</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 marR="45720" indent="109855">
                        <a:lnSpc>
                          <a:spcPts val="1190"/>
                        </a:lnSpc>
                        <a:spcBef>
                          <a:spcPts val="0"/>
                        </a:spcBef>
                        <a:spcAft>
                          <a:spcPts val="0"/>
                        </a:spcAft>
                      </a:pP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(MV/m)</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marL="0" marR="18415" algn="ctr">
                        <a:lnSpc>
                          <a:spcPct val="107000"/>
                        </a:lnSpc>
                        <a:spcBef>
                          <a:spcPts val="355"/>
                        </a:spcBef>
                        <a:spcAft>
                          <a:spcPts val="0"/>
                        </a:spcAft>
                      </a:pPr>
                      <a:r>
                        <a:rPr lang="en-US" sz="1600" b="1" kern="1200" spc="-5"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a:t>
                      </a:r>
                      <a:r>
                        <a:rPr lang="en-US" sz="1600" b="1" kern="1200" baseline="-25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acc</a:t>
                      </a:r>
                      <a:br>
                        <a:rPr lang="en-US" sz="1600" b="1" kern="1200" baseline="-25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600" b="1" kern="1200" baseline="-25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18415" algn="ctr">
                        <a:lnSpc>
                          <a:spcPts val="1295"/>
                        </a:lnSpc>
                        <a:spcBef>
                          <a:spcPts val="0"/>
                        </a:spcBef>
                        <a:spcAft>
                          <a:spcPts val="0"/>
                        </a:spcAft>
                      </a:pP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(MV/m)</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marL="0" marR="18415" algn="ctr">
                        <a:lnSpc>
                          <a:spcPct val="107000"/>
                        </a:lnSpc>
                        <a:spcBef>
                          <a:spcPts val="360"/>
                        </a:spcBef>
                        <a:spcAft>
                          <a:spcPts val="0"/>
                        </a:spcAft>
                      </a:pPr>
                      <a:r>
                        <a:rPr lang="en-US" sz="1600" b="1" kern="1200" spc="5" dirty="0">
                          <a:solidFill>
                            <a:schemeClr val="bg1"/>
                          </a:solidFill>
                          <a:effectLst/>
                          <a:latin typeface="Symbol" panose="05050102010706020507" pitchFamily="18" charset="2"/>
                          <a:ea typeface="Times New Roman" panose="02020603050405020304" pitchFamily="18" charset="0"/>
                          <a:cs typeface="Arial" panose="020B0604020202020204" pitchFamily="34" charset="0"/>
                        </a:rPr>
                        <a:t>D</a:t>
                      </a:r>
                      <a: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a:t>
                      </a:r>
                      <a:br>
                        <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6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18415" algn="ctr">
                        <a:lnSpc>
                          <a:spcPts val="1340"/>
                        </a:lnSpc>
                        <a:spcBef>
                          <a:spcPts val="0"/>
                        </a:spcBef>
                        <a:spcAft>
                          <a:spcPts val="0"/>
                        </a:spcAft>
                      </a:pPr>
                      <a:r>
                        <a:rPr lang="en-US" sz="1600" b="1" kern="1200" spc="-5"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(MeV)</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679647">
                <a:tc>
                  <a:txBody>
                    <a:bodyPr/>
                    <a:lstStyle/>
                    <a:p>
                      <a:pPr marL="82550" marR="0">
                        <a:lnSpc>
                          <a:spcPct val="107000"/>
                        </a:lnSpc>
                        <a:spcBef>
                          <a:spcPts val="355"/>
                        </a:spcBef>
                        <a:spcAft>
                          <a:spcPts val="0"/>
                        </a:spcAft>
                      </a:pPr>
                      <a:r>
                        <a:rPr lang="en-US" sz="1600" b="1"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HWR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tc>
                  <a:txBody>
                    <a:bodyPr/>
                    <a:lstStyle/>
                    <a:p>
                      <a:pPr marL="9144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tc>
                  <a:txBody>
                    <a:bodyPr/>
                    <a:lstStyle/>
                    <a:p>
                      <a:pPr marL="118745"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162.5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tc>
                  <a:txBody>
                    <a:bodyPr/>
                    <a:lstStyle/>
                    <a:p>
                      <a:pPr marL="19177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Half</a:t>
                      </a:r>
                      <a:r>
                        <a:rPr lang="en-US" sz="1600" kern="1200" spc="-5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wave</a:t>
                      </a:r>
                      <a:r>
                        <a:rPr lang="en-US" sz="1600" kern="1200" spc="-5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re</a:t>
                      </a:r>
                      <a:r>
                        <a:rPr lang="en-US" sz="1600" kern="1200" spc="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s</a:t>
                      </a: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onator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tc>
                  <a:txBody>
                    <a:bodyPr/>
                    <a:lstStyle/>
                    <a:p>
                      <a:pPr marL="0" marR="0" algn="ctr">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48.3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tc>
                  <a:txBody>
                    <a:bodyPr/>
                    <a:lstStyle/>
                    <a:p>
                      <a:pPr marL="0" marR="0" algn="ctr">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44.9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tc>
                  <a:txBody>
                    <a:bodyPr/>
                    <a:lstStyle/>
                    <a:p>
                      <a:pPr marL="18288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tc>
                  <a:txBody>
                    <a:bodyPr/>
                    <a:lstStyle/>
                    <a:p>
                      <a:pPr marL="0" marR="18415" algn="ctr">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8C8C"/>
                    </a:solidFill>
                  </a:tcPr>
                </a:tc>
                <a:extLst>
                  <a:ext uri="{0D108BD9-81ED-4DB2-BD59-A6C34878D82A}">
                    <a16:rowId xmlns:a16="http://schemas.microsoft.com/office/drawing/2014/main" val="10001"/>
                  </a:ext>
                </a:extLst>
              </a:tr>
              <a:tr h="673544">
                <a:tc>
                  <a:txBody>
                    <a:bodyPr/>
                    <a:lstStyle/>
                    <a:p>
                      <a:pPr marL="82550" marR="0">
                        <a:lnSpc>
                          <a:spcPct val="107000"/>
                        </a:lnSpc>
                        <a:spcBef>
                          <a:spcPts val="355"/>
                        </a:spcBef>
                        <a:spcAft>
                          <a:spcPts val="0"/>
                        </a:spcAft>
                      </a:pPr>
                      <a:r>
                        <a:rPr lang="en-US" sz="1600" b="1" kern="1200" spc="-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SSR1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9144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0.22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7399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325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18745" marR="0">
                        <a:lnSpc>
                          <a:spcPct val="107000"/>
                        </a:lnSpc>
                        <a:spcBef>
                          <a:spcPts val="355"/>
                        </a:spcBef>
                        <a:spcAft>
                          <a:spcPts val="0"/>
                        </a:spcAft>
                      </a:pPr>
                      <a:r>
                        <a:rPr lang="en-US" sz="1600" kern="1200" spc="-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Single</a:t>
                      </a:r>
                      <a:r>
                        <a:rPr lang="en-US" sz="1600" kern="1200">
                          <a:solidFill>
                            <a:srgbClr val="004C97"/>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spoke</a:t>
                      </a:r>
                      <a:r>
                        <a:rPr lang="en-US" sz="1600" kern="1200" spc="-1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resonator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64465" marR="164465" algn="ctr">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58.1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91770" marR="191770" algn="ctr">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38.4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0" marR="18415" algn="ctr">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73990" marR="0">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2.05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672019">
                <a:tc>
                  <a:txBody>
                    <a:bodyPr/>
                    <a:lstStyle/>
                    <a:p>
                      <a:pPr marL="82550" marR="0">
                        <a:lnSpc>
                          <a:spcPct val="107000"/>
                        </a:lnSpc>
                        <a:spcBef>
                          <a:spcPts val="350"/>
                        </a:spcBef>
                        <a:spcAft>
                          <a:spcPts val="0"/>
                        </a:spcAft>
                      </a:pPr>
                      <a:r>
                        <a:rPr lang="en-US" sz="1600" b="1" kern="1200" spc="-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SSR2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91440" marR="0">
                        <a:lnSpc>
                          <a:spcPct val="107000"/>
                        </a:lnSpc>
                        <a:spcBef>
                          <a:spcPts val="350"/>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0.47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73990" marR="0">
                        <a:lnSpc>
                          <a:spcPct val="107000"/>
                        </a:lnSpc>
                        <a:spcBef>
                          <a:spcPts val="350"/>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325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82550" marR="0">
                        <a:lnSpc>
                          <a:spcPct val="107000"/>
                        </a:lnSpc>
                        <a:spcBef>
                          <a:spcPts val="350"/>
                        </a:spcBef>
                        <a:spcAft>
                          <a:spcPts val="0"/>
                        </a:spcAft>
                      </a:pPr>
                      <a:r>
                        <a:rPr lang="en-US" sz="1600" kern="1200" spc="-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Single</a:t>
                      </a:r>
                      <a:r>
                        <a:rPr lang="en-US" sz="1600" kern="1200">
                          <a:solidFill>
                            <a:srgbClr val="004C97"/>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spoke</a:t>
                      </a:r>
                      <a:r>
                        <a:rPr lang="en-US" sz="1600" kern="1200" spc="-1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resonator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64465" marR="164465" algn="ctr">
                        <a:lnSpc>
                          <a:spcPct val="107000"/>
                        </a:lnSpc>
                        <a:spcBef>
                          <a:spcPts val="350"/>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64.5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91770" marR="191770" algn="ctr">
                        <a:lnSpc>
                          <a:spcPct val="107000"/>
                        </a:lnSpc>
                        <a:spcBef>
                          <a:spcPts val="350"/>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46050" marR="0">
                        <a:lnSpc>
                          <a:spcPct val="107000"/>
                        </a:lnSpc>
                        <a:spcBef>
                          <a:spcPts val="350"/>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11.4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marL="173990" marR="0">
                        <a:lnSpc>
                          <a:spcPct val="107000"/>
                        </a:lnSpc>
                        <a:spcBef>
                          <a:spcPts val="350"/>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673544">
                <a:tc>
                  <a:txBody>
                    <a:bodyPr/>
                    <a:lstStyle/>
                    <a:p>
                      <a:pPr marL="82550" marR="0">
                        <a:lnSpc>
                          <a:spcPct val="107000"/>
                        </a:lnSpc>
                        <a:spcBef>
                          <a:spcPts val="355"/>
                        </a:spcBef>
                        <a:spcAft>
                          <a:spcPts val="0"/>
                        </a:spcAft>
                      </a:pPr>
                      <a:r>
                        <a:rPr lang="en-US" sz="1600" b="1"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LB650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marL="9144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0.61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marL="17399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650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marL="41148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Elliptic</a:t>
                      </a:r>
                      <a:r>
                        <a:rPr lang="en-US" sz="1600" kern="1200" spc="-6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kern="1200" spc="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5</a:t>
                      </a:r>
                      <a:r>
                        <a:rPr lang="en-US" sz="1600" kern="1200">
                          <a:solidFill>
                            <a:srgbClr val="004C97"/>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600" kern="1200" spc="-5">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cell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marL="0" marR="0" algn="ctr">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marL="155575"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38.5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marL="14605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15.9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marL="173990" marR="0">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11.9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673544">
                <a:tc>
                  <a:txBody>
                    <a:bodyPr/>
                    <a:lstStyle/>
                    <a:p>
                      <a:pPr marL="82550" marR="0">
                        <a:lnSpc>
                          <a:spcPct val="107000"/>
                        </a:lnSpc>
                        <a:spcBef>
                          <a:spcPts val="355"/>
                        </a:spcBef>
                        <a:spcAft>
                          <a:spcPts val="0"/>
                        </a:spcAft>
                      </a:pPr>
                      <a:r>
                        <a:rPr lang="en-US" sz="1600" b="1"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HB650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12827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0.92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17399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650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411480" marR="0">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Elliptic</a:t>
                      </a:r>
                      <a:r>
                        <a:rPr lang="en-US" sz="1600" kern="1200" spc="-65"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kern="1200" spc="5"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5</a:t>
                      </a:r>
                      <a:r>
                        <a:rPr lang="en-US" sz="1600" kern="1200" dirty="0">
                          <a:solidFill>
                            <a:srgbClr val="004C97"/>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600" kern="1200" spc="-5"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cell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0" marR="0" algn="ctr">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155575" marR="0">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38.3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146050" marR="0">
                        <a:lnSpc>
                          <a:spcPct val="107000"/>
                        </a:lnSpc>
                        <a:spcBef>
                          <a:spcPts val="355"/>
                        </a:spcBef>
                        <a:spcAft>
                          <a:spcPts val="0"/>
                        </a:spcAft>
                      </a:pPr>
                      <a:r>
                        <a:rPr lang="en-US" sz="1600" kern="120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17.8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173990" marR="0">
                        <a:lnSpc>
                          <a:spcPct val="107000"/>
                        </a:lnSpc>
                        <a:spcBef>
                          <a:spcPts val="355"/>
                        </a:spcBef>
                        <a:spcAft>
                          <a:spcPts val="0"/>
                        </a:spcAft>
                      </a:pPr>
                      <a:r>
                        <a:rPr lang="en-US" sz="1600" kern="1200" dirty="0">
                          <a:solidFill>
                            <a:srgbClr val="004C97"/>
                          </a:solidFill>
                          <a:effectLst/>
                          <a:latin typeface="Arial" panose="020B0604020202020204" pitchFamily="34" charset="0"/>
                          <a:ea typeface="Times New Roman" panose="02020603050405020304" pitchFamily="18" charset="0"/>
                          <a:cs typeface="Times New Roman" panose="02020603050405020304" pitchFamily="18" charset="0"/>
                        </a:rPr>
                        <a:t>  19.9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3" name="Rectangle 2"/>
              <p:cNvSpPr/>
              <p:nvPr/>
            </p:nvSpPr>
            <p:spPr>
              <a:xfrm>
                <a:off x="84668" y="5774435"/>
                <a:ext cx="9152466" cy="400110"/>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000" dirty="0">
                    <a:solidFill>
                      <a:srgbClr val="003087"/>
                    </a:solidFill>
                    <a:latin typeface="Helvetica"/>
                  </a:rPr>
                  <a:t>Operating gradients (</a:t>
                </a:r>
                <a:r>
                  <a:rPr lang="en-US" sz="2000" dirty="0" err="1">
                    <a:solidFill>
                      <a:srgbClr val="003087"/>
                    </a:solidFill>
                    <a:latin typeface="Helvetica"/>
                  </a:rPr>
                  <a:t>E</a:t>
                </a:r>
                <a:r>
                  <a:rPr lang="en-US" sz="2000" baseline="-25000" dirty="0" err="1">
                    <a:solidFill>
                      <a:srgbClr val="003087"/>
                    </a:solidFill>
                    <a:latin typeface="Helvetica"/>
                  </a:rPr>
                  <a:t>peak</a:t>
                </a:r>
                <a:r>
                  <a:rPr lang="en-US" sz="2000" dirty="0">
                    <a:solidFill>
                      <a:srgbClr val="003087"/>
                    </a:solidFill>
                    <a:latin typeface="Helvetica"/>
                  </a:rPr>
                  <a:t> </a:t>
                </a:r>
                <a14:m>
                  <m:oMath xmlns:m="http://schemas.openxmlformats.org/officeDocument/2006/math">
                    <m:r>
                      <a:rPr lang="en-US" sz="2000" b="0" i="1">
                        <a:solidFill>
                          <a:srgbClr val="003087"/>
                        </a:solidFill>
                        <a:latin typeface="Cambria Math" panose="02040503050406030204" pitchFamily="18" charset="0"/>
                      </a:rPr>
                      <m:t>⪝</m:t>
                    </m:r>
                  </m:oMath>
                </a14:m>
                <a:r>
                  <a:rPr lang="en-US" sz="2000" dirty="0">
                    <a:solidFill>
                      <a:srgbClr val="003087"/>
                    </a:solidFill>
                    <a:latin typeface="Helvetica"/>
                  </a:rPr>
                  <a:t> 40 MV/m – field emission; </a:t>
                </a:r>
                <a:r>
                  <a:rPr lang="en-US" sz="2000" dirty="0" err="1">
                    <a:solidFill>
                      <a:srgbClr val="003087"/>
                    </a:solidFill>
                    <a:latin typeface="Helvetica"/>
                  </a:rPr>
                  <a:t>B</a:t>
                </a:r>
                <a:r>
                  <a:rPr lang="en-US" sz="2000" baseline="-25000" dirty="0" err="1">
                    <a:solidFill>
                      <a:srgbClr val="003087"/>
                    </a:solidFill>
                    <a:latin typeface="Helvetica"/>
                  </a:rPr>
                  <a:t>peak</a:t>
                </a:r>
                <a:r>
                  <a:rPr lang="en-US" sz="2000" dirty="0">
                    <a:solidFill>
                      <a:srgbClr val="003087"/>
                    </a:solidFill>
                    <a:latin typeface="Helvetica"/>
                  </a:rPr>
                  <a:t> </a:t>
                </a:r>
                <a14:m>
                  <m:oMath xmlns:m="http://schemas.openxmlformats.org/officeDocument/2006/math">
                    <m:r>
                      <a:rPr lang="en-US" sz="2000" b="0" i="1">
                        <a:solidFill>
                          <a:srgbClr val="003087"/>
                        </a:solidFill>
                        <a:latin typeface="Cambria Math" panose="02040503050406030204" pitchFamily="18" charset="0"/>
                      </a:rPr>
                      <m:t>⪝</m:t>
                    </m:r>
                  </m:oMath>
                </a14:m>
                <a:r>
                  <a:rPr lang="en-US" sz="2000" dirty="0">
                    <a:solidFill>
                      <a:srgbClr val="003087"/>
                    </a:solidFill>
                    <a:latin typeface="Helvetica"/>
                  </a:rPr>
                  <a:t> 70 </a:t>
                </a:r>
                <a:r>
                  <a:rPr lang="en-US" sz="2000" dirty="0" err="1">
                    <a:solidFill>
                      <a:srgbClr val="003087"/>
                    </a:solidFill>
                    <a:latin typeface="Helvetica"/>
                  </a:rPr>
                  <a:t>mT</a:t>
                </a:r>
                <a:r>
                  <a:rPr lang="en-US" sz="2000" dirty="0">
                    <a:solidFill>
                      <a:srgbClr val="003087"/>
                    </a:solidFill>
                    <a:latin typeface="Helvetica"/>
                  </a:rPr>
                  <a:t>);</a:t>
                </a:r>
              </a:p>
            </p:txBody>
          </p:sp>
        </mc:Choice>
        <mc:Fallback xmlns="">
          <p:sp>
            <p:nvSpPr>
              <p:cNvPr id="3" name="Rectangle 2"/>
              <p:cNvSpPr>
                <a:spLocks noRot="1" noChangeAspect="1" noMove="1" noResize="1" noEditPoints="1" noAdjustHandles="1" noChangeArrowheads="1" noChangeShapeType="1" noTextEdit="1"/>
              </p:cNvSpPr>
              <p:nvPr/>
            </p:nvSpPr>
            <p:spPr>
              <a:xfrm>
                <a:off x="84668" y="5774435"/>
                <a:ext cx="9152466" cy="400110"/>
              </a:xfrm>
              <a:prstGeom prst="rect">
                <a:avLst/>
              </a:prstGeom>
              <a:blipFill rotWithShape="0">
                <a:blip r:embed="rId2"/>
                <a:stretch>
                  <a:fillRect l="-600" t="-6061" b="-27273"/>
                </a:stretch>
              </a:blipFill>
            </p:spPr>
            <p:txBody>
              <a:bodyPr/>
              <a:lstStyle/>
              <a:p>
                <a:r>
                  <a:rPr lang="en-US">
                    <a:noFill/>
                  </a:rPr>
                  <a:t> </a:t>
                </a:r>
              </a:p>
            </p:txBody>
          </p:sp>
        </mc:Fallback>
      </mc:AlternateContent>
    </p:spTree>
    <p:extLst>
      <p:ext uri="{BB962C8B-B14F-4D97-AF65-F5344CB8AC3E}">
        <p14:creationId xmlns:p14="http://schemas.microsoft.com/office/powerpoint/2010/main" val="48209482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8915399" cy="641739"/>
          </a:xfrm>
        </p:spPr>
        <p:txBody>
          <a:bodyPr/>
          <a:lstStyle/>
          <a:p>
            <a:r>
              <a:rPr lang="en-US" dirty="0">
                <a:solidFill>
                  <a:schemeClr val="tx2">
                    <a:lumMod val="75000"/>
                  </a:schemeClr>
                </a:solidFill>
              </a:rPr>
              <a:t>The main challenges and technical risks                                  </a:t>
            </a:r>
            <a:endParaRPr lang="en-US" dirty="0"/>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209</a:t>
            </a:fld>
            <a:endParaRPr lang="en-US" altLang="en-US"/>
          </a:p>
        </p:txBody>
      </p:sp>
      <p:sp>
        <p:nvSpPr>
          <p:cNvPr id="7" name="Content Placeholder 2"/>
          <p:cNvSpPr>
            <a:spLocks noGrp="1"/>
          </p:cNvSpPr>
          <p:nvPr>
            <p:ph idx="1"/>
          </p:nvPr>
        </p:nvSpPr>
        <p:spPr>
          <a:xfrm>
            <a:off x="228601" y="1203913"/>
            <a:ext cx="8672513" cy="4987867"/>
          </a:xfrm>
        </p:spPr>
        <p:txBody>
          <a:bodyPr>
            <a:normAutofit/>
          </a:bodyPr>
          <a:lstStyle/>
          <a:p>
            <a:r>
              <a:rPr lang="en-US" sz="2800" dirty="0">
                <a:solidFill>
                  <a:schemeClr val="tx1">
                    <a:lumMod val="75000"/>
                  </a:schemeClr>
                </a:solidFill>
              </a:rPr>
              <a:t>CW operation   → cryo-losses → high Q</a:t>
            </a:r>
            <a:r>
              <a:rPr lang="en-US" sz="2800" baseline="-25000" dirty="0">
                <a:solidFill>
                  <a:schemeClr val="tx1">
                    <a:lumMod val="75000"/>
                  </a:schemeClr>
                </a:solidFill>
              </a:rPr>
              <a:t>0</a:t>
            </a:r>
            <a:r>
              <a:rPr lang="en-US" sz="2800" dirty="0">
                <a:solidFill>
                  <a:schemeClr val="tx1">
                    <a:lumMod val="75000"/>
                  </a:schemeClr>
                </a:solidFill>
              </a:rPr>
              <a:t> is desired;</a:t>
            </a:r>
          </a:p>
          <a:p>
            <a:r>
              <a:rPr lang="en-US" sz="2800" dirty="0">
                <a:solidFill>
                  <a:schemeClr val="tx1">
                    <a:lumMod val="75000"/>
                  </a:schemeClr>
                </a:solidFill>
              </a:rPr>
              <a:t>Low beam loading → narrow bandwidth;</a:t>
            </a:r>
          </a:p>
          <a:p>
            <a:pPr lvl="1"/>
            <a:r>
              <a:rPr lang="en-US" sz="2400" dirty="0">
                <a:solidFill>
                  <a:schemeClr val="tx1">
                    <a:lumMod val="75000"/>
                  </a:schemeClr>
                </a:solidFill>
              </a:rPr>
              <a:t>Pulsed regime → Lorentz Force Detune (LFD);</a:t>
            </a:r>
          </a:p>
          <a:p>
            <a:pPr lvl="1"/>
            <a:r>
              <a:rPr lang="en-US" sz="2400" dirty="0">
                <a:solidFill>
                  <a:schemeClr val="tx1">
                    <a:lumMod val="75000"/>
                  </a:schemeClr>
                </a:solidFill>
              </a:rPr>
              <a:t>CW regime → microphonics;</a:t>
            </a:r>
          </a:p>
          <a:p>
            <a:r>
              <a:rPr lang="en-US" sz="2800" dirty="0">
                <a:solidFill>
                  <a:schemeClr val="tx1">
                    <a:lumMod val="75000"/>
                  </a:schemeClr>
                </a:solidFill>
              </a:rPr>
              <a:t>High-Order Modes → “to damp, or not to damp?”</a:t>
            </a:r>
          </a:p>
          <a:p>
            <a:endParaRPr lang="en-US" dirty="0"/>
          </a:p>
        </p:txBody>
      </p:sp>
    </p:spTree>
    <p:extLst>
      <p:ext uri="{BB962C8B-B14F-4D97-AF65-F5344CB8AC3E}">
        <p14:creationId xmlns:p14="http://schemas.microsoft.com/office/powerpoint/2010/main" val="308692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6CBE0-0FB8-4915-909D-A7285F4F1BBA}"/>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0DCA15CD-6331-4C72-B617-C0CBED8B8C8F}"/>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8133CB49-65AD-4461-987C-4B21039DA855}"/>
              </a:ext>
            </a:extLst>
          </p:cNvPr>
          <p:cNvSpPr>
            <a:spLocks noGrp="1"/>
          </p:cNvSpPr>
          <p:nvPr>
            <p:ph type="sldNum" sz="quarter" idx="12"/>
          </p:nvPr>
        </p:nvSpPr>
        <p:spPr/>
        <p:txBody>
          <a:bodyPr/>
          <a:lstStyle/>
          <a:p>
            <a:fld id="{12D72208-4300-4914-B736-A664B2D30B95}" type="slidenum">
              <a:rPr lang="en-US" altLang="en-US" smtClean="0"/>
              <a:pPr/>
              <a:t>21</a:t>
            </a:fld>
            <a:endParaRPr lang="en-US" altLang="en-US"/>
          </a:p>
        </p:txBody>
      </p:sp>
      <p:graphicFrame>
        <p:nvGraphicFramePr>
          <p:cNvPr id="7" name="Table 6">
            <a:extLst>
              <a:ext uri="{FF2B5EF4-FFF2-40B4-BE49-F238E27FC236}">
                <a16:creationId xmlns:a16="http://schemas.microsoft.com/office/drawing/2014/main" id="{345263A3-0B0B-414D-B364-2E4DA7D0C8E5}"/>
              </a:ext>
            </a:extLst>
          </p:cNvPr>
          <p:cNvGraphicFramePr>
            <a:graphicFrameLocks noGrp="1"/>
          </p:cNvGraphicFramePr>
          <p:nvPr>
            <p:extLst>
              <p:ext uri="{D42A27DB-BD31-4B8C-83A1-F6EECF244321}">
                <p14:modId xmlns:p14="http://schemas.microsoft.com/office/powerpoint/2010/main" val="1374988163"/>
              </p:ext>
            </p:extLst>
          </p:nvPr>
        </p:nvGraphicFramePr>
        <p:xfrm>
          <a:off x="228600" y="796854"/>
          <a:ext cx="8549639" cy="5521196"/>
        </p:xfrm>
        <a:graphic>
          <a:graphicData uri="http://schemas.openxmlformats.org/drawingml/2006/table">
            <a:tbl>
              <a:tblPr firstRow="1" firstCol="1" bandRow="1"/>
              <a:tblGrid>
                <a:gridCol w="919976">
                  <a:extLst>
                    <a:ext uri="{9D8B030D-6E8A-4147-A177-3AD203B41FA5}">
                      <a16:colId xmlns:a16="http://schemas.microsoft.com/office/drawing/2014/main" val="3752157969"/>
                    </a:ext>
                  </a:extLst>
                </a:gridCol>
                <a:gridCol w="1680245">
                  <a:extLst>
                    <a:ext uri="{9D8B030D-6E8A-4147-A177-3AD203B41FA5}">
                      <a16:colId xmlns:a16="http://schemas.microsoft.com/office/drawing/2014/main" val="1923526169"/>
                    </a:ext>
                  </a:extLst>
                </a:gridCol>
                <a:gridCol w="1579210">
                  <a:extLst>
                    <a:ext uri="{9D8B030D-6E8A-4147-A177-3AD203B41FA5}">
                      <a16:colId xmlns:a16="http://schemas.microsoft.com/office/drawing/2014/main" val="3402386829"/>
                    </a:ext>
                  </a:extLst>
                </a:gridCol>
                <a:gridCol w="1228274">
                  <a:extLst>
                    <a:ext uri="{9D8B030D-6E8A-4147-A177-3AD203B41FA5}">
                      <a16:colId xmlns:a16="http://schemas.microsoft.com/office/drawing/2014/main" val="2236062602"/>
                    </a:ext>
                  </a:extLst>
                </a:gridCol>
                <a:gridCol w="1507375">
                  <a:extLst>
                    <a:ext uri="{9D8B030D-6E8A-4147-A177-3AD203B41FA5}">
                      <a16:colId xmlns:a16="http://schemas.microsoft.com/office/drawing/2014/main" val="2974493641"/>
                    </a:ext>
                  </a:extLst>
                </a:gridCol>
                <a:gridCol w="1634559">
                  <a:extLst>
                    <a:ext uri="{9D8B030D-6E8A-4147-A177-3AD203B41FA5}">
                      <a16:colId xmlns:a16="http://schemas.microsoft.com/office/drawing/2014/main" val="2107250753"/>
                    </a:ext>
                  </a:extLst>
                </a:gridCol>
              </a:tblGrid>
              <a:tr h="411272">
                <a:tc>
                  <a:txBody>
                    <a:bodyPr/>
                    <a:lstStyle/>
                    <a:p>
                      <a:pPr marL="0" marR="0">
                        <a:lnSpc>
                          <a:spcPct val="107000"/>
                        </a:lnSpc>
                        <a:spcBef>
                          <a:spcPts val="0"/>
                        </a:spcBef>
                        <a:spcAft>
                          <a:spcPts val="0"/>
                        </a:spcAft>
                      </a:pP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Linac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Laboratory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Application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Acc. Particle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Status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844972"/>
                  </a:ext>
                </a:extLst>
              </a:tr>
              <a:tr h="411272">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ORNL, USA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Neutron Source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154184"/>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ESS, Sweden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Neutron Source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113639"/>
                  </a:ext>
                </a:extLst>
              </a:tr>
              <a:tr h="411272">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MYRRHA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SCK-CEN, Belgium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223050"/>
                  </a:ext>
                </a:extLst>
              </a:tr>
              <a:tr h="200983">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CIADS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IMP, China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566572"/>
                  </a:ext>
                </a:extLst>
              </a:tr>
              <a:tr h="411272">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ISNS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Indore, India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Neutron Source</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0429579"/>
                  </a:ext>
                </a:extLst>
              </a:tr>
              <a:tr h="200983">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BARC, India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216937"/>
                  </a:ext>
                </a:extLst>
              </a:tr>
              <a:tr h="200983">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JADS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JPARC, Japan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586836"/>
                  </a:ext>
                </a:extLst>
              </a:tr>
              <a:tr h="200983">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PIP II</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FNAL, USA</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Neutrino/Muons</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H</a:t>
                      </a:r>
                      <a:r>
                        <a:rPr lang="en-US" sz="1600" b="1" baseline="300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CW/pulsed</a:t>
                      </a:r>
                      <a:endParaRPr lang="en-US" sz="160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R&amp;D</a:t>
                      </a:r>
                      <a:endParaRPr lang="en-US" sz="1600" dirty="0">
                        <a:solidFill>
                          <a:schemeClr val="tx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185967"/>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FRIB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MSU, USA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Nucellar physics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86277"/>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RAON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RISP, S.Korea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Nucellar physics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107089"/>
                  </a:ext>
                </a:extLst>
              </a:tr>
              <a:tr h="411272">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CEBAF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JLAB, USA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Nucellar physics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708624"/>
                  </a:ext>
                </a:extLst>
              </a:tr>
              <a:tr h="411272">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XFEL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DESY, Germany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pulsed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Operation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913219"/>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SHINE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SINAP, China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FEL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840176"/>
                  </a:ext>
                </a:extLst>
              </a:tr>
              <a:tr h="411272">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LCLS II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SLAC, USA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FEL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e</a:t>
                      </a:r>
                      <a:r>
                        <a:rPr lang="en-US" sz="16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385723"/>
                          </a:solidFill>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5995"/>
                  </a:ext>
                </a:extLst>
              </a:tr>
            </a:tbl>
          </a:graphicData>
        </a:graphic>
      </p:graphicFrame>
      <p:sp>
        <p:nvSpPr>
          <p:cNvPr id="8" name="Title 6">
            <a:extLst>
              <a:ext uri="{FF2B5EF4-FFF2-40B4-BE49-F238E27FC236}">
                <a16:creationId xmlns:a16="http://schemas.microsoft.com/office/drawing/2014/main" id="{4812709D-8CE1-436F-99A0-F0A87740AA4E}"/>
              </a:ext>
            </a:extLst>
          </p:cNvPr>
          <p:cNvSpPr txBox="1">
            <a:spLocks/>
          </p:cNvSpPr>
          <p:nvPr/>
        </p:nvSpPr>
        <p:spPr>
          <a:xfrm>
            <a:off x="228600" y="251752"/>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Big SRF Linear Accelerator Facilities:  </a:t>
            </a:r>
          </a:p>
        </p:txBody>
      </p:sp>
    </p:spTree>
    <p:extLst>
      <p:ext uri="{BB962C8B-B14F-4D97-AF65-F5344CB8AC3E}">
        <p14:creationId xmlns:p14="http://schemas.microsoft.com/office/powerpoint/2010/main" val="127624301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6826" y="6504213"/>
            <a:ext cx="793775"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Geneva" charset="0"/>
              </a:rPr>
              <a:t>1/13/2020</a:t>
            </a:r>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3" name="Footer Placeholder 2"/>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V. Yakovlev | Engineering in Particle Accelerators</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4" name="Slide Number Placeholder 3"/>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10" name="Title 1">
            <a:extLst>
              <a:ext uri="{FF2B5EF4-FFF2-40B4-BE49-F238E27FC236}">
                <a16:creationId xmlns:a16="http://schemas.microsoft.com/office/drawing/2014/main" id="{93EE5918-8367-405B-9A94-05FB51EEEC35}"/>
              </a:ext>
            </a:extLst>
          </p:cNvPr>
          <p:cNvSpPr txBox="1">
            <a:spLocks/>
          </p:cNvSpPr>
          <p:nvPr/>
        </p:nvSpPr>
        <p:spPr>
          <a:xfrm>
            <a:off x="429419" y="131313"/>
            <a:ext cx="7271207" cy="90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dirty="0">
                <a:solidFill>
                  <a:srgbClr val="003087">
                    <a:lumMod val="75000"/>
                  </a:srgbClr>
                </a:solidFill>
                <a:latin typeface="Calibri Light" panose="020F0302020204030204"/>
              </a:rPr>
              <a:t>RF</a:t>
            </a:r>
            <a:r>
              <a:rPr kumimoji="0" lang="en-US" sz="2800" b="1" i="0" u="none" strike="noStrike" kern="1200" cap="none" spc="0" normalizeH="0" baseline="0" noProof="0" dirty="0">
                <a:ln>
                  <a:noFill/>
                </a:ln>
                <a:solidFill>
                  <a:srgbClr val="003087">
                    <a:lumMod val="75000"/>
                  </a:srgbClr>
                </a:solidFill>
                <a:effectLst/>
                <a:uLnTx/>
                <a:uFillTx/>
                <a:latin typeface="Calibri Light" panose="020F0302020204030204"/>
                <a:ea typeface="+mj-ea"/>
                <a:cs typeface="+mj-cs"/>
              </a:rPr>
              <a:t> </a:t>
            </a:r>
            <a:r>
              <a:rPr kumimoji="0" lang="en-US" sz="2800" b="1" i="0" u="none" strike="noStrike" kern="1200" cap="none" spc="0" normalizeH="0" baseline="0" noProof="0" dirty="0">
                <a:ln>
                  <a:noFill/>
                </a:ln>
                <a:solidFill>
                  <a:srgbClr val="003087">
                    <a:lumMod val="75000"/>
                  </a:srgbClr>
                </a:solidFill>
                <a:effectLst/>
                <a:uLnTx/>
                <a:uFillTx/>
                <a:latin typeface="Cambria Math" panose="02040503050406030204" pitchFamily="18" charset="0"/>
                <a:ea typeface="Cambria Math" panose="02040503050406030204" pitchFamily="18" charset="0"/>
                <a:cs typeface="+mj-cs"/>
              </a:rPr>
              <a:t>⇾</a:t>
            </a:r>
            <a:r>
              <a:rPr lang="en-US" sz="2800" b="1" dirty="0">
                <a:solidFill>
                  <a:srgbClr val="003087">
                    <a:lumMod val="75000"/>
                  </a:srgbClr>
                </a:solidFill>
                <a:latin typeface="Calibri Light" panose="020F0302020204030204"/>
              </a:rPr>
              <a:t>beam</a:t>
            </a:r>
            <a:r>
              <a:rPr kumimoji="0" lang="en-US" sz="2800" b="1" i="0" u="none" strike="noStrike" kern="1200" cap="none" spc="0" normalizeH="0" baseline="0" noProof="0" dirty="0">
                <a:ln>
                  <a:noFill/>
                </a:ln>
                <a:solidFill>
                  <a:srgbClr val="003087">
                    <a:lumMod val="75000"/>
                  </a:srgbClr>
                </a:solidFill>
                <a:effectLst/>
                <a:uLnTx/>
                <a:uFillTx/>
                <a:latin typeface="Calibri Light" panose="020F0302020204030204"/>
                <a:ea typeface="+mj-ea"/>
                <a:cs typeface="+mj-cs"/>
              </a:rPr>
              <a:t> Overall Efficiency</a:t>
            </a:r>
            <a:endParaRPr kumimoji="0" lang="en-GB" sz="2800" b="1" i="0" u="none" strike="noStrike" kern="1200" cap="none" spc="0" normalizeH="0" baseline="0" noProof="0" dirty="0">
              <a:ln>
                <a:noFill/>
              </a:ln>
              <a:solidFill>
                <a:srgbClr val="003087">
                  <a:lumMod val="75000"/>
                </a:srgbClr>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A2B71FE4-EBE8-4881-A381-19DC08C28700}"/>
              </a:ext>
            </a:extLst>
          </p:cNvPr>
          <p:cNvSpPr txBox="1"/>
          <p:nvPr/>
        </p:nvSpPr>
        <p:spPr>
          <a:xfrm>
            <a:off x="57315" y="833635"/>
            <a:ext cx="5574523" cy="1692771"/>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3087">
                    <a:lumMod val="75000"/>
                  </a:srgbClr>
                </a:solidFill>
                <a:effectLst/>
                <a:uLnTx/>
                <a:uFillTx/>
                <a:latin typeface="Cambria Math" panose="02040503050406030204" pitchFamily="18" charset="0"/>
                <a:ea typeface="Cambria Math" panose="02040503050406030204" pitchFamily="18" charset="0"/>
              </a:rPr>
              <a:t>RF cavity filling  (</a:t>
            </a:r>
            <a:r>
              <a:rPr lang="en-US" sz="2000" dirty="0">
                <a:solidFill>
                  <a:srgbClr val="003087">
                    <a:lumMod val="75000"/>
                  </a:srgbClr>
                </a:solidFill>
                <a:latin typeface="Cambria Math" panose="02040503050406030204" pitchFamily="18" charset="0"/>
                <a:ea typeface="Cambria Math" panose="02040503050406030204" pitchFamily="18" charset="0"/>
              </a:rPr>
              <a:t>pulsed regime</a:t>
            </a:r>
            <a:r>
              <a:rPr kumimoji="0" lang="en-US" sz="2000" b="0" i="0" u="none" strike="noStrike" kern="1200" cap="none" spc="0" normalizeH="0" baseline="0" noProof="0" dirty="0">
                <a:ln>
                  <a:noFill/>
                </a:ln>
                <a:solidFill>
                  <a:srgbClr val="003087">
                    <a:lumMod val="75000"/>
                  </a:srgbClr>
                </a:solidFill>
                <a:effectLst/>
                <a:uLnTx/>
                <a:uFillTx/>
                <a:latin typeface="Cambria Math" panose="02040503050406030204" pitchFamily="18" charset="0"/>
                <a:ea typeface="Cambria Math" panose="02040503050406030204" pitchFamily="18" charset="0"/>
              </a:rPr>
              <a:t>)</a:t>
            </a:r>
          </a:p>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lang="en-US" sz="2000" dirty="0">
                <a:solidFill>
                  <a:srgbClr val="003087">
                    <a:lumMod val="75000"/>
                  </a:srgbClr>
                </a:solidFill>
                <a:latin typeface="Cambria Math" panose="02040503050406030204" pitchFamily="18" charset="0"/>
                <a:ea typeface="Cambria Math" panose="02040503050406030204" pitchFamily="18" charset="0"/>
              </a:rPr>
              <a:t>Control overhead (~10%)</a:t>
            </a:r>
            <a:endParaRPr kumimoji="0" lang="en-US" sz="2000" b="0" i="0" u="none" strike="noStrike" kern="1200" cap="none" spc="0" normalizeH="0" baseline="0" noProof="0" dirty="0">
              <a:ln>
                <a:noFill/>
              </a:ln>
              <a:solidFill>
                <a:srgbClr val="003087">
                  <a:lumMod val="75000"/>
                </a:srgbClr>
              </a:solidFill>
              <a:effectLst/>
              <a:uLnTx/>
              <a:uFillTx/>
              <a:latin typeface="Cambria Math" panose="02040503050406030204" pitchFamily="18" charset="0"/>
              <a:ea typeface="Cambria Math" panose="02040503050406030204" pitchFamily="18" charset="0"/>
            </a:endParaRPr>
          </a:p>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3087">
                    <a:lumMod val="75000"/>
                  </a:srgbClr>
                </a:solidFill>
                <a:effectLst/>
                <a:uLnTx/>
                <a:uFillTx/>
                <a:latin typeface="Cambria Math" panose="02040503050406030204" pitchFamily="18" charset="0"/>
                <a:ea typeface="Cambria Math" panose="02040503050406030204" pitchFamily="18" charset="0"/>
              </a:rPr>
              <a:t>Transmission line losses (5-10%)</a:t>
            </a:r>
          </a:p>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lang="en-US" sz="2000" dirty="0">
                <a:solidFill>
                  <a:srgbClr val="003087">
                    <a:lumMod val="75000"/>
                  </a:srgbClr>
                </a:solidFill>
                <a:latin typeface="Cambria Math" panose="02040503050406030204" pitchFamily="18" charset="0"/>
                <a:ea typeface="Cambria Math" panose="02040503050406030204" pitchFamily="18" charset="0"/>
              </a:rPr>
              <a:t>Microphonics </a:t>
            </a:r>
            <a:endParaRPr kumimoji="0" lang="en-US" sz="2000" b="0" i="0" u="none" strike="noStrike" kern="1200" cap="none" spc="0" normalizeH="0" baseline="0" noProof="0" dirty="0">
              <a:ln>
                <a:noFill/>
              </a:ln>
              <a:solidFill>
                <a:srgbClr val="003087">
                  <a:lumMod val="75000"/>
                </a:srgbClr>
              </a:solidFill>
              <a:effectLst/>
              <a:uLnTx/>
              <a:uFillTx/>
              <a:latin typeface="Cambria Math" panose="02040503050406030204" pitchFamily="18" charset="0"/>
              <a:ea typeface="Cambria Math" panose="020405030504060302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087"/>
              </a:solidFill>
              <a:effectLst/>
              <a:uLnTx/>
              <a:uFillTx/>
              <a:latin typeface="Calibri" charset="0"/>
            </a:endParaRPr>
          </a:p>
        </p:txBody>
      </p:sp>
      <p:pic>
        <p:nvPicPr>
          <p:cNvPr id="13" name="Picture 12">
            <a:extLst>
              <a:ext uri="{FF2B5EF4-FFF2-40B4-BE49-F238E27FC236}">
                <a16:creationId xmlns:a16="http://schemas.microsoft.com/office/drawing/2014/main" id="{3C9C906E-DA5E-4F38-BABA-E758D9EFB31B}"/>
              </a:ext>
            </a:extLst>
          </p:cNvPr>
          <p:cNvPicPr>
            <a:picLocks noChangeAspect="1"/>
          </p:cNvPicPr>
          <p:nvPr/>
        </p:nvPicPr>
        <p:blipFill>
          <a:blip r:embed="rId2"/>
          <a:stretch>
            <a:fillRect/>
          </a:stretch>
        </p:blipFill>
        <p:spPr>
          <a:xfrm>
            <a:off x="0" y="2234347"/>
            <a:ext cx="3629025" cy="2446083"/>
          </a:xfrm>
          <a:prstGeom prst="rect">
            <a:avLst/>
          </a:prstGeom>
        </p:spPr>
      </p:pic>
      <p:pic>
        <p:nvPicPr>
          <p:cNvPr id="14" name="Picture 13">
            <a:extLst>
              <a:ext uri="{FF2B5EF4-FFF2-40B4-BE49-F238E27FC236}">
                <a16:creationId xmlns:a16="http://schemas.microsoft.com/office/drawing/2014/main" id="{03B364BB-7560-4B75-82D9-F130B21C45B8}"/>
              </a:ext>
            </a:extLst>
          </p:cNvPr>
          <p:cNvPicPr>
            <a:picLocks noChangeAspect="1"/>
          </p:cNvPicPr>
          <p:nvPr/>
        </p:nvPicPr>
        <p:blipFill>
          <a:blip r:embed="rId3"/>
          <a:stretch>
            <a:fillRect/>
          </a:stretch>
        </p:blipFill>
        <p:spPr>
          <a:xfrm>
            <a:off x="2844577" y="2234347"/>
            <a:ext cx="2956548" cy="2444691"/>
          </a:xfrm>
          <a:prstGeom prst="rect">
            <a:avLst/>
          </a:prstGeom>
        </p:spPr>
      </p:pic>
      <p:sp>
        <p:nvSpPr>
          <p:cNvPr id="5" name="TextBox 4">
            <a:extLst>
              <a:ext uri="{FF2B5EF4-FFF2-40B4-BE49-F238E27FC236}">
                <a16:creationId xmlns:a16="http://schemas.microsoft.com/office/drawing/2014/main" id="{24DE5943-FF96-4585-A42B-2FCB0806D13A}"/>
              </a:ext>
            </a:extLst>
          </p:cNvPr>
          <p:cNvSpPr txBox="1"/>
          <p:nvPr/>
        </p:nvSpPr>
        <p:spPr>
          <a:xfrm>
            <a:off x="174889" y="4597140"/>
            <a:ext cx="5445722" cy="1738938"/>
          </a:xfrm>
          <a:prstGeom prst="rect">
            <a:avLst/>
          </a:prstGeom>
          <a:noFill/>
        </p:spPr>
        <p:txBody>
          <a:bodyPr wrap="none" rtlCol="0">
            <a:spAutoFit/>
          </a:bodyPr>
          <a:lstStyle/>
          <a:p>
            <a:r>
              <a:rPr lang="en-US" sz="1600" b="1" i="1"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η</a:t>
            </a:r>
            <a:r>
              <a:rPr lang="en-US" sz="1600" b="1" i="1" baseline="-25000"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filling</a:t>
            </a:r>
            <a:r>
              <a:rPr lang="en-US" sz="16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w</a:t>
            </a:r>
            <a:r>
              <a:rPr lang="en-US" sz="1600" b="1" i="1" baseline="-25000"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beam</a:t>
            </a:r>
            <a:r>
              <a:rPr lang="en-US" sz="16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1600" b="1" i="1"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w</a:t>
            </a:r>
            <a:r>
              <a:rPr lang="en-US" sz="1600" b="1" i="1" baseline="-25000"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RF</a:t>
            </a:r>
            <a:r>
              <a:rPr lang="en-US" sz="16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 1/[2V</a:t>
            </a:r>
            <a:r>
              <a:rPr lang="en-US" sz="1600" b="1" i="1" dirty="0">
                <a:solidFill>
                  <a:schemeClr val="tx1">
                    <a:lumMod val="75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sz="16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ln2/(R/Q</a:t>
            </a:r>
            <a:r>
              <a:rPr lang="el-GR" sz="1600" b="1" i="1" dirty="0">
                <a:solidFill>
                  <a:schemeClr val="tx1">
                    <a:lumMod val="75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1600" b="1" i="1" dirty="0">
                <a:solidFill>
                  <a:schemeClr val="tx1">
                    <a:lumMod val="75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sz="16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+1]</a:t>
            </a:r>
            <a:endParaRPr lang="en-US" sz="1600"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1600"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500" dirty="0">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where</a:t>
            </a:r>
            <a:endParaRPr lang="en-US" sz="15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indent="461963"/>
            <a:r>
              <a:rPr lang="en-US" sz="1500" dirty="0">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-V is the cavity voltage</a:t>
            </a:r>
            <a:r>
              <a:rPr lang="en-US" sz="1500"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15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indent="461963"/>
            <a:r>
              <a:rPr lang="en-US" sz="1500" dirty="0">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-I is the beam current,</a:t>
            </a:r>
            <a:endParaRPr lang="en-US" sz="15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indent="461963"/>
            <a:r>
              <a:rPr lang="en-US" sz="1500" dirty="0">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-ω is cyclic frequency, </a:t>
            </a:r>
            <a:endParaRPr lang="en-US" sz="15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500" dirty="0">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       -q is the total charge of the protons in the pulse, q=I* </a:t>
            </a:r>
            <a:r>
              <a:rPr lang="en-US" sz="1500" dirty="0" err="1">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t</a:t>
            </a:r>
            <a:r>
              <a:rPr lang="en-US" sz="1500" baseline="-25000" dirty="0" err="1">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beam</a:t>
            </a:r>
            <a:endParaRPr lang="en-US" sz="1500" dirty="0">
              <a:solidFill>
                <a:schemeClr val="tx1">
                  <a:lumMod val="75000"/>
                </a:schemeClr>
              </a:solidFill>
            </a:endParaRPr>
          </a:p>
        </p:txBody>
      </p:sp>
      <p:sp>
        <p:nvSpPr>
          <p:cNvPr id="6" name="TextBox 5">
            <a:extLst>
              <a:ext uri="{FF2B5EF4-FFF2-40B4-BE49-F238E27FC236}">
                <a16:creationId xmlns:a16="http://schemas.microsoft.com/office/drawing/2014/main" id="{4DB1B24B-4409-4667-BE2A-EDCD40183C0D}"/>
              </a:ext>
            </a:extLst>
          </p:cNvPr>
          <p:cNvSpPr txBox="1"/>
          <p:nvPr/>
        </p:nvSpPr>
        <p:spPr>
          <a:xfrm>
            <a:off x="4271375" y="4257378"/>
            <a:ext cx="6117401" cy="646331"/>
          </a:xfrm>
          <a:prstGeom prst="rect">
            <a:avLst/>
          </a:prstGeom>
          <a:noFill/>
        </p:spPr>
        <p:txBody>
          <a:bodyPr wrap="square" rtlCol="0">
            <a:spAutoFit/>
          </a:bodyPr>
          <a:lstStyle/>
          <a:p>
            <a:r>
              <a:rPr lang="en-US" sz="1800" dirty="0">
                <a:solidFill>
                  <a:schemeClr val="tx1">
                    <a:lumMod val="75000"/>
                  </a:schemeClr>
                </a:solidFill>
              </a:rPr>
              <a:t>For SNS    </a:t>
            </a:r>
            <a:r>
              <a:rPr lang="en-US" sz="1800" b="1" i="1"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η</a:t>
            </a:r>
            <a:r>
              <a:rPr lang="en-US" sz="1800" b="1" i="1" baseline="-25000"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filling</a:t>
            </a:r>
            <a:r>
              <a:rPr lang="en-US" sz="18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 85% (q=24e-6 C)</a:t>
            </a:r>
          </a:p>
          <a:p>
            <a:r>
              <a:rPr lang="en-US" sz="1800" dirty="0">
                <a:solidFill>
                  <a:schemeClr val="tx1">
                    <a:lumMod val="75000"/>
                  </a:schemeClr>
                </a:solidFill>
              </a:rPr>
              <a:t>For PIP II  </a:t>
            </a:r>
            <a:r>
              <a:rPr lang="en-US" sz="1800" b="1" i="1"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η</a:t>
            </a:r>
            <a:r>
              <a:rPr lang="en-US" sz="1800" b="1" i="1" baseline="-25000" dirty="0" err="1">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filling</a:t>
            </a:r>
            <a:r>
              <a:rPr lang="en-US" sz="1800" b="1"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 5.7% (q=1.1e-6 C)</a:t>
            </a:r>
          </a:p>
        </p:txBody>
      </p:sp>
      <p:sp>
        <p:nvSpPr>
          <p:cNvPr id="7" name="TextBox 6">
            <a:extLst>
              <a:ext uri="{FF2B5EF4-FFF2-40B4-BE49-F238E27FC236}">
                <a16:creationId xmlns:a16="http://schemas.microsoft.com/office/drawing/2014/main" id="{7EFE3EA1-8189-41CD-93ED-BABF9EC39691}"/>
              </a:ext>
            </a:extLst>
          </p:cNvPr>
          <p:cNvSpPr txBox="1"/>
          <p:nvPr/>
        </p:nvSpPr>
        <p:spPr>
          <a:xfrm>
            <a:off x="2732044" y="4919902"/>
            <a:ext cx="6562267" cy="1015663"/>
          </a:xfrm>
          <a:prstGeom prst="rect">
            <a:avLst/>
          </a:prstGeom>
          <a:noFill/>
        </p:spPr>
        <p:txBody>
          <a:bodyPr wrap="square" rtlCol="0">
            <a:spAutoFit/>
          </a:bodyPr>
          <a:lstStyle/>
          <a:p>
            <a:r>
              <a:rPr lang="en-US" sz="2000" dirty="0">
                <a:solidFill>
                  <a:srgbClr val="FF0000"/>
                </a:solidFill>
              </a:rPr>
              <a:t>Overall </a:t>
            </a:r>
            <a:r>
              <a:rPr lang="en-US" sz="2000" dirty="0" err="1">
                <a:solidFill>
                  <a:srgbClr val="FF0000"/>
                </a:solidFill>
              </a:rPr>
              <a:t>RF</a:t>
            </a:r>
            <a:r>
              <a:rPr lang="en-US" sz="2000" dirty="0" err="1">
                <a:solidFill>
                  <a:srgbClr val="FF0000"/>
                </a:solidFill>
                <a:latin typeface="Cambria Math" panose="02040503050406030204" pitchFamily="18" charset="0"/>
                <a:ea typeface="Cambria Math" panose="02040503050406030204" pitchFamily="18" charset="0"/>
              </a:rPr>
              <a:t>⇾beam</a:t>
            </a:r>
            <a:r>
              <a:rPr lang="en-US" sz="2000" dirty="0">
                <a:solidFill>
                  <a:srgbClr val="FF0000"/>
                </a:solidFill>
              </a:rPr>
              <a:t> efficiency: </a:t>
            </a:r>
          </a:p>
          <a:p>
            <a:pPr marL="342900" indent="-342900">
              <a:buFont typeface="Arial" panose="020B0604020202020204" pitchFamily="34" charset="0"/>
              <a:buChar char="•"/>
            </a:pPr>
            <a:r>
              <a:rPr lang="en-US" sz="2000" dirty="0">
                <a:solidFill>
                  <a:srgbClr val="FF0000"/>
                </a:solidFill>
              </a:rPr>
              <a:t>80-85% CW                                                      </a:t>
            </a:r>
          </a:p>
          <a:p>
            <a:pPr marL="342900" indent="-342900">
              <a:buFont typeface="Arial" panose="020B0604020202020204" pitchFamily="34" charset="0"/>
              <a:buChar char="•"/>
            </a:pPr>
            <a:r>
              <a:rPr lang="en-US" sz="2000" dirty="0">
                <a:solidFill>
                  <a:srgbClr val="FF0000"/>
                </a:solidFill>
              </a:rPr>
              <a:t>3-55% (pulsed, strongly depends on  the beam loading)</a:t>
            </a:r>
          </a:p>
        </p:txBody>
      </p:sp>
      <p:sp>
        <p:nvSpPr>
          <p:cNvPr id="8" name="Rectangle 7">
            <a:extLst>
              <a:ext uri="{FF2B5EF4-FFF2-40B4-BE49-F238E27FC236}">
                <a16:creationId xmlns:a16="http://schemas.microsoft.com/office/drawing/2014/main" id="{4D503B76-3EAB-484F-AC96-4C956BD5DBF0}"/>
              </a:ext>
            </a:extLst>
          </p:cNvPr>
          <p:cNvSpPr/>
          <p:nvPr/>
        </p:nvSpPr>
        <p:spPr>
          <a:xfrm>
            <a:off x="2732044" y="4930188"/>
            <a:ext cx="6274170" cy="1005377"/>
          </a:xfrm>
          <a:prstGeom prst="rect">
            <a:avLst/>
          </a:prstGeom>
          <a:solidFill>
            <a:schemeClr val="tx1">
              <a:lumMod val="40000"/>
              <a:lumOff val="60000"/>
              <a:alpha val="2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FF220D-025C-4C8E-A658-0AE13D466A43}"/>
              </a:ext>
            </a:extLst>
          </p:cNvPr>
          <p:cNvSpPr/>
          <p:nvPr/>
        </p:nvSpPr>
        <p:spPr>
          <a:xfrm>
            <a:off x="7791001" y="4288556"/>
            <a:ext cx="1210588" cy="461665"/>
          </a:xfrm>
          <a:prstGeom prst="rect">
            <a:avLst/>
          </a:prstGeom>
        </p:spPr>
        <p:txBody>
          <a:bodyPr wrap="none">
            <a:spAutoFit/>
          </a:bodyPr>
          <a:lstStyle/>
          <a:p>
            <a:r>
              <a:rPr lang="en-US" b="1" i="1" dirty="0">
                <a:solidFill>
                  <a:schemeClr val="tx1">
                    <a:lumMod val="75000"/>
                  </a:schemeClr>
                </a:solidFill>
                <a:latin typeface="Times New Roman" panose="02020603050405020304" pitchFamily="18" charset="0"/>
                <a:cs typeface="Times New Roman" panose="02020603050405020304" pitchFamily="18" charset="0"/>
              </a:rPr>
              <a:t>(pulsed)</a:t>
            </a:r>
            <a:endParaRPr lang="en-US" dirty="0">
              <a:solidFill>
                <a:schemeClr val="tx1">
                  <a:lumMod val="75000"/>
                </a:schemeClr>
              </a:solidFill>
            </a:endParaRPr>
          </a:p>
        </p:txBody>
      </p:sp>
      <p:sp>
        <p:nvSpPr>
          <p:cNvPr id="15" name="TextBox 14">
            <a:extLst>
              <a:ext uri="{FF2B5EF4-FFF2-40B4-BE49-F238E27FC236}">
                <a16:creationId xmlns:a16="http://schemas.microsoft.com/office/drawing/2014/main" id="{EF15287D-17CA-46FB-8973-82DBECE1A9FA}"/>
              </a:ext>
            </a:extLst>
          </p:cNvPr>
          <p:cNvSpPr txBox="1"/>
          <p:nvPr/>
        </p:nvSpPr>
        <p:spPr>
          <a:xfrm>
            <a:off x="4271375" y="1134724"/>
            <a:ext cx="4724050" cy="830997"/>
          </a:xfrm>
          <a:prstGeom prst="rect">
            <a:avLst/>
          </a:prstGeom>
          <a:noFill/>
        </p:spPr>
        <p:txBody>
          <a:bodyPr wrap="none" rtlCol="0">
            <a:spAutoFit/>
          </a:bodyPr>
          <a:lstStyle/>
          <a:p>
            <a:r>
              <a:rPr lang="en-US" dirty="0">
                <a:solidFill>
                  <a:srgbClr val="FF0000"/>
                </a:solidFill>
              </a:rPr>
              <a:t>Beam Duty Factor: </a:t>
            </a:r>
            <a:r>
              <a:rPr lang="en-US" dirty="0" err="1">
                <a:solidFill>
                  <a:srgbClr val="FF0000"/>
                </a:solidFill>
              </a:rPr>
              <a:t>t</a:t>
            </a:r>
            <a:r>
              <a:rPr lang="en-US" baseline="-25000" dirty="0" err="1">
                <a:solidFill>
                  <a:srgbClr val="FF0000"/>
                </a:solidFill>
              </a:rPr>
              <a:t>beam</a:t>
            </a:r>
            <a:r>
              <a:rPr lang="en-US" dirty="0">
                <a:solidFill>
                  <a:srgbClr val="FF0000"/>
                </a:solidFill>
              </a:rPr>
              <a:t>*</a:t>
            </a:r>
            <a:r>
              <a:rPr lang="en-US" dirty="0" err="1">
                <a:solidFill>
                  <a:srgbClr val="FF0000"/>
                </a:solidFill>
              </a:rPr>
              <a:t>Rep_rate</a:t>
            </a:r>
            <a:endParaRPr lang="en-US" dirty="0">
              <a:solidFill>
                <a:srgbClr val="FF0000"/>
              </a:solidFill>
            </a:endParaRPr>
          </a:p>
          <a:p>
            <a:r>
              <a:rPr lang="en-US" dirty="0">
                <a:solidFill>
                  <a:srgbClr val="FF0000"/>
                </a:solidFill>
              </a:rPr>
              <a:t>RF Duty Factor: (</a:t>
            </a:r>
            <a:r>
              <a:rPr lang="en-US" dirty="0" err="1">
                <a:solidFill>
                  <a:srgbClr val="FF0000"/>
                </a:solidFill>
              </a:rPr>
              <a:t>t</a:t>
            </a:r>
            <a:r>
              <a:rPr lang="en-US" baseline="-25000" dirty="0" err="1">
                <a:solidFill>
                  <a:srgbClr val="FF0000"/>
                </a:solidFill>
              </a:rPr>
              <a:t>fill</a:t>
            </a:r>
            <a:r>
              <a:rPr lang="en-US" dirty="0">
                <a:solidFill>
                  <a:srgbClr val="FF0000"/>
                </a:solidFill>
              </a:rPr>
              <a:t>+ </a:t>
            </a:r>
            <a:r>
              <a:rPr lang="en-US" dirty="0" err="1">
                <a:solidFill>
                  <a:srgbClr val="FF0000"/>
                </a:solidFill>
              </a:rPr>
              <a:t>t</a:t>
            </a:r>
            <a:r>
              <a:rPr lang="en-US" baseline="-25000" dirty="0" err="1">
                <a:solidFill>
                  <a:srgbClr val="FF0000"/>
                </a:solidFill>
              </a:rPr>
              <a:t>beam</a:t>
            </a:r>
            <a:r>
              <a:rPr lang="en-US" dirty="0">
                <a:solidFill>
                  <a:srgbClr val="FF0000"/>
                </a:solidFill>
              </a:rPr>
              <a:t>)*</a:t>
            </a:r>
            <a:r>
              <a:rPr lang="en-US" dirty="0" err="1">
                <a:solidFill>
                  <a:srgbClr val="FF0000"/>
                </a:solidFill>
              </a:rPr>
              <a:t>Rep_rate</a:t>
            </a:r>
            <a:endParaRPr lang="en-US" dirty="0">
              <a:solidFill>
                <a:srgbClr val="FF0000"/>
              </a:solidFill>
            </a:endParaRPr>
          </a:p>
        </p:txBody>
      </p:sp>
    </p:spTree>
    <p:extLst>
      <p:ext uri="{BB962C8B-B14F-4D97-AF65-F5344CB8AC3E}">
        <p14:creationId xmlns:p14="http://schemas.microsoft.com/office/powerpoint/2010/main" val="20150000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6826" y="6504213"/>
            <a:ext cx="793775"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Geneva" charset="0"/>
              </a:rPr>
              <a:t>1/13/2020</a:t>
            </a:r>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3" name="Footer Placeholder 2"/>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V. Yakovlev | Engineering in Particle Accelerators</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4" name="Slide Number Placeholder 3"/>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34" name="Title 1">
            <a:extLst>
              <a:ext uri="{FF2B5EF4-FFF2-40B4-BE49-F238E27FC236}">
                <a16:creationId xmlns:a16="http://schemas.microsoft.com/office/drawing/2014/main" id="{5F7FA72D-6FC1-45A8-9E51-2F0306573BF9}"/>
              </a:ext>
            </a:extLst>
          </p:cNvPr>
          <p:cNvSpPr txBox="1">
            <a:spLocks/>
          </p:cNvSpPr>
          <p:nvPr/>
        </p:nvSpPr>
        <p:spPr>
          <a:xfrm>
            <a:off x="696000" y="297000"/>
            <a:ext cx="7271207" cy="90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3087">
                    <a:lumMod val="75000"/>
                  </a:srgbClr>
                </a:solidFill>
                <a:effectLst/>
                <a:uLnTx/>
                <a:uFillTx/>
                <a:latin typeface="Arial" panose="020B0604020202020204" pitchFamily="34" charset="0"/>
                <a:ea typeface="+mj-ea"/>
                <a:cs typeface="Arial" panose="020B0604020202020204" pitchFamily="34" charset="0"/>
              </a:rPr>
              <a:t>Cryogenics:</a:t>
            </a:r>
          </a:p>
        </p:txBody>
      </p:sp>
      <p:sp>
        <p:nvSpPr>
          <p:cNvPr id="37" name="TextBox 36">
            <a:extLst>
              <a:ext uri="{FF2B5EF4-FFF2-40B4-BE49-F238E27FC236}">
                <a16:creationId xmlns:a16="http://schemas.microsoft.com/office/drawing/2014/main" id="{D39C1146-A189-4151-A2B3-DE82B8E0D3D7}"/>
              </a:ext>
            </a:extLst>
          </p:cNvPr>
          <p:cNvSpPr txBox="1"/>
          <p:nvPr/>
        </p:nvSpPr>
        <p:spPr>
          <a:xfrm>
            <a:off x="-31262" y="894345"/>
            <a:ext cx="9175262" cy="2308324"/>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003087">
                    <a:lumMod val="75000"/>
                  </a:srgbClr>
                </a:solidFill>
                <a:effectLst/>
                <a:uLnTx/>
                <a:uFillTx/>
                <a:latin typeface="Arial" panose="020B0604020202020204" pitchFamily="34" charset="0"/>
                <a:ea typeface="Cambria Math" panose="02040503050406030204" pitchFamily="18" charset="0"/>
                <a:cs typeface="Arial" panose="020B0604020202020204" pitchFamily="34" charset="0"/>
              </a:rPr>
              <a:t>Cryogenics duty factor (CDF):</a:t>
            </a:r>
          </a:p>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003087">
                    <a:lumMod val="75000"/>
                  </a:srgbClr>
                </a:solidFill>
                <a:effectLst/>
                <a:uLnTx/>
                <a:uFillTx/>
                <a:latin typeface="Arial" panose="020B0604020202020204" pitchFamily="34" charset="0"/>
                <a:ea typeface="Cambria Math" panose="02040503050406030204" pitchFamily="18" charset="0"/>
                <a:cs typeface="Arial" panose="020B0604020202020204" pitchFamily="34" charset="0"/>
              </a:rPr>
              <a:t>Static losses :  supports, couplers, beam pipes, radiation) typically 5-6 W/CM for XFEL-type CM;</a:t>
            </a:r>
          </a:p>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lang="en-US" dirty="0">
                <a:solidFill>
                  <a:srgbClr val="003087">
                    <a:lumMod val="75000"/>
                  </a:srgbClr>
                </a:solidFill>
                <a:latin typeface="Arial" panose="020B0604020202020204" pitchFamily="34" charset="0"/>
                <a:ea typeface="Cambria Math" panose="02040503050406030204" pitchFamily="18" charset="0"/>
                <a:cs typeface="Arial" panose="020B0604020202020204" pitchFamily="34" charset="0"/>
              </a:rPr>
              <a:t>Dynamic losses : RF losses in the cavities, losses in the bellows, couplers (typically small)</a:t>
            </a:r>
            <a:endParaRPr kumimoji="0" lang="en-US" b="0" i="0" u="none" strike="noStrike" kern="1200" cap="none" spc="0" normalizeH="0" baseline="0" noProof="0" dirty="0">
              <a:ln>
                <a:noFill/>
              </a:ln>
              <a:solidFill>
                <a:srgbClr val="003087">
                  <a:lumMod val="75000"/>
                </a:srgbClr>
              </a:solidFill>
              <a:effectLst/>
              <a:uLnTx/>
              <a:uFillTx/>
              <a:latin typeface="Arial" panose="020B0604020202020204" pitchFamily="34" charset="0"/>
              <a:ea typeface="Cambria Math" panose="02040503050406030204" pitchFamily="18"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087"/>
              </a:solidFill>
              <a:effectLst/>
              <a:uLnTx/>
              <a:uFillTx/>
              <a:latin typeface="Calibri" charset="0"/>
            </a:endParaRPr>
          </a:p>
        </p:txBody>
      </p:sp>
      <p:pic>
        <p:nvPicPr>
          <p:cNvPr id="5" name="Picture 4">
            <a:extLst>
              <a:ext uri="{FF2B5EF4-FFF2-40B4-BE49-F238E27FC236}">
                <a16:creationId xmlns:a16="http://schemas.microsoft.com/office/drawing/2014/main" id="{EB1E0221-6CD0-4923-9115-D6F91C16B82C}"/>
              </a:ext>
            </a:extLst>
          </p:cNvPr>
          <p:cNvPicPr>
            <a:picLocks noChangeAspect="1"/>
          </p:cNvPicPr>
          <p:nvPr/>
        </p:nvPicPr>
        <p:blipFill>
          <a:blip r:embed="rId2"/>
          <a:stretch>
            <a:fillRect/>
          </a:stretch>
        </p:blipFill>
        <p:spPr>
          <a:xfrm>
            <a:off x="-133090" y="2685589"/>
            <a:ext cx="3943350" cy="222885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B51AAA-4E7C-4DE1-9867-D6B262B2CDAC}"/>
                  </a:ext>
                </a:extLst>
              </p:cNvPr>
              <p:cNvSpPr txBox="1"/>
              <p:nvPr/>
            </p:nvSpPr>
            <p:spPr>
              <a:xfrm>
                <a:off x="3700844" y="2823375"/>
                <a:ext cx="5798203" cy="3170099"/>
              </a:xfrm>
              <a:prstGeom prst="rect">
                <a:avLst/>
              </a:prstGeom>
              <a:noFill/>
            </p:spPr>
            <p:txBody>
              <a:bodyPr wrap="square" rtlCol="0">
                <a:spAutoFit/>
              </a:bodyPr>
              <a:lstStyle/>
              <a:p>
                <a:r>
                  <a:rPr lang="en-US" sz="2000" dirty="0">
                    <a:solidFill>
                      <a:schemeClr val="tx1"/>
                    </a:solidFill>
                    <a:latin typeface="Arial" panose="020B0604020202020204" pitchFamily="34" charset="0"/>
                    <a:cs typeface="Arial" panose="020B0604020202020204" pitchFamily="34" charset="0"/>
                  </a:rPr>
                  <a:t>Cryo Duty Factor: [t</a:t>
                </a:r>
                <a:r>
                  <a:rPr lang="en-US" sz="2000" baseline="-25000" dirty="0">
                    <a:solidFill>
                      <a:schemeClr val="tx1"/>
                    </a:solidFill>
                    <a:latin typeface="Arial" panose="020B0604020202020204" pitchFamily="34" charset="0"/>
                    <a:cs typeface="Arial" panose="020B0604020202020204" pitchFamily="34" charset="0"/>
                  </a:rPr>
                  <a:t>beam</a:t>
                </a:r>
                <a:r>
                  <a:rPr lang="en-US" sz="2000" dirty="0">
                    <a:solidFill>
                      <a:schemeClr val="tx1"/>
                    </a:solidFill>
                    <a:latin typeface="Arial" panose="020B0604020202020204" pitchFamily="34" charset="0"/>
                    <a:cs typeface="Arial" panose="020B0604020202020204" pitchFamily="34" charset="0"/>
                  </a:rPr>
                  <a:t>+</a:t>
                </a:r>
                <a14:m>
                  <m:oMath xmlns:m="http://schemas.openxmlformats.org/officeDocument/2006/math">
                    <m:r>
                      <a:rPr lang="en-US" sz="2000">
                        <a:solidFill>
                          <a:schemeClr val="tx1"/>
                        </a:solidFill>
                        <a:latin typeface="Cambria Math" panose="02040503050406030204" pitchFamily="18" charset="0"/>
                      </a:rPr>
                      <m:t>4</m:t>
                    </m:r>
                    <m:r>
                      <m:rPr>
                        <m:sty m:val="p"/>
                      </m:rPr>
                      <a:rPr lang="en-US" sz="2000">
                        <a:solidFill>
                          <a:schemeClr val="tx1"/>
                        </a:solidFill>
                        <a:latin typeface="Cambria Math" panose="02040503050406030204" pitchFamily="18" charset="0"/>
                      </a:rPr>
                      <m:t>τ</m:t>
                    </m:r>
                  </m:oMath>
                </a14:m>
                <a:r>
                  <a:rPr lang="en-US" sz="2000" dirty="0">
                    <a:solidFill>
                      <a:schemeClr val="tx1"/>
                    </a:solidFill>
                    <a:latin typeface="Arial" panose="020B0604020202020204" pitchFamily="34" charset="0"/>
                    <a:cs typeface="Arial" panose="020B0604020202020204" pitchFamily="34" charset="0"/>
                  </a:rPr>
                  <a:t>(ln2-1/8)]*</a:t>
                </a:r>
                <a:r>
                  <a:rPr lang="en-US" sz="2000" dirty="0" err="1">
                    <a:solidFill>
                      <a:schemeClr val="tx1"/>
                    </a:solidFill>
                    <a:latin typeface="Arial" panose="020B0604020202020204" pitchFamily="34" charset="0"/>
                    <a:cs typeface="Arial" panose="020B0604020202020204" pitchFamily="34" charset="0"/>
                  </a:rPr>
                  <a:t>Rep_rate</a:t>
                </a:r>
                <a:r>
                  <a:rPr lang="en-US" sz="2000" dirty="0">
                    <a:solidFill>
                      <a:schemeClr val="tx1"/>
                    </a:solidFill>
                    <a:latin typeface="Arial" panose="020B0604020202020204" pitchFamily="34" charset="0"/>
                    <a:cs typeface="Arial" panose="020B0604020202020204" pitchFamily="34" charset="0"/>
                  </a:rPr>
                  <a:t>;</a:t>
                </a:r>
              </a:p>
              <a:p>
                <a:r>
                  <a:rPr lang="en-US"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en-US" sz="2000">
                        <a:solidFill>
                          <a:schemeClr val="tx1"/>
                        </a:solidFill>
                        <a:latin typeface="Cambria Math" panose="02040503050406030204" pitchFamily="18" charset="0"/>
                      </a:rPr>
                      <m:t>τ</m:t>
                    </m:r>
                  </m:oMath>
                </a14:m>
                <a:r>
                  <a:rPr lang="en-US" sz="2000" dirty="0">
                    <a:solidFill>
                      <a:schemeClr val="tx1"/>
                    </a:solidFill>
                    <a:latin typeface="Arial" panose="020B0604020202020204" pitchFamily="34" charset="0"/>
                    <a:cs typeface="Arial" panose="020B0604020202020204" pitchFamily="34" charset="0"/>
                  </a:rPr>
                  <a:t> =2Q</a:t>
                </a:r>
                <a:r>
                  <a:rPr lang="en-US" sz="2000" baseline="-25000" dirty="0">
                    <a:solidFill>
                      <a:schemeClr val="tx1"/>
                    </a:solidFill>
                    <a:latin typeface="Arial" panose="020B0604020202020204" pitchFamily="34" charset="0"/>
                    <a:cs typeface="Arial" panose="020B0604020202020204" pitchFamily="34" charset="0"/>
                  </a:rPr>
                  <a:t>ext</a:t>
                </a:r>
                <a:r>
                  <a:rPr lang="en-US" sz="2000" dirty="0">
                    <a:solidFill>
                      <a:schemeClr val="tx1"/>
                    </a:solidFill>
                    <a:latin typeface="Arial" panose="020B0604020202020204" pitchFamily="34" charset="0"/>
                    <a:cs typeface="Arial" panose="020B0604020202020204" pitchFamily="34" charset="0"/>
                  </a:rPr>
                  <a:t>/</a:t>
                </a:r>
                <a:r>
                  <a:rPr lang="el-GR" sz="2000" dirty="0">
                    <a:solidFill>
                      <a:schemeClr val="tx1"/>
                    </a:solidFill>
                    <a:latin typeface="Arial" panose="020B0604020202020204" pitchFamily="34" charset="0"/>
                    <a:ea typeface="Cambria Math" panose="02040503050406030204" pitchFamily="18" charset="0"/>
                    <a:cs typeface="Arial" panose="020B0604020202020204" pitchFamily="34" charset="0"/>
                  </a:rPr>
                  <a:t>ω</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 – time constant, </a:t>
                </a:r>
                <a:r>
                  <a:rPr lang="en-US" sz="2000" dirty="0" err="1">
                    <a:latin typeface="Arial" panose="020B0604020202020204" pitchFamily="34" charset="0"/>
                    <a:cs typeface="Arial" panose="020B0604020202020204" pitchFamily="34" charset="0"/>
                  </a:rPr>
                  <a:t>Q</a:t>
                </a:r>
                <a:r>
                  <a:rPr lang="en-US" sz="2000" baseline="-25000" dirty="0" err="1">
                    <a:latin typeface="Arial" panose="020B0604020202020204" pitchFamily="34" charset="0"/>
                    <a:cs typeface="Arial" panose="020B0604020202020204" pitchFamily="34" charset="0"/>
                  </a:rPr>
                  <a:t>ext</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 </a:t>
                </a:r>
                <a:r>
                  <a:rPr lang="en-US" sz="2000" dirty="0">
                    <a:latin typeface="Cambria Math" panose="02040503050406030204" pitchFamily="18" charset="0"/>
                    <a:ea typeface="Cambria Math" panose="02040503050406030204" pitchFamily="18" charset="0"/>
                    <a:cs typeface="Arial" panose="020B0604020202020204" pitchFamily="34" charset="0"/>
                  </a:rPr>
                  <a:t>⪝</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 V/(R/Q)/I.</a:t>
                </a:r>
              </a:p>
              <a:p>
                <a:endPar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Dynamic losses/CM =V</a:t>
                </a:r>
                <a:r>
                  <a:rPr lang="en-US" sz="2000" baseline="30000" dirty="0">
                    <a:solidFill>
                      <a:schemeClr val="tx1"/>
                    </a:solidFill>
                    <a:latin typeface="Arial" panose="020B0604020202020204" pitchFamily="34" charset="0"/>
                    <a:ea typeface="Cambria Math" panose="02040503050406030204" pitchFamily="18" charset="0"/>
                    <a:cs typeface="Arial" panose="020B0604020202020204" pitchFamily="34" charset="0"/>
                  </a:rPr>
                  <a:t>2</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/(R/Q)/</a:t>
                </a:r>
                <a:r>
                  <a:rPr lang="en-US" sz="2000" b="1" dirty="0">
                    <a:solidFill>
                      <a:schemeClr val="tx1"/>
                    </a:solidFill>
                    <a:latin typeface="Arial" panose="020B0604020202020204" pitchFamily="34" charset="0"/>
                    <a:ea typeface="Cambria Math" panose="02040503050406030204" pitchFamily="18" charset="0"/>
                    <a:cs typeface="Arial" panose="020B0604020202020204" pitchFamily="34" charset="0"/>
                  </a:rPr>
                  <a:t>Q</a:t>
                </a:r>
                <a:r>
                  <a:rPr lang="en-US" sz="2000" b="1" baseline="-25000" dirty="0">
                    <a:solidFill>
                      <a:schemeClr val="tx1"/>
                    </a:solidFill>
                    <a:latin typeface="Arial" panose="020B0604020202020204" pitchFamily="34" charset="0"/>
                    <a:ea typeface="Cambria Math" panose="02040503050406030204" pitchFamily="18" charset="0"/>
                    <a:cs typeface="Arial" panose="020B0604020202020204" pitchFamily="34" charset="0"/>
                  </a:rPr>
                  <a:t>0</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*CDF*N</a:t>
                </a:r>
              </a:p>
              <a:p>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N- number of cavities /CM,</a:t>
                </a:r>
              </a:p>
              <a:p>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Q</a:t>
                </a:r>
                <a:r>
                  <a:rPr lang="en-US" sz="2000" baseline="-25000" dirty="0">
                    <a:solidFill>
                      <a:schemeClr val="tx1"/>
                    </a:solidFill>
                    <a:latin typeface="Arial" panose="020B0604020202020204" pitchFamily="34" charset="0"/>
                    <a:ea typeface="Cambria Math" panose="02040503050406030204" pitchFamily="18" charset="0"/>
                    <a:cs typeface="Arial" panose="020B0604020202020204" pitchFamily="34" charset="0"/>
                  </a:rPr>
                  <a:t>0</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 – unloaded quality factor;</a:t>
                </a:r>
              </a:p>
              <a:p>
                <a:endParaRPr lang="en-US" sz="2000" dirty="0">
                  <a:solidFill>
                    <a:srgbClr val="FF0000"/>
                  </a:solidFill>
                  <a:latin typeface="Arial" panose="020B0604020202020204" pitchFamily="34" charset="0"/>
                  <a:ea typeface="Cambria Math" panose="02040503050406030204" pitchFamily="18" charset="0"/>
                  <a:cs typeface="Arial" panose="020B0604020202020204" pitchFamily="34" charset="0"/>
                </a:endParaRPr>
              </a:p>
              <a:p>
                <a:endParaRPr lang="en-US" sz="2000" dirty="0">
                  <a:solidFill>
                    <a:srgbClr val="FF0000"/>
                  </a:solidFill>
                  <a:latin typeface="Arial" panose="020B0604020202020204" pitchFamily="34" charset="0"/>
                  <a:ea typeface="Cambria Math" panose="02040503050406030204" pitchFamily="18" charset="0"/>
                  <a:cs typeface="Arial" panose="020B0604020202020204" pitchFamily="34" charset="0"/>
                </a:endParaRPr>
              </a:p>
              <a:p>
                <a:endParaRPr lang="en-US" sz="2000" dirty="0">
                  <a:solidFill>
                    <a:srgbClr val="FF0000"/>
                  </a:solidFill>
                  <a:latin typeface="Arial" panose="020B0604020202020204" pitchFamily="34" charset="0"/>
                  <a:cs typeface="Arial" panose="020B0604020202020204" pitchFamily="34" charset="0"/>
                </a:endParaRPr>
              </a:p>
              <a:p>
                <a:endParaRPr lang="en-US" sz="2000" dirty="0">
                  <a:solidFill>
                    <a:srgbClr val="FF0000"/>
                  </a:solidFill>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56B51AAA-4E7C-4DE1-9867-D6B262B2CDAC}"/>
                  </a:ext>
                </a:extLst>
              </p:cNvPr>
              <p:cNvSpPr txBox="1">
                <a:spLocks noRot="1" noChangeAspect="1" noMove="1" noResize="1" noEditPoints="1" noAdjustHandles="1" noChangeArrowheads="1" noChangeShapeType="1" noTextEdit="1"/>
              </p:cNvSpPr>
              <p:nvPr/>
            </p:nvSpPr>
            <p:spPr>
              <a:xfrm>
                <a:off x="3700844" y="2823375"/>
                <a:ext cx="5798203" cy="3170099"/>
              </a:xfrm>
              <a:prstGeom prst="rect">
                <a:avLst/>
              </a:prstGeom>
              <a:blipFill>
                <a:blip r:embed="rId3"/>
                <a:stretch>
                  <a:fillRect l="-1052" t="-769"/>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4402A524-85F1-4C10-8974-A185519773FA}"/>
              </a:ext>
            </a:extLst>
          </p:cNvPr>
          <p:cNvSpPr txBox="1"/>
          <p:nvPr/>
        </p:nvSpPr>
        <p:spPr>
          <a:xfrm>
            <a:off x="128418" y="5479698"/>
            <a:ext cx="8855901" cy="923330"/>
          </a:xfrm>
          <a:prstGeom prst="rect">
            <a:avLst/>
          </a:prstGeom>
          <a:solidFill>
            <a:schemeClr val="bg1"/>
          </a:solidFill>
          <a:ln>
            <a:solidFill>
              <a:srgbClr val="000000"/>
            </a:solidFill>
          </a:ln>
        </p:spPr>
        <p:txBody>
          <a:bodyPr wrap="square" rtlCol="0">
            <a:spAutoFit/>
          </a:bodyPr>
          <a:lstStyle/>
          <a:p>
            <a:r>
              <a:rPr lang="en-US" sz="1800" dirty="0">
                <a:solidFill>
                  <a:srgbClr val="000000"/>
                </a:solidFill>
              </a:rPr>
              <a:t>For Q</a:t>
            </a:r>
            <a:r>
              <a:rPr lang="en-US" sz="1800" baseline="-25000" dirty="0">
                <a:solidFill>
                  <a:srgbClr val="000000"/>
                </a:solidFill>
              </a:rPr>
              <a:t>0</a:t>
            </a:r>
            <a:r>
              <a:rPr lang="en-US" sz="1800" dirty="0">
                <a:solidFill>
                  <a:srgbClr val="000000"/>
                </a:solidFill>
              </a:rPr>
              <a:t>=1.e10:</a:t>
            </a:r>
          </a:p>
          <a:p>
            <a:r>
              <a:rPr lang="en-US" sz="1800" dirty="0">
                <a:solidFill>
                  <a:srgbClr val="000000"/>
                </a:solidFill>
              </a:rPr>
              <a:t>XFEL (pulsed, ~1% CDF, V=24MV) ~4 W average per CM ~ 6 W of Static losses per CM</a:t>
            </a:r>
          </a:p>
          <a:p>
            <a:r>
              <a:rPr lang="en-US" sz="1800" dirty="0">
                <a:solidFill>
                  <a:srgbClr val="000000"/>
                </a:solidFill>
              </a:rPr>
              <a:t>LCLS-II (CW, 100% CDF, V=16 MV) ~210 W average per CM &gt;&gt; 6 W of Static losses per CM</a:t>
            </a:r>
          </a:p>
        </p:txBody>
      </p:sp>
      <p:sp>
        <p:nvSpPr>
          <p:cNvPr id="7" name="TextBox 6">
            <a:extLst>
              <a:ext uri="{FF2B5EF4-FFF2-40B4-BE49-F238E27FC236}">
                <a16:creationId xmlns:a16="http://schemas.microsoft.com/office/drawing/2014/main" id="{6507491B-8741-498B-893B-B862E3679E2F}"/>
              </a:ext>
            </a:extLst>
          </p:cNvPr>
          <p:cNvSpPr txBox="1"/>
          <p:nvPr/>
        </p:nvSpPr>
        <p:spPr>
          <a:xfrm>
            <a:off x="82512" y="4765273"/>
            <a:ext cx="7948010" cy="707886"/>
          </a:xfrm>
          <a:prstGeom prst="rect">
            <a:avLst/>
          </a:prstGeom>
          <a:noFill/>
        </p:spPr>
        <p:txBody>
          <a:bodyPr wrap="none" rtlCol="0">
            <a:spAutoFit/>
          </a:bodyPr>
          <a:lstStyle/>
          <a:p>
            <a:r>
              <a:rPr lang="en-US" sz="2000" b="1" dirty="0">
                <a:solidFill>
                  <a:srgbClr val="FF0000"/>
                </a:solidFill>
              </a:rPr>
              <a:t>Q</a:t>
            </a:r>
            <a:r>
              <a:rPr lang="en-US" sz="2000" b="1" baseline="-25000" dirty="0">
                <a:solidFill>
                  <a:srgbClr val="FF0000"/>
                </a:solidFill>
              </a:rPr>
              <a:t>0</a:t>
            </a:r>
            <a:r>
              <a:rPr lang="en-US" sz="2000" b="1" dirty="0">
                <a:solidFill>
                  <a:srgbClr val="FF0000"/>
                </a:solidFill>
              </a:rPr>
              <a:t> determines the total cryo-losses when dynamic losses &gt;&gt; static losses!</a:t>
            </a:r>
            <a:endParaRPr lang="en-US" sz="2000" dirty="0"/>
          </a:p>
          <a:p>
            <a:r>
              <a:rPr lang="en-US" sz="2000" dirty="0"/>
              <a:t>(Small Cryogenic Duty Factor, small acceleration gradient)</a:t>
            </a:r>
          </a:p>
        </p:txBody>
      </p:sp>
    </p:spTree>
    <p:extLst>
      <p:ext uri="{BB962C8B-B14F-4D97-AF65-F5344CB8AC3E}">
        <p14:creationId xmlns:p14="http://schemas.microsoft.com/office/powerpoint/2010/main" val="348854180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8" y="0"/>
            <a:ext cx="8915399" cy="641739"/>
          </a:xfrm>
        </p:spPr>
        <p:txBody>
          <a:bodyPr/>
          <a:lstStyle/>
          <a:p>
            <a:pPr lvl="0"/>
            <a:r>
              <a:rPr lang="en-US" dirty="0"/>
              <a:t>R&amp;D approach:                                                                             </a:t>
            </a:r>
          </a:p>
        </p:txBody>
      </p:sp>
      <p:sp>
        <p:nvSpPr>
          <p:cNvPr id="3" name="Content Placeholder 2"/>
          <p:cNvSpPr>
            <a:spLocks noGrp="1"/>
          </p:cNvSpPr>
          <p:nvPr>
            <p:ph idx="1"/>
          </p:nvPr>
        </p:nvSpPr>
        <p:spPr/>
        <p:txBody>
          <a:bodyPr/>
          <a:lstStyle/>
          <a:p>
            <a:pPr lvl="0"/>
            <a:r>
              <a:rPr lang="en-US" dirty="0">
                <a:solidFill>
                  <a:schemeClr val="tx1">
                    <a:lumMod val="75000"/>
                  </a:schemeClr>
                </a:solidFill>
              </a:rPr>
              <a:t>High-Q</a:t>
            </a:r>
            <a:r>
              <a:rPr lang="en-US" baseline="-25000" dirty="0">
                <a:solidFill>
                  <a:schemeClr val="tx1">
                    <a:lumMod val="75000"/>
                  </a:schemeClr>
                </a:solidFill>
              </a:rPr>
              <a:t>0</a:t>
            </a:r>
            <a:r>
              <a:rPr lang="en-US" dirty="0">
                <a:solidFill>
                  <a:schemeClr val="tx1">
                    <a:lumMod val="75000"/>
                  </a:schemeClr>
                </a:solidFill>
              </a:rPr>
              <a:t> program;</a:t>
            </a:r>
          </a:p>
          <a:p>
            <a:pPr lvl="0"/>
            <a:r>
              <a:rPr lang="en-US" dirty="0">
                <a:solidFill>
                  <a:schemeClr val="tx1">
                    <a:lumMod val="75000"/>
                  </a:schemeClr>
                </a:solidFill>
              </a:rPr>
              <a:t>Resonance Control program to mitigate both microphonics and LFD;</a:t>
            </a:r>
          </a:p>
          <a:p>
            <a:pPr lvl="0"/>
            <a:r>
              <a:rPr lang="en-US" dirty="0">
                <a:solidFill>
                  <a:schemeClr val="tx1">
                    <a:lumMod val="75000"/>
                  </a:schemeClr>
                </a:solidFill>
              </a:rPr>
              <a:t>“Passive” mitigation of the cavity detune – improvement of cavity mechanical properties is underway;</a:t>
            </a:r>
          </a:p>
          <a:p>
            <a:pPr lvl="0"/>
            <a:r>
              <a:rPr lang="en-US" dirty="0">
                <a:solidFill>
                  <a:schemeClr val="tx1">
                    <a:lumMod val="75000"/>
                  </a:schemeClr>
                </a:solidFill>
              </a:rPr>
              <a:t>Detailed HOM analysis.</a:t>
            </a:r>
          </a:p>
          <a:p>
            <a:endParaRPr lang="en-US" dirty="0"/>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212</a:t>
            </a:fld>
            <a:endParaRPr lang="en-US" altLang="en-US"/>
          </a:p>
        </p:txBody>
      </p:sp>
    </p:spTree>
    <p:extLst>
      <p:ext uri="{BB962C8B-B14F-4D97-AF65-F5344CB8AC3E}">
        <p14:creationId xmlns:p14="http://schemas.microsoft.com/office/powerpoint/2010/main" val="27251651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14" y="-13112"/>
            <a:ext cx="8915399" cy="641739"/>
          </a:xfrm>
        </p:spPr>
        <p:txBody>
          <a:bodyPr/>
          <a:lstStyle/>
          <a:p>
            <a:r>
              <a:rPr lang="en-US" dirty="0">
                <a:solidFill>
                  <a:schemeClr val="tx1">
                    <a:lumMod val="75000"/>
                  </a:schemeClr>
                </a:solidFill>
              </a:rPr>
              <a:t>Resonance Control R&amp;D program</a:t>
            </a:r>
            <a:endParaRPr lang="en-US" dirty="0"/>
          </a:p>
        </p:txBody>
      </p:sp>
      <p:graphicFrame>
        <p:nvGraphicFramePr>
          <p:cNvPr id="7" name="Content Placeholder 6"/>
          <p:cNvGraphicFramePr>
            <a:graphicFrameLocks noGrp="1"/>
          </p:cNvGraphicFramePr>
          <p:nvPr>
            <p:ph idx="1"/>
            <p:extLst/>
          </p:nvPr>
        </p:nvGraphicFramePr>
        <p:xfrm>
          <a:off x="1053527" y="846342"/>
          <a:ext cx="3980330" cy="1782739"/>
        </p:xfrm>
        <a:graphic>
          <a:graphicData uri="http://schemas.openxmlformats.org/drawingml/2006/table">
            <a:tbl>
              <a:tblPr firstRow="1" firstCol="1" bandRow="1"/>
              <a:tblGrid>
                <a:gridCol w="624403">
                  <a:extLst>
                    <a:ext uri="{9D8B030D-6E8A-4147-A177-3AD203B41FA5}">
                      <a16:colId xmlns:a16="http://schemas.microsoft.com/office/drawing/2014/main" val="20000"/>
                    </a:ext>
                  </a:extLst>
                </a:gridCol>
                <a:gridCol w="535887">
                  <a:extLst>
                    <a:ext uri="{9D8B030D-6E8A-4147-A177-3AD203B41FA5}">
                      <a16:colId xmlns:a16="http://schemas.microsoft.com/office/drawing/2014/main" val="20001"/>
                    </a:ext>
                  </a:extLst>
                </a:gridCol>
                <a:gridCol w="655283">
                  <a:extLst>
                    <a:ext uri="{9D8B030D-6E8A-4147-A177-3AD203B41FA5}">
                      <a16:colId xmlns:a16="http://schemas.microsoft.com/office/drawing/2014/main" val="20002"/>
                    </a:ext>
                  </a:extLst>
                </a:gridCol>
                <a:gridCol w="686843">
                  <a:extLst>
                    <a:ext uri="{9D8B030D-6E8A-4147-A177-3AD203B41FA5}">
                      <a16:colId xmlns:a16="http://schemas.microsoft.com/office/drawing/2014/main" val="20003"/>
                    </a:ext>
                  </a:extLst>
                </a:gridCol>
                <a:gridCol w="791071">
                  <a:extLst>
                    <a:ext uri="{9D8B030D-6E8A-4147-A177-3AD203B41FA5}">
                      <a16:colId xmlns:a16="http://schemas.microsoft.com/office/drawing/2014/main" val="20004"/>
                    </a:ext>
                  </a:extLst>
                </a:gridCol>
                <a:gridCol w="686843">
                  <a:extLst>
                    <a:ext uri="{9D8B030D-6E8A-4147-A177-3AD203B41FA5}">
                      <a16:colId xmlns:a16="http://schemas.microsoft.com/office/drawing/2014/main" val="20005"/>
                    </a:ext>
                  </a:extLst>
                </a:gridCol>
              </a:tblGrid>
              <a:tr h="868974">
                <a:tc>
                  <a:txBody>
                    <a:bodyPr/>
                    <a:lstStyle/>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Section</a:t>
                      </a:r>
                      <a:endParaRPr lang="en-US" sz="105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Freq</a:t>
                      </a:r>
                      <a:endParaRPr lang="en-US" sz="105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MHz</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Maximal </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detune </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(peak, Hz)</a:t>
                      </a:r>
                      <a:endParaRPr lang="en-US" sz="105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LFD at operating gradient, Hz</a:t>
                      </a:r>
                      <a:endParaRPr lang="en-US" sz="105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Minimal</a:t>
                      </a:r>
                      <a:endParaRPr lang="en-US" sz="105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Half</a:t>
                      </a:r>
                      <a:endParaRPr lang="en-US" sz="105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Bandwidth</a:t>
                      </a:r>
                      <a:endParaRPr lang="en-US" sz="105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(Hz)</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Max Required</a:t>
                      </a:r>
                      <a:endParaRPr lang="en-US" sz="105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(kW)</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808AD"/>
                    </a:solidFill>
                  </a:tcPr>
                </a:tc>
                <a:extLst>
                  <a:ext uri="{0D108BD9-81ED-4DB2-BD59-A6C34878D82A}">
                    <a16:rowId xmlns:a16="http://schemas.microsoft.com/office/drawing/2014/main" val="10000"/>
                  </a:ext>
                </a:extLst>
              </a:tr>
              <a:tr h="180918">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HWR</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162.5</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20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-122 </a:t>
                      </a:r>
                      <a:endParaRPr lang="en-US" sz="105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33</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6.5</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extLst>
                  <a:ext uri="{0D108BD9-81ED-4DB2-BD59-A6C34878D82A}">
                    <a16:rowId xmlns:a16="http://schemas.microsoft.com/office/drawing/2014/main" val="10001"/>
                  </a:ext>
                </a:extLst>
              </a:tr>
              <a:tr h="180918">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SSR1</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325</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20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-440</a:t>
                      </a:r>
                      <a:endParaRPr lang="en-US" sz="105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43</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6.1</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extLst>
                  <a:ext uri="{0D108BD9-81ED-4DB2-BD59-A6C34878D82A}">
                    <a16:rowId xmlns:a16="http://schemas.microsoft.com/office/drawing/2014/main" val="10002"/>
                  </a:ext>
                </a:extLst>
              </a:tr>
              <a:tr h="180918">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SSR2</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325</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20</a:t>
                      </a:r>
                      <a:endParaRPr lang="en-US" sz="105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a:t>
                      </a:r>
                      <a:endParaRPr lang="en-US" sz="105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28</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17.0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extLst>
                  <a:ext uri="{0D108BD9-81ED-4DB2-BD59-A6C34878D82A}">
                    <a16:rowId xmlns:a16="http://schemas.microsoft.com/office/drawing/2014/main" val="10003"/>
                  </a:ext>
                </a:extLst>
              </a:tr>
              <a:tr h="180918">
                <a:tc>
                  <a:txBody>
                    <a:bodyPr/>
                    <a:lstStyle/>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LB650</a:t>
                      </a:r>
                      <a:endParaRPr lang="en-US" sz="105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650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20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-192</a:t>
                      </a:r>
                      <a:endParaRPr lang="en-US" sz="105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29</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38.0</a:t>
                      </a:r>
                      <a:endParaRPr lang="en-US" sz="105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extLst>
                  <a:ext uri="{0D108BD9-81ED-4DB2-BD59-A6C34878D82A}">
                    <a16:rowId xmlns:a16="http://schemas.microsoft.com/office/drawing/2014/main" val="10004"/>
                  </a:ext>
                </a:extLst>
              </a:tr>
              <a:tr h="180918">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HB650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650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20</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-136</a:t>
                      </a:r>
                      <a:endParaRPr lang="en-US" sz="105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a:solidFill>
                            <a:srgbClr val="000000"/>
                          </a:solidFill>
                          <a:effectLst/>
                          <a:latin typeface="+mn-lt"/>
                          <a:ea typeface="Times New Roman" panose="02020603050405020304" pitchFamily="18" charset="0"/>
                          <a:cs typeface="Times New Roman" panose="02020603050405020304" pitchFamily="18" charset="0"/>
                        </a:rPr>
                        <a:t>29</a:t>
                      </a:r>
                      <a:endParaRPr lang="en-US" sz="105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tc>
                  <a:txBody>
                    <a:bodyPr/>
                    <a:lstStyle/>
                    <a:p>
                      <a:pPr marL="0" marR="0" algn="ctr">
                        <a:lnSpc>
                          <a:spcPct val="115000"/>
                        </a:lnSpc>
                        <a:spcBef>
                          <a:spcPts val="0"/>
                        </a:spcBef>
                        <a:spcAft>
                          <a:spcPts val="0"/>
                        </a:spcAft>
                      </a:pPr>
                      <a:r>
                        <a:rPr lang="en-US" sz="1050" b="1" kern="1200" dirty="0">
                          <a:solidFill>
                            <a:srgbClr val="000000"/>
                          </a:solidFill>
                          <a:effectLst/>
                          <a:latin typeface="+mn-lt"/>
                          <a:ea typeface="Times New Roman" panose="02020603050405020304" pitchFamily="18" charset="0"/>
                          <a:cs typeface="Times New Roman" panose="02020603050405020304" pitchFamily="18" charset="0"/>
                        </a:rPr>
                        <a:t>64.0</a:t>
                      </a:r>
                      <a:endParaRPr lang="en-US" sz="105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08AD"/>
                    </a:solidFill>
                  </a:tcPr>
                </a:tc>
                <a:extLst>
                  <a:ext uri="{0D108BD9-81ED-4DB2-BD59-A6C34878D82A}">
                    <a16:rowId xmlns:a16="http://schemas.microsoft.com/office/drawing/2014/main" val="10005"/>
                  </a:ext>
                </a:extLst>
              </a:tr>
            </a:tbl>
          </a:graphicData>
        </a:graphic>
      </p:graphicFrame>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213</a:t>
            </a:fld>
            <a:endParaRPr lang="en-US" altLang="en-US"/>
          </a:p>
        </p:txBody>
      </p:sp>
      <p:sp>
        <p:nvSpPr>
          <p:cNvPr id="8" name="Rectangle 7"/>
          <p:cNvSpPr/>
          <p:nvPr/>
        </p:nvSpPr>
        <p:spPr>
          <a:xfrm>
            <a:off x="6350801" y="862535"/>
            <a:ext cx="2151871" cy="400110"/>
          </a:xfrm>
          <a:prstGeom prst="rect">
            <a:avLst/>
          </a:prstGeom>
        </p:spPr>
        <p:txBody>
          <a:bodyPr wrap="none">
            <a:spAutoFit/>
          </a:bodyPr>
          <a:lstStyle/>
          <a:p>
            <a:r>
              <a:rPr lang="en-US" sz="2000" dirty="0">
                <a:solidFill>
                  <a:srgbClr val="003087"/>
                </a:solidFill>
              </a:rPr>
              <a:t>Reduction of </a:t>
            </a:r>
            <a:r>
              <a:rPr lang="en-US" sz="2000" dirty="0" err="1">
                <a:solidFill>
                  <a:srgbClr val="003087"/>
                </a:solidFill>
              </a:rPr>
              <a:t>df</a:t>
            </a:r>
            <a:r>
              <a:rPr lang="en-US" sz="2000" dirty="0">
                <a:solidFill>
                  <a:srgbClr val="003087"/>
                </a:solidFill>
              </a:rPr>
              <a:t>/</a:t>
            </a:r>
            <a:r>
              <a:rPr lang="en-US" sz="2000" dirty="0" err="1">
                <a:solidFill>
                  <a:srgbClr val="003087"/>
                </a:solidFill>
              </a:rPr>
              <a:t>dp</a:t>
            </a:r>
            <a:endParaRPr lang="en-US" sz="2000" dirty="0">
              <a:solidFill>
                <a:srgbClr val="003087"/>
              </a:solidFill>
            </a:endParaRPr>
          </a:p>
        </p:txBody>
      </p:sp>
      <p:pic>
        <p:nvPicPr>
          <p:cNvPr id="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09982" y="1368609"/>
            <a:ext cx="2832711" cy="1520109"/>
          </a:xfrm>
          <a:prstGeom prst="rect">
            <a:avLst/>
          </a:prstGeom>
          <a:noFill/>
          <a:ln>
            <a:noFill/>
          </a:ln>
          <a:effectLst>
            <a:outerShdw blurRad="50800" dist="38100" dir="2700000" algn="tl" rotWithShape="0">
              <a:prstClr val="black">
                <a:alpha val="40000"/>
              </a:prstClr>
            </a:outerShdw>
          </a:effectLst>
          <a:extLst/>
        </p:spPr>
      </p:pic>
      <p:sp>
        <p:nvSpPr>
          <p:cNvPr id="10" name="Rectangle 9"/>
          <p:cNvSpPr/>
          <p:nvPr/>
        </p:nvSpPr>
        <p:spPr>
          <a:xfrm>
            <a:off x="6123465" y="5617259"/>
            <a:ext cx="2819227" cy="338554"/>
          </a:xfrm>
          <a:prstGeom prst="rect">
            <a:avLst/>
          </a:prstGeom>
        </p:spPr>
        <p:txBody>
          <a:bodyPr wrap="square">
            <a:spAutoFit/>
          </a:bodyPr>
          <a:lstStyle/>
          <a:p>
            <a:r>
              <a:rPr lang="en-US" sz="1600" dirty="0"/>
              <a:t>D. </a:t>
            </a:r>
            <a:r>
              <a:rPr lang="en-US" sz="1600" dirty="0" err="1"/>
              <a:t>Passarelli</a:t>
            </a:r>
            <a:r>
              <a:rPr lang="en-US" sz="1600" dirty="0"/>
              <a:t> and L. Ristori, WG2</a:t>
            </a:r>
          </a:p>
        </p:txBody>
      </p:sp>
      <p:sp>
        <p:nvSpPr>
          <p:cNvPr id="11" name="Rectangle 10"/>
          <p:cNvSpPr/>
          <p:nvPr/>
        </p:nvSpPr>
        <p:spPr>
          <a:xfrm>
            <a:off x="5909023" y="3038982"/>
            <a:ext cx="3208890" cy="2631490"/>
          </a:xfrm>
          <a:prstGeom prst="rect">
            <a:avLst/>
          </a:prstGeom>
        </p:spPr>
        <p:txBody>
          <a:bodyPr wrap="square">
            <a:spAutoFit/>
          </a:bodyPr>
          <a:lstStyle/>
          <a:p>
            <a:pPr marL="285750" indent="-285750">
              <a:buFont typeface="Arial" panose="020B0604020202020204" pitchFamily="34" charset="0"/>
              <a:buChar char="•"/>
            </a:pPr>
            <a:r>
              <a:rPr lang="en-US" sz="1500" dirty="0"/>
              <a:t>A self-compensating design was developed allowing low sensitivity to Helium pressure fluctuations, without increasing the stiffness to frequency-tuning.</a:t>
            </a:r>
          </a:p>
          <a:p>
            <a:pPr marL="285750" indent="-285750">
              <a:buFont typeface="Arial" panose="020B0604020202020204" pitchFamily="34" charset="0"/>
              <a:buChar char="•"/>
            </a:pPr>
            <a:r>
              <a:rPr lang="en-US" sz="1500" dirty="0"/>
              <a:t>Prototype cavity ~ </a:t>
            </a:r>
            <a:r>
              <a:rPr lang="en-US" sz="1500" b="1" dirty="0"/>
              <a:t>150 Hz/</a:t>
            </a:r>
            <a:r>
              <a:rPr lang="en-US" sz="1500" b="1" dirty="0" err="1"/>
              <a:t>torr</a:t>
            </a:r>
            <a:r>
              <a:rPr lang="en-US" sz="1500" b="1" dirty="0"/>
              <a:t> </a:t>
            </a:r>
            <a:r>
              <a:rPr lang="en-US" sz="1500" dirty="0"/>
              <a:t>-&gt; New design ~</a:t>
            </a:r>
            <a:r>
              <a:rPr lang="en-US" sz="1500" b="1" dirty="0"/>
              <a:t>4 Hz/</a:t>
            </a:r>
            <a:r>
              <a:rPr lang="en-US" sz="1500" b="1" dirty="0" err="1"/>
              <a:t>torr</a:t>
            </a:r>
            <a:r>
              <a:rPr lang="en-US" sz="1500" b="1" dirty="0"/>
              <a:t> </a:t>
            </a:r>
            <a:r>
              <a:rPr lang="en-US" sz="1500" dirty="0"/>
              <a:t>( ~40 times less)</a:t>
            </a:r>
            <a:endParaRPr lang="en-US" sz="1500" u="sng" dirty="0"/>
          </a:p>
          <a:p>
            <a:pPr marL="285750" indent="-285750">
              <a:buFont typeface="Arial" panose="020B0604020202020204" pitchFamily="34" charset="0"/>
              <a:buChar char="•"/>
            </a:pPr>
            <a:r>
              <a:rPr lang="en-US" sz="1500" dirty="0"/>
              <a:t>Ease of tuning virtually unchanged: 39 N/kHz (bare), 40 N/kHz (with He vessel)</a:t>
            </a:r>
          </a:p>
        </p:txBody>
      </p:sp>
      <p:sp>
        <p:nvSpPr>
          <p:cNvPr id="14" name="Content Placeholder 2"/>
          <p:cNvSpPr txBox="1">
            <a:spLocks/>
          </p:cNvSpPr>
          <p:nvPr/>
        </p:nvSpPr>
        <p:spPr>
          <a:xfrm>
            <a:off x="0" y="2664951"/>
            <a:ext cx="5909023" cy="1254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087"/>
                </a:solidFill>
                <a:effectLst/>
                <a:uLnTx/>
                <a:uFillTx/>
                <a:latin typeface="Calibri"/>
                <a:ea typeface="+mn-ea"/>
                <a:cs typeface="+mn-cs"/>
              </a:rPr>
              <a:t>Capital and operating cost of machines employing narrow bandwidth cavities can increase rapidly if detuning is not controlled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087"/>
                </a:solidFill>
                <a:effectLst/>
                <a:uLnTx/>
                <a:uFillTx/>
                <a:latin typeface="Calibri"/>
                <a:ea typeface="+mn-ea"/>
                <a:cs typeface="+mn-cs"/>
              </a:rPr>
              <a:t>RF plant must have sufficient overhead to maintain constant gradient during PEAK cavity detuning</a:t>
            </a:r>
          </a:p>
        </p:txBody>
      </p:sp>
      <p:pic>
        <p:nvPicPr>
          <p:cNvPr id="15" name="Picture 14"/>
          <p:cNvPicPr>
            <a:picLocks noChangeAspect="1"/>
          </p:cNvPicPr>
          <p:nvPr/>
        </p:nvPicPr>
        <p:blipFill>
          <a:blip r:embed="rId3"/>
          <a:stretch>
            <a:fillRect/>
          </a:stretch>
        </p:blipFill>
        <p:spPr>
          <a:xfrm>
            <a:off x="3114863" y="3910078"/>
            <a:ext cx="2794160" cy="2045735"/>
          </a:xfrm>
          <a:prstGeom prst="rect">
            <a:avLst/>
          </a:prstGeom>
        </p:spPr>
      </p:pic>
      <p:sp>
        <p:nvSpPr>
          <p:cNvPr id="3" name="TextBox 2"/>
          <p:cNvSpPr txBox="1"/>
          <p:nvPr/>
        </p:nvSpPr>
        <p:spPr>
          <a:xfrm>
            <a:off x="0" y="3850735"/>
            <a:ext cx="3397007" cy="2934137"/>
          </a:xfrm>
          <a:prstGeom prst="rect">
            <a:avLst/>
          </a:prstGeom>
          <a:noFill/>
        </p:spPr>
        <p:txBody>
          <a:bodyPr wrap="square" rtlCol="0">
            <a:spAutoFit/>
          </a:bodyPr>
          <a:lstStyle/>
          <a:p>
            <a:pPr marL="228600" lvl="0" indent="-228600" defTabSz="914400" fontAlgn="auto">
              <a:lnSpc>
                <a:spcPct val="90000"/>
              </a:lnSpc>
              <a:spcBef>
                <a:spcPts val="1000"/>
              </a:spcBef>
              <a:spcAft>
                <a:spcPts val="0"/>
              </a:spcAft>
              <a:buFont typeface="Arial" panose="020B0604020202020204" pitchFamily="34" charset="0"/>
              <a:buChar char="•"/>
              <a:defRPr/>
            </a:pPr>
            <a:r>
              <a:rPr lang="en-US" sz="1600" dirty="0">
                <a:solidFill>
                  <a:srgbClr val="003087"/>
                </a:solidFill>
                <a:latin typeface="Calibri"/>
              </a:rPr>
              <a:t>If the Lorentz force detunes the cavity by more than several bandwidths the cavity resonance can become unstable (</a:t>
            </a:r>
            <a:r>
              <a:rPr lang="en-US" sz="1600" dirty="0" err="1">
                <a:solidFill>
                  <a:srgbClr val="003087"/>
                </a:solidFill>
                <a:latin typeface="Calibri"/>
              </a:rPr>
              <a:t>ponderomotive</a:t>
            </a:r>
            <a:r>
              <a:rPr lang="en-US" sz="1600" dirty="0">
                <a:solidFill>
                  <a:srgbClr val="003087"/>
                </a:solidFill>
                <a:latin typeface="Calibri"/>
              </a:rPr>
              <a:t> instability)</a:t>
            </a:r>
          </a:p>
          <a:p>
            <a:pPr marL="228600" lvl="0" indent="-228600" defTabSz="914400" fontAlgn="auto">
              <a:lnSpc>
                <a:spcPct val="90000"/>
              </a:lnSpc>
              <a:spcBef>
                <a:spcPts val="1000"/>
              </a:spcBef>
              <a:spcAft>
                <a:spcPts val="0"/>
              </a:spcAft>
              <a:buFont typeface="Arial" panose="020B0604020202020204" pitchFamily="34" charset="0"/>
              <a:buChar char="•"/>
              <a:defRPr/>
            </a:pPr>
            <a:r>
              <a:rPr lang="en-US" sz="1600" dirty="0">
                <a:solidFill>
                  <a:srgbClr val="003087"/>
                </a:solidFill>
                <a:latin typeface="Calibri"/>
              </a:rPr>
              <a:t>Lorentz force can excite mechanical vibrations during  pulsed operation</a:t>
            </a:r>
          </a:p>
          <a:p>
            <a:pPr marL="228600" lvl="0" indent="-228600" defTabSz="914400" fontAlgn="auto">
              <a:lnSpc>
                <a:spcPct val="90000"/>
              </a:lnSpc>
              <a:spcBef>
                <a:spcPts val="1000"/>
              </a:spcBef>
              <a:spcAft>
                <a:spcPts val="0"/>
              </a:spcAft>
              <a:buFont typeface="Arial" panose="020B0604020202020204" pitchFamily="34" charset="0"/>
              <a:buChar char="•"/>
              <a:defRPr/>
            </a:pPr>
            <a:r>
              <a:rPr lang="en-US" sz="1600" dirty="0">
                <a:solidFill>
                  <a:srgbClr val="003087"/>
                </a:solidFill>
                <a:latin typeface="Calibri"/>
              </a:rPr>
              <a:t>Active resonance stabilization will be required for successful PIP-II operation</a:t>
            </a:r>
          </a:p>
          <a:p>
            <a:endParaRPr lang="en-US" dirty="0"/>
          </a:p>
        </p:txBody>
      </p:sp>
    </p:spTree>
    <p:extLst>
      <p:ext uri="{BB962C8B-B14F-4D97-AF65-F5344CB8AC3E}">
        <p14:creationId xmlns:p14="http://schemas.microsoft.com/office/powerpoint/2010/main" val="322789922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8" y="25405"/>
            <a:ext cx="8856132" cy="641739"/>
          </a:xfrm>
        </p:spPr>
        <p:txBody>
          <a:bodyPr/>
          <a:lstStyle/>
          <a:p>
            <a:r>
              <a:rPr lang="en-US" dirty="0">
                <a:solidFill>
                  <a:schemeClr val="tx1">
                    <a:lumMod val="75000"/>
                  </a:schemeClr>
                </a:solidFill>
              </a:rPr>
              <a:t>Resonance Control R&amp;D program                                             </a:t>
            </a:r>
            <a:endParaRPr lang="en-US" dirty="0"/>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214</a:t>
            </a:fld>
            <a:endParaRPr lang="en-US" altLang="en-US"/>
          </a:p>
        </p:txBody>
      </p:sp>
      <p:sp>
        <p:nvSpPr>
          <p:cNvPr id="14" name="Content Placeholder 2"/>
          <p:cNvSpPr txBox="1">
            <a:spLocks/>
          </p:cNvSpPr>
          <p:nvPr/>
        </p:nvSpPr>
        <p:spPr>
          <a:xfrm>
            <a:off x="103056" y="1081371"/>
            <a:ext cx="5705678"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087"/>
                </a:solidFill>
                <a:effectLst/>
                <a:uLnTx/>
                <a:uFillTx/>
                <a:latin typeface="Calibri"/>
                <a:ea typeface="+mn-ea"/>
                <a:cs typeface="+mn-cs"/>
              </a:rPr>
              <a:t>Piezo feedback has successfully stabilized the resonance with high precision in CW to negligible levels (11 </a:t>
            </a:r>
            <a:r>
              <a:rPr kumimoji="0" lang="en-US" sz="2800" b="0" i="0" u="none" strike="noStrike" kern="1200" cap="none" spc="0" normalizeH="0" baseline="0" noProof="0" dirty="0" err="1">
                <a:ln>
                  <a:noFill/>
                </a:ln>
                <a:solidFill>
                  <a:srgbClr val="003087"/>
                </a:solidFill>
                <a:effectLst/>
                <a:uLnTx/>
                <a:uFillTx/>
                <a:latin typeface="Calibri"/>
                <a:ea typeface="+mn-ea"/>
                <a:cs typeface="+mn-cs"/>
              </a:rPr>
              <a:t>mHz</a:t>
            </a:r>
            <a:r>
              <a:rPr kumimoji="0" lang="en-US" sz="2800" b="0" i="0" u="none" strike="noStrike" kern="1200" cap="none" spc="0" normalizeH="0" baseline="0" noProof="0" dirty="0">
                <a:ln>
                  <a:noFill/>
                </a:ln>
                <a:solidFill>
                  <a:srgbClr val="003087"/>
                </a:solidFill>
                <a:effectLst/>
                <a:uLnTx/>
                <a:uFillTx/>
                <a:latin typeface="Calibri"/>
                <a:ea typeface="+mn-ea"/>
                <a:cs typeface="+mn-cs"/>
              </a:rPr>
              <a:t> RMS)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3087"/>
                </a:solidFill>
                <a:effectLst/>
                <a:uLnTx/>
                <a:uFillTx/>
                <a:latin typeface="Calibri"/>
                <a:ea typeface="+mn-ea"/>
                <a:cs typeface="+mn-cs"/>
              </a:rPr>
              <a:t>Ponderomotive</a:t>
            </a:r>
            <a:r>
              <a:rPr kumimoji="0" lang="en-US" sz="2800" b="0" i="0" u="none" strike="noStrike" kern="1200" cap="none" spc="0" normalizeH="0" baseline="0" noProof="0" dirty="0">
                <a:ln>
                  <a:noFill/>
                </a:ln>
                <a:solidFill>
                  <a:srgbClr val="003087"/>
                </a:solidFill>
                <a:effectLst/>
                <a:uLnTx/>
                <a:uFillTx/>
                <a:latin typeface="Calibri"/>
                <a:ea typeface="+mn-ea"/>
                <a:cs typeface="+mn-cs"/>
              </a:rPr>
              <a:t> instability has been  successfully mitigated using piezo feedforward tied to the square of the gradient during  both CW and pulsed operation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087"/>
                </a:solidFill>
                <a:effectLst/>
                <a:uLnTx/>
                <a:uFillTx/>
                <a:latin typeface="Calibri"/>
                <a:ea typeface="+mn-ea"/>
                <a:cs typeface="+mn-cs"/>
              </a:rPr>
              <a:t>Adaptive feedforward has successfully suppressed detuning from deterministic  sources of detuning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087"/>
                </a:solidFill>
                <a:effectLst/>
                <a:uLnTx/>
                <a:uFillTx/>
                <a:latin typeface="Calibri"/>
                <a:ea typeface="+mn-ea"/>
                <a:cs typeface="+mn-cs"/>
              </a:rPr>
              <a:t>Techniques for fully characterizing the tuner-cavity-waveguide system automatically have been  developed and used successfully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grpSp>
        <p:nvGrpSpPr>
          <p:cNvPr id="26" name="Group 25"/>
          <p:cNvGrpSpPr/>
          <p:nvPr/>
        </p:nvGrpSpPr>
        <p:grpSpPr>
          <a:xfrm>
            <a:off x="5514536" y="3588254"/>
            <a:ext cx="3675666" cy="2399616"/>
            <a:chOff x="7287862" y="615197"/>
            <a:chExt cx="4531732" cy="3402817"/>
          </a:xfrm>
        </p:grpSpPr>
        <p:pic>
          <p:nvPicPr>
            <p:cNvPr id="27" name="Picture 26"/>
            <p:cNvPicPr>
              <a:picLocks noChangeAspect="1"/>
            </p:cNvPicPr>
            <p:nvPr/>
          </p:nvPicPr>
          <p:blipFill>
            <a:blip r:embed="rId2"/>
            <a:stretch>
              <a:fillRect/>
            </a:stretch>
          </p:blipFill>
          <p:spPr>
            <a:xfrm>
              <a:off x="7287862" y="615197"/>
              <a:ext cx="4531732" cy="3402817"/>
            </a:xfrm>
            <a:prstGeom prst="rect">
              <a:avLst/>
            </a:prstGeom>
          </p:spPr>
        </p:pic>
        <p:grpSp>
          <p:nvGrpSpPr>
            <p:cNvPr id="28" name="Group 27"/>
            <p:cNvGrpSpPr/>
            <p:nvPr/>
          </p:nvGrpSpPr>
          <p:grpSpPr>
            <a:xfrm>
              <a:off x="8040644" y="1416213"/>
              <a:ext cx="1146962" cy="246221"/>
              <a:chOff x="5675869" y="4273827"/>
              <a:chExt cx="1146962" cy="246221"/>
            </a:xfrm>
          </p:grpSpPr>
          <p:sp>
            <p:nvSpPr>
              <p:cNvPr id="33" name="TextBox 32"/>
              <p:cNvSpPr txBox="1"/>
              <p:nvPr/>
            </p:nvSpPr>
            <p:spPr>
              <a:xfrm>
                <a:off x="5675869" y="4273827"/>
                <a:ext cx="1104790"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rgbClr val="70AD47">
                        <a:lumMod val="75000"/>
                      </a:srgbClr>
                    </a:solidFill>
                    <a:effectLst/>
                    <a:uLnTx/>
                    <a:uFillTx/>
                    <a:latin typeface="Calibri"/>
                    <a:ea typeface="+mn-ea"/>
                  </a:rPr>
                  <a:t>No compensation</a:t>
                </a:r>
              </a:p>
            </p:txBody>
          </p:sp>
          <p:cxnSp>
            <p:nvCxnSpPr>
              <p:cNvPr id="34" name="Straight Arrow Connector 33"/>
              <p:cNvCxnSpPr/>
              <p:nvPr/>
            </p:nvCxnSpPr>
            <p:spPr>
              <a:xfrm flipV="1">
                <a:off x="6639982" y="4273827"/>
                <a:ext cx="182849" cy="177593"/>
              </a:xfrm>
              <a:prstGeom prst="straightConnector1">
                <a:avLst/>
              </a:prstGeom>
              <a:noFill/>
              <a:ln w="6350" cap="flat" cmpd="sng" algn="ctr">
                <a:solidFill>
                  <a:srgbClr val="5B9BD5"/>
                </a:solidFill>
                <a:prstDash val="solid"/>
                <a:miter lim="800000"/>
                <a:tailEnd type="triangle"/>
              </a:ln>
              <a:effectLst/>
            </p:spPr>
          </p:cxnSp>
        </p:grpSp>
        <p:grpSp>
          <p:nvGrpSpPr>
            <p:cNvPr id="29" name="Group 28"/>
            <p:cNvGrpSpPr/>
            <p:nvPr/>
          </p:nvGrpSpPr>
          <p:grpSpPr>
            <a:xfrm>
              <a:off x="10348715" y="1812781"/>
              <a:ext cx="1119233" cy="400110"/>
              <a:chOff x="8038681" y="4451420"/>
              <a:chExt cx="1119233" cy="400110"/>
            </a:xfrm>
          </p:grpSpPr>
          <p:sp>
            <p:nvSpPr>
              <p:cNvPr id="31" name="TextBox 30"/>
              <p:cNvSpPr txBox="1"/>
              <p:nvPr/>
            </p:nvSpPr>
            <p:spPr>
              <a:xfrm>
                <a:off x="8232661" y="4451420"/>
                <a:ext cx="9252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rgbClr val="0070C0"/>
                    </a:solidFill>
                    <a:effectLst/>
                    <a:uLnTx/>
                    <a:uFillTx/>
                    <a:latin typeface="Calibri"/>
                    <a:ea typeface="+mn-ea"/>
                  </a:rPr>
                  <a:t>Over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rgbClr val="0070C0"/>
                    </a:solidFill>
                    <a:effectLst/>
                    <a:uLnTx/>
                    <a:uFillTx/>
                    <a:latin typeface="Calibri"/>
                    <a:ea typeface="+mn-ea"/>
                  </a:rPr>
                  <a:t>compensation</a:t>
                </a:r>
              </a:p>
            </p:txBody>
          </p:sp>
          <p:cxnSp>
            <p:nvCxnSpPr>
              <p:cNvPr id="32" name="Straight Arrow Connector 31"/>
              <p:cNvCxnSpPr/>
              <p:nvPr/>
            </p:nvCxnSpPr>
            <p:spPr>
              <a:xfrm flipH="1" flipV="1">
                <a:off x="8038681" y="4520048"/>
                <a:ext cx="311499" cy="92145"/>
              </a:xfrm>
              <a:prstGeom prst="straightConnector1">
                <a:avLst/>
              </a:prstGeom>
              <a:noFill/>
              <a:ln w="6350" cap="flat" cmpd="sng" algn="ctr">
                <a:solidFill>
                  <a:srgbClr val="5B9BD5"/>
                </a:solidFill>
                <a:prstDash val="solid"/>
                <a:miter lim="800000"/>
                <a:tailEnd type="triangle"/>
              </a:ln>
              <a:effectLst/>
            </p:spPr>
          </p:cxnSp>
        </p:grpSp>
        <p:sp>
          <p:nvSpPr>
            <p:cNvPr id="30" name="Freeform 29"/>
            <p:cNvSpPr/>
            <p:nvPr/>
          </p:nvSpPr>
          <p:spPr>
            <a:xfrm>
              <a:off x="9632495" y="998446"/>
              <a:ext cx="316832" cy="585557"/>
            </a:xfrm>
            <a:custGeom>
              <a:avLst/>
              <a:gdLst>
                <a:gd name="connsiteX0" fmla="*/ 0 w 316832"/>
                <a:gd name="connsiteY0" fmla="*/ 585557 h 585557"/>
                <a:gd name="connsiteX1" fmla="*/ 136358 w 316832"/>
                <a:gd name="connsiteY1" fmla="*/ 52157 h 585557"/>
                <a:gd name="connsiteX2" fmla="*/ 156411 w 316832"/>
                <a:gd name="connsiteY2" fmla="*/ 24084 h 585557"/>
                <a:gd name="connsiteX3" fmla="*/ 180474 w 316832"/>
                <a:gd name="connsiteY3" fmla="*/ 20 h 585557"/>
                <a:gd name="connsiteX4" fmla="*/ 200527 w 316832"/>
                <a:gd name="connsiteY4" fmla="*/ 28094 h 585557"/>
                <a:gd name="connsiteX5" fmla="*/ 240632 w 316832"/>
                <a:gd name="connsiteY5" fmla="*/ 108305 h 585557"/>
                <a:gd name="connsiteX6" fmla="*/ 264695 w 316832"/>
                <a:gd name="connsiteY6" fmla="*/ 276747 h 585557"/>
                <a:gd name="connsiteX7" fmla="*/ 304800 w 316832"/>
                <a:gd name="connsiteY7" fmla="*/ 485294 h 585557"/>
                <a:gd name="connsiteX8" fmla="*/ 316832 w 316832"/>
                <a:gd name="connsiteY8" fmla="*/ 569515 h 58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32" h="585557">
                  <a:moveTo>
                    <a:pt x="0" y="585557"/>
                  </a:moveTo>
                  <a:cubicBezTo>
                    <a:pt x="55145" y="365646"/>
                    <a:pt x="110290" y="145736"/>
                    <a:pt x="136358" y="52157"/>
                  </a:cubicBezTo>
                  <a:cubicBezTo>
                    <a:pt x="162427" y="-41422"/>
                    <a:pt x="149058" y="32773"/>
                    <a:pt x="156411" y="24084"/>
                  </a:cubicBezTo>
                  <a:cubicBezTo>
                    <a:pt x="163764" y="15394"/>
                    <a:pt x="173121" y="-648"/>
                    <a:pt x="180474" y="20"/>
                  </a:cubicBezTo>
                  <a:cubicBezTo>
                    <a:pt x="187827" y="688"/>
                    <a:pt x="190501" y="10046"/>
                    <a:pt x="200527" y="28094"/>
                  </a:cubicBezTo>
                  <a:cubicBezTo>
                    <a:pt x="210553" y="46141"/>
                    <a:pt x="229937" y="66863"/>
                    <a:pt x="240632" y="108305"/>
                  </a:cubicBezTo>
                  <a:cubicBezTo>
                    <a:pt x="251327" y="149747"/>
                    <a:pt x="254000" y="213916"/>
                    <a:pt x="264695" y="276747"/>
                  </a:cubicBezTo>
                  <a:cubicBezTo>
                    <a:pt x="275390" y="339578"/>
                    <a:pt x="296111" y="436499"/>
                    <a:pt x="304800" y="485294"/>
                  </a:cubicBezTo>
                  <a:cubicBezTo>
                    <a:pt x="313490" y="534089"/>
                    <a:pt x="315161" y="551802"/>
                    <a:pt x="316832" y="569515"/>
                  </a:cubicBezTo>
                </a:path>
              </a:pathLst>
            </a:custGeom>
            <a:noFill/>
            <a:ln w="381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535" y="910460"/>
            <a:ext cx="3641770" cy="2731327"/>
          </a:xfrm>
          <a:prstGeom prst="rect">
            <a:avLst/>
          </a:prstGeom>
        </p:spPr>
      </p:pic>
      <p:sp>
        <p:nvSpPr>
          <p:cNvPr id="7" name="TextBox 6"/>
          <p:cNvSpPr txBox="1"/>
          <p:nvPr/>
        </p:nvSpPr>
        <p:spPr>
          <a:xfrm>
            <a:off x="476410" y="5987870"/>
            <a:ext cx="1491499" cy="338554"/>
          </a:xfrm>
          <a:prstGeom prst="rect">
            <a:avLst/>
          </a:prstGeom>
          <a:noFill/>
        </p:spPr>
        <p:txBody>
          <a:bodyPr wrap="none" rtlCol="0">
            <a:spAutoFit/>
          </a:bodyPr>
          <a:lstStyle/>
          <a:p>
            <a:r>
              <a:rPr lang="en-US" sz="1600" dirty="0"/>
              <a:t>Yu. </a:t>
            </a:r>
            <a:r>
              <a:rPr lang="en-US" sz="1600" dirty="0" err="1"/>
              <a:t>Pischalnikov</a:t>
            </a:r>
            <a:endParaRPr lang="en-US" sz="1600" dirty="0"/>
          </a:p>
        </p:txBody>
      </p:sp>
    </p:spTree>
    <p:extLst>
      <p:ext uri="{BB962C8B-B14F-4D97-AF65-F5344CB8AC3E}">
        <p14:creationId xmlns:p14="http://schemas.microsoft.com/office/powerpoint/2010/main" val="273413580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8915399" cy="641739"/>
          </a:xfrm>
        </p:spPr>
        <p:txBody>
          <a:bodyPr/>
          <a:lstStyle/>
          <a:p>
            <a:r>
              <a:rPr lang="en-US" kern="0" dirty="0">
                <a:solidFill>
                  <a:schemeClr val="tx2"/>
                </a:solidFill>
              </a:rPr>
              <a:t>Studies of HOMs in the PIP II                                                       </a:t>
            </a:r>
            <a:endParaRPr lang="en-US" dirty="0">
              <a:solidFill>
                <a:schemeClr val="tx2"/>
              </a:solidFill>
            </a:endParaRPr>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215</a:t>
            </a:fld>
            <a:endParaRPr lang="en-US" altLang="en-US"/>
          </a:p>
        </p:txBody>
      </p:sp>
      <p:sp>
        <p:nvSpPr>
          <p:cNvPr id="8" name="TextBox 1"/>
          <p:cNvSpPr txBox="1">
            <a:spLocks noGrp="1" noChangeArrowheads="1"/>
          </p:cNvSpPr>
          <p:nvPr>
            <p:ph idx="1"/>
          </p:nvPr>
        </p:nvSpPr>
        <p:spPr bwMode="auto">
          <a:xfrm>
            <a:off x="228600" y="1043046"/>
            <a:ext cx="8672513" cy="5232202"/>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rPr>
              <a:t>Small beam current</a:t>
            </a:r>
          </a:p>
          <a:p>
            <a:pPr marL="342900" marR="0" lvl="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kern="0" dirty="0">
                <a:solidFill>
                  <a:schemeClr val="tx1">
                    <a:lumMod val="75000"/>
                  </a:schemeClr>
                </a:solidFill>
                <a:latin typeface="Arial"/>
              </a:rPr>
              <a:t>Small bunch population</a:t>
            </a:r>
            <a:endParaRPr kumimoji="0" lang="en-US" sz="2000" b="0" i="0" u="none" strike="noStrike" kern="0" cap="none" spc="0" normalizeH="0" baseline="0" noProof="0" dirty="0">
              <a:ln>
                <a:noFill/>
              </a:ln>
              <a:solidFill>
                <a:schemeClr val="tx1">
                  <a:lumMod val="75000"/>
                </a:schemeClr>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rPr>
              <a:t>Detailed simulations show: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rPr>
              <a:t>Beam Break Up (BBU) should not be a problem;</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rPr>
              <a:t>“Klystron-type” longitudinal instability does not look to be a problem as well.</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rPr>
              <a:t>Resonance excitation of the dipole modes does not look to be an issue;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tx1">
                    <a:lumMod val="75000"/>
                  </a:schemeClr>
                </a:solidFill>
                <a:effectLst/>
                <a:uLnTx/>
                <a:uFillTx/>
                <a:latin typeface="Arial"/>
                <a:ea typeface="+mn-ea"/>
                <a:cs typeface="+mn-cs"/>
              </a:rPr>
              <a:t>Accidental resonance excitation of the 5th monopole band in beta=0.9 section may lead to longitudinal emittance dilution, but probability is very small. However, v.2 of the cavity was designed which is free of this </a:t>
            </a:r>
            <a:r>
              <a:rPr kumimoji="0" lang="en-US" sz="2000" b="0" i="0" u="none" strike="noStrike" kern="0" cap="none" spc="0" normalizeH="0" baseline="0" noProof="0" dirty="0" err="1">
                <a:ln>
                  <a:noFill/>
                </a:ln>
                <a:solidFill>
                  <a:schemeClr val="tx1">
                    <a:lumMod val="75000"/>
                  </a:schemeClr>
                </a:solidFill>
                <a:effectLst/>
                <a:uLnTx/>
                <a:uFillTx/>
                <a:latin typeface="Arial"/>
                <a:ea typeface="+mn-ea"/>
                <a:cs typeface="+mn-cs"/>
              </a:rPr>
              <a:t>issue</a:t>
            </a:r>
            <a:r>
              <a:rPr kumimoji="0" lang="en-US" sz="2000" b="0" i="0" u="none" strike="noStrike" kern="0" cap="none" spc="0" normalizeH="0" baseline="0" noProof="0" dirty="0">
                <a:ln>
                  <a:noFill/>
                </a:ln>
                <a:solidFill>
                  <a:srgbClr val="0070C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0" cap="none" spc="0" normalizeH="0" baseline="0" noProof="0" dirty="0">
              <a:ln>
                <a:noFill/>
              </a:ln>
              <a:solidFill>
                <a:srgbClr val="0070C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omic Sans MS" pitchFamily="66" charset="0"/>
                <a:ea typeface="+mn-ea"/>
                <a:cs typeface="+mn-cs"/>
              </a:rPr>
              <a:t>No HOM dampers for PIP II</a:t>
            </a:r>
          </a:p>
        </p:txBody>
      </p:sp>
    </p:spTree>
    <p:extLst>
      <p:ext uri="{BB962C8B-B14F-4D97-AF65-F5344CB8AC3E}">
        <p14:creationId xmlns:p14="http://schemas.microsoft.com/office/powerpoint/2010/main" val="109249608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0"/>
            <a:ext cx="8915399" cy="641739"/>
          </a:xfrm>
        </p:spPr>
        <p:txBody>
          <a:bodyPr/>
          <a:lstStyle/>
          <a:p>
            <a:r>
              <a:rPr lang="en-US" dirty="0"/>
              <a:t>General design approach                                                            </a:t>
            </a:r>
          </a:p>
        </p:txBody>
      </p:sp>
      <p:sp>
        <p:nvSpPr>
          <p:cNvPr id="3" name="Content Placeholder 2"/>
          <p:cNvSpPr>
            <a:spLocks noGrp="1"/>
          </p:cNvSpPr>
          <p:nvPr>
            <p:ph idx="1"/>
          </p:nvPr>
        </p:nvSpPr>
        <p:spPr/>
        <p:txBody>
          <a:bodyPr/>
          <a:lstStyle/>
          <a:p>
            <a:pPr lvl="0"/>
            <a:r>
              <a:rPr lang="en-US" dirty="0">
                <a:solidFill>
                  <a:schemeClr val="tx2"/>
                </a:solidFill>
              </a:rPr>
              <a:t>Most components (couplers, tuners, etc.)  should be of the same or similar type;</a:t>
            </a:r>
          </a:p>
          <a:p>
            <a:pPr lvl="0"/>
            <a:r>
              <a:rPr lang="en-US" dirty="0" err="1">
                <a:solidFill>
                  <a:schemeClr val="tx2"/>
                </a:solidFill>
              </a:rPr>
              <a:t>Cryomodules</a:t>
            </a:r>
            <a:r>
              <a:rPr lang="en-US" dirty="0">
                <a:solidFill>
                  <a:schemeClr val="tx2"/>
                </a:solidFill>
              </a:rPr>
              <a:t> should be preferably of the same type and contain mostly the same parts;</a:t>
            </a:r>
          </a:p>
          <a:p>
            <a:pPr lvl="0"/>
            <a:r>
              <a:rPr lang="en-US" dirty="0">
                <a:solidFill>
                  <a:schemeClr val="tx2"/>
                </a:solidFill>
              </a:rPr>
              <a:t>Two types of CMs are to be prototyped, </a:t>
            </a:r>
          </a:p>
          <a:p>
            <a:pPr marL="0" lvl="0" indent="0">
              <a:buNone/>
            </a:pPr>
            <a:r>
              <a:rPr lang="en-US" dirty="0">
                <a:solidFill>
                  <a:schemeClr val="tx2"/>
                </a:solidFill>
              </a:rPr>
              <a:t>	- spoke-cavity CM for SSR1 (done) and </a:t>
            </a:r>
          </a:p>
          <a:p>
            <a:pPr marL="0" lvl="0" indent="0">
              <a:buNone/>
            </a:pPr>
            <a:r>
              <a:rPr lang="en-US" dirty="0">
                <a:solidFill>
                  <a:schemeClr val="tx2"/>
                </a:solidFill>
              </a:rPr>
              <a:t>	- elliptical cavity CM for HB 650 (in process). </a:t>
            </a:r>
          </a:p>
          <a:p>
            <a:r>
              <a:rPr lang="en-US" dirty="0">
                <a:solidFill>
                  <a:schemeClr val="tx2"/>
                </a:solidFill>
              </a:rPr>
              <a:t>Other CMs should be developed basing on the lessons learned for these CMs.</a:t>
            </a:r>
          </a:p>
          <a:p>
            <a:endParaRPr lang="en-US" dirty="0"/>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216</a:t>
            </a:fld>
            <a:endParaRPr lang="en-US" altLang="en-US"/>
          </a:p>
        </p:txBody>
      </p:sp>
    </p:spTree>
    <p:extLst>
      <p:ext uri="{BB962C8B-B14F-4D97-AF65-F5344CB8AC3E}">
        <p14:creationId xmlns:p14="http://schemas.microsoft.com/office/powerpoint/2010/main" val="624944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10794" b="8692"/>
          <a:stretch/>
        </p:blipFill>
        <p:spPr>
          <a:xfrm>
            <a:off x="5185902" y="1901846"/>
            <a:ext cx="3575305" cy="2158973"/>
          </a:xfrm>
          <a:prstGeom prst="rect">
            <a:avLst/>
          </a:prstGeom>
        </p:spPr>
      </p:pic>
      <p:sp>
        <p:nvSpPr>
          <p:cNvPr id="2" name="Title 1"/>
          <p:cNvSpPr>
            <a:spLocks noGrp="1"/>
          </p:cNvSpPr>
          <p:nvPr>
            <p:ph type="title"/>
          </p:nvPr>
        </p:nvSpPr>
        <p:spPr>
          <a:xfrm>
            <a:off x="130184" y="-41332"/>
            <a:ext cx="9013815" cy="641739"/>
          </a:xfrm>
        </p:spPr>
        <p:txBody>
          <a:bodyPr/>
          <a:lstStyle/>
          <a:p>
            <a:r>
              <a:rPr lang="en-US" dirty="0">
                <a:solidFill>
                  <a:schemeClr val="tx2">
                    <a:lumMod val="75000"/>
                  </a:schemeClr>
                </a:solidFill>
              </a:rPr>
              <a:t>Status of development of critical components. HWR </a:t>
            </a:r>
            <a:endParaRPr lang="en-US" dirty="0"/>
          </a:p>
        </p:txBody>
      </p:sp>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217</a:t>
            </a:fld>
            <a:endParaRPr lang="en-US" altLang="en-US"/>
          </a:p>
        </p:txBody>
      </p:sp>
      <p:sp>
        <p:nvSpPr>
          <p:cNvPr id="10" name="Title 8"/>
          <p:cNvSpPr txBox="1">
            <a:spLocks/>
          </p:cNvSpPr>
          <p:nvPr/>
        </p:nvSpPr>
        <p:spPr>
          <a:xfrm>
            <a:off x="1380513" y="806894"/>
            <a:ext cx="6965139" cy="300177"/>
          </a:xfrm>
          <a:prstGeom prst="rect">
            <a:avLst/>
          </a:prstGeom>
        </p:spPr>
        <p:txBody>
          <a:bodyPr lIns="0" tIns="0" rIns="0" bIns="0" anchor="b" anchorCtr="0">
            <a:normAutofit fontScale="90000" lnSpcReduction="20000"/>
          </a:bodyPr>
          <a:lstStyle>
            <a:lvl1pPr algn="l" defTabSz="457200" rtl="0" eaLnBrk="1" fontAlgn="base" hangingPunct="1">
              <a:spcBef>
                <a:spcPct val="0"/>
              </a:spcBef>
              <a:spcAft>
                <a:spcPct val="0"/>
              </a:spcAft>
              <a:defRPr sz="2400" b="1" kern="1200">
                <a:solidFill>
                  <a:srgbClr val="004C97"/>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dirty="0"/>
          </a:p>
        </p:txBody>
      </p:sp>
      <p:sp>
        <p:nvSpPr>
          <p:cNvPr id="3" name="Rectangle 2"/>
          <p:cNvSpPr/>
          <p:nvPr/>
        </p:nvSpPr>
        <p:spPr>
          <a:xfrm>
            <a:off x="130184" y="880097"/>
            <a:ext cx="5907777" cy="1754326"/>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1800" dirty="0">
                <a:solidFill>
                  <a:srgbClr val="1F497D"/>
                </a:solidFill>
                <a:ea typeface="Calibri" panose="020F0502020204030204" pitchFamily="34" charset="0"/>
                <a:cs typeface="Times New Roman" panose="02020603050405020304" pitchFamily="18" charset="0"/>
              </a:rPr>
              <a:t>HWR cavities : </a:t>
            </a:r>
            <a:endParaRPr lang="en-US" sz="1800" dirty="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pPr>
            <a:r>
              <a:rPr lang="en-US" sz="1800" dirty="0">
                <a:solidFill>
                  <a:srgbClr val="1F497D"/>
                </a:solidFill>
                <a:ea typeface="Calibri" panose="020F0502020204030204" pitchFamily="34" charset="0"/>
                <a:cs typeface="Times New Roman" panose="02020603050405020304" pitchFamily="18" charset="0"/>
              </a:rPr>
              <a:t>residual resistance is &lt;2.7 </a:t>
            </a:r>
            <a:r>
              <a:rPr lang="en-US" sz="1800" dirty="0" err="1">
                <a:solidFill>
                  <a:srgbClr val="1F497D"/>
                </a:solidFill>
                <a:ea typeface="Calibri" panose="020F0502020204030204" pitchFamily="34" charset="0"/>
                <a:cs typeface="Times New Roman" panose="02020603050405020304" pitchFamily="18" charset="0"/>
              </a:rPr>
              <a:t>nOhm</a:t>
            </a:r>
            <a:r>
              <a:rPr lang="en-US" sz="1800" dirty="0">
                <a:solidFill>
                  <a:srgbClr val="1F497D"/>
                </a:solidFill>
                <a:ea typeface="Calibri" panose="020F0502020204030204" pitchFamily="34" charset="0"/>
                <a:cs typeface="Times New Roman" panose="02020603050405020304" pitchFamily="18" charset="0"/>
              </a:rPr>
              <a:t> at 15 MV/ m accelerating field (</a:t>
            </a:r>
            <a:r>
              <a:rPr lang="en-US" sz="1800" dirty="0" err="1">
                <a:solidFill>
                  <a:srgbClr val="1F497D"/>
                </a:solidFill>
                <a:ea typeface="Calibri" panose="020F0502020204030204" pitchFamily="34" charset="0"/>
                <a:cs typeface="Times New Roman" panose="02020603050405020304" pitchFamily="18" charset="0"/>
              </a:rPr>
              <a:t>E</a:t>
            </a:r>
            <a:r>
              <a:rPr lang="en-US" sz="1800" baseline="-25000" dirty="0" err="1">
                <a:solidFill>
                  <a:srgbClr val="1F497D"/>
                </a:solidFill>
                <a:ea typeface="Calibri" panose="020F0502020204030204" pitchFamily="34" charset="0"/>
                <a:cs typeface="Times New Roman" panose="02020603050405020304" pitchFamily="18" charset="0"/>
              </a:rPr>
              <a:t>peak</a:t>
            </a:r>
            <a:r>
              <a:rPr lang="en-US" sz="1800" dirty="0">
                <a:solidFill>
                  <a:srgbClr val="1F497D"/>
                </a:solidFill>
                <a:ea typeface="Calibri" panose="020F0502020204030204" pitchFamily="34" charset="0"/>
                <a:cs typeface="Times New Roman" panose="02020603050405020304" pitchFamily="18" charset="0"/>
              </a:rPr>
              <a:t>=70 MV/m, </a:t>
            </a:r>
            <a:r>
              <a:rPr lang="en-US" sz="1800" dirty="0" err="1">
                <a:solidFill>
                  <a:srgbClr val="1F497D"/>
                </a:solidFill>
                <a:ea typeface="Calibri" panose="020F0502020204030204" pitchFamily="34" charset="0"/>
                <a:cs typeface="Times New Roman" panose="02020603050405020304" pitchFamily="18" charset="0"/>
              </a:rPr>
              <a:t>B</a:t>
            </a:r>
            <a:r>
              <a:rPr lang="en-US" sz="1800" baseline="-25000" dirty="0" err="1">
                <a:solidFill>
                  <a:srgbClr val="1F497D"/>
                </a:solidFill>
                <a:ea typeface="Calibri" panose="020F0502020204030204" pitchFamily="34" charset="0"/>
                <a:cs typeface="Times New Roman" panose="02020603050405020304" pitchFamily="18" charset="0"/>
              </a:rPr>
              <a:t>peak</a:t>
            </a:r>
            <a:r>
              <a:rPr lang="en-US" sz="1800" dirty="0">
                <a:solidFill>
                  <a:srgbClr val="1F497D"/>
                </a:solidFill>
                <a:ea typeface="Calibri" panose="020F0502020204030204" pitchFamily="34" charset="0"/>
                <a:cs typeface="Times New Roman" panose="02020603050405020304" pitchFamily="18" charset="0"/>
              </a:rPr>
              <a:t>=75 </a:t>
            </a:r>
            <a:r>
              <a:rPr lang="en-US" sz="1800" dirty="0" err="1">
                <a:solidFill>
                  <a:srgbClr val="1F497D"/>
                </a:solidFill>
                <a:ea typeface="Calibri" panose="020F0502020204030204" pitchFamily="34" charset="0"/>
                <a:cs typeface="Times New Roman" panose="02020603050405020304" pitchFamily="18" charset="0"/>
              </a:rPr>
              <a:t>mT</a:t>
            </a:r>
            <a:r>
              <a:rPr lang="en-US" sz="1800" dirty="0">
                <a:solidFill>
                  <a:srgbClr val="1F497D"/>
                </a:solidFill>
                <a:ea typeface="Calibri" panose="020F0502020204030204" pitchFamily="34" charset="0"/>
                <a:cs typeface="Times New Roman" panose="02020603050405020304" pitchFamily="18" charset="0"/>
              </a:rPr>
              <a:t> and voltage = 3.2 MV with the cavity length=0.206m)</a:t>
            </a:r>
            <a:endParaRPr lang="en-US" sz="1800" dirty="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pPr>
            <a:r>
              <a:rPr lang="en-US" sz="1800" dirty="0">
                <a:solidFill>
                  <a:srgbClr val="1F497D"/>
                </a:solidFill>
                <a:ea typeface="Calibri" panose="020F0502020204030204" pitchFamily="34" charset="0"/>
                <a:cs typeface="Times New Roman" panose="02020603050405020304" pitchFamily="18" charset="0"/>
              </a:rPr>
              <a:t>No X-rays observed up to 70 MV/m </a:t>
            </a:r>
            <a:r>
              <a:rPr lang="en-US" sz="1800" dirty="0" err="1">
                <a:solidFill>
                  <a:srgbClr val="1F497D"/>
                </a:solidFill>
                <a:ea typeface="Calibri" panose="020F0502020204030204" pitchFamily="34" charset="0"/>
                <a:cs typeface="Times New Roman" panose="02020603050405020304" pitchFamily="18" charset="0"/>
              </a:rPr>
              <a:t>E</a:t>
            </a:r>
            <a:r>
              <a:rPr lang="en-US" sz="1800" baseline="-25000" dirty="0" err="1">
                <a:solidFill>
                  <a:srgbClr val="1F497D"/>
                </a:solidFill>
                <a:ea typeface="Calibri" panose="020F0502020204030204" pitchFamily="34" charset="0"/>
                <a:cs typeface="Times New Roman" panose="02020603050405020304" pitchFamily="18" charset="0"/>
              </a:rPr>
              <a:t>peak</a:t>
            </a:r>
            <a:endParaRPr lang="en-US" sz="1800" baseline="-25000" dirty="0">
              <a:ea typeface="Calibri" panose="020F0502020204030204" pitchFamily="34" charset="0"/>
              <a:cs typeface="Times New Roman" panose="02020603050405020304" pitchFamily="18" charset="0"/>
            </a:endParaRPr>
          </a:p>
          <a:p>
            <a:pPr marR="0">
              <a:spcBef>
                <a:spcPts val="0"/>
              </a:spcBef>
              <a:spcAft>
                <a:spcPts val="0"/>
              </a:spcAft>
            </a:pPr>
            <a:r>
              <a:rPr lang="en-US" sz="1800" dirty="0">
                <a:solidFill>
                  <a:srgbClr val="1F497D"/>
                </a:solidFill>
                <a:ea typeface="Calibri" panose="020F0502020204030204" pitchFamily="34" charset="0"/>
                <a:cs typeface="Times New Roman" panose="02020603050405020304" pitchFamily="18" charset="0"/>
              </a:rPr>
              <a:t> </a:t>
            </a:r>
          </a:p>
        </p:txBody>
      </p:sp>
      <p:pic>
        <p:nvPicPr>
          <p:cNvPr id="12" name="Picture 3" descr="C:\Users\b55303\Pictures\FNAL PXIE\Cavity Fab\Cavities-05-2014\30753D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70"/>
          <a:stretch/>
        </p:blipFill>
        <p:spPr bwMode="auto">
          <a:xfrm>
            <a:off x="429419" y="2552236"/>
            <a:ext cx="4267114" cy="317949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descr="C:\Users\b55303\Pictures\FNAL PXIE\Cryo Fab\IMG_09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983" y="4257300"/>
            <a:ext cx="2979117" cy="190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81759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a:t>1/13/2020</a:t>
            </a:r>
            <a:endParaRPr lang="en-US" altLang="en-US" dirty="0"/>
          </a:p>
        </p:txBody>
      </p:sp>
      <p:sp>
        <p:nvSpPr>
          <p:cNvPr id="5" name="Footer Placeholder 4"/>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218</a:t>
            </a:fld>
            <a:endParaRPr lang="en-US" altLang="en-US"/>
          </a:p>
        </p:txBody>
      </p:sp>
      <p:sp>
        <p:nvSpPr>
          <p:cNvPr id="10" name="Title 8"/>
          <p:cNvSpPr txBox="1">
            <a:spLocks/>
          </p:cNvSpPr>
          <p:nvPr/>
        </p:nvSpPr>
        <p:spPr>
          <a:xfrm>
            <a:off x="1380513" y="806894"/>
            <a:ext cx="6965139" cy="300177"/>
          </a:xfrm>
          <a:prstGeom prst="rect">
            <a:avLst/>
          </a:prstGeom>
        </p:spPr>
        <p:txBody>
          <a:bodyPr lIns="0" tIns="0" rIns="0" bIns="0" anchor="b" anchorCtr="0">
            <a:normAutofit fontScale="90000" lnSpcReduction="20000"/>
          </a:bodyPr>
          <a:lstStyle>
            <a:lvl1pPr algn="l" defTabSz="457200" rtl="0" eaLnBrk="1" fontAlgn="base" hangingPunct="1">
              <a:spcBef>
                <a:spcPct val="0"/>
              </a:spcBef>
              <a:spcAft>
                <a:spcPct val="0"/>
              </a:spcAft>
              <a:defRPr sz="2400" b="1" kern="1200">
                <a:solidFill>
                  <a:srgbClr val="004C97"/>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dirty="0"/>
          </a:p>
        </p:txBody>
      </p:sp>
      <p:pic>
        <p:nvPicPr>
          <p:cNvPr id="7"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3322" b="94731" l="4676" r="99016"/>
                    </a14:imgEffect>
                  </a14:imgLayer>
                </a14:imgProps>
              </a:ext>
              <a:ext uri="{28A0092B-C50C-407E-A947-70E740481C1C}">
                <a14:useLocalDpi xmlns:a14="http://schemas.microsoft.com/office/drawing/2010/main"/>
              </a:ext>
            </a:extLst>
          </a:blip>
          <a:srcRect/>
          <a:stretch>
            <a:fillRect/>
          </a:stretch>
        </p:blipFill>
        <p:spPr bwMode="auto">
          <a:xfrm>
            <a:off x="1122948" y="1798890"/>
            <a:ext cx="6185497" cy="4429808"/>
          </a:xfrm>
          <a:prstGeom prst="rect">
            <a:avLst/>
          </a:prstGeom>
          <a:noFill/>
          <a:ln>
            <a:noFill/>
          </a:ln>
          <a:effectLst>
            <a:outerShdw blurRad="133350" dist="9944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p:nvPr/>
        </p:nvPicPr>
        <p:blipFill>
          <a:blip r:embed="rId4" cstate="email">
            <a:extLst>
              <a:ext uri="{BEBA8EAE-BF5A-486C-A8C5-ECC9F3942E4B}">
                <a14:imgProps xmlns:a14="http://schemas.microsoft.com/office/drawing/2010/main">
                  <a14:imgLayer r:embed="rId5">
                    <a14:imgEffect>
                      <a14:backgroundRemoval t="0" b="100000" l="0" r="100000">
                        <a14:foregroundMark x1="93137" y1="18944" x2="93137" y2="18944"/>
                        <a14:foregroundMark x1="27591" y1="92350" x2="27591" y2="92350"/>
                        <a14:foregroundMark x1="39216" y1="83971" x2="39216" y2="83971"/>
                        <a14:foregroundMark x1="44398" y1="78324" x2="44398" y2="78324"/>
                        <a14:foregroundMark x1="54622" y1="71038" x2="54622" y2="71038"/>
                        <a14:foregroundMark x1="62325" y1="66485" x2="62325" y2="66485"/>
                        <a14:foregroundMark x1="91036" y1="44080" x2="91036" y2="44080"/>
                        <a14:foregroundMark x1="79132" y1="52459" x2="79132" y2="52459"/>
                        <a14:foregroundMark x1="72829" y1="57559" x2="72829" y2="57559"/>
                        <a14:foregroundMark x1="64986" y1="69581" x2="64986" y2="69581"/>
                        <a14:foregroundMark x1="59244" y1="75046" x2="59244" y2="75046"/>
                        <a14:foregroundMark x1="65686" y1="70492" x2="65686" y2="70492"/>
                        <a14:foregroundMark x1="77171" y1="61749" x2="77171" y2="61749"/>
                        <a14:foregroundMark x1="83333" y1="57195" x2="83333" y2="57195"/>
                      </a14:backgroundRemoval>
                    </a14:imgEffect>
                  </a14:imgLayer>
                </a14:imgProps>
              </a:ext>
              <a:ext uri="{28A0092B-C50C-407E-A947-70E740481C1C}">
                <a14:useLocalDpi xmlns:a14="http://schemas.microsoft.com/office/drawing/2010/main"/>
              </a:ext>
            </a:extLst>
          </a:blip>
          <a:stretch>
            <a:fillRect/>
          </a:stretch>
        </p:blipFill>
        <p:spPr>
          <a:xfrm>
            <a:off x="179323" y="978162"/>
            <a:ext cx="4532026" cy="333262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6976714" y="2833454"/>
            <a:ext cx="2532069" cy="1477328"/>
          </a:xfrm>
          <a:prstGeom prst="rect">
            <a:avLst/>
          </a:prstGeom>
          <a:noFill/>
        </p:spPr>
        <p:txBody>
          <a:bodyPr wrap="square" rtlCol="0">
            <a:spAutoFit/>
          </a:bodyPr>
          <a:lstStyle/>
          <a:p>
            <a:pPr algn="ctr"/>
            <a:r>
              <a:rPr lang="en-US" sz="1800" dirty="0"/>
              <a:t>5.2 m long</a:t>
            </a:r>
          </a:p>
          <a:p>
            <a:pPr algn="ctr"/>
            <a:r>
              <a:rPr lang="en-US" sz="1800" dirty="0"/>
              <a:t>8 Cav + 4 Magnets</a:t>
            </a:r>
          </a:p>
          <a:p>
            <a:pPr algn="ctr"/>
            <a:r>
              <a:rPr lang="en-US" sz="1800" dirty="0"/>
              <a:t>Bottom-supported elements with warm </a:t>
            </a:r>
            <a:r>
              <a:rPr lang="en-US" sz="1800" dirty="0" err="1"/>
              <a:t>strongback</a:t>
            </a:r>
            <a:endParaRPr lang="en-US" sz="1800" dirty="0"/>
          </a:p>
        </p:txBody>
      </p:sp>
      <p:sp>
        <p:nvSpPr>
          <p:cNvPr id="11" name="TextBox 10"/>
          <p:cNvSpPr txBox="1"/>
          <p:nvPr/>
        </p:nvSpPr>
        <p:spPr>
          <a:xfrm>
            <a:off x="4752134" y="1726534"/>
            <a:ext cx="1898051" cy="307777"/>
          </a:xfrm>
          <a:prstGeom prst="rect">
            <a:avLst/>
          </a:prstGeom>
          <a:noFill/>
        </p:spPr>
        <p:txBody>
          <a:bodyPr wrap="square" rtlCol="0">
            <a:spAutoFit/>
          </a:bodyPr>
          <a:lstStyle/>
          <a:p>
            <a:r>
              <a:rPr lang="en-US" sz="1400"/>
              <a:t>Tuner access ports</a:t>
            </a:r>
          </a:p>
        </p:txBody>
      </p:sp>
      <p:sp>
        <p:nvSpPr>
          <p:cNvPr id="12" name="TextBox 11"/>
          <p:cNvSpPr txBox="1"/>
          <p:nvPr/>
        </p:nvSpPr>
        <p:spPr>
          <a:xfrm>
            <a:off x="4477349" y="1039686"/>
            <a:ext cx="1898051" cy="307777"/>
          </a:xfrm>
          <a:prstGeom prst="rect">
            <a:avLst/>
          </a:prstGeom>
          <a:noFill/>
        </p:spPr>
        <p:txBody>
          <a:bodyPr wrap="square" rtlCol="0">
            <a:spAutoFit/>
          </a:bodyPr>
          <a:lstStyle/>
          <a:p>
            <a:r>
              <a:rPr lang="en-US" sz="1400"/>
              <a:t>Current leads</a:t>
            </a:r>
          </a:p>
        </p:txBody>
      </p:sp>
      <p:sp>
        <p:nvSpPr>
          <p:cNvPr id="13" name="TextBox 12"/>
          <p:cNvSpPr txBox="1"/>
          <p:nvPr/>
        </p:nvSpPr>
        <p:spPr>
          <a:xfrm>
            <a:off x="173923" y="2095972"/>
            <a:ext cx="1898051" cy="523220"/>
          </a:xfrm>
          <a:prstGeom prst="rect">
            <a:avLst/>
          </a:prstGeom>
          <a:noFill/>
        </p:spPr>
        <p:txBody>
          <a:bodyPr wrap="square" rtlCol="0">
            <a:spAutoFit/>
          </a:bodyPr>
          <a:lstStyle/>
          <a:p>
            <a:r>
              <a:rPr lang="en-US" sz="1400"/>
              <a:t>Alignment</a:t>
            </a:r>
          </a:p>
          <a:p>
            <a:r>
              <a:rPr lang="en-US" sz="1400"/>
              <a:t> viewports</a:t>
            </a:r>
          </a:p>
        </p:txBody>
      </p:sp>
      <p:sp>
        <p:nvSpPr>
          <p:cNvPr id="14" name="TextBox 13"/>
          <p:cNvSpPr txBox="1"/>
          <p:nvPr/>
        </p:nvSpPr>
        <p:spPr>
          <a:xfrm>
            <a:off x="2384359" y="3697789"/>
            <a:ext cx="1898051" cy="307777"/>
          </a:xfrm>
          <a:prstGeom prst="rect">
            <a:avLst/>
          </a:prstGeom>
          <a:noFill/>
        </p:spPr>
        <p:txBody>
          <a:bodyPr wrap="square" rtlCol="0">
            <a:spAutoFit/>
          </a:bodyPr>
          <a:lstStyle/>
          <a:p>
            <a:r>
              <a:rPr lang="en-US" sz="1400" dirty="0"/>
              <a:t>Couplers</a:t>
            </a:r>
          </a:p>
        </p:txBody>
      </p:sp>
      <p:cxnSp>
        <p:nvCxnSpPr>
          <p:cNvPr id="15" name="Straight Arrow Connector 14"/>
          <p:cNvCxnSpPr/>
          <p:nvPr/>
        </p:nvCxnSpPr>
        <p:spPr>
          <a:xfrm flipH="1">
            <a:off x="4144818" y="1431636"/>
            <a:ext cx="935182" cy="2078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4297218" y="1999674"/>
            <a:ext cx="935182" cy="745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2866758" y="3552522"/>
            <a:ext cx="315191" cy="2936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72366" y="2619192"/>
            <a:ext cx="103910" cy="4634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rot="19756941">
            <a:off x="4078439" y="3960822"/>
            <a:ext cx="3413231" cy="400110"/>
          </a:xfrm>
          <a:prstGeom prst="rect">
            <a:avLst/>
          </a:prstGeom>
          <a:noFill/>
        </p:spPr>
        <p:txBody>
          <a:bodyPr wrap="square" rtlCol="0">
            <a:spAutoFit/>
          </a:bodyPr>
          <a:lstStyle/>
          <a:p>
            <a:r>
              <a:rPr lang="en-US" sz="2000" dirty="0">
                <a:solidFill>
                  <a:schemeClr val="tx2">
                    <a:lumMod val="40000"/>
                    <a:lumOff val="60000"/>
                  </a:schemeClr>
                </a:solidFill>
              </a:rPr>
              <a:t>COLD-MASS</a:t>
            </a:r>
          </a:p>
        </p:txBody>
      </p:sp>
      <p:pic>
        <p:nvPicPr>
          <p:cNvPr id="20" name="Picture 19" descr="SSR1vessel.jp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346" b="97398" l="798" r="97605">
                        <a14:foregroundMark x1="77046" y1="19888" x2="77046" y2="19888"/>
                        <a14:foregroundMark x1="80240" y1="18959" x2="80240" y2="18959"/>
                        <a14:foregroundMark x1="32735" y1="13011" x2="32735" y2="13011"/>
                        <a14:foregroundMark x1="59281" y1="90706" x2="59281" y2="90706"/>
                        <a14:foregroundMark x1="54691" y1="93494" x2="54691" y2="93494"/>
                        <a14:foregroundMark x1="55689" y1="95539" x2="55689" y2="95539"/>
                        <a14:backgroundMark x1="84431" y1="87546" x2="84431" y2="87546"/>
                        <a14:backgroundMark x1="77246" y1="87918" x2="77246" y2="87918"/>
                        <a14:backgroundMark x1="48902" y1="93494" x2="48902" y2="93494"/>
                        <a14:backgroundMark x1="44511" y1="93123" x2="44511" y2="93123"/>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a:xfrm>
            <a:off x="7084282" y="930815"/>
            <a:ext cx="1831118" cy="1965892"/>
          </a:xfrm>
          <a:prstGeom prst="rect">
            <a:avLst/>
          </a:prstGeom>
          <a:effectLst>
            <a:outerShdw blurRad="60325" dist="38100" dir="1320000" algn="tl" rotWithShape="0">
              <a:prstClr val="black">
                <a:alpha val="90000"/>
              </a:prstClr>
            </a:outerShdw>
          </a:effectLst>
        </p:spPr>
      </p:pic>
      <p:sp>
        <p:nvSpPr>
          <p:cNvPr id="21" name="Title 2"/>
          <p:cNvSpPr>
            <a:spLocks noGrp="1"/>
          </p:cNvSpPr>
          <p:nvPr>
            <p:ph type="title"/>
          </p:nvPr>
        </p:nvSpPr>
        <p:spPr>
          <a:xfrm>
            <a:off x="130175" y="-41275"/>
            <a:ext cx="9013825" cy="641350"/>
          </a:xfrm>
          <a:prstGeom prst="rect">
            <a:avLst/>
          </a:prstGeom>
        </p:spPr>
        <p:txBody>
          <a:bodyPr/>
          <a:lstStyle/>
          <a:p>
            <a:r>
              <a:rPr lang="en-US" dirty="0"/>
              <a:t>SSR1 </a:t>
            </a:r>
            <a:r>
              <a:rPr lang="en-US" dirty="0" err="1"/>
              <a:t>Cryomodule</a:t>
            </a:r>
            <a:endParaRPr lang="en-US" dirty="0"/>
          </a:p>
        </p:txBody>
      </p:sp>
      <p:sp>
        <p:nvSpPr>
          <p:cNvPr id="22" name="TextBox 21"/>
          <p:cNvSpPr txBox="1"/>
          <p:nvPr/>
        </p:nvSpPr>
        <p:spPr>
          <a:xfrm>
            <a:off x="5080000" y="234090"/>
            <a:ext cx="3809051" cy="400110"/>
          </a:xfrm>
          <a:prstGeom prst="rect">
            <a:avLst/>
          </a:prstGeom>
          <a:noFill/>
        </p:spPr>
        <p:txBody>
          <a:bodyPr wrap="square" rtlCol="0">
            <a:spAutoFit/>
          </a:bodyPr>
          <a:lstStyle/>
          <a:p>
            <a:r>
              <a:rPr lang="en-US" sz="2000" dirty="0"/>
              <a:t>T. Nicol</a:t>
            </a:r>
            <a:endParaRPr lang="en-US" sz="1400" dirty="0"/>
          </a:p>
        </p:txBody>
      </p:sp>
      <p:pic>
        <p:nvPicPr>
          <p:cNvPr id="3" name="Picture 2"/>
          <p:cNvPicPr>
            <a:picLocks noChangeAspect="1"/>
          </p:cNvPicPr>
          <p:nvPr/>
        </p:nvPicPr>
        <p:blipFill>
          <a:blip r:embed="rId8"/>
          <a:stretch>
            <a:fillRect/>
          </a:stretch>
        </p:blipFill>
        <p:spPr>
          <a:xfrm>
            <a:off x="6450013" y="4466936"/>
            <a:ext cx="2572735" cy="1475360"/>
          </a:xfrm>
          <a:prstGeom prst="rect">
            <a:avLst/>
          </a:prstGeom>
        </p:spPr>
      </p:pic>
      <p:pic>
        <p:nvPicPr>
          <p:cNvPr id="23" name="Picture 22" descr="2015-03-05 17.22.51.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385" y="4107634"/>
            <a:ext cx="1152438" cy="2006242"/>
          </a:xfrm>
          <a:prstGeom prst="rect">
            <a:avLst/>
          </a:prstGeom>
        </p:spPr>
      </p:pic>
      <p:pic>
        <p:nvPicPr>
          <p:cNvPr id="24" name="Picture 23"/>
          <p:cNvPicPr>
            <a:picLocks noChangeAspect="1"/>
          </p:cNvPicPr>
          <p:nvPr/>
        </p:nvPicPr>
        <p:blipFill>
          <a:blip r:embed="rId10"/>
          <a:stretch>
            <a:fillRect/>
          </a:stretch>
        </p:blipFill>
        <p:spPr>
          <a:xfrm>
            <a:off x="4755564" y="5032766"/>
            <a:ext cx="1524132" cy="1146147"/>
          </a:xfrm>
          <a:prstGeom prst="rect">
            <a:avLst/>
          </a:prstGeom>
        </p:spPr>
      </p:pic>
    </p:spTree>
    <p:extLst>
      <p:ext uri="{BB962C8B-B14F-4D97-AF65-F5344CB8AC3E}">
        <p14:creationId xmlns:p14="http://schemas.microsoft.com/office/powerpoint/2010/main" val="139202599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9154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solidFill>
                  <a:schemeClr val="tx2">
                    <a:lumMod val="75000"/>
                  </a:schemeClr>
                </a:solidFill>
              </a:rPr>
              <a:t>Status of development of critical components, 650 MHz CMs</a:t>
            </a:r>
            <a:endParaRPr lang="en-US" altLang="en-US" dirty="0">
              <a:latin typeface="Helvetica" panose="020B0604020202020204" pitchFamily="34" charset="0"/>
            </a:endParaRP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a:solidFill>
                  <a:srgbClr val="004C97"/>
                </a:solidFill>
                <a:latin typeface="Helvetica" panose="020B0604020202020204" pitchFamily="34" charset="0"/>
              </a:rPr>
              <a:t>1/13/2020</a:t>
            </a: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a:solidFill>
                  <a:srgbClr val="004C97"/>
                </a:solidFill>
                <a:latin typeface="Helvetica" panose="020B0604020202020204" pitchFamily="34" charset="0"/>
              </a:rPr>
              <a:t>V. Yakovlev | Engineering in Particle Accelerators</a:t>
            </a:r>
            <a:endParaRPr lang="en-US" altLang="en-US" sz="900" b="1">
              <a:solidFill>
                <a:srgbClr val="004C97"/>
              </a:solidFill>
              <a:latin typeface="Helvetica" panose="020B0604020202020204" pitchFamily="34"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EB160C5-AA0C-455C-8AD8-AC58C32009B6}" type="slidenum">
              <a:rPr lang="en-US" altLang="en-US" sz="900">
                <a:solidFill>
                  <a:srgbClr val="004C97"/>
                </a:solidFill>
                <a:latin typeface="Helvetica" panose="020B0604020202020204" pitchFamily="34" charset="0"/>
              </a:rPr>
              <a:pPr eaLnBrk="1" hangingPunct="1"/>
              <a:t>219</a:t>
            </a:fld>
            <a:endParaRPr lang="en-US" altLang="en-US" sz="900">
              <a:solidFill>
                <a:srgbClr val="004C97"/>
              </a:solidFill>
              <a:latin typeface="Helvetica" panose="020B0604020202020204" pitchFamily="34" charset="0"/>
            </a:endParaRPr>
          </a:p>
        </p:txBody>
      </p:sp>
      <p:sp>
        <p:nvSpPr>
          <p:cNvPr id="6" name="Content Placeholder 2"/>
          <p:cNvSpPr>
            <a:spLocks noGrp="1"/>
          </p:cNvSpPr>
          <p:nvPr>
            <p:ph idx="1"/>
          </p:nvPr>
        </p:nvSpPr>
        <p:spPr>
          <a:xfrm>
            <a:off x="223389" y="1089892"/>
            <a:ext cx="4114800" cy="1383126"/>
          </a:xfrm>
        </p:spPr>
        <p:txBody>
          <a:bodyPr/>
          <a:lstStyle/>
          <a:p>
            <a:r>
              <a:rPr lang="en-US" sz="1600" dirty="0">
                <a:solidFill>
                  <a:schemeClr val="tx1"/>
                </a:solidFill>
              </a:rPr>
              <a:t>11 total cryomodules</a:t>
            </a:r>
          </a:p>
          <a:p>
            <a:r>
              <a:rPr lang="en-US" sz="1600" dirty="0">
                <a:solidFill>
                  <a:schemeClr val="tx1"/>
                </a:solidFill>
              </a:rPr>
              <a:t>3 cavities each (650 MHz, 5-cell)</a:t>
            </a:r>
          </a:p>
          <a:p>
            <a:r>
              <a:rPr lang="en-US" sz="1600" dirty="0">
                <a:solidFill>
                  <a:schemeClr val="tx1"/>
                </a:solidFill>
              </a:rPr>
              <a:t>33 total cavities</a:t>
            </a:r>
          </a:p>
          <a:p>
            <a:r>
              <a:rPr lang="en-US" sz="1600" dirty="0">
                <a:solidFill>
                  <a:schemeClr val="tx1"/>
                </a:solidFill>
              </a:rPr>
              <a:t>No magnets internal to the cryomodule</a:t>
            </a:r>
          </a:p>
          <a:p>
            <a:r>
              <a:rPr lang="en-US" sz="1600" dirty="0">
                <a:solidFill>
                  <a:schemeClr val="tx1"/>
                </a:solidFill>
              </a:rPr>
              <a:t>Approximate length = 3.9 m</a:t>
            </a:r>
          </a:p>
        </p:txBody>
      </p:sp>
      <p:pic>
        <p:nvPicPr>
          <p:cNvPr id="7" name="Picture 6"/>
          <p:cNvPicPr>
            <a:picLocks noChangeAspect="1"/>
          </p:cNvPicPr>
          <p:nvPr/>
        </p:nvPicPr>
        <p:blipFill>
          <a:blip r:embed="rId3"/>
          <a:stretch>
            <a:fillRect/>
          </a:stretch>
        </p:blipFill>
        <p:spPr>
          <a:xfrm>
            <a:off x="257415" y="2543294"/>
            <a:ext cx="3528892" cy="1876313"/>
          </a:xfrm>
          <a:prstGeom prst="rect">
            <a:avLst/>
          </a:prstGeom>
        </p:spPr>
      </p:pic>
      <p:sp>
        <p:nvSpPr>
          <p:cNvPr id="8" name="Content Placeholder 2"/>
          <p:cNvSpPr txBox="1">
            <a:spLocks/>
          </p:cNvSpPr>
          <p:nvPr/>
        </p:nvSpPr>
        <p:spPr>
          <a:xfrm>
            <a:off x="4685339" y="1089892"/>
            <a:ext cx="4114800" cy="45259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solidFill>
              </a:rPr>
              <a:t>4 total </a:t>
            </a:r>
            <a:r>
              <a:rPr lang="en-US" sz="1600" dirty="0" err="1">
                <a:solidFill>
                  <a:schemeClr val="tx1"/>
                </a:solidFill>
              </a:rPr>
              <a:t>cryomodules</a:t>
            </a:r>
            <a:endParaRPr lang="en-US" sz="1600" dirty="0">
              <a:solidFill>
                <a:schemeClr val="tx1"/>
              </a:solidFill>
            </a:endParaRPr>
          </a:p>
          <a:p>
            <a:r>
              <a:rPr lang="en-US" sz="1600" dirty="0">
                <a:solidFill>
                  <a:schemeClr val="tx1"/>
                </a:solidFill>
              </a:rPr>
              <a:t>6 cavities each (650 MHz, 5-cell)</a:t>
            </a:r>
          </a:p>
          <a:p>
            <a:r>
              <a:rPr lang="en-US" sz="1600" dirty="0">
                <a:solidFill>
                  <a:schemeClr val="tx1"/>
                </a:solidFill>
              </a:rPr>
              <a:t>24 total cavities</a:t>
            </a:r>
          </a:p>
          <a:p>
            <a:r>
              <a:rPr lang="en-US" sz="1600" dirty="0">
                <a:solidFill>
                  <a:schemeClr val="tx1"/>
                </a:solidFill>
              </a:rPr>
              <a:t>No magnets internal to the </a:t>
            </a:r>
            <a:r>
              <a:rPr lang="en-US" sz="1600" dirty="0" err="1">
                <a:solidFill>
                  <a:schemeClr val="tx1"/>
                </a:solidFill>
              </a:rPr>
              <a:t>cryomodule</a:t>
            </a:r>
            <a:endParaRPr lang="en-US" sz="1600" dirty="0">
              <a:solidFill>
                <a:schemeClr val="tx1"/>
              </a:solidFill>
            </a:endParaRPr>
          </a:p>
          <a:p>
            <a:r>
              <a:rPr lang="en-US" sz="1600" dirty="0">
                <a:solidFill>
                  <a:schemeClr val="tx1"/>
                </a:solidFill>
              </a:rPr>
              <a:t>Approximate length = 9.5 m</a:t>
            </a:r>
          </a:p>
        </p:txBody>
      </p:sp>
      <p:sp>
        <p:nvSpPr>
          <p:cNvPr id="3" name="Rectangle 2"/>
          <p:cNvSpPr/>
          <p:nvPr/>
        </p:nvSpPr>
        <p:spPr>
          <a:xfrm>
            <a:off x="333969" y="794356"/>
            <a:ext cx="2698175" cy="369332"/>
          </a:xfrm>
          <a:prstGeom prst="rect">
            <a:avLst/>
          </a:prstGeom>
        </p:spPr>
        <p:txBody>
          <a:bodyPr wrap="none">
            <a:spAutoFit/>
          </a:bodyPr>
          <a:lstStyle/>
          <a:p>
            <a:r>
              <a:rPr lang="en-US" sz="1800" b="1" dirty="0">
                <a:solidFill>
                  <a:srgbClr val="004C97"/>
                </a:solidFill>
                <a:latin typeface="Helvetica"/>
              </a:rPr>
              <a:t>Low-Beta </a:t>
            </a:r>
            <a:r>
              <a:rPr lang="en-US" sz="1800" b="1" dirty="0" err="1">
                <a:solidFill>
                  <a:srgbClr val="004C97"/>
                </a:solidFill>
                <a:latin typeface="Helvetica"/>
              </a:rPr>
              <a:t>Cryomodule</a:t>
            </a:r>
            <a:r>
              <a:rPr lang="en-US" sz="1800" b="1" dirty="0">
                <a:solidFill>
                  <a:srgbClr val="004C97"/>
                </a:solidFill>
                <a:latin typeface="Helvetica"/>
              </a:rPr>
              <a:t> </a:t>
            </a:r>
            <a:endParaRPr lang="en-US" sz="1800" dirty="0"/>
          </a:p>
        </p:txBody>
      </p:sp>
      <p:sp>
        <p:nvSpPr>
          <p:cNvPr id="4" name="Rectangle 3"/>
          <p:cNvSpPr/>
          <p:nvPr/>
        </p:nvSpPr>
        <p:spPr>
          <a:xfrm>
            <a:off x="4564316" y="802963"/>
            <a:ext cx="2749471" cy="369332"/>
          </a:xfrm>
          <a:prstGeom prst="rect">
            <a:avLst/>
          </a:prstGeom>
        </p:spPr>
        <p:txBody>
          <a:bodyPr wrap="none">
            <a:spAutoFit/>
          </a:bodyPr>
          <a:lstStyle/>
          <a:p>
            <a:r>
              <a:rPr lang="en-US" sz="1800" b="1" dirty="0">
                <a:solidFill>
                  <a:srgbClr val="004C97"/>
                </a:solidFill>
                <a:latin typeface="Helvetica"/>
              </a:rPr>
              <a:t>High-Beta </a:t>
            </a:r>
            <a:r>
              <a:rPr lang="en-US" sz="1800" b="1" dirty="0" err="1">
                <a:solidFill>
                  <a:srgbClr val="004C97"/>
                </a:solidFill>
                <a:latin typeface="Helvetica"/>
              </a:rPr>
              <a:t>Cryomodule</a:t>
            </a:r>
            <a:r>
              <a:rPr lang="en-US" sz="1800" b="1" dirty="0">
                <a:solidFill>
                  <a:srgbClr val="004C97"/>
                </a:solidFill>
                <a:latin typeface="Helvetica"/>
              </a:rPr>
              <a:t> </a:t>
            </a:r>
            <a:endParaRPr lang="en-US" sz="1800" dirty="0"/>
          </a:p>
        </p:txBody>
      </p:sp>
      <p:sp>
        <p:nvSpPr>
          <p:cNvPr id="5" name="Rectangle 4"/>
          <p:cNvSpPr/>
          <p:nvPr/>
        </p:nvSpPr>
        <p:spPr>
          <a:xfrm>
            <a:off x="76841" y="4471699"/>
            <a:ext cx="4379898" cy="1815882"/>
          </a:xfrm>
          <a:prstGeom prst="rect">
            <a:avLst/>
          </a:prstGeom>
        </p:spPr>
        <p:txBody>
          <a:bodyPr wrap="square">
            <a:spAutoFit/>
          </a:bodyPr>
          <a:lstStyle/>
          <a:p>
            <a:r>
              <a:rPr lang="en-US" sz="1400" dirty="0"/>
              <a:t>Concept 1 (room temperature </a:t>
            </a:r>
            <a:r>
              <a:rPr lang="en-US" sz="1400" dirty="0" err="1"/>
              <a:t>strongback</a:t>
            </a:r>
            <a:r>
              <a:rPr lang="en-US" sz="1400" dirty="0"/>
              <a:t>)</a:t>
            </a:r>
          </a:p>
          <a:p>
            <a:pPr marL="628650" lvl="1" indent="-171450">
              <a:buFont typeface="Arial" panose="020B0604020202020204" pitchFamily="34" charset="0"/>
              <a:buChar char="•"/>
            </a:pPr>
            <a:r>
              <a:rPr lang="en-US" sz="1400" dirty="0">
                <a:solidFill>
                  <a:srgbClr val="00B050"/>
                </a:solidFill>
              </a:rPr>
              <a:t>Many design features common with the current SSR1 </a:t>
            </a:r>
            <a:r>
              <a:rPr lang="en-US" sz="1400" dirty="0" err="1">
                <a:solidFill>
                  <a:srgbClr val="00B050"/>
                </a:solidFill>
              </a:rPr>
              <a:t>cryomodule</a:t>
            </a:r>
            <a:r>
              <a:rPr lang="en-US" sz="1400" dirty="0">
                <a:solidFill>
                  <a:srgbClr val="00B050"/>
                </a:solidFill>
              </a:rPr>
              <a:t> design</a:t>
            </a:r>
          </a:p>
          <a:p>
            <a:pPr marL="628650" lvl="1" indent="-171450">
              <a:buFont typeface="Arial" panose="020B0604020202020204" pitchFamily="34" charset="0"/>
              <a:buChar char="•"/>
            </a:pPr>
            <a:r>
              <a:rPr lang="en-US" sz="1400" dirty="0">
                <a:solidFill>
                  <a:srgbClr val="00B050"/>
                </a:solidFill>
              </a:rPr>
              <a:t>Coupler port locations are fixed with respect to the vacuum vessel</a:t>
            </a:r>
          </a:p>
          <a:p>
            <a:pPr marL="628650" lvl="1" indent="-171450">
              <a:buFont typeface="Arial" panose="020B0604020202020204" pitchFamily="34" charset="0"/>
              <a:buChar char="•"/>
            </a:pPr>
            <a:r>
              <a:rPr lang="en-US" sz="1400" dirty="0">
                <a:solidFill>
                  <a:srgbClr val="00B050"/>
                </a:solidFill>
              </a:rPr>
              <a:t>Support system not subject to thermal distortions during </a:t>
            </a:r>
            <a:r>
              <a:rPr lang="en-US" sz="1400" dirty="0" err="1">
                <a:solidFill>
                  <a:srgbClr val="00B050"/>
                </a:solidFill>
              </a:rPr>
              <a:t>cooldown</a:t>
            </a:r>
            <a:endParaRPr lang="en-US" sz="1400" dirty="0">
              <a:solidFill>
                <a:srgbClr val="00B050"/>
              </a:solidFill>
            </a:endParaRPr>
          </a:p>
          <a:p>
            <a:pPr marL="628650" lvl="1" indent="-171450">
              <a:buFont typeface="Arial" panose="020B0604020202020204" pitchFamily="34" charset="0"/>
              <a:buChar char="•"/>
            </a:pPr>
            <a:r>
              <a:rPr lang="en-US" sz="1400" dirty="0">
                <a:solidFill>
                  <a:srgbClr val="FF0000"/>
                </a:solidFill>
              </a:rPr>
              <a:t>To date, unproven</a:t>
            </a:r>
          </a:p>
        </p:txBody>
      </p:sp>
      <p:sp>
        <p:nvSpPr>
          <p:cNvPr id="20" name="Rectangle 19"/>
          <p:cNvSpPr/>
          <p:nvPr/>
        </p:nvSpPr>
        <p:spPr>
          <a:xfrm>
            <a:off x="4456739" y="4415623"/>
            <a:ext cx="4572000" cy="1600438"/>
          </a:xfrm>
          <a:prstGeom prst="rect">
            <a:avLst/>
          </a:prstGeom>
        </p:spPr>
        <p:txBody>
          <a:bodyPr>
            <a:spAutoFit/>
          </a:bodyPr>
          <a:lstStyle/>
          <a:p>
            <a:r>
              <a:rPr lang="en-US" sz="1400" dirty="0"/>
              <a:t>Concept 2 (XFEL-like design)</a:t>
            </a:r>
          </a:p>
          <a:p>
            <a:pPr marL="628650" lvl="1" indent="-171450">
              <a:buFont typeface="Arial" panose="020B0604020202020204" pitchFamily="34" charset="0"/>
              <a:buChar char="•"/>
            </a:pPr>
            <a:r>
              <a:rPr lang="en-US" sz="1400" dirty="0">
                <a:solidFill>
                  <a:srgbClr val="00B050"/>
                </a:solidFill>
              </a:rPr>
              <a:t>Design concepts are direct descendants of the XFEL design</a:t>
            </a:r>
          </a:p>
          <a:p>
            <a:pPr marL="628650" lvl="1" indent="-171450">
              <a:buFont typeface="Arial" panose="020B0604020202020204" pitchFamily="34" charset="0"/>
              <a:buChar char="•"/>
            </a:pPr>
            <a:r>
              <a:rPr lang="en-US" sz="1400" dirty="0">
                <a:solidFill>
                  <a:srgbClr val="00B050"/>
                </a:solidFill>
              </a:rPr>
              <a:t>Could possibly use tooling common to XFEL-like </a:t>
            </a:r>
            <a:r>
              <a:rPr lang="en-US" sz="1400" dirty="0" err="1">
                <a:solidFill>
                  <a:srgbClr val="00B050"/>
                </a:solidFill>
              </a:rPr>
              <a:t>cryomodules</a:t>
            </a:r>
            <a:endParaRPr lang="en-US" sz="1400" dirty="0">
              <a:solidFill>
                <a:srgbClr val="00B050"/>
              </a:solidFill>
            </a:endParaRPr>
          </a:p>
          <a:p>
            <a:pPr marL="628650" lvl="1" indent="-171450">
              <a:buFont typeface="Arial" panose="020B0604020202020204" pitchFamily="34" charset="0"/>
              <a:buChar char="•"/>
            </a:pPr>
            <a:r>
              <a:rPr lang="en-US" sz="1400" dirty="0">
                <a:solidFill>
                  <a:srgbClr val="FF0000"/>
                </a:solidFill>
              </a:rPr>
              <a:t>Coupler positions change during </a:t>
            </a:r>
            <a:r>
              <a:rPr lang="en-US" sz="1400" dirty="0" err="1">
                <a:solidFill>
                  <a:srgbClr val="FF0000"/>
                </a:solidFill>
              </a:rPr>
              <a:t>cooldown</a:t>
            </a:r>
            <a:endParaRPr lang="en-US" sz="1400" dirty="0">
              <a:solidFill>
                <a:srgbClr val="FF0000"/>
              </a:solidFill>
            </a:endParaRPr>
          </a:p>
          <a:p>
            <a:pPr marL="628650" lvl="1" indent="-171450">
              <a:buFont typeface="Arial" panose="020B0604020202020204" pitchFamily="34" charset="0"/>
              <a:buChar char="•"/>
            </a:pPr>
            <a:r>
              <a:rPr lang="en-US" sz="1400" dirty="0">
                <a:solidFill>
                  <a:srgbClr val="FF0000"/>
                </a:solidFill>
              </a:rPr>
              <a:t>Support pipe can distort during </a:t>
            </a:r>
            <a:r>
              <a:rPr lang="en-US" sz="1400" dirty="0" err="1">
                <a:solidFill>
                  <a:srgbClr val="FF0000"/>
                </a:solidFill>
              </a:rPr>
              <a:t>cooldown</a:t>
            </a:r>
            <a:endParaRPr lang="en-US" sz="1400" dirty="0">
              <a:solidFill>
                <a:srgbClr val="FF0000"/>
              </a:solidFill>
            </a:endParaRPr>
          </a:p>
        </p:txBody>
      </p:sp>
      <p:pic>
        <p:nvPicPr>
          <p:cNvPr id="14"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216" y="2899188"/>
            <a:ext cx="5130256" cy="1235559"/>
          </a:xfrm>
          <a:prstGeom prst="rect">
            <a:avLst/>
          </a:prstGeom>
        </p:spPr>
      </p:pic>
      <p:sp>
        <p:nvSpPr>
          <p:cNvPr id="12" name="TextBox 11"/>
          <p:cNvSpPr txBox="1"/>
          <p:nvPr/>
        </p:nvSpPr>
        <p:spPr>
          <a:xfrm>
            <a:off x="5121693" y="5896731"/>
            <a:ext cx="1079719" cy="461665"/>
          </a:xfrm>
          <a:prstGeom prst="rect">
            <a:avLst/>
          </a:prstGeom>
          <a:noFill/>
        </p:spPr>
        <p:txBody>
          <a:bodyPr wrap="none" rtlCol="0">
            <a:spAutoFit/>
          </a:bodyPr>
          <a:lstStyle/>
          <a:p>
            <a:r>
              <a:rPr lang="en-US" dirty="0"/>
              <a:t>T. Nicol</a:t>
            </a:r>
          </a:p>
        </p:txBody>
      </p:sp>
    </p:spTree>
    <p:extLst>
      <p:ext uri="{BB962C8B-B14F-4D97-AF65-F5344CB8AC3E}">
        <p14:creationId xmlns:p14="http://schemas.microsoft.com/office/powerpoint/2010/main" val="911048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9856" y="4230194"/>
            <a:ext cx="8908419" cy="942566"/>
          </a:xfrm>
        </p:spPr>
        <p:txBody>
          <a:bodyPr/>
          <a:lstStyle/>
          <a:p>
            <a:pPr lvl="0"/>
            <a:r>
              <a:rPr lang="en-US" dirty="0"/>
              <a:t>Chapter 2. </a:t>
            </a:r>
            <a:br>
              <a:rPr lang="en-US" dirty="0"/>
            </a:br>
            <a:br>
              <a:rPr lang="en-US" dirty="0"/>
            </a:br>
            <a:r>
              <a:rPr lang="en-US" dirty="0"/>
              <a:t>Accelerating and focusing properties of RF field.</a:t>
            </a:r>
            <a:br>
              <a:rPr lang="en-US" dirty="0"/>
            </a:br>
            <a:r>
              <a:rPr lang="en-US" dirty="0"/>
              <a:t>a. </a:t>
            </a:r>
            <a:r>
              <a:rPr lang="en-US" sz="2400" dirty="0"/>
              <a:t>Acceleration of charged particles in electromagnetic field;</a:t>
            </a:r>
            <a:br>
              <a:rPr lang="en-US" sz="2400" dirty="0"/>
            </a:br>
            <a:r>
              <a:rPr lang="en-US" sz="2400" dirty="0"/>
              <a:t>b. Focusing  properties of RF field;</a:t>
            </a:r>
            <a:br>
              <a:rPr lang="en-US" sz="2400" dirty="0"/>
            </a:br>
            <a:r>
              <a:rPr lang="en-US" sz="2400" dirty="0"/>
              <a:t>c. Bunching properties of RF field;</a:t>
            </a:r>
            <a:br>
              <a:rPr lang="en-US" sz="2400" dirty="0"/>
            </a:br>
            <a:r>
              <a:rPr lang="en-US" sz="2400" dirty="0"/>
              <a:t>d. Summary. </a:t>
            </a:r>
            <a:br>
              <a:rPr lang="en-US" dirty="0"/>
            </a:br>
            <a:endParaRPr lang="en-US"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2" name="TextBox 1"/>
          <p:cNvSpPr txBox="1"/>
          <p:nvPr/>
        </p:nvSpPr>
        <p:spPr>
          <a:xfrm>
            <a:off x="0"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295470258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220</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74710" y="612954"/>
            <a:ext cx="8686800" cy="6740307"/>
          </a:xfrm>
          <a:prstGeom prst="rect">
            <a:avLst/>
          </a:prstGeom>
          <a:noFill/>
        </p:spPr>
        <p:txBody>
          <a:bodyPr wrap="square" rtlCol="0">
            <a:spAutoFit/>
          </a:bodyPr>
          <a:lstStyle/>
          <a:p>
            <a:pPr marL="342900" indent="-342900">
              <a:buFont typeface="Wingdings" panose="05000000000000000000" pitchFamily="2" charset="2"/>
              <a:buChar char="q"/>
            </a:pPr>
            <a:r>
              <a:rPr lang="en-US" sz="2000" dirty="0">
                <a:solidFill>
                  <a:srgbClr val="0000FF"/>
                </a:solidFill>
                <a:latin typeface="+mj-lt"/>
                <a:ea typeface="Cambria Math" panose="02040503050406030204" pitchFamily="18" charset="0"/>
              </a:rPr>
              <a:t>Architecture of a big SRF </a:t>
            </a:r>
            <a:r>
              <a:rPr lang="en-US" sz="2000" dirty="0" err="1">
                <a:solidFill>
                  <a:srgbClr val="0000FF"/>
                </a:solidFill>
                <a:latin typeface="+mj-lt"/>
                <a:ea typeface="Cambria Math" panose="02040503050406030204" pitchFamily="18" charset="0"/>
              </a:rPr>
              <a:t>linac</a:t>
            </a:r>
            <a:r>
              <a:rPr lang="en-US" sz="2000" dirty="0">
                <a:solidFill>
                  <a:srgbClr val="0000FF"/>
                </a:solidFill>
                <a:latin typeface="+mj-lt"/>
                <a:ea typeface="Cambria Math" panose="02040503050406030204" pitchFamily="18" charset="0"/>
              </a:rPr>
              <a:t> is determined by:</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accelerated particles – electrons, protons or ions;</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accelerator operation regime – pulsed or CW;</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accelerator parameters – energy and power.</a:t>
            </a:r>
          </a:p>
          <a:p>
            <a:pPr marL="342900" indent="-342900">
              <a:buFont typeface="Wingdings" panose="05000000000000000000" pitchFamily="2" charset="2"/>
              <a:buChar char="q"/>
            </a:pPr>
            <a:r>
              <a:rPr lang="en-US" sz="2000" dirty="0">
                <a:solidFill>
                  <a:srgbClr val="0000FF"/>
                </a:solidFill>
                <a:latin typeface="+mj-lt"/>
                <a:ea typeface="Cambria Math" panose="02040503050406030204" pitchFamily="18" charset="0"/>
              </a:rPr>
              <a:t>For a proton accelerator the choice of the front end – RT or SRF – depends on the operation regime, pulsed or CW.</a:t>
            </a:r>
          </a:p>
          <a:p>
            <a:pPr marL="342900" indent="-342900">
              <a:buFont typeface="Wingdings" panose="05000000000000000000" pitchFamily="2" charset="2"/>
              <a:buChar char="q"/>
            </a:pPr>
            <a:r>
              <a:rPr lang="en-US" sz="2000" dirty="0">
                <a:solidFill>
                  <a:srgbClr val="0000FF"/>
                </a:solidFill>
                <a:latin typeface="+mj-lt"/>
                <a:ea typeface="Cambria Math" panose="02040503050406030204" pitchFamily="18" charset="0"/>
              </a:rPr>
              <a:t>The frequencies and cavity types for a proton or an ion accelerator should be determined;</a:t>
            </a:r>
          </a:p>
          <a:p>
            <a:pPr marL="342900" indent="-342900">
              <a:buFont typeface="Wingdings" panose="05000000000000000000" pitchFamily="2" charset="2"/>
              <a:buChar char="q"/>
            </a:pPr>
            <a:r>
              <a:rPr lang="en-US" sz="2000" dirty="0">
                <a:solidFill>
                  <a:srgbClr val="0000FF"/>
                </a:solidFill>
                <a:latin typeface="+mj-lt"/>
                <a:ea typeface="Cambria Math" panose="02040503050406030204" pitchFamily="18" charset="0"/>
              </a:rPr>
              <a:t>The types of the focusing elements should be selected. </a:t>
            </a:r>
          </a:p>
          <a:p>
            <a:pPr marL="342900" indent="-342900">
              <a:buFont typeface="Wingdings" panose="05000000000000000000" pitchFamily="2" charset="2"/>
              <a:buChar char="q"/>
            </a:pPr>
            <a:r>
              <a:rPr lang="en-US" sz="2000" dirty="0">
                <a:solidFill>
                  <a:srgbClr val="0000FF"/>
                </a:solidFill>
                <a:latin typeface="+mj-lt"/>
                <a:ea typeface="Cambria Math" panose="02040503050406030204" pitchFamily="18" charset="0"/>
              </a:rPr>
              <a:t>The lattice should be designed, which provides</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acceleration</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focusing</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bunching.</a:t>
            </a:r>
          </a:p>
          <a:p>
            <a:pPr marL="342900" indent="-342900">
              <a:buFont typeface="Wingdings" panose="05000000000000000000" pitchFamily="2" charset="2"/>
              <a:buChar char="q"/>
            </a:pPr>
            <a:r>
              <a:rPr lang="en-US" sz="2000" dirty="0">
                <a:solidFill>
                  <a:srgbClr val="0000FF"/>
                </a:solidFill>
                <a:latin typeface="+mj-lt"/>
                <a:ea typeface="Cambria Math" panose="02040503050406030204" pitchFamily="18" charset="0"/>
              </a:rPr>
              <a:t>Break points between the section with different cavity types should be optimized;</a:t>
            </a:r>
          </a:p>
          <a:p>
            <a:pPr marL="342900" indent="-342900">
              <a:buFont typeface="Wingdings" panose="05000000000000000000" pitchFamily="2" charset="2"/>
              <a:buChar char="q"/>
            </a:pPr>
            <a:r>
              <a:rPr lang="en-US" sz="2000" dirty="0">
                <a:solidFill>
                  <a:srgbClr val="0000FF"/>
                </a:solidFill>
                <a:latin typeface="+mj-lt"/>
                <a:ea typeface="Cambria Math" panose="02040503050406030204" pitchFamily="18" charset="0"/>
              </a:rPr>
              <a:t>The sections should be matched to each other to provide required beam quality.</a:t>
            </a:r>
          </a:p>
          <a:p>
            <a:endParaRPr lang="en-US" sz="2000" dirty="0">
              <a:solidFill>
                <a:srgbClr val="0000FF"/>
              </a:solidFill>
              <a:latin typeface="+mj-lt"/>
              <a:ea typeface="Cambria Math" panose="02040503050406030204" pitchFamily="18" charset="0"/>
            </a:endParaRPr>
          </a:p>
          <a:p>
            <a:pPr marL="342900" indent="-342900">
              <a:buFont typeface="Arial" panose="020B0604020202020204" pitchFamily="34" charset="0"/>
              <a:buChar char="•"/>
            </a:pPr>
            <a:endParaRPr lang="en-US" dirty="0">
              <a:solidFill>
                <a:srgbClr val="0000FF"/>
              </a:solidFill>
              <a:latin typeface="+mj-lt"/>
            </a:endParaRPr>
          </a:p>
          <a:p>
            <a:endParaRPr lang="en-US" dirty="0">
              <a:solidFill>
                <a:srgbClr val="0000FF"/>
              </a:solidFill>
            </a:endParaRP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38024006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8150321" y="6504213"/>
            <a:ext cx="675368" cy="241300"/>
          </a:xfrm>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221</a:t>
            </a:fld>
            <a:endParaRPr lang="en-US"/>
          </a:p>
        </p:txBody>
      </p:sp>
      <p:sp>
        <p:nvSpPr>
          <p:cNvPr id="7" name="Title 1"/>
          <p:cNvSpPr>
            <a:spLocks noGrp="1"/>
          </p:cNvSpPr>
          <p:nvPr>
            <p:ph type="title"/>
          </p:nvPr>
        </p:nvSpPr>
        <p:spPr>
          <a:xfrm>
            <a:off x="429419" y="188146"/>
            <a:ext cx="7525950" cy="671331"/>
          </a:xfrm>
        </p:spPr>
        <p:txBody>
          <a:bodyPr>
            <a:normAutofit/>
          </a:bodyPr>
          <a:lstStyle/>
          <a:p>
            <a:r>
              <a:rPr lang="en-US" dirty="0">
                <a:solidFill>
                  <a:srgbClr val="000090"/>
                </a:solidFill>
                <a:latin typeface="Arial" charset="0"/>
                <a:ea typeface="ＭＳ Ｐゴシック" charset="0"/>
              </a:rPr>
              <a:t>Ε</a:t>
            </a:r>
            <a:r>
              <a:rPr lang="el-GR" dirty="0">
                <a:solidFill>
                  <a:srgbClr val="000090"/>
                </a:solidFill>
                <a:latin typeface="Arial" charset="0"/>
                <a:ea typeface="ＭＳ Ｐゴシック" charset="0"/>
              </a:rPr>
              <a:t>πιλογος</a:t>
            </a:r>
            <a:endParaRPr lang="en-US" dirty="0">
              <a:solidFill>
                <a:schemeClr val="accent2"/>
              </a:solidFill>
              <a:latin typeface="Arial" charset="0"/>
              <a:ea typeface="ＭＳ Ｐゴシック" charset="0"/>
            </a:endParaRPr>
          </a:p>
        </p:txBody>
      </p:sp>
      <p:sp>
        <p:nvSpPr>
          <p:cNvPr id="9" name="Text Box 4"/>
          <p:cNvSpPr txBox="1">
            <a:spLocks noChangeArrowheads="1"/>
          </p:cNvSpPr>
          <p:nvPr/>
        </p:nvSpPr>
        <p:spPr bwMode="auto">
          <a:xfrm>
            <a:off x="265445" y="1237791"/>
            <a:ext cx="8724980" cy="4185761"/>
          </a:xfrm>
          <a:prstGeom prst="rect">
            <a:avLst/>
          </a:prstGeom>
          <a:noFill/>
          <a:ln>
            <a:noFill/>
          </a:ln>
          <a:effectLst/>
        </p:spPr>
        <p:txBody>
          <a:bodyPr wrap="square" tIns="91440" bIns="91440">
            <a:spAutoFit/>
          </a:bodyPr>
          <a:lstStyle>
            <a:lvl1pPr marL="233363" indent="-233363">
              <a:defRPr sz="2400">
                <a:solidFill>
                  <a:schemeClr val="tx1"/>
                </a:solidFill>
                <a:latin typeface="Times New Roman" charset="0"/>
                <a:ea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342900" indent="-342900">
              <a:spcAft>
                <a:spcPts val="1200"/>
              </a:spcAft>
              <a:buFont typeface="Wingdings" panose="05000000000000000000" pitchFamily="2" charset="2"/>
              <a:buChar char="v"/>
            </a:pPr>
            <a:r>
              <a:rPr lang="en-US" sz="2000" dirty="0">
                <a:solidFill>
                  <a:srgbClr val="0000FF"/>
                </a:solidFill>
                <a:latin typeface="Arial"/>
                <a:cs typeface="Arial"/>
              </a:rPr>
              <a:t>SRF Liner Accelerator is self-consistent system, parts of it strongly depend on each other. Deep understanding and careful analysis of subsystems and components as well as their interaction are necessary to achieve required beam parameters and facility reliability at minimal capital and operation cost. </a:t>
            </a:r>
          </a:p>
          <a:p>
            <a:pPr marL="342900" indent="-342900">
              <a:spcAft>
                <a:spcPts val="1200"/>
              </a:spcAft>
              <a:buFont typeface="Wingdings" panose="05000000000000000000" pitchFamily="2" charset="2"/>
              <a:buChar char="v"/>
            </a:pPr>
            <a:r>
              <a:rPr lang="en-US" sz="2000" dirty="0">
                <a:solidFill>
                  <a:srgbClr val="0000FF"/>
                </a:solidFill>
                <a:latin typeface="Arial"/>
                <a:cs typeface="Arial"/>
              </a:rPr>
              <a:t>Using an existing design as a base for developing a new system is OK and can shorten the new system development time, but the system designers should be aware that even seemingly small changes could bring big consequences.</a:t>
            </a:r>
          </a:p>
          <a:p>
            <a:pPr marL="342900" indent="-342900">
              <a:spcAft>
                <a:spcPts val="1200"/>
              </a:spcAft>
              <a:buFont typeface="Wingdings" panose="05000000000000000000" pitchFamily="2" charset="2"/>
              <a:buChar char="v"/>
            </a:pPr>
            <a:r>
              <a:rPr lang="en-US" sz="2000" dirty="0">
                <a:solidFill>
                  <a:srgbClr val="0000FF"/>
                </a:solidFill>
                <a:latin typeface="Arial"/>
                <a:cs typeface="Arial"/>
              </a:rPr>
              <a:t>As accelerator application demands continue to increase (higher energy, higher luminosity, brighter beams, more efficient accelerators, …) there will be no shortage of new challenges to tackle in the future.</a:t>
            </a:r>
          </a:p>
        </p:txBody>
      </p:sp>
      <p:sp>
        <p:nvSpPr>
          <p:cNvPr id="8" name="Text Box 76">
            <a:extLst>
              <a:ext uri="{FF2B5EF4-FFF2-40B4-BE49-F238E27FC236}">
                <a16:creationId xmlns:a16="http://schemas.microsoft.com/office/drawing/2014/main" id="{CB6EB530-B1EE-442A-BA69-A411BAD598FE}"/>
              </a:ext>
            </a:extLst>
          </p:cNvPr>
          <p:cNvSpPr txBox="1">
            <a:spLocks noChangeArrowheads="1"/>
          </p:cNvSpPr>
          <p:nvPr/>
        </p:nvSpPr>
        <p:spPr bwMode="auto">
          <a:xfrm>
            <a:off x="3702788" y="342348"/>
            <a:ext cx="5369442" cy="646331"/>
          </a:xfrm>
          <a:prstGeom prst="rect">
            <a:avLst/>
          </a:prstGeom>
          <a:noFill/>
          <a:ln w="57150" cmpd="thinThick">
            <a:solidFill>
              <a:srgbClr val="080286"/>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ja-JP" altLang="en-US" sz="1200" b="1" dirty="0">
                <a:solidFill>
                  <a:srgbClr val="080286"/>
                </a:solidFill>
                <a:latin typeface="+mn-lt"/>
              </a:rPr>
              <a:t>“</a:t>
            </a:r>
            <a:r>
              <a:rPr lang="en-US" altLang="ja-JP" sz="1200" b="1" dirty="0">
                <a:solidFill>
                  <a:srgbClr val="080286"/>
                </a:solidFill>
                <a:latin typeface="+mn-lt"/>
              </a:rPr>
              <a:t>The internal machinery of life, the chemistry of the parts, is something beautiful. And it turns out that all life is interconnected with all other life.</a:t>
            </a:r>
            <a:r>
              <a:rPr lang="ja-JP" altLang="en-US" sz="1200" b="1" dirty="0">
                <a:solidFill>
                  <a:srgbClr val="080286"/>
                </a:solidFill>
                <a:latin typeface="+mn-lt"/>
              </a:rPr>
              <a:t>”</a:t>
            </a:r>
            <a:r>
              <a:rPr lang="en-US" sz="1200" b="1" dirty="0">
                <a:solidFill>
                  <a:srgbClr val="080286"/>
                </a:solidFill>
                <a:latin typeface="+mn-lt"/>
              </a:rPr>
              <a:t> 	</a:t>
            </a:r>
          </a:p>
          <a:p>
            <a:pPr>
              <a:spcBef>
                <a:spcPct val="0"/>
              </a:spcBef>
              <a:buFontTx/>
              <a:buNone/>
            </a:pPr>
            <a:r>
              <a:rPr lang="en-US" sz="1200" i="1" dirty="0">
                <a:solidFill>
                  <a:srgbClr val="080286"/>
                </a:solidFill>
                <a:latin typeface="+mn-lt"/>
              </a:rPr>
              <a:t>Richard Feynman</a:t>
            </a:r>
          </a:p>
        </p:txBody>
      </p:sp>
    </p:spTree>
    <p:extLst>
      <p:ext uri="{BB962C8B-B14F-4D97-AF65-F5344CB8AC3E}">
        <p14:creationId xmlns:p14="http://schemas.microsoft.com/office/powerpoint/2010/main" val="12511650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11D17-A8BB-48B3-81AF-B083C1CAB917}"/>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AC10712E-49D0-4121-87D1-A2C6D4267125}"/>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D800EC74-91CD-4C65-823F-D9906151E35F}"/>
              </a:ext>
            </a:extLst>
          </p:cNvPr>
          <p:cNvSpPr>
            <a:spLocks noGrp="1"/>
          </p:cNvSpPr>
          <p:nvPr>
            <p:ph type="sldNum" sz="quarter" idx="12"/>
          </p:nvPr>
        </p:nvSpPr>
        <p:spPr/>
        <p:txBody>
          <a:bodyPr/>
          <a:lstStyle/>
          <a:p>
            <a:fld id="{12D72208-4300-4914-B736-A664B2D30B95}" type="slidenum">
              <a:rPr lang="en-US" altLang="en-US" smtClean="0"/>
              <a:pPr/>
              <a:t>222</a:t>
            </a:fld>
            <a:endParaRPr lang="en-US" altLang="en-US"/>
          </a:p>
        </p:txBody>
      </p:sp>
      <p:sp>
        <p:nvSpPr>
          <p:cNvPr id="5" name="TextBox 4">
            <a:extLst>
              <a:ext uri="{FF2B5EF4-FFF2-40B4-BE49-F238E27FC236}">
                <a16:creationId xmlns:a16="http://schemas.microsoft.com/office/drawing/2014/main" id="{9224CAD8-F816-49E9-B921-6D220C62029D}"/>
              </a:ext>
            </a:extLst>
          </p:cNvPr>
          <p:cNvSpPr txBox="1"/>
          <p:nvPr/>
        </p:nvSpPr>
        <p:spPr>
          <a:xfrm>
            <a:off x="3439885" y="2923792"/>
            <a:ext cx="3039291" cy="707886"/>
          </a:xfrm>
          <a:prstGeom prst="rect">
            <a:avLst/>
          </a:prstGeom>
          <a:noFill/>
        </p:spPr>
        <p:txBody>
          <a:bodyPr wrap="square" rtlCol="0">
            <a:spAutoFit/>
          </a:bodyPr>
          <a:lstStyle/>
          <a:p>
            <a:r>
              <a:rPr lang="en-US" sz="4000" dirty="0"/>
              <a:t>Appendixes</a:t>
            </a:r>
          </a:p>
        </p:txBody>
      </p:sp>
    </p:spTree>
    <p:extLst>
      <p:ext uri="{BB962C8B-B14F-4D97-AF65-F5344CB8AC3E}">
        <p14:creationId xmlns:p14="http://schemas.microsoft.com/office/powerpoint/2010/main" val="31010495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8506D3-1136-4451-B46D-EC77C6AC1143}"/>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C7B4FADB-3C07-4FBF-9B42-50698432D423}"/>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5C89D0C4-A0BE-48C2-9F40-56E17D5D23EC}"/>
              </a:ext>
            </a:extLst>
          </p:cNvPr>
          <p:cNvSpPr>
            <a:spLocks noGrp="1"/>
          </p:cNvSpPr>
          <p:nvPr>
            <p:ph type="sldNum" sz="quarter" idx="12"/>
          </p:nvPr>
        </p:nvSpPr>
        <p:spPr/>
        <p:txBody>
          <a:bodyPr/>
          <a:lstStyle/>
          <a:p>
            <a:fld id="{12D72208-4300-4914-B736-A664B2D30B95}" type="slidenum">
              <a:rPr lang="en-US" altLang="en-US" smtClean="0"/>
              <a:pPr/>
              <a:t>223</a:t>
            </a:fld>
            <a:endParaRPr lang="en-US" altLang="en-US"/>
          </a:p>
        </p:txBody>
      </p:sp>
      <p:pic>
        <p:nvPicPr>
          <p:cNvPr id="5" name="Picture 4">
            <a:extLst>
              <a:ext uri="{FF2B5EF4-FFF2-40B4-BE49-F238E27FC236}">
                <a16:creationId xmlns:a16="http://schemas.microsoft.com/office/drawing/2014/main" id="{2E32BBA8-DB9B-447A-8957-1677A3F1BFC9}"/>
              </a:ext>
            </a:extLst>
          </p:cNvPr>
          <p:cNvPicPr>
            <a:picLocks noChangeAspect="1"/>
          </p:cNvPicPr>
          <p:nvPr/>
        </p:nvPicPr>
        <p:blipFill>
          <a:blip r:embed="rId2"/>
          <a:stretch>
            <a:fillRect/>
          </a:stretch>
        </p:blipFill>
        <p:spPr>
          <a:xfrm>
            <a:off x="821975" y="1062149"/>
            <a:ext cx="7223080" cy="4615169"/>
          </a:xfrm>
          <a:prstGeom prst="rect">
            <a:avLst/>
          </a:prstGeom>
        </p:spPr>
      </p:pic>
      <p:sp>
        <p:nvSpPr>
          <p:cNvPr id="6" name="Title 3">
            <a:extLst>
              <a:ext uri="{FF2B5EF4-FFF2-40B4-BE49-F238E27FC236}">
                <a16:creationId xmlns:a16="http://schemas.microsoft.com/office/drawing/2014/main" id="{B1CA5624-CBA9-4050-A2C5-282A88850E17}"/>
              </a:ext>
            </a:extLst>
          </p:cNvPr>
          <p:cNvSpPr txBox="1">
            <a:spLocks/>
          </p:cNvSpPr>
          <p:nvPr/>
        </p:nvSpPr>
        <p:spPr>
          <a:xfrm>
            <a:off x="193291" y="6962"/>
            <a:ext cx="9023350"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r>
              <a:rPr lang="en-US" sz="2400" dirty="0"/>
              <a:t>Appendix 1, Vector calculus</a:t>
            </a:r>
          </a:p>
        </p:txBody>
      </p:sp>
    </p:spTree>
    <p:extLst>
      <p:ext uri="{BB962C8B-B14F-4D97-AF65-F5344CB8AC3E}">
        <p14:creationId xmlns:p14="http://schemas.microsoft.com/office/powerpoint/2010/main" val="75404360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1DDFB-0E40-4D4E-9467-BD72CF383B9E}"/>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925C3DAF-380E-4778-BC60-B355AF7C8979}"/>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0BED4A80-7024-4EFD-904D-14159DD5DA31}"/>
              </a:ext>
            </a:extLst>
          </p:cNvPr>
          <p:cNvSpPr>
            <a:spLocks noGrp="1"/>
          </p:cNvSpPr>
          <p:nvPr>
            <p:ph type="sldNum" sz="quarter" idx="12"/>
          </p:nvPr>
        </p:nvSpPr>
        <p:spPr/>
        <p:txBody>
          <a:bodyPr/>
          <a:lstStyle/>
          <a:p>
            <a:fld id="{12D72208-4300-4914-B736-A664B2D30B95}" type="slidenum">
              <a:rPr lang="en-US" altLang="en-US" smtClean="0"/>
              <a:pPr/>
              <a:t>224</a:t>
            </a:fld>
            <a:endParaRPr lang="en-US" altLang="en-US"/>
          </a:p>
        </p:txBody>
      </p:sp>
      <p:sp>
        <p:nvSpPr>
          <p:cNvPr id="5" name="Title 3">
            <a:extLst>
              <a:ext uri="{FF2B5EF4-FFF2-40B4-BE49-F238E27FC236}">
                <a16:creationId xmlns:a16="http://schemas.microsoft.com/office/drawing/2014/main" id="{D69E70F8-3C61-4DCB-BC23-4CC3C8ABDFA1}"/>
              </a:ext>
            </a:extLst>
          </p:cNvPr>
          <p:cNvSpPr txBox="1">
            <a:spLocks/>
          </p:cNvSpPr>
          <p:nvPr/>
        </p:nvSpPr>
        <p:spPr>
          <a:xfrm>
            <a:off x="222250" y="162816"/>
            <a:ext cx="9023350"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br>
              <a:rPr lang="en-US" dirty="0"/>
            </a:br>
            <a:r>
              <a:rPr lang="en-US" sz="2800" dirty="0"/>
              <a:t>Appendix 1. Vector calculus</a:t>
            </a:r>
          </a:p>
        </p:txBody>
      </p:sp>
      <p:pic>
        <p:nvPicPr>
          <p:cNvPr id="14" name="Picture 13">
            <a:extLst>
              <a:ext uri="{FF2B5EF4-FFF2-40B4-BE49-F238E27FC236}">
                <a16:creationId xmlns:a16="http://schemas.microsoft.com/office/drawing/2014/main" id="{8CF90945-9E0E-41D9-B9E1-78DB5A25C0ED}"/>
              </a:ext>
            </a:extLst>
          </p:cNvPr>
          <p:cNvPicPr>
            <a:picLocks noChangeAspect="1"/>
          </p:cNvPicPr>
          <p:nvPr/>
        </p:nvPicPr>
        <p:blipFill>
          <a:blip r:embed="rId2"/>
          <a:stretch>
            <a:fillRect/>
          </a:stretch>
        </p:blipFill>
        <p:spPr>
          <a:xfrm>
            <a:off x="83457" y="2615908"/>
            <a:ext cx="2739541" cy="1506747"/>
          </a:xfrm>
          <a:prstGeom prst="rect">
            <a:avLst/>
          </a:prstGeom>
        </p:spPr>
      </p:pic>
      <p:pic>
        <p:nvPicPr>
          <p:cNvPr id="19" name="Picture 18">
            <a:extLst>
              <a:ext uri="{FF2B5EF4-FFF2-40B4-BE49-F238E27FC236}">
                <a16:creationId xmlns:a16="http://schemas.microsoft.com/office/drawing/2014/main" id="{AA5A30B0-A3CF-4FCB-BED6-DB006F6EEC43}"/>
              </a:ext>
            </a:extLst>
          </p:cNvPr>
          <p:cNvPicPr>
            <a:picLocks noChangeAspect="1"/>
          </p:cNvPicPr>
          <p:nvPr/>
        </p:nvPicPr>
        <p:blipFill>
          <a:blip r:embed="rId3"/>
          <a:stretch>
            <a:fillRect/>
          </a:stretch>
        </p:blipFill>
        <p:spPr>
          <a:xfrm>
            <a:off x="2883600" y="2214242"/>
            <a:ext cx="6260400" cy="2482027"/>
          </a:xfrm>
          <a:prstGeom prst="rect">
            <a:avLst/>
          </a:prstGeom>
        </p:spPr>
      </p:pic>
      <p:pic>
        <p:nvPicPr>
          <p:cNvPr id="24" name="Picture 23">
            <a:extLst>
              <a:ext uri="{FF2B5EF4-FFF2-40B4-BE49-F238E27FC236}">
                <a16:creationId xmlns:a16="http://schemas.microsoft.com/office/drawing/2014/main" id="{5B920590-3906-42D9-8365-2A66B05FDF7D}"/>
              </a:ext>
            </a:extLst>
          </p:cNvPr>
          <p:cNvPicPr>
            <a:picLocks noChangeAspect="1"/>
          </p:cNvPicPr>
          <p:nvPr/>
        </p:nvPicPr>
        <p:blipFill>
          <a:blip r:embed="rId4"/>
          <a:stretch>
            <a:fillRect/>
          </a:stretch>
        </p:blipFill>
        <p:spPr>
          <a:xfrm>
            <a:off x="83457" y="4747019"/>
            <a:ext cx="2657475" cy="752475"/>
          </a:xfrm>
          <a:prstGeom prst="rect">
            <a:avLst/>
          </a:prstGeom>
        </p:spPr>
      </p:pic>
      <p:pic>
        <p:nvPicPr>
          <p:cNvPr id="25" name="Picture 24">
            <a:extLst>
              <a:ext uri="{FF2B5EF4-FFF2-40B4-BE49-F238E27FC236}">
                <a16:creationId xmlns:a16="http://schemas.microsoft.com/office/drawing/2014/main" id="{F7BEAA72-3B01-45AA-A5DA-3AAA9670A4A1}"/>
              </a:ext>
            </a:extLst>
          </p:cNvPr>
          <p:cNvPicPr>
            <a:picLocks noChangeAspect="1"/>
          </p:cNvPicPr>
          <p:nvPr/>
        </p:nvPicPr>
        <p:blipFill>
          <a:blip r:embed="rId5"/>
          <a:stretch>
            <a:fillRect/>
          </a:stretch>
        </p:blipFill>
        <p:spPr>
          <a:xfrm>
            <a:off x="3252526" y="4747019"/>
            <a:ext cx="5372100" cy="866775"/>
          </a:xfrm>
          <a:prstGeom prst="rect">
            <a:avLst/>
          </a:prstGeom>
        </p:spPr>
      </p:pic>
      <p:cxnSp>
        <p:nvCxnSpPr>
          <p:cNvPr id="27" name="Straight Connector 26">
            <a:extLst>
              <a:ext uri="{FF2B5EF4-FFF2-40B4-BE49-F238E27FC236}">
                <a16:creationId xmlns:a16="http://schemas.microsoft.com/office/drawing/2014/main" id="{50AE2A76-9531-4D20-B4C9-A6F6D3B80AAD}"/>
              </a:ext>
            </a:extLst>
          </p:cNvPr>
          <p:cNvCxnSpPr/>
          <p:nvPr/>
        </p:nvCxnSpPr>
        <p:spPr>
          <a:xfrm>
            <a:off x="83457" y="1919235"/>
            <a:ext cx="86988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58818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4977E3-96A2-49E1-95BF-436089AF4375}"/>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E04F6580-4574-45E4-8F82-CF2B2432F30C}"/>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C3821FF4-AB5F-4405-B319-1071C97BE271}"/>
              </a:ext>
            </a:extLst>
          </p:cNvPr>
          <p:cNvSpPr>
            <a:spLocks noGrp="1"/>
          </p:cNvSpPr>
          <p:nvPr>
            <p:ph type="sldNum" sz="quarter" idx="12"/>
          </p:nvPr>
        </p:nvSpPr>
        <p:spPr/>
        <p:txBody>
          <a:bodyPr/>
          <a:lstStyle/>
          <a:p>
            <a:fld id="{12D72208-4300-4914-B736-A664B2D30B95}" type="slidenum">
              <a:rPr lang="en-US" altLang="en-US" smtClean="0"/>
              <a:pPr/>
              <a:t>225</a:t>
            </a:fld>
            <a:endParaRPr lang="en-US" altLang="en-US"/>
          </a:p>
        </p:txBody>
      </p:sp>
      <p:pic>
        <p:nvPicPr>
          <p:cNvPr id="5" name="Picture 4">
            <a:extLst>
              <a:ext uri="{FF2B5EF4-FFF2-40B4-BE49-F238E27FC236}">
                <a16:creationId xmlns:a16="http://schemas.microsoft.com/office/drawing/2014/main" id="{16E85991-5BC3-450B-ACCA-06D15760B2A5}"/>
              </a:ext>
            </a:extLst>
          </p:cNvPr>
          <p:cNvPicPr>
            <a:picLocks noChangeAspect="1"/>
          </p:cNvPicPr>
          <p:nvPr/>
        </p:nvPicPr>
        <p:blipFill>
          <a:blip r:embed="rId2"/>
          <a:stretch>
            <a:fillRect/>
          </a:stretch>
        </p:blipFill>
        <p:spPr>
          <a:xfrm>
            <a:off x="0" y="1488734"/>
            <a:ext cx="9144000" cy="4786707"/>
          </a:xfrm>
          <a:prstGeom prst="rect">
            <a:avLst/>
          </a:prstGeom>
        </p:spPr>
      </p:pic>
      <p:sp>
        <p:nvSpPr>
          <p:cNvPr id="6" name="TextBox 5">
            <a:extLst>
              <a:ext uri="{FF2B5EF4-FFF2-40B4-BE49-F238E27FC236}">
                <a16:creationId xmlns:a16="http://schemas.microsoft.com/office/drawing/2014/main" id="{A4A77637-3514-4156-A2D3-975F00E7F8E6}"/>
              </a:ext>
            </a:extLst>
          </p:cNvPr>
          <p:cNvSpPr txBox="1"/>
          <p:nvPr/>
        </p:nvSpPr>
        <p:spPr>
          <a:xfrm>
            <a:off x="1247775" y="816745"/>
            <a:ext cx="6194504" cy="738664"/>
          </a:xfrm>
          <a:prstGeom prst="rect">
            <a:avLst/>
          </a:prstGeom>
          <a:noFill/>
        </p:spPr>
        <p:txBody>
          <a:bodyPr wrap="square" rtlCol="0">
            <a:spAutoFit/>
          </a:bodyPr>
          <a:lstStyle/>
          <a:p>
            <a:r>
              <a:rPr lang="en-US" dirty="0"/>
              <a:t>Differential operators in different coordinates:</a:t>
            </a:r>
          </a:p>
          <a:p>
            <a:r>
              <a:rPr lang="en-US" sz="1800" dirty="0">
                <a:latin typeface="Times New Roman" panose="02020603050405020304" pitchFamily="18" charset="0"/>
                <a:cs typeface="Times New Roman" panose="02020603050405020304" pitchFamily="18" charset="0"/>
              </a:rPr>
              <a:t>  </a:t>
            </a:r>
            <a:r>
              <a:rPr lang="en-US" sz="1800" dirty="0">
                <a:solidFill>
                  <a:schemeClr val="accent6">
                    <a:lumMod val="50000"/>
                  </a:schemeClr>
                </a:solidFill>
                <a:latin typeface="Times New Roman" panose="02020603050405020304" pitchFamily="18" charset="0"/>
                <a:cs typeface="Times New Roman" panose="02020603050405020304" pitchFamily="18" charset="0"/>
              </a:rPr>
              <a:t>Cartesian               Cylindrical                          Spherical</a:t>
            </a:r>
          </a:p>
        </p:txBody>
      </p:sp>
      <p:sp>
        <p:nvSpPr>
          <p:cNvPr id="7" name="Title 3">
            <a:extLst>
              <a:ext uri="{FF2B5EF4-FFF2-40B4-BE49-F238E27FC236}">
                <a16:creationId xmlns:a16="http://schemas.microsoft.com/office/drawing/2014/main" id="{6814E4C2-C245-475B-A7EE-5236C6071976}"/>
              </a:ext>
            </a:extLst>
          </p:cNvPr>
          <p:cNvSpPr txBox="1">
            <a:spLocks/>
          </p:cNvSpPr>
          <p:nvPr/>
        </p:nvSpPr>
        <p:spPr>
          <a:xfrm>
            <a:off x="-166648" y="110914"/>
            <a:ext cx="9023350"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br>
              <a:rPr lang="en-US" dirty="0"/>
            </a:br>
            <a:r>
              <a:rPr lang="en-US" sz="2800" dirty="0"/>
              <a:t>Appendix 1. Vector calculus</a:t>
            </a:r>
          </a:p>
        </p:txBody>
      </p:sp>
    </p:spTree>
    <p:extLst>
      <p:ext uri="{BB962C8B-B14F-4D97-AF65-F5344CB8AC3E}">
        <p14:creationId xmlns:p14="http://schemas.microsoft.com/office/powerpoint/2010/main" val="199437645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59" y="152727"/>
            <a:ext cx="9023350" cy="641739"/>
          </a:xfrm>
        </p:spPr>
        <p:txBody>
          <a:bodyPr/>
          <a:lstStyle/>
          <a:p>
            <a:pPr algn="ctr"/>
            <a:br>
              <a:rPr lang="en-US" dirty="0"/>
            </a:br>
            <a:r>
              <a:rPr lang="en-US" sz="2800" dirty="0"/>
              <a:t>Appendix 2, Panofsky-Wenzel theorem</a:t>
            </a:r>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226</a:t>
            </a:fld>
            <a:endParaRPr lang="en-US" alt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4B96E77-0497-4F47-BAC5-6B9E96B388E5}"/>
                  </a:ext>
                </a:extLst>
              </p:cNvPr>
              <p:cNvSpPr txBox="1"/>
              <p:nvPr/>
            </p:nvSpPr>
            <p:spPr>
              <a:xfrm>
                <a:off x="51639" y="919601"/>
                <a:ext cx="8743369" cy="5755422"/>
              </a:xfrm>
              <a:prstGeom prst="rect">
                <a:avLst/>
              </a:prstGeom>
              <a:noFill/>
            </p:spPr>
            <p:txBody>
              <a:bodyPr wrap="square" rtlCol="0">
                <a:spAutoFit/>
              </a:bodyPr>
              <a:lstStyle/>
              <a:p>
                <a:r>
                  <a:rPr lang="en-US" sz="2000" dirty="0">
                    <a:solidFill>
                      <a:srgbClr val="0000FF"/>
                    </a:solidFill>
                  </a:rPr>
                  <a:t>Let’s consider the particle transverse momentum change causes by the cavity RF field. The particle moves on the trajectory </a:t>
                </a:r>
                <a:r>
                  <a:rPr lang="en-US" sz="2000" i="1" dirty="0">
                    <a:solidFill>
                      <a:srgbClr val="0000FF"/>
                    </a:solidFill>
                    <a:latin typeface="Times New Roman" panose="02020603050405020304" pitchFamily="18" charset="0"/>
                    <a:cs typeface="Times New Roman" panose="02020603050405020304" pitchFamily="18" charset="0"/>
                  </a:rPr>
                  <a:t>z=</a:t>
                </a:r>
                <a:r>
                  <a:rPr lang="en-US" sz="2000" i="1" dirty="0" err="1">
                    <a:solidFill>
                      <a:srgbClr val="0000FF"/>
                    </a:solidFill>
                    <a:latin typeface="Times New Roman" panose="02020603050405020304" pitchFamily="18" charset="0"/>
                    <a:cs typeface="Times New Roman" panose="02020603050405020304" pitchFamily="18" charset="0"/>
                  </a:rPr>
                  <a:t>vt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a:solidFill>
                      <a:srgbClr val="0000FF"/>
                    </a:solidFill>
                  </a:rPr>
                  <a:t>parallel to the axis, but is displaced from it by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acc>
                          <m:accPr>
                            <m:chr m:val="⃗"/>
                            <m:ctrlPr>
                              <a:rPr lang="en-US" sz="2000" i="1">
                                <a:solidFill>
                                  <a:schemeClr val="accent6">
                                    <a:lumMod val="50000"/>
                                  </a:schemeClr>
                                </a:solidFill>
                                <a:latin typeface="Cambria Math" panose="02040503050406030204" pitchFamily="18" charset="0"/>
                              </a:rPr>
                            </m:ctrlPr>
                          </m:accPr>
                          <m:e>
                            <m:r>
                              <a:rPr lang="en-US" sz="2000" i="1">
                                <a:solidFill>
                                  <a:schemeClr val="accent6">
                                    <a:lumMod val="50000"/>
                                  </a:schemeClr>
                                </a:solidFill>
                                <a:latin typeface="Cambria Math" panose="02040503050406030204" pitchFamily="18" charset="0"/>
                              </a:rPr>
                              <m:t>𝑟</m:t>
                            </m:r>
                          </m:e>
                        </m:acc>
                      </m:e>
                      <m:sub>
                        <m:r>
                          <a:rPr lang="en-US" sz="2000" i="1">
                            <a:solidFill>
                              <a:schemeClr val="accent6">
                                <a:lumMod val="50000"/>
                              </a:schemeClr>
                            </a:solidFill>
                            <a:latin typeface="Cambria Math" panose="02040503050406030204" pitchFamily="18" charset="0"/>
                          </a:rPr>
                          <m:t>⊥</m:t>
                        </m:r>
                      </m:sub>
                    </m:sSub>
                  </m:oMath>
                </a14:m>
                <a:r>
                  <a:rPr lang="en-US" sz="2000" dirty="0"/>
                  <a:t> .</a:t>
                </a:r>
              </a:p>
              <a:p>
                <a:endParaRPr lang="en-US" sz="2000" dirty="0"/>
              </a:p>
              <a:p>
                <a:r>
                  <a:rPr lang="en-US" sz="2000" dirty="0">
                    <a:solidFill>
                      <a:srgbClr val="0000FF"/>
                    </a:solidFill>
                  </a:rPr>
                  <a:t>Force acting on the particle is   </a:t>
                </a:r>
              </a:p>
              <a:p>
                <a:endParaRPr lang="en-US" sz="2000" dirty="0"/>
              </a:p>
              <a:p>
                <a:r>
                  <a:rPr lang="en-US" dirty="0">
                    <a:solidFill>
                      <a:srgbClr val="0000FF"/>
                    </a:solidFill>
                  </a:rPr>
                  <a:t> </a:t>
                </a:r>
              </a:p>
              <a:p>
                <a:r>
                  <a:rPr lang="en-US" sz="2000" dirty="0">
                    <a:solidFill>
                      <a:srgbClr val="0000FF"/>
                    </a:solidFill>
                  </a:rPr>
                  <a:t>From Maxwell equation                                      one has:</a:t>
                </a:r>
              </a:p>
              <a:p>
                <a:endParaRPr lang="en-US" sz="2000" dirty="0"/>
              </a:p>
              <a:p>
                <a:endParaRPr lang="en-US" sz="2000" dirty="0"/>
              </a:p>
              <a:p>
                <a:endParaRPr lang="en-US" sz="2000" dirty="0"/>
              </a:p>
              <a:p>
                <a:r>
                  <a:rPr lang="en-US" sz="2000" dirty="0">
                    <a:solidFill>
                      <a:srgbClr val="0000FF"/>
                    </a:solidFill>
                  </a:rPr>
                  <a:t>If  </a:t>
                </a:r>
                <a:r>
                  <a:rPr lang="en-US" sz="2000" dirty="0"/>
                  <a:t>          , </a:t>
                </a:r>
                <a:r>
                  <a:rPr lang="en-US" sz="2000" dirty="0">
                    <a:solidFill>
                      <a:srgbClr val="0000FF"/>
                    </a:solidFill>
                  </a:rPr>
                  <a:t>then</a:t>
                </a:r>
              </a:p>
              <a:p>
                <a:endParaRPr lang="en-US" sz="2000" dirty="0"/>
              </a:p>
              <a:p>
                <a:endParaRPr lang="en-US" sz="2000" dirty="0"/>
              </a:p>
              <a:p>
                <a:endParaRPr lang="en-US" sz="2000" dirty="0"/>
              </a:p>
              <a:p>
                <a:endParaRPr lang="en-US" sz="2000" dirty="0"/>
              </a:p>
              <a:p>
                <a:r>
                  <a:rPr lang="en-US" sz="2000" dirty="0">
                    <a:solidFill>
                      <a:srgbClr val="0000FF"/>
                    </a:solidFill>
                  </a:rPr>
                  <a:t>The differential operator       acts on the transverse coordinates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acc>
                          <m:accPr>
                            <m:chr m:val="⃗"/>
                            <m:ctrlPr>
                              <a:rPr lang="en-US" sz="2000" i="1">
                                <a:solidFill>
                                  <a:schemeClr val="accent6">
                                    <a:lumMod val="50000"/>
                                  </a:schemeClr>
                                </a:solidFill>
                                <a:latin typeface="Cambria Math" panose="02040503050406030204" pitchFamily="18" charset="0"/>
                              </a:rPr>
                            </m:ctrlPr>
                          </m:accPr>
                          <m:e>
                            <m:r>
                              <a:rPr lang="en-US" sz="2000" i="1">
                                <a:solidFill>
                                  <a:schemeClr val="accent6">
                                    <a:lumMod val="50000"/>
                                  </a:schemeClr>
                                </a:solidFill>
                                <a:latin typeface="Cambria Math" panose="02040503050406030204" pitchFamily="18" charset="0"/>
                              </a:rPr>
                              <m:t>𝑟</m:t>
                            </m:r>
                          </m:e>
                        </m:acc>
                      </m:e>
                      <m:sub>
                        <m:r>
                          <a:rPr lang="en-US" sz="2000" i="1">
                            <a:solidFill>
                              <a:schemeClr val="accent6">
                                <a:lumMod val="50000"/>
                              </a:schemeClr>
                            </a:solidFill>
                            <a:latin typeface="Cambria Math" panose="02040503050406030204" pitchFamily="18" charset="0"/>
                          </a:rPr>
                          <m:t>⊥</m:t>
                        </m:r>
                      </m:sub>
                    </m:sSub>
                  </m:oMath>
                </a14:m>
                <a:r>
                  <a:rPr lang="en-US" sz="2000" dirty="0">
                    <a:solidFill>
                      <a:schemeClr val="accent6">
                        <a:lumMod val="50000"/>
                      </a:schemeClr>
                    </a:solidFill>
                  </a:rPr>
                  <a:t> </a:t>
                </a:r>
                <a:r>
                  <a:rPr lang="en-US" sz="2000" dirty="0">
                    <a:solidFill>
                      <a:srgbClr val="0000FF"/>
                    </a:solidFill>
                  </a:rPr>
                  <a:t>only.</a:t>
                </a:r>
              </a:p>
              <a:p>
                <a:r>
                  <a:rPr lang="en-US" dirty="0"/>
                  <a:t>  </a:t>
                </a:r>
              </a:p>
            </p:txBody>
          </p:sp>
        </mc:Choice>
        <mc:Fallback xmlns="">
          <p:sp>
            <p:nvSpPr>
              <p:cNvPr id="15" name="TextBox 14">
                <a:extLst>
                  <a:ext uri="{FF2B5EF4-FFF2-40B4-BE49-F238E27FC236}">
                    <a16:creationId xmlns:a16="http://schemas.microsoft.com/office/drawing/2014/main" id="{04B96E77-0497-4F47-BAC5-6B9E96B388E5}"/>
                  </a:ext>
                </a:extLst>
              </p:cNvPr>
              <p:cNvSpPr txBox="1">
                <a:spLocks noRot="1" noChangeAspect="1" noMove="1" noResize="1" noEditPoints="1" noAdjustHandles="1" noChangeArrowheads="1" noChangeShapeType="1" noTextEdit="1"/>
              </p:cNvSpPr>
              <p:nvPr/>
            </p:nvSpPr>
            <p:spPr>
              <a:xfrm>
                <a:off x="51639" y="919601"/>
                <a:ext cx="8743369" cy="5755422"/>
              </a:xfrm>
              <a:prstGeom prst="rect">
                <a:avLst/>
              </a:prstGeom>
              <a:blipFill>
                <a:blip r:embed="rId4"/>
                <a:stretch>
                  <a:fillRect l="-697" t="-636" r="-767"/>
                </a:stretch>
              </a:blipFill>
            </p:spPr>
            <p:txBody>
              <a:bodyPr/>
              <a:lstStyle/>
              <a:p>
                <a:r>
                  <a:rPr lang="en-US">
                    <a:noFill/>
                  </a:rPr>
                  <a:t> </a:t>
                </a:r>
              </a:p>
            </p:txBody>
          </p:sp>
        </mc:Fallback>
      </mc:AlternateContent>
      <p:sp>
        <p:nvSpPr>
          <p:cNvPr id="19" name="Rectangle 12">
            <a:extLst>
              <a:ext uri="{FF2B5EF4-FFF2-40B4-BE49-F238E27FC236}">
                <a16:creationId xmlns:a16="http://schemas.microsoft.com/office/drawing/2014/main" id="{7CC4F657-E850-48F0-AC9A-006ADD223837}"/>
              </a:ext>
            </a:extLst>
          </p:cNvPr>
          <p:cNvSpPr>
            <a:spLocks noChangeArrowheads="1"/>
          </p:cNvSpPr>
          <p:nvPr/>
        </p:nvSpPr>
        <p:spPr bwMode="auto">
          <a:xfrm>
            <a:off x="0" y="8355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DD9CC7EC-4D57-423A-A425-F7B6E414E73E}"/>
              </a:ext>
            </a:extLst>
          </p:cNvPr>
          <p:cNvGraphicFramePr>
            <a:graphicFrameLocks noChangeAspect="1"/>
          </p:cNvGraphicFramePr>
          <p:nvPr>
            <p:extLst/>
          </p:nvPr>
        </p:nvGraphicFramePr>
        <p:xfrm>
          <a:off x="222250" y="2660080"/>
          <a:ext cx="3010620" cy="402489"/>
        </p:xfrm>
        <a:graphic>
          <a:graphicData uri="http://schemas.openxmlformats.org/presentationml/2006/ole">
            <mc:AlternateContent xmlns:mc="http://schemas.openxmlformats.org/markup-compatibility/2006">
              <mc:Choice xmlns:v="urn:schemas-microsoft-com:vml" Requires="v">
                <p:oleObj spid="_x0000_s12722" name="Equation" r:id="rId5" imgW="1777680" imgH="241200" progId="Equation.3">
                  <p:embed/>
                </p:oleObj>
              </mc:Choice>
              <mc:Fallback>
                <p:oleObj name="Equation" r:id="rId5" imgW="1777680" imgH="241200" progId="Equation.3">
                  <p:embed/>
                  <p:pic>
                    <p:nvPicPr>
                      <p:cNvPr id="20" name="Object 19">
                        <a:extLst>
                          <a:ext uri="{FF2B5EF4-FFF2-40B4-BE49-F238E27FC236}">
                            <a16:creationId xmlns:a16="http://schemas.microsoft.com/office/drawing/2014/main" id="{DD9CC7EC-4D57-423A-A425-F7B6E414E73E}"/>
                          </a:ext>
                        </a:extLst>
                      </p:cNvPr>
                      <p:cNvPicPr>
                        <a:picLocks noChangeAspect="1" noChangeArrowheads="1"/>
                      </p:cNvPicPr>
                      <p:nvPr/>
                    </p:nvPicPr>
                    <p:blipFill>
                      <a:blip r:embed="rId6"/>
                      <a:srcRect/>
                      <a:stretch>
                        <a:fillRect/>
                      </a:stretch>
                    </p:blipFill>
                    <p:spPr bwMode="auto">
                      <a:xfrm>
                        <a:off x="222250" y="2660080"/>
                        <a:ext cx="3010620" cy="402489"/>
                      </a:xfrm>
                      <a:prstGeom prst="rect">
                        <a:avLst/>
                      </a:prstGeom>
                      <a:noFill/>
                    </p:spPr>
                  </p:pic>
                </p:oleObj>
              </mc:Fallback>
            </mc:AlternateContent>
          </a:graphicData>
        </a:graphic>
      </p:graphicFrame>
      <p:sp>
        <p:nvSpPr>
          <p:cNvPr id="21" name="Rectangle 13">
            <a:extLst>
              <a:ext uri="{FF2B5EF4-FFF2-40B4-BE49-F238E27FC236}">
                <a16:creationId xmlns:a16="http://schemas.microsoft.com/office/drawing/2014/main" id="{1DBE3B6A-8FC6-47CC-980E-CA70C18BC243}"/>
              </a:ext>
            </a:extLst>
          </p:cNvPr>
          <p:cNvSpPr>
            <a:spLocks noChangeArrowheads="1"/>
          </p:cNvSpPr>
          <p:nvPr/>
        </p:nvSpPr>
        <p:spPr bwMode="auto">
          <a:xfrm>
            <a:off x="0" y="10736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15">
            <a:extLst>
              <a:ext uri="{FF2B5EF4-FFF2-40B4-BE49-F238E27FC236}">
                <a16:creationId xmlns:a16="http://schemas.microsoft.com/office/drawing/2014/main" id="{EA2498F2-D144-46C7-9092-4DCF13F0BA04}"/>
              </a:ext>
            </a:extLst>
          </p:cNvPr>
          <p:cNvSpPr>
            <a:spLocks noChangeArrowheads="1"/>
          </p:cNvSpPr>
          <p:nvPr/>
        </p:nvSpPr>
        <p:spPr bwMode="auto">
          <a:xfrm>
            <a:off x="2484408" y="38866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714D241F-D79F-4B13-858D-C3D4379CFEF7}"/>
              </a:ext>
            </a:extLst>
          </p:cNvPr>
          <p:cNvGraphicFramePr>
            <a:graphicFrameLocks noChangeAspect="1"/>
          </p:cNvGraphicFramePr>
          <p:nvPr>
            <p:extLst/>
          </p:nvPr>
        </p:nvGraphicFramePr>
        <p:xfrm>
          <a:off x="2675031" y="3128966"/>
          <a:ext cx="2075445" cy="393077"/>
        </p:xfrm>
        <a:graphic>
          <a:graphicData uri="http://schemas.openxmlformats.org/presentationml/2006/ole">
            <mc:AlternateContent xmlns:mc="http://schemas.openxmlformats.org/markup-compatibility/2006">
              <mc:Choice xmlns:v="urn:schemas-microsoft-com:vml" Requires="v">
                <p:oleObj spid="_x0000_s12723" name="Equation" r:id="rId7" imgW="1257300" imgH="241300" progId="Equation.3">
                  <p:embed/>
                </p:oleObj>
              </mc:Choice>
              <mc:Fallback>
                <p:oleObj name="Equation" r:id="rId7" imgW="1257300" imgH="241300" progId="Equation.3">
                  <p:embed/>
                  <p:pic>
                    <p:nvPicPr>
                      <p:cNvPr id="23" name="Object 22">
                        <a:extLst>
                          <a:ext uri="{FF2B5EF4-FFF2-40B4-BE49-F238E27FC236}">
                            <a16:creationId xmlns:a16="http://schemas.microsoft.com/office/drawing/2014/main" id="{714D241F-D79F-4B13-858D-C3D4379CF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5031" y="3128966"/>
                        <a:ext cx="2075445" cy="393077"/>
                      </a:xfrm>
                      <a:prstGeom prst="rect">
                        <a:avLst/>
                      </a:prstGeom>
                      <a:noFill/>
                    </p:spPr>
                  </p:pic>
                </p:oleObj>
              </mc:Fallback>
            </mc:AlternateContent>
          </a:graphicData>
        </a:graphic>
      </p:graphicFrame>
      <p:sp>
        <p:nvSpPr>
          <p:cNvPr id="24" name="Rectangle 17">
            <a:extLst>
              <a:ext uri="{FF2B5EF4-FFF2-40B4-BE49-F238E27FC236}">
                <a16:creationId xmlns:a16="http://schemas.microsoft.com/office/drawing/2014/main" id="{A1BF38FA-BD77-40E7-BEA2-74E414593492}"/>
              </a:ext>
            </a:extLst>
          </p:cNvPr>
          <p:cNvSpPr>
            <a:spLocks noChangeArrowheads="1"/>
          </p:cNvSpPr>
          <p:nvPr/>
        </p:nvSpPr>
        <p:spPr bwMode="auto">
          <a:xfrm>
            <a:off x="31958" y="4710032"/>
            <a:ext cx="100713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5" name="Object 24">
            <a:extLst>
              <a:ext uri="{FF2B5EF4-FFF2-40B4-BE49-F238E27FC236}">
                <a16:creationId xmlns:a16="http://schemas.microsoft.com/office/drawing/2014/main" id="{C604F5FC-3BBC-470F-8752-3268B1F9AD98}"/>
              </a:ext>
            </a:extLst>
          </p:cNvPr>
          <p:cNvGraphicFramePr>
            <a:graphicFrameLocks noChangeAspect="1"/>
          </p:cNvGraphicFramePr>
          <p:nvPr>
            <p:extLst/>
          </p:nvPr>
        </p:nvGraphicFramePr>
        <p:xfrm>
          <a:off x="322263" y="3467100"/>
          <a:ext cx="7502525" cy="1017588"/>
        </p:xfrm>
        <a:graphic>
          <a:graphicData uri="http://schemas.openxmlformats.org/presentationml/2006/ole">
            <mc:AlternateContent xmlns:mc="http://schemas.openxmlformats.org/markup-compatibility/2006">
              <mc:Choice xmlns:v="urn:schemas-microsoft-com:vml" Requires="v">
                <p:oleObj spid="_x0000_s12724" name="Equation" r:id="rId9" imgW="4838400" imgH="660240" progId="Equation.3">
                  <p:embed/>
                </p:oleObj>
              </mc:Choice>
              <mc:Fallback>
                <p:oleObj name="Equation" r:id="rId9" imgW="4838400" imgH="660240" progId="Equation.3">
                  <p:embed/>
                  <p:pic>
                    <p:nvPicPr>
                      <p:cNvPr id="25" name="Object 24">
                        <a:extLst>
                          <a:ext uri="{FF2B5EF4-FFF2-40B4-BE49-F238E27FC236}">
                            <a16:creationId xmlns:a16="http://schemas.microsoft.com/office/drawing/2014/main" id="{C604F5FC-3BBC-470F-8752-3268B1F9AD98}"/>
                          </a:ext>
                        </a:extLst>
                      </p:cNvPr>
                      <p:cNvPicPr>
                        <a:picLocks noChangeAspect="1" noChangeArrowheads="1"/>
                      </p:cNvPicPr>
                      <p:nvPr/>
                    </p:nvPicPr>
                    <p:blipFill>
                      <a:blip r:embed="rId10"/>
                      <a:srcRect/>
                      <a:stretch>
                        <a:fillRect/>
                      </a:stretch>
                    </p:blipFill>
                    <p:spPr bwMode="auto">
                      <a:xfrm>
                        <a:off x="322263" y="3467100"/>
                        <a:ext cx="7502525" cy="1017588"/>
                      </a:xfrm>
                      <a:prstGeom prst="rect">
                        <a:avLst/>
                      </a:prstGeom>
                      <a:noFill/>
                    </p:spPr>
                  </p:pic>
                </p:oleObj>
              </mc:Fallback>
            </mc:AlternateContent>
          </a:graphicData>
        </a:graphic>
      </p:graphicFrame>
      <p:sp>
        <p:nvSpPr>
          <p:cNvPr id="31" name="Rectangle 27">
            <a:extLst>
              <a:ext uri="{FF2B5EF4-FFF2-40B4-BE49-F238E27FC236}">
                <a16:creationId xmlns:a16="http://schemas.microsoft.com/office/drawing/2014/main" id="{5B91B7D2-FACD-4DE8-81CA-74C3252623C9}"/>
              </a:ext>
            </a:extLst>
          </p:cNvPr>
          <p:cNvSpPr>
            <a:spLocks noChangeArrowheads="1"/>
          </p:cNvSpPr>
          <p:nvPr/>
        </p:nvSpPr>
        <p:spPr bwMode="auto">
          <a:xfrm>
            <a:off x="19680" y="731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 name="Object 31">
            <a:extLst>
              <a:ext uri="{FF2B5EF4-FFF2-40B4-BE49-F238E27FC236}">
                <a16:creationId xmlns:a16="http://schemas.microsoft.com/office/drawing/2014/main" id="{3EFE4E6E-B5E5-4FAA-9F77-2BE09B3B12A7}"/>
              </a:ext>
            </a:extLst>
          </p:cNvPr>
          <p:cNvGraphicFramePr>
            <a:graphicFrameLocks noChangeAspect="1"/>
          </p:cNvGraphicFramePr>
          <p:nvPr>
            <p:extLst/>
          </p:nvPr>
        </p:nvGraphicFramePr>
        <p:xfrm>
          <a:off x="424728" y="4381458"/>
          <a:ext cx="618022" cy="309011"/>
        </p:xfrm>
        <a:graphic>
          <a:graphicData uri="http://schemas.openxmlformats.org/presentationml/2006/ole">
            <mc:AlternateContent xmlns:mc="http://schemas.openxmlformats.org/markup-compatibility/2006">
              <mc:Choice xmlns:v="urn:schemas-microsoft-com:vml" Requires="v">
                <p:oleObj spid="_x0000_s12725" name="Equation" r:id="rId11" imgW="457200" imgH="228600" progId="Equation.3">
                  <p:embed/>
                </p:oleObj>
              </mc:Choice>
              <mc:Fallback>
                <p:oleObj name="Equation" r:id="rId11" imgW="457200" imgH="228600" progId="Equation.3">
                  <p:embed/>
                  <p:pic>
                    <p:nvPicPr>
                      <p:cNvPr id="32" name="Object 31">
                        <a:extLst>
                          <a:ext uri="{FF2B5EF4-FFF2-40B4-BE49-F238E27FC236}">
                            <a16:creationId xmlns:a16="http://schemas.microsoft.com/office/drawing/2014/main" id="{3EFE4E6E-B5E5-4FAA-9F77-2BE09B3B12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728" y="4381458"/>
                        <a:ext cx="618022" cy="309011"/>
                      </a:xfrm>
                      <a:prstGeom prst="rect">
                        <a:avLst/>
                      </a:prstGeom>
                      <a:noFill/>
                    </p:spPr>
                  </p:pic>
                </p:oleObj>
              </mc:Fallback>
            </mc:AlternateContent>
          </a:graphicData>
        </a:graphic>
      </p:graphicFrame>
      <p:sp>
        <p:nvSpPr>
          <p:cNvPr id="33" name="Rectangle 29">
            <a:extLst>
              <a:ext uri="{FF2B5EF4-FFF2-40B4-BE49-F238E27FC236}">
                <a16:creationId xmlns:a16="http://schemas.microsoft.com/office/drawing/2014/main" id="{B494D8C2-0852-4272-8722-CF01E064F7A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a:extLst>
              <a:ext uri="{FF2B5EF4-FFF2-40B4-BE49-F238E27FC236}">
                <a16:creationId xmlns:a16="http://schemas.microsoft.com/office/drawing/2014/main" id="{010E5042-6726-4CD1-8C63-F9EE2F828B9E}"/>
              </a:ext>
            </a:extLst>
          </p:cNvPr>
          <p:cNvGraphicFramePr>
            <a:graphicFrameLocks noChangeAspect="1"/>
          </p:cNvGraphicFramePr>
          <p:nvPr>
            <p:extLst/>
          </p:nvPr>
        </p:nvGraphicFramePr>
        <p:xfrm>
          <a:off x="224677" y="4819249"/>
          <a:ext cx="4064515" cy="1025745"/>
        </p:xfrm>
        <a:graphic>
          <a:graphicData uri="http://schemas.openxmlformats.org/presentationml/2006/ole">
            <mc:AlternateContent xmlns:mc="http://schemas.openxmlformats.org/markup-compatibility/2006">
              <mc:Choice xmlns:v="urn:schemas-microsoft-com:vml" Requires="v">
                <p:oleObj spid="_x0000_s12726" name="Equation" r:id="rId13" imgW="3022600" imgH="762000" progId="Equation.3">
                  <p:embed/>
                </p:oleObj>
              </mc:Choice>
              <mc:Fallback>
                <p:oleObj name="Equation" r:id="rId13" imgW="3022600" imgH="762000" progId="Equation.3">
                  <p:embed/>
                  <p:pic>
                    <p:nvPicPr>
                      <p:cNvPr id="34" name="Object 33">
                        <a:extLst>
                          <a:ext uri="{FF2B5EF4-FFF2-40B4-BE49-F238E27FC236}">
                            <a16:creationId xmlns:a16="http://schemas.microsoft.com/office/drawing/2014/main" id="{010E5042-6726-4CD1-8C63-F9EE2F828B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677" y="4819249"/>
                        <a:ext cx="4064515" cy="1025745"/>
                      </a:xfrm>
                      <a:prstGeom prst="rect">
                        <a:avLst/>
                      </a:prstGeom>
                      <a:noFill/>
                    </p:spPr>
                  </p:pic>
                </p:oleObj>
              </mc:Fallback>
            </mc:AlternateContent>
          </a:graphicData>
        </a:graphic>
      </p:graphicFrame>
      <p:sp>
        <p:nvSpPr>
          <p:cNvPr id="40" name="Rectangle 51">
            <a:extLst>
              <a:ext uri="{FF2B5EF4-FFF2-40B4-BE49-F238E27FC236}">
                <a16:creationId xmlns:a16="http://schemas.microsoft.com/office/drawing/2014/main" id="{54355100-F265-40F7-B39C-EA032FD8DC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 name="Object 40">
            <a:extLst>
              <a:ext uri="{FF2B5EF4-FFF2-40B4-BE49-F238E27FC236}">
                <a16:creationId xmlns:a16="http://schemas.microsoft.com/office/drawing/2014/main" id="{72FBAEB9-B443-432A-A27F-930FFE3F4079}"/>
              </a:ext>
            </a:extLst>
          </p:cNvPr>
          <p:cNvGraphicFramePr>
            <a:graphicFrameLocks noChangeAspect="1"/>
          </p:cNvGraphicFramePr>
          <p:nvPr>
            <p:extLst/>
          </p:nvPr>
        </p:nvGraphicFramePr>
        <p:xfrm>
          <a:off x="2723268" y="5925727"/>
          <a:ext cx="304603" cy="317295"/>
        </p:xfrm>
        <a:graphic>
          <a:graphicData uri="http://schemas.openxmlformats.org/presentationml/2006/ole">
            <mc:AlternateContent xmlns:mc="http://schemas.openxmlformats.org/markup-compatibility/2006">
              <mc:Choice xmlns:v="urn:schemas-microsoft-com:vml" Requires="v">
                <p:oleObj spid="_x0000_s12727" name="Equation" r:id="rId15" imgW="228600" imgH="241300" progId="Equation.3">
                  <p:embed/>
                </p:oleObj>
              </mc:Choice>
              <mc:Fallback>
                <p:oleObj name="Equation" r:id="rId15" imgW="228600" imgH="241300" progId="Equation.3">
                  <p:embed/>
                  <p:pic>
                    <p:nvPicPr>
                      <p:cNvPr id="41" name="Object 40">
                        <a:extLst>
                          <a:ext uri="{FF2B5EF4-FFF2-40B4-BE49-F238E27FC236}">
                            <a16:creationId xmlns:a16="http://schemas.microsoft.com/office/drawing/2014/main" id="{72FBAEB9-B443-432A-A27F-930FFE3F407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3268" y="5925727"/>
                        <a:ext cx="304603" cy="317295"/>
                      </a:xfrm>
                      <a:prstGeom prst="rect">
                        <a:avLst/>
                      </a:prstGeom>
                      <a:noFill/>
                    </p:spPr>
                  </p:pic>
                </p:oleObj>
              </mc:Fallback>
            </mc:AlternateContent>
          </a:graphicData>
        </a:graphic>
      </p:graphicFrame>
    </p:spTree>
    <p:extLst>
      <p:ext uri="{BB962C8B-B14F-4D97-AF65-F5344CB8AC3E}">
        <p14:creationId xmlns:p14="http://schemas.microsoft.com/office/powerpoint/2010/main" val="90441524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162816"/>
            <a:ext cx="9023350" cy="641739"/>
          </a:xfrm>
        </p:spPr>
        <p:txBody>
          <a:bodyPr/>
          <a:lstStyle/>
          <a:p>
            <a:pPr algn="ctr"/>
            <a:br>
              <a:rPr lang="en-US" dirty="0"/>
            </a:br>
            <a:r>
              <a:rPr lang="en-US" sz="2800" dirty="0"/>
              <a:t>Appendix 2</a:t>
            </a:r>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227</a:t>
            </a:fld>
            <a:endParaRPr lang="en-US" altLang="en-US"/>
          </a:p>
        </p:txBody>
      </p:sp>
      <p:sp>
        <p:nvSpPr>
          <p:cNvPr id="13" name="Rectangle 12">
            <a:extLst>
              <a:ext uri="{FF2B5EF4-FFF2-40B4-BE49-F238E27FC236}">
                <a16:creationId xmlns:a16="http://schemas.microsoft.com/office/drawing/2014/main" id="{7DC6F67C-287B-45E5-AC66-64328E478F47}"/>
              </a:ext>
            </a:extLst>
          </p:cNvPr>
          <p:cNvSpPr/>
          <p:nvPr/>
        </p:nvSpPr>
        <p:spPr>
          <a:xfrm>
            <a:off x="204996" y="915376"/>
            <a:ext cx="8809607" cy="5447645"/>
          </a:xfrm>
          <a:prstGeom prst="rect">
            <a:avLst/>
          </a:prstGeom>
        </p:spPr>
        <p:txBody>
          <a:bodyPr wrap="square">
            <a:spAutoFit/>
          </a:bodyPr>
          <a:lstStyle/>
          <a:p>
            <a:pPr marL="0" marR="0" algn="just">
              <a:spcBef>
                <a:spcPts val="0"/>
              </a:spcBef>
              <a:spcAft>
                <a:spcPts val="0"/>
              </a:spcAft>
            </a:pPr>
            <a:r>
              <a:rPr lang="en-US" sz="2000" dirty="0">
                <a:solidFill>
                  <a:srgbClr val="0000FF"/>
                </a:solidFill>
                <a:latin typeface="+mn-lt"/>
                <a:ea typeface="Arial" panose="020B0604020202020204" pitchFamily="34" charset="0"/>
              </a:rPr>
              <a:t>If the particle velocity and particle transverse coordinates do not change significantly in the cavity, longitudinal and transverse momentum changes are:</a:t>
            </a:r>
          </a:p>
          <a:p>
            <a:pPr marL="0" marR="0" algn="just">
              <a:spcBef>
                <a:spcPts val="0"/>
              </a:spcBef>
              <a:spcAft>
                <a:spcPts val="0"/>
              </a:spcAft>
            </a:pPr>
            <a:endParaRPr lang="en-US" sz="2000" dirty="0">
              <a:solidFill>
                <a:srgbClr val="0000FF"/>
              </a:solidFill>
              <a:effectLst/>
              <a:latin typeface="+mn-lt"/>
              <a:ea typeface="Arial" panose="020B0604020202020204" pitchFamily="34" charset="0"/>
            </a:endParaRPr>
          </a:p>
          <a:p>
            <a:pPr marL="0" marR="0" algn="just">
              <a:spcBef>
                <a:spcPts val="0"/>
              </a:spcBef>
              <a:spcAft>
                <a:spcPts val="0"/>
              </a:spcAft>
            </a:pPr>
            <a:endParaRPr lang="en-US" sz="2000" dirty="0">
              <a:solidFill>
                <a:srgbClr val="0000FF"/>
              </a:solidFill>
              <a:latin typeface="+mn-lt"/>
              <a:ea typeface="Arial" panose="020B0604020202020204" pitchFamily="34" charset="0"/>
            </a:endParaRPr>
          </a:p>
          <a:p>
            <a:pPr marL="0" marR="0" algn="just">
              <a:spcBef>
                <a:spcPts val="0"/>
              </a:spcBef>
              <a:spcAft>
                <a:spcPts val="0"/>
              </a:spcAft>
            </a:pPr>
            <a:endParaRPr lang="en-US" sz="2000" dirty="0">
              <a:solidFill>
                <a:srgbClr val="0000FF"/>
              </a:solidFill>
              <a:effectLst/>
              <a:latin typeface="+mn-lt"/>
              <a:ea typeface="Arial" panose="020B0604020202020204" pitchFamily="34" charset="0"/>
            </a:endParaRPr>
          </a:p>
          <a:p>
            <a:pPr marL="0" marR="0" algn="just">
              <a:spcBef>
                <a:spcPts val="0"/>
              </a:spcBef>
              <a:spcAft>
                <a:spcPts val="0"/>
              </a:spcAft>
            </a:pPr>
            <a:endParaRPr lang="en-US" sz="2000" dirty="0">
              <a:solidFill>
                <a:srgbClr val="0000FF"/>
              </a:solidFill>
              <a:latin typeface="+mn-lt"/>
              <a:ea typeface="Arial" panose="020B0604020202020204" pitchFamily="34" charset="0"/>
            </a:endParaRPr>
          </a:p>
          <a:p>
            <a:pPr marL="0" marR="0" algn="just">
              <a:spcBef>
                <a:spcPts val="0"/>
              </a:spcBef>
              <a:spcAft>
                <a:spcPts val="0"/>
              </a:spcAft>
            </a:pPr>
            <a:r>
              <a:rPr lang="en-US" sz="2000" dirty="0">
                <a:solidFill>
                  <a:srgbClr val="0000FF"/>
                </a:solidFill>
                <a:effectLst/>
                <a:latin typeface="+mn-lt"/>
                <a:ea typeface="Arial" panose="020B0604020202020204" pitchFamily="34" charset="0"/>
              </a:rPr>
              <a:t>However,</a:t>
            </a:r>
          </a:p>
          <a:p>
            <a:pPr marL="0" marR="0" algn="just">
              <a:spcBef>
                <a:spcPts val="0"/>
              </a:spcBef>
              <a:spcAft>
                <a:spcPts val="0"/>
              </a:spcAft>
            </a:pPr>
            <a:endParaRPr lang="en-US" sz="2000" dirty="0">
              <a:solidFill>
                <a:srgbClr val="0000FF"/>
              </a:solidFill>
              <a:latin typeface="+mn-lt"/>
              <a:ea typeface="Arial" panose="020B0604020202020204" pitchFamily="34" charset="0"/>
            </a:endParaRPr>
          </a:p>
          <a:p>
            <a:pPr marL="0" marR="0" algn="just">
              <a:spcBef>
                <a:spcPts val="0"/>
              </a:spcBef>
              <a:spcAft>
                <a:spcPts val="0"/>
              </a:spcAft>
            </a:pPr>
            <a:endParaRPr lang="en-US" sz="2000" dirty="0">
              <a:solidFill>
                <a:srgbClr val="0000FF"/>
              </a:solidFill>
              <a:effectLst/>
              <a:latin typeface="+mn-lt"/>
              <a:ea typeface="Arial" panose="020B0604020202020204" pitchFamily="34" charset="0"/>
            </a:endParaRPr>
          </a:p>
          <a:p>
            <a:pPr marL="0" marR="0" algn="just">
              <a:spcBef>
                <a:spcPts val="0"/>
              </a:spcBef>
              <a:spcAft>
                <a:spcPts val="0"/>
              </a:spcAft>
            </a:pPr>
            <a:r>
              <a:rPr lang="en-US" sz="2000" dirty="0">
                <a:solidFill>
                  <a:srgbClr val="0000FF"/>
                </a:solidFill>
                <a:latin typeface="+mn-lt"/>
                <a:ea typeface="Arial" panose="020B0604020202020204" pitchFamily="34" charset="0"/>
              </a:rPr>
              <a:t>and</a:t>
            </a:r>
          </a:p>
          <a:p>
            <a:pPr marL="0" marR="0" algn="just">
              <a:spcBef>
                <a:spcPts val="0"/>
              </a:spcBef>
              <a:spcAft>
                <a:spcPts val="0"/>
              </a:spcAft>
            </a:pPr>
            <a:endParaRPr lang="en-US" sz="2000" dirty="0">
              <a:solidFill>
                <a:srgbClr val="0000FF"/>
              </a:solidFill>
              <a:latin typeface="+mn-lt"/>
              <a:ea typeface="Arial" panose="020B0604020202020204" pitchFamily="34" charset="0"/>
            </a:endParaRPr>
          </a:p>
          <a:p>
            <a:pPr marL="0" marR="0" algn="just">
              <a:spcBef>
                <a:spcPts val="0"/>
              </a:spcBef>
              <a:spcAft>
                <a:spcPts val="0"/>
              </a:spcAft>
            </a:pPr>
            <a:endParaRPr lang="en-US" sz="2000" dirty="0">
              <a:solidFill>
                <a:srgbClr val="0000FF"/>
              </a:solidFill>
              <a:latin typeface="+mn-lt"/>
              <a:ea typeface="Arial" panose="020B0604020202020204" pitchFamily="34" charset="0"/>
            </a:endParaRPr>
          </a:p>
          <a:p>
            <a:pPr marL="0" marR="0" algn="just">
              <a:spcBef>
                <a:spcPts val="0"/>
              </a:spcBef>
              <a:spcAft>
                <a:spcPts val="0"/>
              </a:spcAft>
            </a:pPr>
            <a:r>
              <a:rPr lang="en-US" sz="2000" dirty="0">
                <a:solidFill>
                  <a:srgbClr val="0000FF"/>
                </a:solidFill>
                <a:latin typeface="+mn-lt"/>
                <a:ea typeface="Arial" panose="020B0604020202020204" pitchFamily="34" charset="0"/>
              </a:rPr>
              <a:t>Finally, we have:</a:t>
            </a:r>
          </a:p>
          <a:p>
            <a:pPr marL="0" marR="0" algn="just">
              <a:spcBef>
                <a:spcPts val="0"/>
              </a:spcBef>
              <a:spcAft>
                <a:spcPts val="0"/>
              </a:spcAft>
            </a:pPr>
            <a:endParaRPr lang="en-US" sz="2000" dirty="0">
              <a:solidFill>
                <a:srgbClr val="0000FF"/>
              </a:solidFill>
              <a:effectLst/>
              <a:latin typeface="+mn-lt"/>
              <a:ea typeface="Arial" panose="020B0604020202020204" pitchFamily="34" charset="0"/>
            </a:endParaRPr>
          </a:p>
          <a:p>
            <a:pPr marL="0" marR="0" algn="just">
              <a:spcBef>
                <a:spcPts val="0"/>
              </a:spcBef>
              <a:spcAft>
                <a:spcPts val="0"/>
              </a:spcAft>
            </a:pPr>
            <a:endParaRPr lang="en-US" sz="2000" dirty="0">
              <a:solidFill>
                <a:srgbClr val="0000FF"/>
              </a:solidFill>
              <a:effectLst/>
              <a:latin typeface="+mn-lt"/>
              <a:ea typeface="Arial" panose="020B0604020202020204" pitchFamily="34" charset="0"/>
            </a:endParaRPr>
          </a:p>
          <a:p>
            <a:pPr marL="0" marR="0" algn="just">
              <a:spcBef>
                <a:spcPts val="0"/>
              </a:spcBef>
              <a:spcAft>
                <a:spcPts val="0"/>
              </a:spcAft>
            </a:pPr>
            <a:r>
              <a:rPr lang="en-US" sz="2000" dirty="0">
                <a:solidFill>
                  <a:srgbClr val="0000FF"/>
                </a:solidFill>
              </a:rPr>
              <a:t>This relation between transverse and longitudinal momentum changes in an RF field is known as Panofsky – Wenzel theorem.</a:t>
            </a:r>
            <a:endParaRPr lang="en-US" sz="2000" dirty="0">
              <a:solidFill>
                <a:srgbClr val="0000FF"/>
              </a:solidFill>
              <a:effectLst/>
              <a:latin typeface="+mn-lt"/>
              <a:ea typeface="Arial" panose="020B0604020202020204" pitchFamily="34" charset="0"/>
            </a:endParaRPr>
          </a:p>
        </p:txBody>
      </p:sp>
      <p:sp>
        <p:nvSpPr>
          <p:cNvPr id="14" name="Rectangle 9">
            <a:extLst>
              <a:ext uri="{FF2B5EF4-FFF2-40B4-BE49-F238E27FC236}">
                <a16:creationId xmlns:a16="http://schemas.microsoft.com/office/drawing/2014/main" id="{1C3F61E0-CF7F-40E7-8A55-D40CEFDFDA3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a:extLst>
              <a:ext uri="{FF2B5EF4-FFF2-40B4-BE49-F238E27FC236}">
                <a16:creationId xmlns:a16="http://schemas.microsoft.com/office/drawing/2014/main" id="{483CAE88-CD6D-4E94-A0B1-A3CF769F3E83}"/>
              </a:ext>
            </a:extLst>
          </p:cNvPr>
          <p:cNvGraphicFramePr>
            <a:graphicFrameLocks noChangeAspect="1"/>
          </p:cNvGraphicFramePr>
          <p:nvPr>
            <p:extLst/>
          </p:nvPr>
        </p:nvGraphicFramePr>
        <p:xfrm>
          <a:off x="429419" y="1526075"/>
          <a:ext cx="4726001" cy="1243003"/>
        </p:xfrm>
        <a:graphic>
          <a:graphicData uri="http://schemas.openxmlformats.org/presentationml/2006/ole">
            <mc:AlternateContent xmlns:mc="http://schemas.openxmlformats.org/markup-compatibility/2006">
              <mc:Choice xmlns:v="urn:schemas-microsoft-com:vml" Requires="v">
                <p:oleObj spid="_x0000_s13602" name="Equation" r:id="rId4" imgW="3479800" imgH="914400" progId="Equation.3">
                  <p:embed/>
                </p:oleObj>
              </mc:Choice>
              <mc:Fallback>
                <p:oleObj name="Equation" r:id="rId4" imgW="3479800" imgH="914400" progId="Equation.3">
                  <p:embed/>
                  <p:pic>
                    <p:nvPicPr>
                      <p:cNvPr id="15" name="Object 14">
                        <a:extLst>
                          <a:ext uri="{FF2B5EF4-FFF2-40B4-BE49-F238E27FC236}">
                            <a16:creationId xmlns:a16="http://schemas.microsoft.com/office/drawing/2014/main" id="{483CAE88-CD6D-4E94-A0B1-A3CF769F3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9" y="1526075"/>
                        <a:ext cx="4726001" cy="1243003"/>
                      </a:xfrm>
                      <a:prstGeom prst="rect">
                        <a:avLst/>
                      </a:prstGeom>
                      <a:noFill/>
                    </p:spPr>
                  </p:pic>
                </p:oleObj>
              </mc:Fallback>
            </mc:AlternateContent>
          </a:graphicData>
        </a:graphic>
      </p:graphicFrame>
      <p:sp>
        <p:nvSpPr>
          <p:cNvPr id="16" name="Rectangle 11">
            <a:extLst>
              <a:ext uri="{FF2B5EF4-FFF2-40B4-BE49-F238E27FC236}">
                <a16:creationId xmlns:a16="http://schemas.microsoft.com/office/drawing/2014/main" id="{C64FD79E-3B6E-4C04-8967-8D86D27D3BC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a:extLst>
              <a:ext uri="{FF2B5EF4-FFF2-40B4-BE49-F238E27FC236}">
                <a16:creationId xmlns:a16="http://schemas.microsoft.com/office/drawing/2014/main" id="{1C278168-4FE8-4DDF-BD3D-C84D07DCCEB7}"/>
              </a:ext>
            </a:extLst>
          </p:cNvPr>
          <p:cNvGraphicFramePr>
            <a:graphicFrameLocks noChangeAspect="1"/>
          </p:cNvGraphicFramePr>
          <p:nvPr>
            <p:extLst/>
          </p:nvPr>
        </p:nvGraphicFramePr>
        <p:xfrm>
          <a:off x="403540" y="3127756"/>
          <a:ext cx="7435798" cy="568100"/>
        </p:xfrm>
        <a:graphic>
          <a:graphicData uri="http://schemas.openxmlformats.org/presentationml/2006/ole">
            <mc:AlternateContent xmlns:mc="http://schemas.openxmlformats.org/markup-compatibility/2006">
              <mc:Choice xmlns:v="urn:schemas-microsoft-com:vml" Requires="v">
                <p:oleObj spid="_x0000_s13603" name="Equation" r:id="rId6" imgW="5613400" imgH="431800" progId="Equation.3">
                  <p:embed/>
                </p:oleObj>
              </mc:Choice>
              <mc:Fallback>
                <p:oleObj name="Equation" r:id="rId6" imgW="5613400" imgH="431800" progId="Equation.3">
                  <p:embed/>
                  <p:pic>
                    <p:nvPicPr>
                      <p:cNvPr id="17" name="Object 16">
                        <a:extLst>
                          <a:ext uri="{FF2B5EF4-FFF2-40B4-BE49-F238E27FC236}">
                            <a16:creationId xmlns:a16="http://schemas.microsoft.com/office/drawing/2014/main" id="{1C278168-4FE8-4DDF-BD3D-C84D07DCCE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540" y="3127756"/>
                        <a:ext cx="7435798" cy="568100"/>
                      </a:xfrm>
                      <a:prstGeom prst="rect">
                        <a:avLst/>
                      </a:prstGeom>
                      <a:noFill/>
                    </p:spPr>
                  </p:pic>
                </p:oleObj>
              </mc:Fallback>
            </mc:AlternateContent>
          </a:graphicData>
        </a:graphic>
      </p:graphicFrame>
      <p:sp>
        <p:nvSpPr>
          <p:cNvPr id="18" name="Rectangle 13">
            <a:extLst>
              <a:ext uri="{FF2B5EF4-FFF2-40B4-BE49-F238E27FC236}">
                <a16:creationId xmlns:a16="http://schemas.microsoft.com/office/drawing/2014/main" id="{DCC64EBC-58E2-41B4-80D1-9D597948498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a:extLst>
              <a:ext uri="{FF2B5EF4-FFF2-40B4-BE49-F238E27FC236}">
                <a16:creationId xmlns:a16="http://schemas.microsoft.com/office/drawing/2014/main" id="{54F0B8DA-1D6D-4F6E-84E7-C62BCF328F40}"/>
              </a:ext>
            </a:extLst>
          </p:cNvPr>
          <p:cNvGraphicFramePr>
            <a:graphicFrameLocks noChangeAspect="1"/>
          </p:cNvGraphicFramePr>
          <p:nvPr>
            <p:extLst/>
          </p:nvPr>
        </p:nvGraphicFramePr>
        <p:xfrm>
          <a:off x="429419" y="4002894"/>
          <a:ext cx="4861602" cy="517729"/>
        </p:xfrm>
        <a:graphic>
          <a:graphicData uri="http://schemas.openxmlformats.org/presentationml/2006/ole">
            <mc:AlternateContent xmlns:mc="http://schemas.openxmlformats.org/markup-compatibility/2006">
              <mc:Choice xmlns:v="urn:schemas-microsoft-com:vml" Requires="v">
                <p:oleObj spid="_x0000_s13604" name="Equation" r:id="rId8" imgW="3670300" imgH="393700" progId="Equation.3">
                  <p:embed/>
                </p:oleObj>
              </mc:Choice>
              <mc:Fallback>
                <p:oleObj name="Equation" r:id="rId8" imgW="3670300" imgH="393700" progId="Equation.3">
                  <p:embed/>
                  <p:pic>
                    <p:nvPicPr>
                      <p:cNvPr id="19" name="Object 18">
                        <a:extLst>
                          <a:ext uri="{FF2B5EF4-FFF2-40B4-BE49-F238E27FC236}">
                            <a16:creationId xmlns:a16="http://schemas.microsoft.com/office/drawing/2014/main" id="{54F0B8DA-1D6D-4F6E-84E7-C62BCF328F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19" y="4002894"/>
                        <a:ext cx="4861602" cy="517729"/>
                      </a:xfrm>
                      <a:prstGeom prst="rect">
                        <a:avLst/>
                      </a:prstGeom>
                      <a:noFill/>
                    </p:spPr>
                  </p:pic>
                </p:oleObj>
              </mc:Fallback>
            </mc:AlternateContent>
          </a:graphicData>
        </a:graphic>
      </p:graphicFrame>
      <p:sp>
        <p:nvSpPr>
          <p:cNvPr id="20" name="Rectangle 15">
            <a:extLst>
              <a:ext uri="{FF2B5EF4-FFF2-40B4-BE49-F238E27FC236}">
                <a16:creationId xmlns:a16="http://schemas.microsoft.com/office/drawing/2014/main" id="{2C8497F4-AE09-4100-A771-38A36E0F9F0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a:extLst>
              <a:ext uri="{FF2B5EF4-FFF2-40B4-BE49-F238E27FC236}">
                <a16:creationId xmlns:a16="http://schemas.microsoft.com/office/drawing/2014/main" id="{4236CD2D-CD93-4C42-A5D4-C35C6C1ADC50}"/>
              </a:ext>
            </a:extLst>
          </p:cNvPr>
          <p:cNvGraphicFramePr>
            <a:graphicFrameLocks noChangeAspect="1"/>
          </p:cNvGraphicFramePr>
          <p:nvPr>
            <p:extLst/>
          </p:nvPr>
        </p:nvGraphicFramePr>
        <p:xfrm>
          <a:off x="517583" y="4973846"/>
          <a:ext cx="1565815" cy="517729"/>
        </p:xfrm>
        <a:graphic>
          <a:graphicData uri="http://schemas.openxmlformats.org/presentationml/2006/ole">
            <mc:AlternateContent xmlns:mc="http://schemas.openxmlformats.org/markup-compatibility/2006">
              <mc:Choice xmlns:v="urn:schemas-microsoft-com:vml" Requires="v">
                <p:oleObj spid="_x0000_s13605" name="Equation" r:id="rId10" imgW="1180588" imgH="393529" progId="Equation.3">
                  <p:embed/>
                </p:oleObj>
              </mc:Choice>
              <mc:Fallback>
                <p:oleObj name="Equation" r:id="rId10" imgW="1180588" imgH="393529" progId="Equation.3">
                  <p:embed/>
                  <p:pic>
                    <p:nvPicPr>
                      <p:cNvPr id="21" name="Object 20">
                        <a:extLst>
                          <a:ext uri="{FF2B5EF4-FFF2-40B4-BE49-F238E27FC236}">
                            <a16:creationId xmlns:a16="http://schemas.microsoft.com/office/drawing/2014/main" id="{4236CD2D-CD93-4C42-A5D4-C35C6C1ADC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583" y="4973846"/>
                        <a:ext cx="1565815" cy="517729"/>
                      </a:xfrm>
                      <a:prstGeom prst="rect">
                        <a:avLst/>
                      </a:prstGeom>
                      <a:noFill/>
                    </p:spPr>
                  </p:pic>
                </p:oleObj>
              </mc:Fallback>
            </mc:AlternateContent>
          </a:graphicData>
        </a:graphic>
      </p:graphicFrame>
      <p:sp>
        <p:nvSpPr>
          <p:cNvPr id="22" name="Rectangle 21">
            <a:extLst>
              <a:ext uri="{FF2B5EF4-FFF2-40B4-BE49-F238E27FC236}">
                <a16:creationId xmlns:a16="http://schemas.microsoft.com/office/drawing/2014/main" id="{9D5FBC05-2B33-4CA4-82FB-928485E545E2}"/>
              </a:ext>
            </a:extLst>
          </p:cNvPr>
          <p:cNvSpPr/>
          <p:nvPr/>
        </p:nvSpPr>
        <p:spPr>
          <a:xfrm>
            <a:off x="429419" y="4973846"/>
            <a:ext cx="1761690" cy="51772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5173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pPr algn="ctr"/>
            <a:r>
              <a:rPr lang="en-US" sz="2400" dirty="0"/>
              <a:t>Appendix 3. Eigen modes properties: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228</a:t>
            </a:fld>
            <a:endParaRPr lang="en-US" dirty="0"/>
          </a:p>
        </p:txBody>
      </p:sp>
      <p:sp>
        <p:nvSpPr>
          <p:cNvPr id="2" name="TextBox 1"/>
          <p:cNvSpPr txBox="1"/>
          <p:nvPr/>
        </p:nvSpPr>
        <p:spPr>
          <a:xfrm>
            <a:off x="895" y="482606"/>
            <a:ext cx="9031342" cy="6370975"/>
          </a:xfrm>
          <a:prstGeom prst="rect">
            <a:avLst/>
          </a:prstGeom>
          <a:noFill/>
        </p:spPr>
        <p:txBody>
          <a:bodyPr wrap="square" rtlCol="0">
            <a:spAutoFit/>
          </a:bodyPr>
          <a:lstStyle/>
          <a:p>
            <a:r>
              <a:rPr lang="en-US" dirty="0">
                <a:solidFill>
                  <a:srgbClr val="0000FF"/>
                </a:solidFill>
              </a:rPr>
              <a:t>Variation properties of the eigenmodes:</a:t>
            </a:r>
          </a:p>
          <a:p>
            <a:endParaRPr lang="en-US" dirty="0">
              <a:solidFill>
                <a:srgbClr val="0000FF"/>
              </a:solidFill>
            </a:endParaRPr>
          </a:p>
          <a:p>
            <a:r>
              <a:rPr lang="en-US" dirty="0">
                <a:solidFill>
                  <a:srgbClr val="0000FF"/>
                </a:solidFill>
              </a:rPr>
              <a:t>                                                        boundary conditions:                              </a:t>
            </a:r>
          </a:p>
          <a:p>
            <a:r>
              <a:rPr lang="en-US" dirty="0">
                <a:solidFill>
                  <a:srgbClr val="0000FF"/>
                </a:solidFill>
              </a:rPr>
              <a:t>Variation gives:</a:t>
            </a:r>
          </a:p>
          <a:p>
            <a:endParaRPr lang="en-US" dirty="0">
              <a:solidFill>
                <a:srgbClr val="0000FF"/>
              </a:solidFill>
            </a:endParaRPr>
          </a:p>
          <a:p>
            <a:endParaRPr lang="en-US" dirty="0">
              <a:solidFill>
                <a:srgbClr val="0000FF"/>
              </a:solidFill>
            </a:endParaRPr>
          </a:p>
          <a:p>
            <a:endParaRPr lang="en-US" dirty="0">
              <a:solidFill>
                <a:srgbClr val="0000FF"/>
              </a:solidFill>
            </a:endParaRPr>
          </a:p>
          <a:p>
            <a:endParaRPr lang="en-US" dirty="0">
              <a:solidFill>
                <a:srgbClr val="0000FF"/>
              </a:solidFill>
            </a:endParaRPr>
          </a:p>
          <a:p>
            <a:r>
              <a:rPr lang="en-US" dirty="0">
                <a:solidFill>
                  <a:srgbClr val="0000FF"/>
                </a:solidFill>
              </a:rPr>
              <a:t>The vector theorem has been used:</a:t>
            </a:r>
          </a:p>
          <a:p>
            <a:endParaRPr lang="en-US" dirty="0">
              <a:solidFill>
                <a:srgbClr val="0000FF"/>
              </a:solidFill>
            </a:endParaRPr>
          </a:p>
          <a:p>
            <a:r>
              <a:rPr lang="en-US" dirty="0">
                <a:solidFill>
                  <a:srgbClr val="0000FF"/>
                </a:solidFill>
              </a:rPr>
              <a:t>Using Gauss theorem on has:</a:t>
            </a: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p:txBody>
      </p:sp>
      <p:pic>
        <p:nvPicPr>
          <p:cNvPr id="6" name="Picture 5">
            <a:extLst>
              <a:ext uri="{FF2B5EF4-FFF2-40B4-BE49-F238E27FC236}">
                <a16:creationId xmlns:a16="http://schemas.microsoft.com/office/drawing/2014/main" id="{6803017D-5813-410E-9C36-6E8B82FF83E1}"/>
              </a:ext>
            </a:extLst>
          </p:cNvPr>
          <p:cNvPicPr>
            <a:picLocks noChangeAspect="1"/>
          </p:cNvPicPr>
          <p:nvPr/>
        </p:nvPicPr>
        <p:blipFill>
          <a:blip r:embed="rId3"/>
          <a:stretch>
            <a:fillRect/>
          </a:stretch>
        </p:blipFill>
        <p:spPr>
          <a:xfrm>
            <a:off x="111763" y="900260"/>
            <a:ext cx="2600864" cy="740852"/>
          </a:xfrm>
          <a:prstGeom prst="rect">
            <a:avLst/>
          </a:prstGeom>
        </p:spPr>
      </p:pic>
      <p:pic>
        <p:nvPicPr>
          <p:cNvPr id="9" name="Picture 8">
            <a:extLst>
              <a:ext uri="{FF2B5EF4-FFF2-40B4-BE49-F238E27FC236}">
                <a16:creationId xmlns:a16="http://schemas.microsoft.com/office/drawing/2014/main" id="{A0C06C9A-2877-47EE-BA82-2522E9C84BBE}"/>
              </a:ext>
            </a:extLst>
          </p:cNvPr>
          <p:cNvPicPr>
            <a:picLocks noChangeAspect="1"/>
          </p:cNvPicPr>
          <p:nvPr/>
        </p:nvPicPr>
        <p:blipFill>
          <a:blip r:embed="rId4"/>
          <a:stretch>
            <a:fillRect/>
          </a:stretch>
        </p:blipFill>
        <p:spPr>
          <a:xfrm>
            <a:off x="56329" y="2675901"/>
            <a:ext cx="5775128" cy="759681"/>
          </a:xfrm>
          <a:prstGeom prst="rect">
            <a:avLst/>
          </a:prstGeom>
        </p:spPr>
      </p:pic>
      <p:pic>
        <p:nvPicPr>
          <p:cNvPr id="14" name="Picture 13">
            <a:extLst>
              <a:ext uri="{FF2B5EF4-FFF2-40B4-BE49-F238E27FC236}">
                <a16:creationId xmlns:a16="http://schemas.microsoft.com/office/drawing/2014/main" id="{6C07B7E4-2E37-4692-9AFB-86C2F06C5668}"/>
              </a:ext>
            </a:extLst>
          </p:cNvPr>
          <p:cNvPicPr>
            <a:picLocks noChangeAspect="1"/>
          </p:cNvPicPr>
          <p:nvPr/>
        </p:nvPicPr>
        <p:blipFill>
          <a:blip r:embed="rId5"/>
          <a:stretch>
            <a:fillRect/>
          </a:stretch>
        </p:blipFill>
        <p:spPr>
          <a:xfrm>
            <a:off x="56329" y="1959628"/>
            <a:ext cx="7474531" cy="733597"/>
          </a:xfrm>
          <a:prstGeom prst="rect">
            <a:avLst/>
          </a:prstGeom>
        </p:spPr>
      </p:pic>
      <p:sp>
        <p:nvSpPr>
          <p:cNvPr id="16" name="Arrow: Down 15">
            <a:extLst>
              <a:ext uri="{FF2B5EF4-FFF2-40B4-BE49-F238E27FC236}">
                <a16:creationId xmlns:a16="http://schemas.microsoft.com/office/drawing/2014/main" id="{79ED3050-C0BA-48AE-8F63-85BFCAB03DB9}"/>
              </a:ext>
            </a:extLst>
          </p:cNvPr>
          <p:cNvSpPr/>
          <p:nvPr/>
        </p:nvSpPr>
        <p:spPr>
          <a:xfrm>
            <a:off x="3381235" y="2404936"/>
            <a:ext cx="353683" cy="465826"/>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ECF6A2F-F4F6-4720-BF48-FCC3B7F51C23}"/>
              </a:ext>
            </a:extLst>
          </p:cNvPr>
          <p:cNvPicPr>
            <a:picLocks noChangeAspect="1"/>
          </p:cNvPicPr>
          <p:nvPr/>
        </p:nvPicPr>
        <p:blipFill>
          <a:blip r:embed="rId6"/>
          <a:stretch>
            <a:fillRect/>
          </a:stretch>
        </p:blipFill>
        <p:spPr>
          <a:xfrm>
            <a:off x="107090" y="3851021"/>
            <a:ext cx="5905521" cy="366803"/>
          </a:xfrm>
          <a:prstGeom prst="rect">
            <a:avLst/>
          </a:prstGeom>
        </p:spPr>
      </p:pic>
      <p:pic>
        <p:nvPicPr>
          <p:cNvPr id="18" name="Picture 17">
            <a:extLst>
              <a:ext uri="{FF2B5EF4-FFF2-40B4-BE49-F238E27FC236}">
                <a16:creationId xmlns:a16="http://schemas.microsoft.com/office/drawing/2014/main" id="{26E35C39-50C4-4949-B9AD-CBEB1037AD39}"/>
              </a:ext>
            </a:extLst>
          </p:cNvPr>
          <p:cNvPicPr>
            <a:picLocks noChangeAspect="1"/>
          </p:cNvPicPr>
          <p:nvPr/>
        </p:nvPicPr>
        <p:blipFill>
          <a:blip r:embed="rId7"/>
          <a:stretch>
            <a:fillRect/>
          </a:stretch>
        </p:blipFill>
        <p:spPr>
          <a:xfrm>
            <a:off x="3891894" y="847986"/>
            <a:ext cx="2699529" cy="414634"/>
          </a:xfrm>
          <a:prstGeom prst="rect">
            <a:avLst/>
          </a:prstGeom>
        </p:spPr>
      </p:pic>
      <p:pic>
        <p:nvPicPr>
          <p:cNvPr id="19" name="Picture 18">
            <a:extLst>
              <a:ext uri="{FF2B5EF4-FFF2-40B4-BE49-F238E27FC236}">
                <a16:creationId xmlns:a16="http://schemas.microsoft.com/office/drawing/2014/main" id="{1B32DC9F-F266-4B31-B80C-EBFED9312008}"/>
              </a:ext>
            </a:extLst>
          </p:cNvPr>
          <p:cNvPicPr>
            <a:picLocks noChangeAspect="1"/>
          </p:cNvPicPr>
          <p:nvPr/>
        </p:nvPicPr>
        <p:blipFill>
          <a:blip r:embed="rId8"/>
          <a:stretch>
            <a:fillRect/>
          </a:stretch>
        </p:blipFill>
        <p:spPr>
          <a:xfrm>
            <a:off x="6663815" y="1250587"/>
            <a:ext cx="1647825" cy="390525"/>
          </a:xfrm>
          <a:prstGeom prst="rect">
            <a:avLst/>
          </a:prstGeom>
        </p:spPr>
      </p:pic>
      <p:pic>
        <p:nvPicPr>
          <p:cNvPr id="20" name="Picture 19">
            <a:extLst>
              <a:ext uri="{FF2B5EF4-FFF2-40B4-BE49-F238E27FC236}">
                <a16:creationId xmlns:a16="http://schemas.microsoft.com/office/drawing/2014/main" id="{F2CAA386-BF11-4EA1-94EA-42D82095CAC1}"/>
              </a:ext>
            </a:extLst>
          </p:cNvPr>
          <p:cNvPicPr>
            <a:picLocks noChangeAspect="1"/>
          </p:cNvPicPr>
          <p:nvPr/>
        </p:nvPicPr>
        <p:blipFill>
          <a:blip r:embed="rId9"/>
          <a:stretch>
            <a:fillRect/>
          </a:stretch>
        </p:blipFill>
        <p:spPr>
          <a:xfrm>
            <a:off x="111763" y="4590004"/>
            <a:ext cx="8298992" cy="835932"/>
          </a:xfrm>
          <a:prstGeom prst="rect">
            <a:avLst/>
          </a:prstGeom>
        </p:spPr>
      </p:pic>
      <p:sp>
        <p:nvSpPr>
          <p:cNvPr id="21" name="Arrow: Down 20">
            <a:extLst>
              <a:ext uri="{FF2B5EF4-FFF2-40B4-BE49-F238E27FC236}">
                <a16:creationId xmlns:a16="http://schemas.microsoft.com/office/drawing/2014/main" id="{2570BDBC-91C9-4B52-B71D-CE05324B36AC}"/>
              </a:ext>
            </a:extLst>
          </p:cNvPr>
          <p:cNvSpPr/>
          <p:nvPr/>
        </p:nvSpPr>
        <p:spPr>
          <a:xfrm>
            <a:off x="3381235" y="5249008"/>
            <a:ext cx="353683" cy="465826"/>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2620D73-7E48-4137-85B8-2AA2EC3C340D}"/>
              </a:ext>
            </a:extLst>
          </p:cNvPr>
          <p:cNvPicPr>
            <a:picLocks noChangeAspect="1"/>
          </p:cNvPicPr>
          <p:nvPr/>
        </p:nvPicPr>
        <p:blipFill>
          <a:blip r:embed="rId10"/>
          <a:stretch>
            <a:fillRect/>
          </a:stretch>
        </p:blipFill>
        <p:spPr>
          <a:xfrm>
            <a:off x="2843212" y="5790939"/>
            <a:ext cx="1152525" cy="438150"/>
          </a:xfrm>
          <a:prstGeom prst="rect">
            <a:avLst/>
          </a:prstGeom>
          <a:ln w="31750">
            <a:solidFill>
              <a:srgbClr val="FF0000"/>
            </a:solidFill>
          </a:ln>
        </p:spPr>
      </p:pic>
      <p:sp>
        <p:nvSpPr>
          <p:cNvPr id="23" name="Rectangle 22">
            <a:extLst>
              <a:ext uri="{FF2B5EF4-FFF2-40B4-BE49-F238E27FC236}">
                <a16:creationId xmlns:a16="http://schemas.microsoft.com/office/drawing/2014/main" id="{9503695D-B137-4239-847D-F8CCEB543F84}"/>
              </a:ext>
            </a:extLst>
          </p:cNvPr>
          <p:cNvSpPr/>
          <p:nvPr/>
        </p:nvSpPr>
        <p:spPr>
          <a:xfrm>
            <a:off x="2843212" y="5790939"/>
            <a:ext cx="1152525" cy="43815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38737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A0031A-75C8-4F5B-91DB-1A62EB802106}"/>
              </a:ext>
            </a:extLst>
          </p:cNvPr>
          <p:cNvPicPr>
            <a:picLocks noChangeAspect="1"/>
          </p:cNvPicPr>
          <p:nvPr/>
        </p:nvPicPr>
        <p:blipFill>
          <a:blip r:embed="rId3"/>
          <a:stretch>
            <a:fillRect/>
          </a:stretch>
        </p:blipFill>
        <p:spPr>
          <a:xfrm>
            <a:off x="424520" y="5436951"/>
            <a:ext cx="1749692" cy="895350"/>
          </a:xfrm>
          <a:prstGeom prst="rect">
            <a:avLst/>
          </a:prstGeom>
        </p:spPr>
      </p:pic>
      <p:sp>
        <p:nvSpPr>
          <p:cNvPr id="7" name="Title 6"/>
          <p:cNvSpPr>
            <a:spLocks noGrp="1"/>
          </p:cNvSpPr>
          <p:nvPr>
            <p:ph type="title"/>
          </p:nvPr>
        </p:nvSpPr>
        <p:spPr>
          <a:xfrm>
            <a:off x="228600" y="78936"/>
            <a:ext cx="8686800" cy="427877"/>
          </a:xfrm>
        </p:spPr>
        <p:txBody>
          <a:bodyPr/>
          <a:lstStyle/>
          <a:p>
            <a:pPr algn="ctr"/>
            <a:r>
              <a:rPr lang="en-US" sz="2400" dirty="0"/>
              <a:t>Appendix 3.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229</a:t>
            </a:fld>
            <a:endParaRPr lang="en-US" dirty="0"/>
          </a:p>
        </p:txBody>
      </p:sp>
      <p:sp>
        <p:nvSpPr>
          <p:cNvPr id="2" name="TextBox 1"/>
          <p:cNvSpPr txBox="1"/>
          <p:nvPr/>
        </p:nvSpPr>
        <p:spPr>
          <a:xfrm>
            <a:off x="112658" y="437880"/>
            <a:ext cx="9031342" cy="830997"/>
          </a:xfrm>
          <a:prstGeom prst="rect">
            <a:avLst/>
          </a:prstGeom>
          <a:noFill/>
        </p:spPr>
        <p:txBody>
          <a:bodyPr wrap="square" rtlCol="0">
            <a:spAutoFit/>
          </a:bodyPr>
          <a:lstStyle/>
          <a:p>
            <a:r>
              <a:rPr lang="en-US" dirty="0"/>
              <a:t>Small perturbations of the cavity geometry:</a:t>
            </a:r>
          </a:p>
          <a:p>
            <a:endParaRPr lang="en-US" dirty="0"/>
          </a:p>
        </p:txBody>
      </p:sp>
      <p:pic>
        <p:nvPicPr>
          <p:cNvPr id="6" name="Picture 5">
            <a:extLst>
              <a:ext uri="{FF2B5EF4-FFF2-40B4-BE49-F238E27FC236}">
                <a16:creationId xmlns:a16="http://schemas.microsoft.com/office/drawing/2014/main" id="{DCF03AA8-7288-4411-AFB1-196B55F6FF0E}"/>
              </a:ext>
            </a:extLst>
          </p:cNvPr>
          <p:cNvPicPr>
            <a:picLocks noChangeAspect="1"/>
          </p:cNvPicPr>
          <p:nvPr/>
        </p:nvPicPr>
        <p:blipFill>
          <a:blip r:embed="rId4"/>
          <a:stretch>
            <a:fillRect/>
          </a:stretch>
        </p:blipFill>
        <p:spPr>
          <a:xfrm>
            <a:off x="-7430" y="876645"/>
            <a:ext cx="1488514" cy="1941219"/>
          </a:xfrm>
          <a:prstGeom prst="rect">
            <a:avLst/>
          </a:prstGeom>
        </p:spPr>
      </p:pic>
      <p:pic>
        <p:nvPicPr>
          <p:cNvPr id="9" name="Picture 8">
            <a:extLst>
              <a:ext uri="{FF2B5EF4-FFF2-40B4-BE49-F238E27FC236}">
                <a16:creationId xmlns:a16="http://schemas.microsoft.com/office/drawing/2014/main" id="{BBCE27C1-9220-4483-8CF0-23FE62FC8401}"/>
              </a:ext>
            </a:extLst>
          </p:cNvPr>
          <p:cNvPicPr>
            <a:picLocks noChangeAspect="1"/>
          </p:cNvPicPr>
          <p:nvPr/>
        </p:nvPicPr>
        <p:blipFill>
          <a:blip r:embed="rId5"/>
          <a:stretch>
            <a:fillRect/>
          </a:stretch>
        </p:blipFill>
        <p:spPr>
          <a:xfrm>
            <a:off x="1446641" y="876645"/>
            <a:ext cx="7584702" cy="1005465"/>
          </a:xfrm>
          <a:prstGeom prst="rect">
            <a:avLst/>
          </a:prstGeom>
        </p:spPr>
      </p:pic>
      <p:pic>
        <p:nvPicPr>
          <p:cNvPr id="12" name="Picture 11">
            <a:extLst>
              <a:ext uri="{FF2B5EF4-FFF2-40B4-BE49-F238E27FC236}">
                <a16:creationId xmlns:a16="http://schemas.microsoft.com/office/drawing/2014/main" id="{8EA719C0-2E46-4E9C-BFED-70C92081E95F}"/>
              </a:ext>
            </a:extLst>
          </p:cNvPr>
          <p:cNvPicPr>
            <a:picLocks noChangeAspect="1"/>
          </p:cNvPicPr>
          <p:nvPr/>
        </p:nvPicPr>
        <p:blipFill>
          <a:blip r:embed="rId6"/>
          <a:stretch>
            <a:fillRect/>
          </a:stretch>
        </p:blipFill>
        <p:spPr>
          <a:xfrm>
            <a:off x="1446641" y="1848031"/>
            <a:ext cx="7584702" cy="969833"/>
          </a:xfrm>
          <a:prstGeom prst="rect">
            <a:avLst/>
          </a:prstGeom>
        </p:spPr>
      </p:pic>
      <p:pic>
        <p:nvPicPr>
          <p:cNvPr id="13" name="Picture 12">
            <a:extLst>
              <a:ext uri="{FF2B5EF4-FFF2-40B4-BE49-F238E27FC236}">
                <a16:creationId xmlns:a16="http://schemas.microsoft.com/office/drawing/2014/main" id="{82EA3691-C73A-4C11-9F38-BA6A8D5677E2}"/>
              </a:ext>
            </a:extLst>
          </p:cNvPr>
          <p:cNvPicPr>
            <a:picLocks noChangeAspect="1"/>
          </p:cNvPicPr>
          <p:nvPr/>
        </p:nvPicPr>
        <p:blipFill>
          <a:blip r:embed="rId7"/>
          <a:stretch>
            <a:fillRect/>
          </a:stretch>
        </p:blipFill>
        <p:spPr>
          <a:xfrm>
            <a:off x="112658" y="2864467"/>
            <a:ext cx="6699314" cy="787066"/>
          </a:xfrm>
          <a:prstGeom prst="rect">
            <a:avLst/>
          </a:prstGeom>
        </p:spPr>
      </p:pic>
      <p:sp>
        <p:nvSpPr>
          <p:cNvPr id="14" name="TextBox 13">
            <a:extLst>
              <a:ext uri="{FF2B5EF4-FFF2-40B4-BE49-F238E27FC236}">
                <a16:creationId xmlns:a16="http://schemas.microsoft.com/office/drawing/2014/main" id="{EA45DD62-BEAC-4C18-9799-4BC157138898}"/>
              </a:ext>
            </a:extLst>
          </p:cNvPr>
          <p:cNvSpPr txBox="1"/>
          <p:nvPr/>
        </p:nvSpPr>
        <p:spPr>
          <a:xfrm>
            <a:off x="112658" y="3738360"/>
            <a:ext cx="7593745" cy="461665"/>
          </a:xfrm>
          <a:prstGeom prst="rect">
            <a:avLst/>
          </a:prstGeom>
          <a:noFill/>
        </p:spPr>
        <p:txBody>
          <a:bodyPr wrap="none" rtlCol="0">
            <a:spAutoFit/>
          </a:bodyPr>
          <a:lstStyle/>
          <a:p>
            <a:r>
              <a:rPr lang="en-US" dirty="0"/>
              <a:t>On the other hand,                                                                 and </a:t>
            </a:r>
          </a:p>
        </p:txBody>
      </p:sp>
      <p:pic>
        <p:nvPicPr>
          <p:cNvPr id="15" name="Picture 14">
            <a:extLst>
              <a:ext uri="{FF2B5EF4-FFF2-40B4-BE49-F238E27FC236}">
                <a16:creationId xmlns:a16="http://schemas.microsoft.com/office/drawing/2014/main" id="{171D331A-05EE-4ACD-A9CE-868B3F9566B4}"/>
              </a:ext>
            </a:extLst>
          </p:cNvPr>
          <p:cNvPicPr>
            <a:picLocks noChangeAspect="1"/>
          </p:cNvPicPr>
          <p:nvPr/>
        </p:nvPicPr>
        <p:blipFill>
          <a:blip r:embed="rId8"/>
          <a:stretch>
            <a:fillRect/>
          </a:stretch>
        </p:blipFill>
        <p:spPr>
          <a:xfrm>
            <a:off x="2720589" y="3528170"/>
            <a:ext cx="4162425" cy="742950"/>
          </a:xfrm>
          <a:prstGeom prst="rect">
            <a:avLst/>
          </a:prstGeom>
        </p:spPr>
      </p:pic>
      <p:pic>
        <p:nvPicPr>
          <p:cNvPr id="16" name="Picture 15">
            <a:extLst>
              <a:ext uri="{FF2B5EF4-FFF2-40B4-BE49-F238E27FC236}">
                <a16:creationId xmlns:a16="http://schemas.microsoft.com/office/drawing/2014/main" id="{F1313AC7-5FF5-475A-A762-9989B8FB600A}"/>
              </a:ext>
            </a:extLst>
          </p:cNvPr>
          <p:cNvPicPr>
            <a:picLocks noChangeAspect="1"/>
          </p:cNvPicPr>
          <p:nvPr/>
        </p:nvPicPr>
        <p:blipFill>
          <a:blip r:embed="rId9"/>
          <a:stretch>
            <a:fillRect/>
          </a:stretch>
        </p:blipFill>
        <p:spPr>
          <a:xfrm>
            <a:off x="429419" y="4360771"/>
            <a:ext cx="1749692" cy="662505"/>
          </a:xfrm>
          <a:prstGeom prst="rect">
            <a:avLst/>
          </a:prstGeom>
        </p:spPr>
      </p:pic>
      <p:sp>
        <p:nvSpPr>
          <p:cNvPr id="17" name="Arrow: Down 16">
            <a:extLst>
              <a:ext uri="{FF2B5EF4-FFF2-40B4-BE49-F238E27FC236}">
                <a16:creationId xmlns:a16="http://schemas.microsoft.com/office/drawing/2014/main" id="{2E2A8190-3710-4861-A7EE-40E7CBCBD7F6}"/>
              </a:ext>
            </a:extLst>
          </p:cNvPr>
          <p:cNvSpPr/>
          <p:nvPr/>
        </p:nvSpPr>
        <p:spPr>
          <a:xfrm>
            <a:off x="1049024" y="4985126"/>
            <a:ext cx="353683" cy="465826"/>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48C58AB-3C7F-4029-BD64-6D1934B03D41}"/>
              </a:ext>
            </a:extLst>
          </p:cNvPr>
          <p:cNvSpPr txBox="1"/>
          <p:nvPr/>
        </p:nvSpPr>
        <p:spPr>
          <a:xfrm>
            <a:off x="2404419" y="5680962"/>
            <a:ext cx="2557110" cy="461665"/>
          </a:xfrm>
          <a:prstGeom prst="rect">
            <a:avLst/>
          </a:prstGeom>
          <a:noFill/>
        </p:spPr>
        <p:txBody>
          <a:bodyPr wrap="none" rtlCol="0">
            <a:spAutoFit/>
          </a:bodyPr>
          <a:lstStyle/>
          <a:p>
            <a:r>
              <a:rPr lang="en-US" dirty="0"/>
              <a:t>(compare to </a:t>
            </a:r>
            <a:r>
              <a:rPr lang="en-US" i="1" dirty="0">
                <a:solidFill>
                  <a:schemeClr val="accent6">
                    <a:lumMod val="50000"/>
                  </a:schemeClr>
                </a:solidFill>
                <a:latin typeface="Times New Roman" panose="02020603050405020304" pitchFamily="18" charset="0"/>
                <a:cs typeface="Times New Roman" panose="02020603050405020304" pitchFamily="18" charset="0"/>
              </a:rPr>
              <a:t>E=</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ν</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h</a:t>
            </a:r>
            <a:r>
              <a:rPr lang="en-US" dirty="0">
                <a:solidFill>
                  <a:srgbClr val="003087"/>
                </a:solidFill>
                <a:latin typeface="+mn-lt"/>
                <a:ea typeface="Cambria Math" panose="02040503050406030204" pitchFamily="18" charset="0"/>
                <a:cs typeface="Times New Roman" panose="02020603050405020304" pitchFamily="18" charset="0"/>
              </a:rPr>
              <a:t>)</a:t>
            </a:r>
            <a:endParaRPr lang="en-US" dirty="0">
              <a:solidFill>
                <a:srgbClr val="003087"/>
              </a:solidFill>
              <a:latin typeface="+mn-lt"/>
              <a:cs typeface="Times New Roman" panose="02020603050405020304" pitchFamily="18" charset="0"/>
            </a:endParaRPr>
          </a:p>
        </p:txBody>
      </p:sp>
      <p:sp>
        <p:nvSpPr>
          <p:cNvPr id="20" name="TextBox 19">
            <a:extLst>
              <a:ext uri="{FF2B5EF4-FFF2-40B4-BE49-F238E27FC236}">
                <a16:creationId xmlns:a16="http://schemas.microsoft.com/office/drawing/2014/main" id="{A5CC9C6C-8CBA-4EB4-80A4-5274D0F10B35}"/>
              </a:ext>
            </a:extLst>
          </p:cNvPr>
          <p:cNvSpPr txBox="1"/>
          <p:nvPr/>
        </p:nvSpPr>
        <p:spPr>
          <a:xfrm>
            <a:off x="6811972" y="3012518"/>
            <a:ext cx="2539873" cy="461665"/>
          </a:xfrm>
          <a:prstGeom prst="rect">
            <a:avLst/>
          </a:prstGeom>
          <a:noFill/>
        </p:spPr>
        <p:txBody>
          <a:bodyPr wrap="square" rtlCol="0">
            <a:spAutoFit/>
          </a:bodyPr>
          <a:lstStyle/>
          <a:p>
            <a:r>
              <a:rPr lang="en-US" dirty="0">
                <a:latin typeface="Cambria Math" panose="02040503050406030204" pitchFamily="18" charset="0"/>
                <a:ea typeface="Cambria Math" panose="02040503050406030204" pitchFamily="18" charset="0"/>
              </a:rPr>
              <a:t>←</a:t>
            </a:r>
            <a:r>
              <a:rPr lang="en-US" dirty="0"/>
              <a:t>Slater theorem</a:t>
            </a:r>
          </a:p>
        </p:txBody>
      </p:sp>
      <p:sp>
        <p:nvSpPr>
          <p:cNvPr id="8" name="Rectangle 7">
            <a:extLst>
              <a:ext uri="{FF2B5EF4-FFF2-40B4-BE49-F238E27FC236}">
                <a16:creationId xmlns:a16="http://schemas.microsoft.com/office/drawing/2014/main" id="{98AD1432-F760-4B6B-9F52-FF1F4A590B4A}"/>
              </a:ext>
            </a:extLst>
          </p:cNvPr>
          <p:cNvSpPr/>
          <p:nvPr/>
        </p:nvSpPr>
        <p:spPr>
          <a:xfrm>
            <a:off x="424520" y="5450952"/>
            <a:ext cx="1839709" cy="80925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3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F0A3FB-EF92-4AB7-A2AC-0DA29DE051F5}"/>
              </a:ext>
            </a:extLst>
          </p:cNvPr>
          <p:cNvPicPr>
            <a:picLocks noChangeAspect="1"/>
          </p:cNvPicPr>
          <p:nvPr/>
        </p:nvPicPr>
        <p:blipFill>
          <a:blip r:embed="rId2"/>
          <a:stretch>
            <a:fillRect/>
          </a:stretch>
        </p:blipFill>
        <p:spPr>
          <a:xfrm>
            <a:off x="177747" y="5305717"/>
            <a:ext cx="1421505" cy="463534"/>
          </a:xfrm>
          <a:prstGeom prst="rect">
            <a:avLst/>
          </a:prstGeom>
        </p:spPr>
      </p:pic>
      <p:pic>
        <p:nvPicPr>
          <p:cNvPr id="16" name="Picture 15">
            <a:extLst>
              <a:ext uri="{FF2B5EF4-FFF2-40B4-BE49-F238E27FC236}">
                <a16:creationId xmlns:a16="http://schemas.microsoft.com/office/drawing/2014/main" id="{79EA2F08-196E-47F5-9738-B229E1DDFD25}"/>
              </a:ext>
            </a:extLst>
          </p:cNvPr>
          <p:cNvPicPr>
            <a:picLocks noChangeAspect="1"/>
          </p:cNvPicPr>
          <p:nvPr/>
        </p:nvPicPr>
        <p:blipFill>
          <a:blip r:embed="rId3"/>
          <a:stretch>
            <a:fillRect/>
          </a:stretch>
        </p:blipFill>
        <p:spPr>
          <a:xfrm>
            <a:off x="2240774" y="2931490"/>
            <a:ext cx="4662451" cy="409575"/>
          </a:xfrm>
          <a:prstGeom prst="rect">
            <a:avLst/>
          </a:prstGeom>
        </p:spPr>
      </p:pic>
      <p:pic>
        <p:nvPicPr>
          <p:cNvPr id="18" name="Picture 17">
            <a:extLst>
              <a:ext uri="{FF2B5EF4-FFF2-40B4-BE49-F238E27FC236}">
                <a16:creationId xmlns:a16="http://schemas.microsoft.com/office/drawing/2014/main" id="{F15AD18B-15CA-4C91-86E4-E8210AD0354A}"/>
              </a:ext>
            </a:extLst>
          </p:cNvPr>
          <p:cNvPicPr>
            <a:picLocks noChangeAspect="1"/>
          </p:cNvPicPr>
          <p:nvPr/>
        </p:nvPicPr>
        <p:blipFill>
          <a:blip r:embed="rId4"/>
          <a:stretch>
            <a:fillRect/>
          </a:stretch>
        </p:blipFill>
        <p:spPr>
          <a:xfrm>
            <a:off x="-35363" y="4399576"/>
            <a:ext cx="4243930" cy="806234"/>
          </a:xfrm>
          <a:prstGeom prst="rect">
            <a:avLst/>
          </a:prstGeom>
        </p:spPr>
      </p:pic>
      <p:pic>
        <p:nvPicPr>
          <p:cNvPr id="17" name="Picture 16">
            <a:extLst>
              <a:ext uri="{FF2B5EF4-FFF2-40B4-BE49-F238E27FC236}">
                <a16:creationId xmlns:a16="http://schemas.microsoft.com/office/drawing/2014/main" id="{466FC22A-0D66-4982-B55C-88F0B0793017}"/>
              </a:ext>
            </a:extLst>
          </p:cNvPr>
          <p:cNvPicPr>
            <a:picLocks noChangeAspect="1"/>
          </p:cNvPicPr>
          <p:nvPr/>
        </p:nvPicPr>
        <p:blipFill>
          <a:blip r:embed="rId5"/>
          <a:stretch>
            <a:fillRect/>
          </a:stretch>
        </p:blipFill>
        <p:spPr>
          <a:xfrm>
            <a:off x="-25838" y="3755232"/>
            <a:ext cx="5875090" cy="784931"/>
          </a:xfrm>
          <a:prstGeom prst="rect">
            <a:avLst/>
          </a:prstGeom>
        </p:spPr>
      </p:pic>
      <p:pic>
        <p:nvPicPr>
          <p:cNvPr id="7" name="Picture 6">
            <a:extLst>
              <a:ext uri="{FF2B5EF4-FFF2-40B4-BE49-F238E27FC236}">
                <a16:creationId xmlns:a16="http://schemas.microsoft.com/office/drawing/2014/main" id="{6EAE2B6D-CD83-457C-ACC4-DE3111F68B79}"/>
              </a:ext>
            </a:extLst>
          </p:cNvPr>
          <p:cNvPicPr>
            <a:picLocks noChangeAspect="1"/>
          </p:cNvPicPr>
          <p:nvPr/>
        </p:nvPicPr>
        <p:blipFill>
          <a:blip r:embed="rId6"/>
          <a:stretch>
            <a:fillRect/>
          </a:stretch>
        </p:blipFill>
        <p:spPr>
          <a:xfrm>
            <a:off x="-68438" y="1640615"/>
            <a:ext cx="4408429" cy="812983"/>
          </a:xfrm>
          <a:prstGeom prst="rect">
            <a:avLst/>
          </a:prstGeom>
        </p:spPr>
      </p:pic>
      <p:pic>
        <p:nvPicPr>
          <p:cNvPr id="8" name="Picture 7">
            <a:extLst>
              <a:ext uri="{FF2B5EF4-FFF2-40B4-BE49-F238E27FC236}">
                <a16:creationId xmlns:a16="http://schemas.microsoft.com/office/drawing/2014/main" id="{024BCA16-FF36-48AD-BD7E-DBD160EE7C27}"/>
              </a:ext>
            </a:extLst>
          </p:cNvPr>
          <p:cNvPicPr>
            <a:picLocks noChangeAspect="1"/>
          </p:cNvPicPr>
          <p:nvPr/>
        </p:nvPicPr>
        <p:blipFill>
          <a:blip r:embed="rId7"/>
          <a:stretch>
            <a:fillRect/>
          </a:stretch>
        </p:blipFill>
        <p:spPr>
          <a:xfrm>
            <a:off x="3430679" y="1603563"/>
            <a:ext cx="2401464" cy="788716"/>
          </a:xfrm>
          <a:prstGeom prst="rect">
            <a:avLst/>
          </a:prstGeom>
        </p:spPr>
      </p:pic>
      <p:sp>
        <p:nvSpPr>
          <p:cNvPr id="2" name="Date Placeholder 1">
            <a:extLst>
              <a:ext uri="{FF2B5EF4-FFF2-40B4-BE49-F238E27FC236}">
                <a16:creationId xmlns:a16="http://schemas.microsoft.com/office/drawing/2014/main" id="{7C61DDFB-0E40-4D4E-9467-BD72CF383B9E}"/>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925C3DAF-380E-4778-BC60-B355AF7C8979}"/>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0BED4A80-7024-4EFD-904D-14159DD5DA31}"/>
              </a:ext>
            </a:extLst>
          </p:cNvPr>
          <p:cNvSpPr>
            <a:spLocks noGrp="1"/>
          </p:cNvSpPr>
          <p:nvPr>
            <p:ph type="sldNum" sz="quarter" idx="12"/>
          </p:nvPr>
        </p:nvSpPr>
        <p:spPr/>
        <p:txBody>
          <a:bodyPr/>
          <a:lstStyle/>
          <a:p>
            <a:fld id="{12D72208-4300-4914-B736-A664B2D30B95}" type="slidenum">
              <a:rPr lang="en-US" altLang="en-US" smtClean="0"/>
              <a:pPr/>
              <a:t>23</a:t>
            </a:fld>
            <a:endParaRPr lang="en-US" altLang="en-US"/>
          </a:p>
        </p:txBody>
      </p:sp>
      <p:sp>
        <p:nvSpPr>
          <p:cNvPr id="5" name="Title 3">
            <a:extLst>
              <a:ext uri="{FF2B5EF4-FFF2-40B4-BE49-F238E27FC236}">
                <a16:creationId xmlns:a16="http://schemas.microsoft.com/office/drawing/2014/main" id="{D69E70F8-3C61-4DCB-BC23-4CC3C8ABDFA1}"/>
              </a:ext>
            </a:extLst>
          </p:cNvPr>
          <p:cNvSpPr txBox="1">
            <a:spLocks/>
          </p:cNvSpPr>
          <p:nvPr/>
        </p:nvSpPr>
        <p:spPr>
          <a:xfrm>
            <a:off x="120650" y="-34315"/>
            <a:ext cx="9023350"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br>
              <a:rPr lang="en-US" dirty="0"/>
            </a:br>
            <a:r>
              <a:rPr lang="en-US" sz="2400" dirty="0"/>
              <a:t>Acceleration and focusing of charged particles in electromagnetic field</a:t>
            </a:r>
          </a:p>
        </p:txBody>
      </p:sp>
      <p:sp>
        <p:nvSpPr>
          <p:cNvPr id="6" name="TextBox 5">
            <a:extLst>
              <a:ext uri="{FF2B5EF4-FFF2-40B4-BE49-F238E27FC236}">
                <a16:creationId xmlns:a16="http://schemas.microsoft.com/office/drawing/2014/main" id="{6E8B43AF-2678-4349-B1C0-784E3211626C}"/>
              </a:ext>
            </a:extLst>
          </p:cNvPr>
          <p:cNvSpPr txBox="1"/>
          <p:nvPr/>
        </p:nvSpPr>
        <p:spPr>
          <a:xfrm>
            <a:off x="177747" y="1186332"/>
            <a:ext cx="8584138" cy="4862870"/>
          </a:xfrm>
          <a:prstGeom prst="rect">
            <a:avLst/>
          </a:prstGeom>
          <a:noFill/>
        </p:spPr>
        <p:txBody>
          <a:bodyPr wrap="square" rtlCol="0">
            <a:spAutoFit/>
          </a:bodyPr>
          <a:lstStyle/>
          <a:p>
            <a:r>
              <a:rPr lang="en-US" sz="2000" dirty="0"/>
              <a:t>Electromagnetic  fields in RF cavities are described by Maxwell equations</a:t>
            </a:r>
            <a:r>
              <a:rPr lang="en-US" dirty="0"/>
              <a:t>:</a:t>
            </a:r>
          </a:p>
          <a:p>
            <a:endParaRPr lang="en-US" dirty="0"/>
          </a:p>
          <a:p>
            <a:endParaRPr lang="en-US" dirty="0"/>
          </a:p>
          <a:p>
            <a:endParaRPr lang="en-US" dirty="0"/>
          </a:p>
          <a:p>
            <a:r>
              <a:rPr lang="en-US" sz="2000" dirty="0"/>
              <a:t>Harmonic oscillations: </a:t>
            </a:r>
          </a:p>
          <a:p>
            <a:endParaRPr lang="en-US" sz="1400" dirty="0"/>
          </a:p>
          <a:p>
            <a:endParaRPr lang="en-US" sz="2000" dirty="0"/>
          </a:p>
          <a:p>
            <a:r>
              <a:rPr lang="en-US" sz="2000" dirty="0"/>
              <a:t>For vacuum: </a:t>
            </a:r>
          </a:p>
          <a:p>
            <a:endParaRPr lang="en-US" sz="2000" dirty="0"/>
          </a:p>
          <a:p>
            <a:endParaRPr lang="en-US" sz="2000" dirty="0"/>
          </a:p>
          <a:p>
            <a:endParaRPr lang="en-US" sz="2000" dirty="0"/>
          </a:p>
          <a:p>
            <a:endParaRPr lang="en-US" sz="2000" dirty="0"/>
          </a:p>
          <a:p>
            <a:r>
              <a:rPr lang="en-US" sz="2000" dirty="0"/>
              <a:t>Boundary conditions on the conductive wall:</a:t>
            </a:r>
          </a:p>
          <a:p>
            <a:endParaRPr lang="en-US" sz="2000" dirty="0"/>
          </a:p>
          <a:p>
            <a:r>
              <a:rPr lang="en-US" sz="2000" dirty="0"/>
              <a:t>For normal-conducting metal:</a:t>
            </a:r>
          </a:p>
        </p:txBody>
      </p:sp>
      <p:sp>
        <p:nvSpPr>
          <p:cNvPr id="9" name="Arrow: Right 8">
            <a:extLst>
              <a:ext uri="{FF2B5EF4-FFF2-40B4-BE49-F238E27FC236}">
                <a16:creationId xmlns:a16="http://schemas.microsoft.com/office/drawing/2014/main" id="{8C2ECB1E-1FA6-4F48-AB92-9400D577E5D5}"/>
              </a:ext>
            </a:extLst>
          </p:cNvPr>
          <p:cNvSpPr/>
          <p:nvPr/>
        </p:nvSpPr>
        <p:spPr>
          <a:xfrm>
            <a:off x="5768962" y="1817483"/>
            <a:ext cx="456816" cy="360875"/>
          </a:xfrm>
          <a:prstGeom prst="rightArrow">
            <a:avLst>
              <a:gd name="adj1" fmla="val 39442"/>
              <a:gd name="adj2" fmla="val 526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4C6C3F6-60F5-4572-AF05-72748425558E}"/>
              </a:ext>
            </a:extLst>
          </p:cNvPr>
          <p:cNvPicPr>
            <a:picLocks noChangeAspect="1"/>
          </p:cNvPicPr>
          <p:nvPr/>
        </p:nvPicPr>
        <p:blipFill>
          <a:blip r:embed="rId8"/>
          <a:stretch>
            <a:fillRect/>
          </a:stretch>
        </p:blipFill>
        <p:spPr>
          <a:xfrm>
            <a:off x="6225778" y="1623898"/>
            <a:ext cx="2869662" cy="641739"/>
          </a:xfrm>
          <a:prstGeom prst="rect">
            <a:avLst/>
          </a:prstGeom>
        </p:spPr>
      </p:pic>
      <p:pic>
        <p:nvPicPr>
          <p:cNvPr id="11" name="Picture 10">
            <a:extLst>
              <a:ext uri="{FF2B5EF4-FFF2-40B4-BE49-F238E27FC236}">
                <a16:creationId xmlns:a16="http://schemas.microsoft.com/office/drawing/2014/main" id="{794BAC6F-06F6-4575-A57A-62EEB50497FD}"/>
              </a:ext>
            </a:extLst>
          </p:cNvPr>
          <p:cNvPicPr>
            <a:picLocks noChangeAspect="1"/>
          </p:cNvPicPr>
          <p:nvPr/>
        </p:nvPicPr>
        <p:blipFill>
          <a:blip r:embed="rId9"/>
          <a:stretch>
            <a:fillRect/>
          </a:stretch>
        </p:blipFill>
        <p:spPr>
          <a:xfrm>
            <a:off x="123475" y="2314944"/>
            <a:ext cx="3693318" cy="476915"/>
          </a:xfrm>
          <a:prstGeom prst="rect">
            <a:avLst/>
          </a:prstGeom>
        </p:spPr>
      </p:pic>
      <p:pic>
        <p:nvPicPr>
          <p:cNvPr id="15" name="Picture 14">
            <a:extLst>
              <a:ext uri="{FF2B5EF4-FFF2-40B4-BE49-F238E27FC236}">
                <a16:creationId xmlns:a16="http://schemas.microsoft.com/office/drawing/2014/main" id="{E83D8D3E-37C6-4660-952C-E9E990D495FA}"/>
              </a:ext>
            </a:extLst>
          </p:cNvPr>
          <p:cNvPicPr>
            <a:picLocks noChangeAspect="1"/>
          </p:cNvPicPr>
          <p:nvPr/>
        </p:nvPicPr>
        <p:blipFill>
          <a:blip r:embed="rId10"/>
          <a:stretch>
            <a:fillRect/>
          </a:stretch>
        </p:blipFill>
        <p:spPr>
          <a:xfrm>
            <a:off x="215900" y="3042977"/>
            <a:ext cx="1837565" cy="343012"/>
          </a:xfrm>
          <a:prstGeom prst="rect">
            <a:avLst/>
          </a:prstGeom>
        </p:spPr>
      </p:pic>
      <p:sp>
        <p:nvSpPr>
          <p:cNvPr id="22" name="TextBox 21">
            <a:extLst>
              <a:ext uri="{FF2B5EF4-FFF2-40B4-BE49-F238E27FC236}">
                <a16:creationId xmlns:a16="http://schemas.microsoft.com/office/drawing/2014/main" id="{B2A16656-DA72-4B07-8D53-E8DA0B026CDE}"/>
              </a:ext>
            </a:extLst>
          </p:cNvPr>
          <p:cNvSpPr txBox="1"/>
          <p:nvPr/>
        </p:nvSpPr>
        <p:spPr>
          <a:xfrm>
            <a:off x="5849252" y="5503536"/>
            <a:ext cx="1952370" cy="461665"/>
          </a:xfrm>
          <a:prstGeom prst="rect">
            <a:avLst/>
          </a:prstGeom>
          <a:noFill/>
        </p:spPr>
        <p:txBody>
          <a:bodyPr wrap="square" rtlCol="0">
            <a:spAutoFit/>
          </a:bodyPr>
          <a:lstStyle/>
          <a:p>
            <a:r>
              <a:rPr lang="en-US" dirty="0"/>
              <a:t> - skin depth</a:t>
            </a:r>
          </a:p>
        </p:txBody>
      </p:sp>
      <p:pic>
        <p:nvPicPr>
          <p:cNvPr id="13" name="Picture 12">
            <a:extLst>
              <a:ext uri="{FF2B5EF4-FFF2-40B4-BE49-F238E27FC236}">
                <a16:creationId xmlns:a16="http://schemas.microsoft.com/office/drawing/2014/main" id="{ADA61C61-8A7E-4C37-92D9-CD6F7C342BF1}"/>
              </a:ext>
            </a:extLst>
          </p:cNvPr>
          <p:cNvPicPr>
            <a:picLocks noChangeAspect="1"/>
          </p:cNvPicPr>
          <p:nvPr/>
        </p:nvPicPr>
        <p:blipFill>
          <a:blip r:embed="rId11"/>
          <a:stretch>
            <a:fillRect/>
          </a:stretch>
        </p:blipFill>
        <p:spPr>
          <a:xfrm>
            <a:off x="3397899" y="5442022"/>
            <a:ext cx="2525804" cy="634283"/>
          </a:xfrm>
          <a:prstGeom prst="rect">
            <a:avLst/>
          </a:prstGeom>
        </p:spPr>
      </p:pic>
    </p:spTree>
    <p:extLst>
      <p:ext uri="{BB962C8B-B14F-4D97-AF65-F5344CB8AC3E}">
        <p14:creationId xmlns:p14="http://schemas.microsoft.com/office/powerpoint/2010/main" val="330761209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4CD4674-20A4-45EE-902F-8A747C3D46D9}"/>
              </a:ext>
            </a:extLst>
          </p:cNvPr>
          <p:cNvPicPr>
            <a:picLocks noChangeAspect="1"/>
          </p:cNvPicPr>
          <p:nvPr/>
        </p:nvPicPr>
        <p:blipFill>
          <a:blip r:embed="rId3"/>
          <a:stretch>
            <a:fillRect/>
          </a:stretch>
        </p:blipFill>
        <p:spPr>
          <a:xfrm>
            <a:off x="222250" y="1131072"/>
            <a:ext cx="6760007" cy="2934006"/>
          </a:xfrm>
          <a:prstGeom prst="rect">
            <a:avLst/>
          </a:prstGeom>
        </p:spPr>
      </p:pic>
      <p:sp>
        <p:nvSpPr>
          <p:cNvPr id="7" name="Title 6"/>
          <p:cNvSpPr>
            <a:spLocks noGrp="1"/>
          </p:cNvSpPr>
          <p:nvPr>
            <p:ph type="title"/>
          </p:nvPr>
        </p:nvSpPr>
        <p:spPr/>
        <p:txBody>
          <a:bodyPr/>
          <a:lstStyle/>
          <a:p>
            <a:r>
              <a:rPr lang="en-US" sz="2400" dirty="0"/>
              <a:t>Appendix 4: Accelerating voltage and transit time factor: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230</a:t>
            </a:fld>
            <a:endParaRPr lang="en-US" dirty="0"/>
          </a:p>
        </p:txBody>
      </p:sp>
      <p:sp>
        <p:nvSpPr>
          <p:cNvPr id="6" name="Rectangle 5"/>
          <p:cNvSpPr/>
          <p:nvPr/>
        </p:nvSpPr>
        <p:spPr>
          <a:xfrm>
            <a:off x="201902" y="637231"/>
            <a:ext cx="8622258" cy="707886"/>
          </a:xfrm>
          <a:prstGeom prst="rect">
            <a:avLst/>
          </a:prstGeom>
        </p:spPr>
        <p:txBody>
          <a:bodyPr wrap="square">
            <a:spAutoFit/>
          </a:bodyPr>
          <a:lstStyle/>
          <a:p>
            <a:r>
              <a:rPr lang="en-US" sz="2000" dirty="0"/>
              <a:t>For arbitrary axial distribution of the axisymmetric accelerating filed the voltage </a:t>
            </a:r>
            <a:r>
              <a:rPr lang="en-US" sz="2000" i="1" dirty="0">
                <a:solidFill>
                  <a:schemeClr val="accent6">
                    <a:lumMod val="50000"/>
                  </a:schemeClr>
                </a:solidFill>
                <a:latin typeface="Cambria Math" panose="02040503050406030204" pitchFamily="18" charset="0"/>
                <a:ea typeface="Cambria Math" panose="02040503050406030204" pitchFamily="18" charset="0"/>
              </a:rPr>
              <a:t>V(</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sz="2000" dirty="0"/>
              <a:t>) at arbitrary phase </a:t>
            </a:r>
            <a:r>
              <a:rPr lang="el-GR" sz="2000" i="1" dirty="0">
                <a:solidFill>
                  <a:schemeClr val="accent6">
                    <a:lumMod val="50000"/>
                  </a:schemeClr>
                </a:solidFill>
                <a:latin typeface="Times New Roman" panose="02020603050405020304" pitchFamily="18" charset="0"/>
                <a:cs typeface="Times New Roman" panose="02020603050405020304" pitchFamily="18" charset="0"/>
              </a:rPr>
              <a:t>φ</a:t>
            </a:r>
            <a:r>
              <a:rPr lang="el-GR" sz="2000" dirty="0"/>
              <a:t> </a:t>
            </a:r>
            <a:r>
              <a:rPr lang="en-US" sz="2000" dirty="0"/>
              <a:t>is the following:</a:t>
            </a:r>
          </a:p>
        </p:txBody>
      </p:sp>
      <p:sp>
        <p:nvSpPr>
          <p:cNvPr id="17" name="TextBox 16">
            <a:extLst>
              <a:ext uri="{FF2B5EF4-FFF2-40B4-BE49-F238E27FC236}">
                <a16:creationId xmlns:a16="http://schemas.microsoft.com/office/drawing/2014/main" id="{ED10EA1A-8173-495A-AAF7-C04B35C39417}"/>
              </a:ext>
            </a:extLst>
          </p:cNvPr>
          <p:cNvSpPr txBox="1"/>
          <p:nvPr/>
        </p:nvSpPr>
        <p:spPr>
          <a:xfrm>
            <a:off x="228600" y="3887837"/>
            <a:ext cx="3550587" cy="400110"/>
          </a:xfrm>
          <a:prstGeom prst="rect">
            <a:avLst/>
          </a:prstGeom>
          <a:noFill/>
        </p:spPr>
        <p:txBody>
          <a:bodyPr wrap="none" rtlCol="0">
            <a:spAutoFit/>
          </a:bodyPr>
          <a:lstStyle/>
          <a:p>
            <a:r>
              <a:rPr lang="en-US" sz="2000" dirty="0"/>
              <a:t>Maximal voltage </a:t>
            </a:r>
            <a:r>
              <a:rPr lang="en-US" sz="2000" i="1" dirty="0">
                <a:solidFill>
                  <a:schemeClr val="accent6">
                    <a:lumMod val="50000"/>
                  </a:schemeClr>
                </a:solidFill>
              </a:rPr>
              <a:t> V </a:t>
            </a:r>
            <a:r>
              <a:rPr lang="en-US" sz="2000" dirty="0"/>
              <a:t>is, therefore,</a:t>
            </a:r>
          </a:p>
        </p:txBody>
      </p:sp>
      <p:sp>
        <p:nvSpPr>
          <p:cNvPr id="22" name="TextBox 21">
            <a:extLst>
              <a:ext uri="{FF2B5EF4-FFF2-40B4-BE49-F238E27FC236}">
                <a16:creationId xmlns:a16="http://schemas.microsoft.com/office/drawing/2014/main" id="{720EEAEC-6D4A-4E76-BEC5-631E2F30C8D2}"/>
              </a:ext>
            </a:extLst>
          </p:cNvPr>
          <p:cNvSpPr txBox="1"/>
          <p:nvPr/>
        </p:nvSpPr>
        <p:spPr>
          <a:xfrm>
            <a:off x="189342" y="5591994"/>
            <a:ext cx="2624859" cy="400110"/>
          </a:xfrm>
          <a:prstGeom prst="rect">
            <a:avLst/>
          </a:prstGeom>
          <a:noFill/>
        </p:spPr>
        <p:txBody>
          <a:bodyPr wrap="square" rtlCol="0">
            <a:spAutoFit/>
          </a:bodyPr>
          <a:lstStyle/>
          <a:p>
            <a:r>
              <a:rPr lang="en-US" sz="2000" dirty="0"/>
              <a:t>If </a:t>
            </a:r>
            <a:r>
              <a:rPr lang="en-US" sz="2000" i="1" dirty="0" err="1">
                <a:solidFill>
                  <a:schemeClr val="accent6">
                    <a:lumMod val="50000"/>
                  </a:schemeClr>
                </a:solidFill>
                <a:latin typeface="Cambria Math" panose="02040503050406030204" pitchFamily="18" charset="0"/>
                <a:ea typeface="Cambria Math" panose="02040503050406030204" pitchFamily="18" charset="0"/>
              </a:rPr>
              <a:t>E</a:t>
            </a:r>
            <a:r>
              <a:rPr lang="en-US" sz="2000" i="1" baseline="-25000" dirty="0" err="1">
                <a:solidFill>
                  <a:schemeClr val="accent6">
                    <a:lumMod val="50000"/>
                  </a:schemeClr>
                </a:solidFill>
                <a:latin typeface="Cambria Math" panose="02040503050406030204" pitchFamily="18" charset="0"/>
                <a:ea typeface="Cambria Math" panose="02040503050406030204" pitchFamily="18" charset="0"/>
              </a:rPr>
              <a:t>z</a:t>
            </a:r>
            <a:r>
              <a:rPr lang="en-US" sz="2000" i="1" dirty="0">
                <a:solidFill>
                  <a:schemeClr val="accent6">
                    <a:lumMod val="50000"/>
                  </a:schemeClr>
                </a:solidFill>
                <a:latin typeface="Cambria Math" panose="02040503050406030204" pitchFamily="18" charset="0"/>
                <a:ea typeface="Cambria Math" panose="02040503050406030204" pitchFamily="18" charset="0"/>
              </a:rPr>
              <a:t>(</a:t>
            </a:r>
            <a:r>
              <a:rPr lang="el-GR" sz="2000" i="1" dirty="0">
                <a:solidFill>
                  <a:schemeClr val="accent6">
                    <a:lumMod val="50000"/>
                  </a:schemeClr>
                </a:solidFill>
                <a:latin typeface="Cambria Math" panose="02040503050406030204" pitchFamily="18" charset="0"/>
                <a:ea typeface="Cambria Math" panose="02040503050406030204" pitchFamily="18" charset="0"/>
              </a:rPr>
              <a:t>ρ</a:t>
            </a:r>
            <a:r>
              <a:rPr lang="en-US" sz="2000" i="1" dirty="0">
                <a:solidFill>
                  <a:schemeClr val="accent6">
                    <a:lumMod val="50000"/>
                  </a:schemeClr>
                </a:solidFill>
                <a:latin typeface="Cambria Math" panose="02040503050406030204" pitchFamily="18" charset="0"/>
                <a:ea typeface="Cambria Math" panose="02040503050406030204" pitchFamily="18" charset="0"/>
              </a:rPr>
              <a:t>,z) </a:t>
            </a:r>
            <a:r>
              <a:rPr lang="en-US" sz="2000" dirty="0"/>
              <a:t>is real,</a:t>
            </a:r>
          </a:p>
        </p:txBody>
      </p:sp>
      <p:pic>
        <p:nvPicPr>
          <p:cNvPr id="23" name="Picture 22">
            <a:extLst>
              <a:ext uri="{FF2B5EF4-FFF2-40B4-BE49-F238E27FC236}">
                <a16:creationId xmlns:a16="http://schemas.microsoft.com/office/drawing/2014/main" id="{B6A7B9EF-AB29-413C-AC1F-BEF098DACF98}"/>
              </a:ext>
            </a:extLst>
          </p:cNvPr>
          <p:cNvPicPr>
            <a:picLocks noChangeAspect="1"/>
          </p:cNvPicPr>
          <p:nvPr/>
        </p:nvPicPr>
        <p:blipFill>
          <a:blip r:embed="rId4"/>
          <a:stretch>
            <a:fillRect/>
          </a:stretch>
        </p:blipFill>
        <p:spPr>
          <a:xfrm>
            <a:off x="2208615" y="5469387"/>
            <a:ext cx="6615545" cy="778772"/>
          </a:xfrm>
          <a:prstGeom prst="rect">
            <a:avLst/>
          </a:prstGeom>
        </p:spPr>
      </p:pic>
      <p:pic>
        <p:nvPicPr>
          <p:cNvPr id="21" name="Picture 20">
            <a:extLst>
              <a:ext uri="{FF2B5EF4-FFF2-40B4-BE49-F238E27FC236}">
                <a16:creationId xmlns:a16="http://schemas.microsoft.com/office/drawing/2014/main" id="{EFF9D470-9125-4F14-A5F9-E6D480CC053A}"/>
              </a:ext>
            </a:extLst>
          </p:cNvPr>
          <p:cNvPicPr>
            <a:picLocks noChangeAspect="1"/>
          </p:cNvPicPr>
          <p:nvPr/>
        </p:nvPicPr>
        <p:blipFill>
          <a:blip r:embed="rId5"/>
          <a:stretch>
            <a:fillRect/>
          </a:stretch>
        </p:blipFill>
        <p:spPr>
          <a:xfrm>
            <a:off x="228600" y="4240994"/>
            <a:ext cx="6146943" cy="1338110"/>
          </a:xfrm>
          <a:prstGeom prst="rect">
            <a:avLst/>
          </a:prstGeom>
        </p:spPr>
      </p:pic>
    </p:spTree>
    <p:extLst>
      <p:ext uri="{BB962C8B-B14F-4D97-AF65-F5344CB8AC3E}">
        <p14:creationId xmlns:p14="http://schemas.microsoft.com/office/powerpoint/2010/main" val="165876049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C69B6C-4A48-43B9-AB16-0BD5F2D4B665}"/>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30C47E2F-C4C2-48B8-9CD6-3ED29542187A}"/>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F4F6D21D-C60B-4AC7-B395-68C18F03AE1D}"/>
              </a:ext>
            </a:extLst>
          </p:cNvPr>
          <p:cNvSpPr>
            <a:spLocks noGrp="1"/>
          </p:cNvSpPr>
          <p:nvPr>
            <p:ph type="sldNum" sz="quarter" idx="12"/>
          </p:nvPr>
        </p:nvSpPr>
        <p:spPr/>
        <p:txBody>
          <a:bodyPr/>
          <a:lstStyle/>
          <a:p>
            <a:fld id="{12D72208-4300-4914-B736-A664B2D30B95}" type="slidenum">
              <a:rPr lang="en-US" altLang="en-US" smtClean="0"/>
              <a:pPr/>
              <a:t>231</a:t>
            </a:fld>
            <a:endParaRPr lang="en-US" altLang="en-US"/>
          </a:p>
        </p:txBody>
      </p:sp>
      <p:sp>
        <p:nvSpPr>
          <p:cNvPr id="5" name="Rectangle 4">
            <a:extLst>
              <a:ext uri="{FF2B5EF4-FFF2-40B4-BE49-F238E27FC236}">
                <a16:creationId xmlns:a16="http://schemas.microsoft.com/office/drawing/2014/main" id="{35D3FDCF-5455-4BC0-8AB3-1A9077B27A3C}"/>
              </a:ext>
            </a:extLst>
          </p:cNvPr>
          <p:cNvSpPr/>
          <p:nvPr/>
        </p:nvSpPr>
        <p:spPr>
          <a:xfrm>
            <a:off x="429418" y="348679"/>
            <a:ext cx="8261735" cy="461665"/>
          </a:xfrm>
          <a:prstGeom prst="rect">
            <a:avLst/>
          </a:prstGeom>
        </p:spPr>
        <p:txBody>
          <a:bodyPr wrap="square">
            <a:spAutoFit/>
          </a:bodyPr>
          <a:lstStyle/>
          <a:p>
            <a:pPr algn="ctr"/>
            <a:r>
              <a:rPr lang="en-US" b="1" dirty="0"/>
              <a:t>Appendix 5. Modes in a pillbox cavity: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C94AA7F-ADA5-4513-B2BC-9BCC07C1C82F}"/>
                  </a:ext>
                </a:extLst>
              </p:cNvPr>
              <p:cNvSpPr txBox="1"/>
              <p:nvPr/>
            </p:nvSpPr>
            <p:spPr>
              <a:xfrm>
                <a:off x="98492" y="810344"/>
                <a:ext cx="8592661" cy="5369355"/>
              </a:xfrm>
              <a:prstGeom prst="rect">
                <a:avLst/>
              </a:prstGeom>
              <a:noFill/>
            </p:spPr>
            <p:txBody>
              <a:bodyPr wrap="square" rtlCol="0">
                <a:spAutoFit/>
              </a:bodyPr>
              <a:lstStyle/>
              <a:p>
                <a:pPr algn="just"/>
                <a:r>
                  <a:rPr lang="en-US" sz="1800" dirty="0"/>
                  <a:t>In a pillbox cavities resonance field satisfies wave equations:</a:t>
                </a:r>
              </a:p>
              <a:p>
                <a:pPr algn="just"/>
                <a:r>
                  <a:rPr lang="en-US" sz="1800" dirty="0">
                    <a:ea typeface="Cambria Math" panose="02040503050406030204" pitchFamily="18" charset="0"/>
                  </a:rPr>
                  <a:t>		</a:t>
                </a:r>
                <a14:m>
                  <m:oMath xmlns:m="http://schemas.openxmlformats.org/officeDocument/2006/math">
                    <m:r>
                      <a:rPr lang="en-US" sz="1800" i="1" smtClean="0">
                        <a:solidFill>
                          <a:srgbClr val="0F2D62"/>
                        </a:solidFill>
                        <a:latin typeface="Cambria Math" panose="02040503050406030204" pitchFamily="18" charset="0"/>
                        <a:ea typeface="Cambria Math" panose="02040503050406030204" pitchFamily="18" charset="0"/>
                      </a:rPr>
                      <m:t>∆</m:t>
                    </m:r>
                    <m:acc>
                      <m:accPr>
                        <m:chr m:val="⃗"/>
                        <m:ctrlPr>
                          <a:rPr lang="en-US" sz="1800" i="1" smtClean="0">
                            <a:solidFill>
                              <a:srgbClr val="0F2D62"/>
                            </a:solidFill>
                            <a:latin typeface="Cambria Math" panose="02040503050406030204" pitchFamily="18" charset="0"/>
                            <a:ea typeface="Cambria Math" panose="02040503050406030204" pitchFamily="18" charset="0"/>
                          </a:rPr>
                        </m:ctrlPr>
                      </m:accPr>
                      <m:e>
                        <m:r>
                          <a:rPr lang="en-US" sz="1800" b="0" i="1" smtClean="0">
                            <a:solidFill>
                              <a:srgbClr val="0F2D62"/>
                            </a:solidFill>
                            <a:latin typeface="Cambria Math" panose="02040503050406030204" pitchFamily="18" charset="0"/>
                            <a:ea typeface="Cambria Math" panose="02040503050406030204" pitchFamily="18" charset="0"/>
                          </a:rPr>
                          <m:t>𝐸</m:t>
                        </m:r>
                      </m:e>
                    </m:acc>
                    <m:r>
                      <a:rPr lang="en-US" sz="1800" b="0" i="1" smtClean="0">
                        <a:solidFill>
                          <a:srgbClr val="0F2D62"/>
                        </a:solidFill>
                        <a:latin typeface="Cambria Math" panose="02040503050406030204" pitchFamily="18" charset="0"/>
                        <a:ea typeface="Cambria Math" panose="02040503050406030204" pitchFamily="18" charset="0"/>
                      </a:rPr>
                      <m:t>+</m:t>
                    </m:r>
                    <m:sSup>
                      <m:sSupPr>
                        <m:ctrlPr>
                          <a:rPr lang="en-US" sz="1800" b="0" i="1" smtClean="0">
                            <a:solidFill>
                              <a:srgbClr val="0F2D62"/>
                            </a:solidFill>
                            <a:latin typeface="Cambria Math" panose="02040503050406030204" pitchFamily="18" charset="0"/>
                            <a:ea typeface="Cambria Math" panose="02040503050406030204" pitchFamily="18" charset="0"/>
                          </a:rPr>
                        </m:ctrlPr>
                      </m:sSupPr>
                      <m:e>
                        <m:r>
                          <a:rPr lang="en-US" sz="1800" b="0" i="1" smtClean="0">
                            <a:solidFill>
                              <a:srgbClr val="0F2D62"/>
                            </a:solidFill>
                            <a:latin typeface="Cambria Math" panose="02040503050406030204" pitchFamily="18" charset="0"/>
                            <a:ea typeface="Cambria Math" panose="02040503050406030204" pitchFamily="18" charset="0"/>
                          </a:rPr>
                          <m:t>𝑘</m:t>
                        </m:r>
                      </m:e>
                      <m:sup>
                        <m:r>
                          <a:rPr lang="en-US" sz="1800" b="0" i="1" smtClean="0">
                            <a:solidFill>
                              <a:srgbClr val="0F2D62"/>
                            </a:solidFill>
                            <a:latin typeface="Cambria Math" panose="02040503050406030204" pitchFamily="18" charset="0"/>
                            <a:ea typeface="Cambria Math" panose="02040503050406030204" pitchFamily="18" charset="0"/>
                          </a:rPr>
                          <m:t>2</m:t>
                        </m:r>
                      </m:sup>
                    </m:sSup>
                  </m:oMath>
                </a14:m>
                <a:r>
                  <a:rPr lang="en-US" sz="1800" dirty="0">
                    <a:solidFill>
                      <a:srgbClr val="0F2D62"/>
                    </a:solidFill>
                    <a:ea typeface="Cambria Math" panose="02040503050406030204" pitchFamily="18" charset="0"/>
                  </a:rPr>
                  <a:t> </a:t>
                </a:r>
                <a14:m>
                  <m:oMath xmlns:m="http://schemas.openxmlformats.org/officeDocument/2006/math">
                    <m:acc>
                      <m:accPr>
                        <m:chr m:val="⃗"/>
                        <m:ctrlPr>
                          <a:rPr lang="en-US" sz="1800" i="1">
                            <a:solidFill>
                              <a:srgbClr val="0F2D62"/>
                            </a:solidFill>
                            <a:latin typeface="Cambria Math" panose="02040503050406030204" pitchFamily="18" charset="0"/>
                            <a:ea typeface="Cambria Math" panose="02040503050406030204" pitchFamily="18" charset="0"/>
                          </a:rPr>
                        </m:ctrlPr>
                      </m:accPr>
                      <m:e>
                        <m:r>
                          <a:rPr lang="en-US" sz="1800" i="1">
                            <a:solidFill>
                              <a:srgbClr val="0F2D62"/>
                            </a:solidFill>
                            <a:latin typeface="Cambria Math" panose="02040503050406030204" pitchFamily="18" charset="0"/>
                            <a:ea typeface="Cambria Math" panose="02040503050406030204" pitchFamily="18" charset="0"/>
                          </a:rPr>
                          <m:t>𝐸</m:t>
                        </m:r>
                      </m:e>
                    </m:acc>
                    <m:r>
                      <a:rPr lang="en-US" sz="1800" b="0" i="1" smtClean="0">
                        <a:solidFill>
                          <a:srgbClr val="0F2D62"/>
                        </a:solidFill>
                        <a:latin typeface="Cambria Math" panose="02040503050406030204" pitchFamily="18" charset="0"/>
                        <a:ea typeface="Cambria Math" panose="02040503050406030204" pitchFamily="18" charset="0"/>
                      </a:rPr>
                      <m:t>=0,</m:t>
                    </m:r>
                    <m:r>
                      <a:rPr lang="en-US" sz="1800" i="1">
                        <a:solidFill>
                          <a:srgbClr val="0F2D62"/>
                        </a:solidFill>
                        <a:latin typeface="Cambria Math" panose="02040503050406030204" pitchFamily="18" charset="0"/>
                        <a:ea typeface="Cambria Math" panose="02040503050406030204" pitchFamily="18" charset="0"/>
                      </a:rPr>
                      <m:t>∆</m:t>
                    </m:r>
                    <m:acc>
                      <m:accPr>
                        <m:chr m:val="⃗"/>
                        <m:ctrlPr>
                          <a:rPr lang="en-US" sz="1800" i="1">
                            <a:solidFill>
                              <a:srgbClr val="0F2D62"/>
                            </a:solidFill>
                            <a:latin typeface="Cambria Math" panose="02040503050406030204" pitchFamily="18" charset="0"/>
                            <a:ea typeface="Cambria Math" panose="02040503050406030204" pitchFamily="18" charset="0"/>
                          </a:rPr>
                        </m:ctrlPr>
                      </m:accPr>
                      <m:e>
                        <m:r>
                          <a:rPr lang="en-US" sz="1800" b="0" i="1" smtClean="0">
                            <a:solidFill>
                              <a:srgbClr val="0F2D62"/>
                            </a:solidFill>
                            <a:latin typeface="Cambria Math" panose="02040503050406030204" pitchFamily="18" charset="0"/>
                            <a:ea typeface="Cambria Math" panose="02040503050406030204" pitchFamily="18" charset="0"/>
                          </a:rPr>
                          <m:t>𝐻</m:t>
                        </m:r>
                      </m:e>
                    </m:acc>
                    <m:r>
                      <a:rPr lang="en-US" sz="1800" i="1">
                        <a:solidFill>
                          <a:srgbClr val="0F2D62"/>
                        </a:solidFill>
                        <a:latin typeface="Cambria Math" panose="02040503050406030204" pitchFamily="18" charset="0"/>
                        <a:ea typeface="Cambria Math" panose="02040503050406030204" pitchFamily="18" charset="0"/>
                      </a:rPr>
                      <m:t>+</m:t>
                    </m:r>
                    <m:sSup>
                      <m:sSupPr>
                        <m:ctrlPr>
                          <a:rPr lang="en-US" sz="1800" i="1">
                            <a:solidFill>
                              <a:srgbClr val="0F2D62"/>
                            </a:solidFill>
                            <a:latin typeface="Cambria Math" panose="02040503050406030204" pitchFamily="18" charset="0"/>
                            <a:ea typeface="Cambria Math" panose="02040503050406030204" pitchFamily="18" charset="0"/>
                          </a:rPr>
                        </m:ctrlPr>
                      </m:sSupPr>
                      <m:e>
                        <m:r>
                          <a:rPr lang="en-US" sz="1800" i="1">
                            <a:solidFill>
                              <a:srgbClr val="0F2D62"/>
                            </a:solidFill>
                            <a:latin typeface="Cambria Math" panose="02040503050406030204" pitchFamily="18" charset="0"/>
                            <a:ea typeface="Cambria Math" panose="02040503050406030204" pitchFamily="18" charset="0"/>
                          </a:rPr>
                          <m:t>𝑘</m:t>
                        </m:r>
                      </m:e>
                      <m:sup>
                        <m:r>
                          <a:rPr lang="en-US" sz="1800" i="1">
                            <a:solidFill>
                              <a:srgbClr val="0F2D62"/>
                            </a:solidFill>
                            <a:latin typeface="Cambria Math" panose="02040503050406030204" pitchFamily="18" charset="0"/>
                            <a:ea typeface="Cambria Math" panose="02040503050406030204" pitchFamily="18" charset="0"/>
                          </a:rPr>
                          <m:t>2</m:t>
                        </m:r>
                      </m:sup>
                    </m:sSup>
                    <m:r>
                      <m:rPr>
                        <m:nor/>
                      </m:rPr>
                      <a:rPr lang="en-US" sz="1800" dirty="0">
                        <a:solidFill>
                          <a:srgbClr val="0F2D62"/>
                        </a:solidFill>
                        <a:ea typeface="Cambria Math" panose="02040503050406030204" pitchFamily="18" charset="0"/>
                      </a:rPr>
                      <m:t> </m:t>
                    </m:r>
                    <m:acc>
                      <m:accPr>
                        <m:chr m:val="⃗"/>
                        <m:ctrlPr>
                          <a:rPr lang="en-US" sz="1800" i="1">
                            <a:solidFill>
                              <a:srgbClr val="0F2D62"/>
                            </a:solidFill>
                            <a:latin typeface="Cambria Math" panose="02040503050406030204" pitchFamily="18" charset="0"/>
                            <a:ea typeface="Cambria Math" panose="02040503050406030204" pitchFamily="18" charset="0"/>
                          </a:rPr>
                        </m:ctrlPr>
                      </m:accPr>
                      <m:e>
                        <m:r>
                          <a:rPr lang="en-US" sz="1800" b="0" i="1" smtClean="0">
                            <a:solidFill>
                              <a:srgbClr val="0F2D62"/>
                            </a:solidFill>
                            <a:latin typeface="Cambria Math" panose="02040503050406030204" pitchFamily="18" charset="0"/>
                            <a:ea typeface="Cambria Math" panose="02040503050406030204" pitchFamily="18" charset="0"/>
                          </a:rPr>
                          <m:t>𝐻</m:t>
                        </m:r>
                      </m:e>
                    </m:acc>
                    <m:r>
                      <a:rPr lang="en-US" sz="1800" i="1">
                        <a:solidFill>
                          <a:srgbClr val="0F2D62"/>
                        </a:solidFill>
                        <a:latin typeface="Cambria Math" panose="02040503050406030204" pitchFamily="18" charset="0"/>
                        <a:ea typeface="Cambria Math" panose="02040503050406030204" pitchFamily="18" charset="0"/>
                      </a:rPr>
                      <m:t>=0</m:t>
                    </m:r>
                  </m:oMath>
                </a14:m>
                <a:r>
                  <a:rPr lang="en-US" sz="1800" dirty="0">
                    <a:solidFill>
                      <a:srgbClr val="0F2D62"/>
                    </a:solidFill>
                  </a:rPr>
                  <a:t>, </a:t>
                </a:r>
                <a:r>
                  <a:rPr lang="en-US" sz="1800" dirty="0"/>
                  <a:t>where </a:t>
                </a:r>
                <a14:m>
                  <m:oMath xmlns:m="http://schemas.openxmlformats.org/officeDocument/2006/math">
                    <m:r>
                      <a:rPr lang="en-US" sz="1800" b="0" i="1" smtClean="0">
                        <a:solidFill>
                          <a:schemeClr val="accent6">
                            <a:lumMod val="50000"/>
                          </a:schemeClr>
                        </a:solidFill>
                        <a:latin typeface="Cambria Math" panose="02040503050406030204" pitchFamily="18" charset="0"/>
                      </a:rPr>
                      <m:t>𝑘</m:t>
                    </m:r>
                    <m:r>
                      <a:rPr lang="en-US" sz="1800" b="0" i="1" smtClean="0">
                        <a:solidFill>
                          <a:schemeClr val="accent6">
                            <a:lumMod val="50000"/>
                          </a:schemeClr>
                        </a:solidFill>
                        <a:latin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ea typeface="Cambria Math" panose="02040503050406030204" pitchFamily="18" charset="0"/>
                          </a:rPr>
                          <m:t>𝜔</m:t>
                        </m:r>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𝑐</m:t>
                        </m:r>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 </m:t>
                    </m:r>
                  </m:oMath>
                </a14:m>
                <a:r>
                  <a:rPr lang="en-US" sz="1800" dirty="0">
                    <a:solidFill>
                      <a:schemeClr val="accent6">
                        <a:lumMod val="50000"/>
                      </a:schemeClr>
                    </a:solidFill>
                  </a:rPr>
                  <a:t> </a:t>
                </a:r>
                <a:r>
                  <a:rPr lang="en-US" sz="1800" dirty="0"/>
                  <a:t>- wavenumber.</a:t>
                </a:r>
              </a:p>
              <a:p>
                <a:pPr algn="just"/>
                <a:r>
                  <a:rPr lang="en-US" sz="1800" dirty="0"/>
                  <a:t>For an ideally conductive wall components of electric field tangential to the surface is zero.  The pillbox cavity may be considered as a part of a waveguide having circular cross section, shortened at both ends. The fields in this waveguide may be described in cylindrical coordinates, </a:t>
                </a:r>
                <a:r>
                  <a:rPr lang="en-US" sz="1800" i="1" dirty="0">
                    <a:latin typeface="Times New Roman" panose="02020603050405020304" pitchFamily="18" charset="0"/>
                    <a:cs typeface="Times New Roman" panose="02020603050405020304" pitchFamily="18" charset="0"/>
                  </a:rPr>
                  <a:t>(r,</a:t>
                </a:r>
                <a:r>
                  <a:rPr lang="el-GR" sz="1800" i="1" dirty="0">
                    <a:latin typeface="Times New Roman" panose="02020603050405020304" pitchFamily="18" charset="0"/>
                    <a:ea typeface="Cambria Math" panose="02040503050406030204" pitchFamily="18" charset="0"/>
                    <a:cs typeface="Times New Roman" panose="02020603050405020304" pitchFamily="18" charset="0"/>
                  </a:rPr>
                  <a:t>φ</a:t>
                </a:r>
                <a:r>
                  <a:rPr lang="en-US" sz="1800" i="1" dirty="0">
                    <a:latin typeface="Times New Roman" panose="02020603050405020304" pitchFamily="18" charset="0"/>
                    <a:ea typeface="Cambria Math" panose="02040503050406030204" pitchFamily="18" charset="0"/>
                    <a:cs typeface="Times New Roman" panose="02020603050405020304" pitchFamily="18" charset="0"/>
                  </a:rPr>
                  <a:t>,z)</a:t>
                </a:r>
                <a:r>
                  <a:rPr lang="en-US" sz="1800" i="1" dirty="0">
                    <a:latin typeface="+mj-lt"/>
                    <a:ea typeface="Cambria Math" panose="02040503050406030204" pitchFamily="18" charset="0"/>
                  </a:rPr>
                  <a:t>. </a:t>
                </a:r>
                <a:r>
                  <a:rPr lang="en-US" sz="1800" dirty="0">
                    <a:latin typeface="+mj-lt"/>
                    <a:ea typeface="Cambria Math" panose="02040503050406030204" pitchFamily="18" charset="0"/>
                  </a:rPr>
                  <a:t>In cylindrical coordinates longitudinal field components satisfy scalar wave equations: </a:t>
                </a:r>
              </a:p>
              <a:p>
                <a:pPr algn="just"/>
                <a:r>
                  <a:rPr lang="en-US" sz="1800" dirty="0">
                    <a:ea typeface="Cambria Math" panose="02040503050406030204" pitchFamily="18" charset="0"/>
                  </a:rPr>
                  <a:t>		</a:t>
                </a:r>
                <a14:m>
                  <m:oMath xmlns:m="http://schemas.openxmlformats.org/officeDocument/2006/math">
                    <m:r>
                      <a:rPr lang="en-US" sz="180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𝐸</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𝑧</m:t>
                        </m:r>
                      </m:sub>
                    </m:sSub>
                    <m:r>
                      <a:rPr lang="en-US" sz="1800" i="1">
                        <a:solidFill>
                          <a:schemeClr val="accent6">
                            <a:lumMod val="50000"/>
                          </a:schemeClr>
                        </a:solidFill>
                        <a:latin typeface="Cambria Math" panose="02040503050406030204" pitchFamily="18" charset="0"/>
                        <a:ea typeface="Cambria Math" panose="02040503050406030204" pitchFamily="18" charset="0"/>
                      </a:rPr>
                      <m:t>+</m:t>
                    </m:r>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𝑘</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𝐸</m:t>
                        </m:r>
                      </m:e>
                      <m:sub>
                        <m:r>
                          <a:rPr lang="en-US" sz="1800" i="1">
                            <a:solidFill>
                              <a:schemeClr val="accent6">
                                <a:lumMod val="50000"/>
                              </a:schemeClr>
                            </a:solidFill>
                            <a:latin typeface="Cambria Math" panose="02040503050406030204" pitchFamily="18" charset="0"/>
                            <a:ea typeface="Cambria Math" panose="02040503050406030204" pitchFamily="18" charset="0"/>
                          </a:rPr>
                          <m:t>𝑧</m:t>
                        </m:r>
                      </m:sub>
                    </m:sSub>
                    <m:r>
                      <a:rPr lang="en-US" sz="1800" i="1">
                        <a:solidFill>
                          <a:schemeClr val="accent6">
                            <a:lumMod val="50000"/>
                          </a:schemeClr>
                        </a:solidFill>
                        <a:latin typeface="Cambria Math" panose="02040503050406030204" pitchFamily="18" charset="0"/>
                        <a:ea typeface="Cambria Math" panose="02040503050406030204" pitchFamily="18" charset="0"/>
                      </a:rPr>
                      <m:t>=0,∆</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𝐻</m:t>
                        </m:r>
                      </m:e>
                      <m:sub>
                        <m:r>
                          <a:rPr lang="en-US" sz="1800" i="1">
                            <a:solidFill>
                              <a:schemeClr val="accent6">
                                <a:lumMod val="50000"/>
                              </a:schemeClr>
                            </a:solidFill>
                            <a:latin typeface="Cambria Math" panose="02040503050406030204" pitchFamily="18" charset="0"/>
                            <a:ea typeface="Cambria Math" panose="02040503050406030204" pitchFamily="18" charset="0"/>
                          </a:rPr>
                          <m:t>𝑧</m:t>
                        </m:r>
                      </m:sub>
                    </m:sSub>
                    <m:r>
                      <a:rPr lang="en-US" sz="1800" i="1">
                        <a:solidFill>
                          <a:schemeClr val="accent6">
                            <a:lumMod val="50000"/>
                          </a:schemeClr>
                        </a:solidFill>
                        <a:latin typeface="Cambria Math" panose="02040503050406030204" pitchFamily="18" charset="0"/>
                        <a:ea typeface="Cambria Math" panose="02040503050406030204" pitchFamily="18" charset="0"/>
                      </a:rPr>
                      <m:t>+</m:t>
                    </m:r>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𝑘</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sSub>
                      <m:sSub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𝐻</m:t>
                        </m:r>
                      </m:e>
                      <m:sub>
                        <m:r>
                          <a:rPr lang="en-US" sz="1800" i="1">
                            <a:solidFill>
                              <a:schemeClr val="accent6">
                                <a:lumMod val="50000"/>
                              </a:schemeClr>
                            </a:solidFill>
                            <a:latin typeface="Cambria Math" panose="02040503050406030204" pitchFamily="18" charset="0"/>
                            <a:ea typeface="Cambria Math" panose="02040503050406030204" pitchFamily="18" charset="0"/>
                          </a:rPr>
                          <m:t>𝑧</m:t>
                        </m:r>
                      </m:sub>
                    </m:sSub>
                    <m:r>
                      <a:rPr lang="en-US" sz="1800" i="1">
                        <a:solidFill>
                          <a:schemeClr val="accent6">
                            <a:lumMod val="50000"/>
                          </a:schemeClr>
                        </a:solidFill>
                        <a:latin typeface="Cambria Math" panose="02040503050406030204" pitchFamily="18" charset="0"/>
                        <a:ea typeface="Cambria Math" panose="02040503050406030204" pitchFamily="18" charset="0"/>
                      </a:rPr>
                      <m:t>=0</m:t>
                    </m:r>
                  </m:oMath>
                </a14:m>
                <a:r>
                  <a:rPr lang="en-US" sz="1800" dirty="0">
                    <a:solidFill>
                      <a:schemeClr val="accent6">
                        <a:lumMod val="50000"/>
                      </a:schemeClr>
                    </a:solidFill>
                    <a:latin typeface="+mj-lt"/>
                    <a:ea typeface="Cambria Math" panose="02040503050406030204" pitchFamily="18" charset="0"/>
                  </a:rPr>
                  <a:t>                             </a:t>
                </a:r>
                <a:r>
                  <a:rPr lang="en-US" sz="1800" dirty="0">
                    <a:latin typeface="+mj-lt"/>
                    <a:ea typeface="Cambria Math" panose="02040503050406030204" pitchFamily="18" charset="0"/>
                  </a:rPr>
                  <a:t>(1)</a:t>
                </a:r>
              </a:p>
              <a:p>
                <a:pPr algn="just"/>
                <a:r>
                  <a:rPr lang="en-US" sz="1800" dirty="0">
                    <a:latin typeface="+mj-lt"/>
                    <a:ea typeface="Cambria Math" panose="02040503050406030204" pitchFamily="18" charset="0"/>
                  </a:rPr>
                  <a:t>For the waveguide, the fields have translation symmetry along </a:t>
                </a:r>
                <a14:m>
                  <m:oMath xmlns:m="http://schemas.openxmlformats.org/officeDocument/2006/math">
                    <m:acc>
                      <m:accPr>
                        <m:chr m:val="⃗"/>
                        <m:ctrlPr>
                          <a:rPr lang="en-US" sz="180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𝑧</m:t>
                        </m:r>
                      </m:e>
                    </m:acc>
                  </m:oMath>
                </a14:m>
                <a:r>
                  <a:rPr lang="en-US" sz="1800" dirty="0">
                    <a:latin typeface="+mj-lt"/>
                    <a:ea typeface="Cambria Math" panose="02040503050406030204" pitchFamily="18" charset="0"/>
                  </a:rPr>
                  <a:t>, i.e., in two points having the same transverse coordinate, but different </a:t>
                </a:r>
                <a:r>
                  <a:rPr lang="en-US" sz="1800" dirty="0">
                    <a:latin typeface="Times New Roman" panose="02020603050405020304" pitchFamily="18" charset="0"/>
                    <a:ea typeface="Cambria Math" panose="02040503050406030204" pitchFamily="18" charset="0"/>
                    <a:cs typeface="Times New Roman" panose="02020603050405020304" pitchFamily="18" charset="0"/>
                  </a:rPr>
                  <a:t>z</a:t>
                </a:r>
                <a:r>
                  <a:rPr lang="en-US" sz="1800" dirty="0">
                    <a:latin typeface="+mj-lt"/>
                    <a:ea typeface="Cambria Math" panose="02040503050406030204" pitchFamily="18" charset="0"/>
                  </a:rPr>
                  <a:t>, the fields differ by phase </a:t>
                </a:r>
                <a:r>
                  <a:rPr lang="el-GR" sz="18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sz="18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18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sz="18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z</a:t>
                </a:r>
                <a:r>
                  <a:rPr lang="en-US" sz="18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z</a:t>
                </a:r>
                <a:r>
                  <a:rPr lang="en-US" sz="1800" i="1" dirty="0">
                    <a:solidFill>
                      <a:schemeClr val="accent6">
                        <a:lumMod val="50000"/>
                      </a:schemeClr>
                    </a:solidFill>
                    <a:latin typeface="+mj-lt"/>
                    <a:ea typeface="Cambria Math" panose="02040503050406030204" pitchFamily="18" charset="0"/>
                  </a:rPr>
                  <a:t>;</a:t>
                </a:r>
                <a:r>
                  <a:rPr lang="en-US" sz="1800" i="1" dirty="0">
                    <a:latin typeface="+mj-lt"/>
                    <a:ea typeface="Cambria Math" panose="02040503050406030204" pitchFamily="18" charset="0"/>
                  </a:rPr>
                  <a:t> i.e., </a:t>
                </a:r>
                <a14:m>
                  <m:oMath xmlns:m="http://schemas.openxmlformats.org/officeDocument/2006/math">
                    <m:acc>
                      <m:accPr>
                        <m:chr m:val="⃗"/>
                        <m:ctrlPr>
                          <a:rPr lang="en-US" sz="180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𝐸</m:t>
                        </m:r>
                      </m:e>
                    </m:acc>
                    <m:r>
                      <a:rPr lang="en-US" sz="1800" b="0" i="1" smtClean="0">
                        <a:latin typeface="Cambria Math" panose="02040503050406030204" pitchFamily="18" charset="0"/>
                        <a:ea typeface="Cambria Math" panose="02040503050406030204" pitchFamily="18" charset="0"/>
                      </a:rPr>
                      <m:t>, </m:t>
                    </m:r>
                    <m:acc>
                      <m:accPr>
                        <m:chr m:val="⃗"/>
                        <m:ctrlPr>
                          <a:rPr lang="en-US" sz="1800" b="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𝐻</m:t>
                        </m:r>
                      </m:e>
                    </m:acc>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𝑒</m:t>
                        </m:r>
                      </m:e>
                      <m:sup>
                        <m:r>
                          <a:rPr lang="en-US" sz="1800" b="0" i="1" smtClean="0">
                            <a:latin typeface="Cambria Math" panose="02040503050406030204" pitchFamily="18" charset="0"/>
                            <a:ea typeface="Cambria Math" panose="02040503050406030204" pitchFamily="18" charset="0"/>
                          </a:rPr>
                          <m:t>𝑖</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𝑧</m:t>
                            </m:r>
                          </m:sub>
                        </m:sSub>
                        <m:r>
                          <a:rPr lang="en-US" sz="1800" b="0" i="1" smtClean="0">
                            <a:latin typeface="Cambria Math" panose="02040503050406030204" pitchFamily="18" charset="0"/>
                            <a:ea typeface="Cambria Math" panose="02040503050406030204" pitchFamily="18" charset="0"/>
                          </a:rPr>
                          <m:t>𝑧</m:t>
                        </m:r>
                      </m:sup>
                    </m:sSup>
                  </m:oMath>
                </a14:m>
                <a:r>
                  <a:rPr lang="en-US" sz="1800" dirty="0"/>
                  <a:t>.  In this case:</a:t>
                </a:r>
              </a:p>
              <a:p>
                <a:pPr marL="342900" indent="-342900" algn="just">
                  <a:buFont typeface="Arial" panose="020B0604020202020204" pitchFamily="34" charset="0"/>
                  <a:buChar char="•"/>
                </a:pPr>
                <a:r>
                  <a:rPr lang="en-US" sz="1800" dirty="0">
                    <a:ea typeface="Cambria Math" panose="02040503050406030204" pitchFamily="18" charset="0"/>
                  </a:rPr>
                  <a:t>Equations (1) have solution </a:t>
                </a:r>
              </a:p>
              <a:p>
                <a:pPr algn="ct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𝐸</m:t>
                        </m:r>
                      </m:e>
                      <m:sub>
                        <m:r>
                          <a:rPr lang="en-US" sz="1800" i="1">
                            <a:latin typeface="Cambria Math" panose="02040503050406030204" pitchFamily="18" charset="0"/>
                            <a:ea typeface="Cambria Math" panose="02040503050406030204" pitchFamily="18" charset="0"/>
                          </a:rPr>
                          <m:t>𝑧</m:t>
                        </m:r>
                      </m:sub>
                    </m:sSub>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𝑟</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𝜑</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𝑧</m:t>
                        </m:r>
                      </m:e>
                    </m:d>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𝐻</m:t>
                        </m:r>
                      </m:e>
                      <m:sub>
                        <m:r>
                          <a:rPr lang="en-US" sz="1800" i="1">
                            <a:latin typeface="Cambria Math" panose="02040503050406030204" pitchFamily="18" charset="0"/>
                            <a:ea typeface="Cambria Math" panose="02040503050406030204" pitchFamily="18" charset="0"/>
                          </a:rPr>
                          <m:t>𝑧</m:t>
                        </m:r>
                      </m:sub>
                    </m:sSub>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𝑟</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𝜑</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𝑧</m:t>
                        </m:r>
                      </m:e>
                    </m:d>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𝐽</m:t>
                        </m:r>
                      </m:e>
                      <m:sub>
                        <m:r>
                          <a:rPr lang="en-US" sz="1800" i="1">
                            <a:latin typeface="Cambria Math" panose="02040503050406030204" pitchFamily="18" charset="0"/>
                            <a:ea typeface="Cambria Math" panose="02040503050406030204" pitchFamily="18" charset="0"/>
                          </a:rPr>
                          <m:t>𝑚</m:t>
                        </m:r>
                      </m:sub>
                    </m:sSub>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i="1">
                                <a:latin typeface="Cambria Math" panose="02040503050406030204" pitchFamily="18" charset="0"/>
                                <a:ea typeface="Cambria Math" panose="02040503050406030204" pitchFamily="18" charset="0"/>
                              </a:rPr>
                              <m:t>𝑟</m:t>
                            </m:r>
                          </m:sub>
                        </m:sSub>
                        <m:r>
                          <a:rPr lang="en-US" sz="1800" i="1">
                            <a:latin typeface="Cambria Math" panose="02040503050406030204" pitchFamily="18" charset="0"/>
                            <a:ea typeface="Cambria Math" panose="02040503050406030204" pitchFamily="18" charset="0"/>
                          </a:rPr>
                          <m:t>𝑟</m:t>
                        </m:r>
                      </m:e>
                    </m:d>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𝑒</m:t>
                        </m:r>
                      </m:e>
                      <m:sup>
                        <m:r>
                          <a:rPr lang="en-US" sz="1800" i="1">
                            <a:latin typeface="Cambria Math" panose="02040503050406030204" pitchFamily="18" charset="0"/>
                            <a:ea typeface="Cambria Math" panose="02040503050406030204" pitchFamily="18" charset="0"/>
                          </a:rPr>
                          <m:t>𝑖𝑚</m:t>
                        </m:r>
                        <m:r>
                          <a:rPr lang="en-US" sz="1800" i="1">
                            <a:latin typeface="Cambria Math" panose="02040503050406030204" pitchFamily="18" charset="0"/>
                            <a:ea typeface="Cambria Math" panose="02040503050406030204" pitchFamily="18" charset="0"/>
                          </a:rPr>
                          <m:t>𝜑</m:t>
                        </m:r>
                      </m:sup>
                    </m:sSup>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𝑒</m:t>
                        </m:r>
                      </m:e>
                      <m:sup>
                        <m:r>
                          <a:rPr lang="en-US" sz="1800" i="1">
                            <a:latin typeface="Cambria Math" panose="02040503050406030204" pitchFamily="18" charset="0"/>
                            <a:ea typeface="Cambria Math" panose="02040503050406030204" pitchFamily="18" charset="0"/>
                          </a:rPr>
                          <m:t>𝑖</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i="1">
                                <a:latin typeface="Cambria Math" panose="02040503050406030204" pitchFamily="18" charset="0"/>
                                <a:ea typeface="Cambria Math" panose="02040503050406030204" pitchFamily="18" charset="0"/>
                              </a:rPr>
                              <m:t>𝑧</m:t>
                            </m:r>
                          </m:sub>
                        </m:sSub>
                        <m:r>
                          <a:rPr lang="en-US" sz="1800" i="1">
                            <a:latin typeface="Cambria Math" panose="02040503050406030204" pitchFamily="18" charset="0"/>
                            <a:ea typeface="Cambria Math" panose="02040503050406030204" pitchFamily="18" charset="0"/>
                          </a:rPr>
                          <m:t>𝑧</m:t>
                        </m:r>
                      </m:sup>
                    </m:sSup>
                    <m:r>
                      <a:rPr lang="en-US" sz="1800" b="0" i="0"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𝐽</m:t>
                        </m:r>
                      </m:e>
                      <m:sub>
                        <m:r>
                          <a:rPr lang="en-US" sz="1800" i="1">
                            <a:latin typeface="Cambria Math" panose="02040503050406030204" pitchFamily="18" charset="0"/>
                            <a:ea typeface="Cambria Math" panose="02040503050406030204" pitchFamily="18" charset="0"/>
                          </a:rPr>
                          <m:t>𝑚</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i="1">
                            <a:latin typeface="Cambria Math" panose="02040503050406030204" pitchFamily="18" charset="0"/>
                            <a:ea typeface="Cambria Math" panose="02040503050406030204" pitchFamily="18" charset="0"/>
                          </a:rPr>
                          <m:t>𝑟</m:t>
                        </m:r>
                      </m:sub>
                    </m:sSub>
                    <m:r>
                      <a:rPr lang="en-US" sz="1800" i="1">
                        <a:latin typeface="Cambria Math" panose="02040503050406030204" pitchFamily="18" charset="0"/>
                        <a:ea typeface="Cambria Math" panose="02040503050406030204" pitchFamily="18" charset="0"/>
                      </a:rPr>
                      <m:t>𝑟</m:t>
                    </m:r>
                    <m:r>
                      <a:rPr lang="en-US" sz="1800" i="1">
                        <a:latin typeface="Cambria Math" panose="02040503050406030204" pitchFamily="18" charset="0"/>
                        <a:ea typeface="Cambria Math" panose="02040503050406030204" pitchFamily="18" charset="0"/>
                      </a:rPr>
                      <m:t>)</m:t>
                    </m:r>
                  </m:oMath>
                </a14:m>
                <a:r>
                  <a:rPr lang="en-US" sz="1800" dirty="0"/>
                  <a:t> are Bessel functions;</a:t>
                </a:r>
              </a:p>
              <a:p>
                <a:pPr marL="342900" indent="-342900">
                  <a:buFont typeface="Arial" panose="020B0604020202020204" pitchFamily="34" charset="0"/>
                  <a:buChar char="•"/>
                </a:pPr>
                <a14:m>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𝑘</m:t>
                        </m:r>
                      </m:e>
                      <m:sub>
                        <m:r>
                          <a:rPr lang="en-US" sz="1800" b="0" i="1" smtClean="0">
                            <a:latin typeface="Cambria Math" panose="02040503050406030204" pitchFamily="18" charset="0"/>
                          </a:rPr>
                          <m:t>𝑟</m:t>
                        </m:r>
                      </m:sub>
                      <m:sup>
                        <m:r>
                          <a:rPr lang="en-US" sz="1800" b="0" i="1" smtClean="0">
                            <a:latin typeface="Cambria Math" panose="02040503050406030204" pitchFamily="18" charset="0"/>
                          </a:rPr>
                          <m:t>2</m:t>
                        </m:r>
                      </m:sup>
                    </m:sSubSup>
                    <m:r>
                      <a:rPr lang="en-US" sz="1800" b="0" i="1" smtClean="0">
                        <a:latin typeface="Cambria Math" panose="02040503050406030204" pitchFamily="18" charset="0"/>
                      </a:rPr>
                      <m:t>+</m:t>
                    </m:r>
                  </m:oMath>
                </a14:m>
                <a:r>
                  <a:rPr lang="en-US" sz="1800" dirty="0"/>
                  <a:t>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𝑘</m:t>
                        </m:r>
                      </m:e>
                      <m:sub>
                        <m:r>
                          <a:rPr lang="en-US" sz="1800" b="0" i="1" smtClean="0">
                            <a:latin typeface="Cambria Math" panose="02040503050406030204" pitchFamily="18" charset="0"/>
                          </a:rPr>
                          <m:t>𝑧</m:t>
                        </m:r>
                      </m:sub>
                      <m:sup>
                        <m:r>
                          <a:rPr lang="en-US" sz="1800" i="1">
                            <a:latin typeface="Cambria Math" panose="02040503050406030204" pitchFamily="18" charset="0"/>
                          </a:rPr>
                          <m:t>2</m:t>
                        </m:r>
                      </m:sup>
                    </m:sSub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𝑘</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oMath>
                </a14:m>
                <a:endParaRPr lang="en-US" sz="1800" dirty="0"/>
              </a:p>
              <a:p>
                <a:pPr marL="342900" indent="-342900" algn="just">
                  <a:buFont typeface="Arial" panose="020B0604020202020204" pitchFamily="34" charset="0"/>
                  <a:buChar char="•"/>
                </a:pPr>
                <a:r>
                  <a:rPr lang="en-US" sz="1800" dirty="0"/>
                  <a:t>All transverse components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 </m:t>
                        </m:r>
                        <m:r>
                          <a:rPr lang="en-US" sz="1800" b="0" i="1" smtClean="0">
                            <a:latin typeface="Cambria Math" panose="02040503050406030204" pitchFamily="18" charset="0"/>
                          </a:rPr>
                          <m:t>𝐸</m:t>
                        </m:r>
                      </m:e>
                      <m:sub>
                        <m:r>
                          <a:rPr lang="en-US" sz="1800" b="0" i="1" smtClean="0">
                            <a:latin typeface="Cambria Math" panose="02040503050406030204" pitchFamily="18" charset="0"/>
                          </a:rPr>
                          <m:t>𝑟</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ea typeface="Cambria Math" panose="02040503050406030204" pitchFamily="18" charset="0"/>
                          </a:rPr>
                          <m:t>𝜑</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𝐻</m:t>
                        </m:r>
                      </m:e>
                      <m:sub>
                        <m:r>
                          <a:rPr lang="en-US" sz="1800" b="0" i="1" smtClean="0">
                            <a:latin typeface="Cambria Math" panose="02040503050406030204" pitchFamily="18" charset="0"/>
                          </a:rPr>
                          <m:t>𝑟</m:t>
                        </m:r>
                      </m:sub>
                    </m:sSub>
                  </m:oMath>
                </a14:m>
                <a:r>
                  <a:rPr lang="en-US" sz="1800" dirty="0"/>
                  <a:t>and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ea typeface="Cambria Math" panose="02040503050406030204" pitchFamily="18" charset="0"/>
                          </a:rPr>
                          <m:t>𝜑</m:t>
                        </m:r>
                      </m:sub>
                    </m:sSub>
                    <m:r>
                      <a:rPr lang="en-US" sz="1800" i="1">
                        <a:latin typeface="Cambria Math" panose="02040503050406030204" pitchFamily="18" charset="0"/>
                        <a:ea typeface="Cambria Math" panose="02040503050406030204" pitchFamily="18" charset="0"/>
                      </a:rPr>
                      <m:t> </m:t>
                    </m:r>
                  </m:oMath>
                </a14:m>
                <a:r>
                  <a:rPr lang="en-US" sz="1800" dirty="0"/>
                  <a:t>)may be expressed through the longitudinal field components,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𝑧</m:t>
                        </m:r>
                      </m:sub>
                    </m:sSub>
                  </m:oMath>
                </a14:m>
                <a:r>
                  <a:rPr lang="en-US" sz="1800" dirty="0"/>
                  <a:t> and </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𝐻</m:t>
                        </m:r>
                      </m:e>
                      <m:sub>
                        <m:r>
                          <a:rPr lang="en-US" sz="1800" i="1">
                            <a:latin typeface="Cambria Math" panose="02040503050406030204" pitchFamily="18" charset="0"/>
                          </a:rPr>
                          <m:t>𝑧</m:t>
                        </m:r>
                      </m:sub>
                    </m:sSub>
                  </m:oMath>
                </a14:m>
                <a:r>
                  <a:rPr lang="en-US" sz="1800" dirty="0"/>
                  <a:t> ;</a:t>
                </a:r>
              </a:p>
              <a:p>
                <a:pPr marL="342900" indent="-342900" algn="just">
                  <a:buFont typeface="Arial" panose="020B0604020202020204" pitchFamily="34" charset="0"/>
                  <a:buChar char="•"/>
                </a:pPr>
                <a:r>
                  <a:rPr lang="en-US" sz="1800" dirty="0"/>
                  <a:t>At </a:t>
                </a:r>
                <a:r>
                  <a:rPr lang="en-US" sz="1800" i="1" dirty="0">
                    <a:latin typeface="Times New Roman" panose="02020603050405020304" pitchFamily="18" charset="0"/>
                    <a:cs typeface="Times New Roman" panose="02020603050405020304" pitchFamily="18" charset="0"/>
                  </a:rPr>
                  <a:t>r=b</a:t>
                </a:r>
                <a:r>
                  <a:rPr lang="en-US" sz="1800" dirty="0"/>
                  <a:t> (</a:t>
                </a:r>
                <a:r>
                  <a:rPr lang="en-US" sz="1800" i="1" dirty="0">
                    <a:latin typeface="Times New Roman" panose="02020603050405020304" pitchFamily="18" charset="0"/>
                    <a:cs typeface="Times New Roman" panose="02020603050405020304" pitchFamily="18" charset="0"/>
                  </a:rPr>
                  <a:t>b</a:t>
                </a:r>
                <a:r>
                  <a:rPr lang="en-US" sz="1800" dirty="0"/>
                  <a:t> is the waveguide radius)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𝐸</m:t>
                        </m:r>
                      </m:e>
                      <m:sub>
                        <m:r>
                          <a:rPr lang="en-US" sz="1800" i="1">
                            <a:latin typeface="Cambria Math" panose="02040503050406030204" pitchFamily="18" charset="0"/>
                          </a:rPr>
                          <m:t>𝑧</m:t>
                        </m:r>
                      </m:sub>
                    </m:sSub>
                  </m:oMath>
                </a14:m>
                <a:r>
                  <a:rPr lang="en-US" sz="1800" dirty="0">
                    <a:latin typeface="Times New Roman" panose="02020603050405020304" pitchFamily="18" charset="0"/>
                    <a:cs typeface="Times New Roman" panose="02020603050405020304" pitchFamily="18" charset="0"/>
                  </a:rPr>
                  <a:t>=0</a:t>
                </a:r>
                <a:r>
                  <a:rPr lang="en-US" sz="1800" dirty="0"/>
                  <a:t> and  </a:t>
                </a:r>
                <a14:m>
                  <m:oMath xmlns:m="http://schemas.openxmlformats.org/officeDocument/2006/math">
                    <m:f>
                      <m:fPr>
                        <m:ctrlPr>
                          <a:rPr lang="en-US" sz="1800" b="0" i="1" smtClean="0">
                            <a:latin typeface="Cambria Math" panose="02040503050406030204" pitchFamily="18" charset="0"/>
                            <a:ea typeface="Cambria Math" panose="02040503050406030204" pitchFamily="18" charset="0"/>
                          </a:rPr>
                        </m:ctrlPr>
                      </m:fPr>
                      <m:num>
                        <m:r>
                          <a:rPr lang="en-US" sz="1800" i="1" smtClean="0">
                            <a:latin typeface="Cambria Math" panose="02040503050406030204" pitchFamily="18" charset="0"/>
                            <a:ea typeface="Cambria Math" panose="02040503050406030204" pitchFamily="18" charset="0"/>
                          </a:rPr>
                          <m:t>𝜕</m:t>
                        </m:r>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𝐻</m:t>
                            </m:r>
                          </m:e>
                          <m:sub>
                            <m:r>
                              <a:rPr lang="en-US" sz="1800" b="0" i="1" smtClean="0">
                                <a:latin typeface="Cambria Math" panose="02040503050406030204" pitchFamily="18" charset="0"/>
                                <a:ea typeface="Cambria Math" panose="02040503050406030204" pitchFamily="18" charset="0"/>
                              </a:rPr>
                              <m:t>𝑧</m:t>
                            </m:r>
                          </m:sub>
                        </m:sSub>
                      </m:num>
                      <m:den>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𝑛</m:t>
                        </m:r>
                      </m:den>
                    </m:f>
                    <m:r>
                      <a:rPr lang="en-US" sz="1800" b="0" i="1" smtClean="0">
                        <a:latin typeface="Cambria Math" panose="02040503050406030204" pitchFamily="18" charset="0"/>
                        <a:ea typeface="Cambria Math" panose="02040503050406030204" pitchFamily="18" charset="0"/>
                      </a:rPr>
                      <m:t>=0. </m:t>
                    </m:r>
                    <m:acc>
                      <m:accPr>
                        <m:chr m:val="⃗"/>
                        <m:ctrlPr>
                          <a:rPr lang="en-US" sz="1800" b="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𝑛</m:t>
                        </m:r>
                      </m:e>
                    </m:acc>
                  </m:oMath>
                </a14:m>
                <a:r>
                  <a:rPr lang="en-US" sz="1800" dirty="0"/>
                  <a:t> is normal to the waveguide surface. </a:t>
                </a:r>
              </a:p>
            </p:txBody>
          </p:sp>
        </mc:Choice>
        <mc:Fallback xmlns="">
          <p:sp>
            <p:nvSpPr>
              <p:cNvPr id="6" name="TextBox 5">
                <a:extLst>
                  <a:ext uri="{FF2B5EF4-FFF2-40B4-BE49-F238E27FC236}">
                    <a16:creationId xmlns:a16="http://schemas.microsoft.com/office/drawing/2014/main" id="{FC94AA7F-ADA5-4513-B2BC-9BCC07C1C82F}"/>
                  </a:ext>
                </a:extLst>
              </p:cNvPr>
              <p:cNvSpPr txBox="1">
                <a:spLocks noRot="1" noChangeAspect="1" noMove="1" noResize="1" noEditPoints="1" noAdjustHandles="1" noChangeArrowheads="1" noChangeShapeType="1" noTextEdit="1"/>
              </p:cNvSpPr>
              <p:nvPr/>
            </p:nvSpPr>
            <p:spPr>
              <a:xfrm>
                <a:off x="98492" y="810344"/>
                <a:ext cx="8592661" cy="5369355"/>
              </a:xfrm>
              <a:prstGeom prst="rect">
                <a:avLst/>
              </a:prstGeom>
              <a:blipFill>
                <a:blip r:embed="rId2"/>
                <a:stretch>
                  <a:fillRect l="-567" t="-681" r="-567" b="-795"/>
                </a:stretch>
              </a:blipFill>
            </p:spPr>
            <p:txBody>
              <a:bodyPr/>
              <a:lstStyle/>
              <a:p>
                <a:r>
                  <a:rPr lang="en-US">
                    <a:noFill/>
                  </a:rPr>
                  <a:t> </a:t>
                </a:r>
              </a:p>
            </p:txBody>
          </p:sp>
        </mc:Fallback>
      </mc:AlternateContent>
    </p:spTree>
    <p:extLst>
      <p:ext uri="{BB962C8B-B14F-4D97-AF65-F5344CB8AC3E}">
        <p14:creationId xmlns:p14="http://schemas.microsoft.com/office/powerpoint/2010/main" val="151610689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DBD60-7799-4C9B-9EA2-48D5DA8163C6}"/>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BB0D3B46-E1DC-404A-98E3-40B5C50B1AFE}"/>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DDBCD03E-56FF-45E5-A9FC-3C541DE6E30A}"/>
              </a:ext>
            </a:extLst>
          </p:cNvPr>
          <p:cNvSpPr>
            <a:spLocks noGrp="1"/>
          </p:cNvSpPr>
          <p:nvPr>
            <p:ph type="sldNum" sz="quarter" idx="12"/>
          </p:nvPr>
        </p:nvSpPr>
        <p:spPr/>
        <p:txBody>
          <a:bodyPr/>
          <a:lstStyle/>
          <a:p>
            <a:fld id="{12D72208-4300-4914-B736-A664B2D30B95}" type="slidenum">
              <a:rPr lang="en-US" altLang="en-US" smtClean="0"/>
              <a:pPr/>
              <a:t>232</a:t>
            </a:fld>
            <a:endParaRPr lang="en-US" altLang="en-US"/>
          </a:p>
        </p:txBody>
      </p:sp>
      <p:pic>
        <p:nvPicPr>
          <p:cNvPr id="6" name="Picture 5">
            <a:extLst>
              <a:ext uri="{FF2B5EF4-FFF2-40B4-BE49-F238E27FC236}">
                <a16:creationId xmlns:a16="http://schemas.microsoft.com/office/drawing/2014/main" id="{E96D2D0B-892D-4451-AD53-C59D68F5ED5C}"/>
              </a:ext>
            </a:extLst>
          </p:cNvPr>
          <p:cNvPicPr>
            <a:picLocks noChangeAspect="1"/>
          </p:cNvPicPr>
          <p:nvPr/>
        </p:nvPicPr>
        <p:blipFill>
          <a:blip r:embed="rId2"/>
          <a:stretch>
            <a:fillRect/>
          </a:stretch>
        </p:blipFill>
        <p:spPr>
          <a:xfrm>
            <a:off x="372675" y="810344"/>
            <a:ext cx="8318478" cy="3892823"/>
          </a:xfrm>
          <a:prstGeom prst="rect">
            <a:avLst/>
          </a:prstGeom>
        </p:spPr>
      </p:pic>
      <p:sp>
        <p:nvSpPr>
          <p:cNvPr id="7" name="TextBox 6">
            <a:extLst>
              <a:ext uri="{FF2B5EF4-FFF2-40B4-BE49-F238E27FC236}">
                <a16:creationId xmlns:a16="http://schemas.microsoft.com/office/drawing/2014/main" id="{B506E940-F6D6-40A6-A050-08E3A5134B90}"/>
              </a:ext>
            </a:extLst>
          </p:cNvPr>
          <p:cNvSpPr txBox="1"/>
          <p:nvPr/>
        </p:nvSpPr>
        <p:spPr>
          <a:xfrm>
            <a:off x="2100130" y="4607867"/>
            <a:ext cx="4835811" cy="461665"/>
          </a:xfrm>
          <a:prstGeom prst="rect">
            <a:avLst/>
          </a:prstGeom>
          <a:noFill/>
        </p:spPr>
        <p:txBody>
          <a:bodyPr wrap="none" rtlCol="0">
            <a:spAutoFit/>
          </a:bodyPr>
          <a:lstStyle/>
          <a:p>
            <a:r>
              <a:rPr lang="en-US" dirty="0"/>
              <a:t>Bessel functions and their derivatives</a:t>
            </a:r>
          </a:p>
        </p:txBody>
      </p:sp>
      <p:sp>
        <p:nvSpPr>
          <p:cNvPr id="8" name="Rectangle 7">
            <a:extLst>
              <a:ext uri="{FF2B5EF4-FFF2-40B4-BE49-F238E27FC236}">
                <a16:creationId xmlns:a16="http://schemas.microsoft.com/office/drawing/2014/main" id="{EA7AB930-F008-42D2-BA7C-2064A50F4E23}"/>
              </a:ext>
            </a:extLst>
          </p:cNvPr>
          <p:cNvSpPr/>
          <p:nvPr/>
        </p:nvSpPr>
        <p:spPr>
          <a:xfrm>
            <a:off x="429418" y="348679"/>
            <a:ext cx="8261735" cy="461665"/>
          </a:xfrm>
          <a:prstGeom prst="rect">
            <a:avLst/>
          </a:prstGeom>
        </p:spPr>
        <p:txBody>
          <a:bodyPr wrap="square">
            <a:spAutoFit/>
          </a:bodyPr>
          <a:lstStyle/>
          <a:p>
            <a:pPr algn="ctr"/>
            <a:r>
              <a:rPr lang="en-US" b="1" dirty="0"/>
              <a:t>Appendix 5. </a:t>
            </a:r>
          </a:p>
        </p:txBody>
      </p:sp>
    </p:spTree>
    <p:extLst>
      <p:ext uri="{BB962C8B-B14F-4D97-AF65-F5344CB8AC3E}">
        <p14:creationId xmlns:p14="http://schemas.microsoft.com/office/powerpoint/2010/main" val="201155528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C69B6C-4A48-43B9-AB16-0BD5F2D4B665}"/>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30C47E2F-C4C2-48B8-9CD6-3ED29542187A}"/>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F4F6D21D-C60B-4AC7-B395-68C18F03AE1D}"/>
              </a:ext>
            </a:extLst>
          </p:cNvPr>
          <p:cNvSpPr>
            <a:spLocks noGrp="1"/>
          </p:cNvSpPr>
          <p:nvPr>
            <p:ph type="sldNum" sz="quarter" idx="12"/>
          </p:nvPr>
        </p:nvSpPr>
        <p:spPr/>
        <p:txBody>
          <a:bodyPr/>
          <a:lstStyle/>
          <a:p>
            <a:fld id="{12D72208-4300-4914-B736-A664B2D30B95}" type="slidenum">
              <a:rPr lang="en-US" altLang="en-US" smtClean="0"/>
              <a:pPr/>
              <a:t>233</a:t>
            </a:fld>
            <a:endParaRPr lang="en-US" altLang="en-US"/>
          </a:p>
        </p:txBody>
      </p:sp>
      <p:sp>
        <p:nvSpPr>
          <p:cNvPr id="5" name="Rectangle 4">
            <a:extLst>
              <a:ext uri="{FF2B5EF4-FFF2-40B4-BE49-F238E27FC236}">
                <a16:creationId xmlns:a16="http://schemas.microsoft.com/office/drawing/2014/main" id="{35D3FDCF-5455-4BC0-8AB3-1A9077B27A3C}"/>
              </a:ext>
            </a:extLst>
          </p:cNvPr>
          <p:cNvSpPr/>
          <p:nvPr/>
        </p:nvSpPr>
        <p:spPr>
          <a:xfrm>
            <a:off x="429418" y="348679"/>
            <a:ext cx="8261735" cy="461665"/>
          </a:xfrm>
          <a:prstGeom prst="rect">
            <a:avLst/>
          </a:prstGeom>
        </p:spPr>
        <p:txBody>
          <a:bodyPr wrap="square">
            <a:spAutoFit/>
          </a:bodyPr>
          <a:lstStyle/>
          <a:p>
            <a:pPr algn="ctr"/>
            <a:r>
              <a:rPr lang="en-US" b="1" dirty="0"/>
              <a:t>Appendix 5.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C3FF87F-73D0-4107-90B9-43F10848958B}"/>
                  </a:ext>
                </a:extLst>
              </p:cNvPr>
              <p:cNvSpPr txBox="1"/>
              <p:nvPr/>
            </p:nvSpPr>
            <p:spPr>
              <a:xfrm>
                <a:off x="0" y="810344"/>
                <a:ext cx="9144000" cy="5387822"/>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E</a:t>
                </a:r>
                <a:r>
                  <a:rPr lang="en-US" sz="2000" i="1" baseline="-25000" dirty="0" err="1">
                    <a:latin typeface="Times New Roman" panose="02020603050405020304" pitchFamily="18" charset="0"/>
                    <a:cs typeface="Times New Roman" panose="02020603050405020304" pitchFamily="18" charset="0"/>
                  </a:rPr>
                  <a:t>z</a:t>
                </a:r>
                <a:r>
                  <a:rPr lang="en-US" sz="2000" dirty="0"/>
                  <a:t> and </a:t>
                </a:r>
                <a:r>
                  <a:rPr lang="en-US" sz="2000" i="1" dirty="0">
                    <a:latin typeface="Times New Roman" panose="02020603050405020304" pitchFamily="18" charset="0"/>
                    <a:cs typeface="Times New Roman" panose="02020603050405020304" pitchFamily="18" charset="0"/>
                  </a:rPr>
                  <a:t>H</a:t>
                </a:r>
                <a:r>
                  <a:rPr lang="en-US" sz="2000" i="1" baseline="-25000" dirty="0">
                    <a:latin typeface="Times New Roman" panose="02020603050405020304" pitchFamily="18" charset="0"/>
                    <a:cs typeface="Times New Roman" panose="02020603050405020304" pitchFamily="18" charset="0"/>
                  </a:rPr>
                  <a:t>z</a:t>
                </a:r>
                <a:r>
                  <a:rPr lang="en-US" sz="2000" dirty="0"/>
                  <a:t> satisfy the same equation, but have different boundary conditions, and therefore, different </a:t>
                </a:r>
                <a:r>
                  <a:rPr lang="en-US" sz="2000" i="1" dirty="0" err="1">
                    <a:latin typeface="Times New Roman" panose="02020603050405020304" pitchFamily="18" charset="0"/>
                    <a:cs typeface="Times New Roman" panose="02020603050405020304" pitchFamily="18" charset="0"/>
                  </a:rPr>
                  <a:t>k</a:t>
                </a:r>
                <a:r>
                  <a:rPr lang="en-US" sz="2000" i="1" baseline="-25000" dirty="0" err="1">
                    <a:latin typeface="Times New Roman" panose="02020603050405020304" pitchFamily="18" charset="0"/>
                    <a:cs typeface="Times New Roman" panose="02020603050405020304" pitchFamily="18" charset="0"/>
                  </a:rPr>
                  <a:t>r</a:t>
                </a:r>
                <a:r>
                  <a:rPr lang="en-US" sz="2000" dirty="0"/>
                  <a:t> :</a:t>
                </a:r>
              </a:p>
              <a:p>
                <a:r>
                  <a:rPr lang="en-US" sz="2000" b="1" dirty="0"/>
                  <a:t>                                      </a:t>
                </a:r>
                <a:r>
                  <a:rPr lang="en-US" sz="2000" b="1" dirty="0">
                    <a:solidFill>
                      <a:srgbClr val="FF0000"/>
                    </a:solidFill>
                  </a:rPr>
                  <a:t>Electric field:                                    </a:t>
                </a:r>
                <a:r>
                  <a:rPr lang="en-US" sz="2000" b="1" dirty="0">
                    <a:solidFill>
                      <a:srgbClr val="0000FF"/>
                    </a:solidFill>
                  </a:rPr>
                  <a:t>Magnetic field:</a:t>
                </a:r>
              </a:p>
              <a:p>
                <a:r>
                  <a:rPr lang="en-US" sz="2000" dirty="0"/>
                  <a:t>Equation:</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 </m:t>
                    </m:r>
                    <m:r>
                      <a:rPr lang="en-US" sz="2000" i="1" smtClean="0">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𝐸</m:t>
                        </m:r>
                      </m:e>
                      <m:sub>
                        <m:r>
                          <a:rPr lang="en-US" sz="2000" i="1">
                            <a:solidFill>
                              <a:srgbClr val="FF0000"/>
                            </a:solidFill>
                            <a:latin typeface="Cambria Math" panose="02040503050406030204" pitchFamily="18" charset="0"/>
                            <a:ea typeface="Cambria Math" panose="02040503050406030204" pitchFamily="18" charset="0"/>
                          </a:rPr>
                          <m:t>𝑧</m:t>
                        </m:r>
                      </m:sub>
                    </m:sSub>
                    <m:r>
                      <a:rPr lang="en-US" sz="2000" i="1">
                        <a:solidFill>
                          <a:srgbClr val="FF0000"/>
                        </a:solidFill>
                        <a:latin typeface="Cambria Math" panose="02040503050406030204" pitchFamily="18" charset="0"/>
                        <a:ea typeface="Cambria Math" panose="02040503050406030204" pitchFamily="18" charset="0"/>
                      </a:rPr>
                      <m:t>+</m:t>
                    </m:r>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𝑘</m:t>
                        </m:r>
                      </m:e>
                      <m:sup>
                        <m:r>
                          <a:rPr lang="en-US" sz="2000" i="1">
                            <a:solidFill>
                              <a:srgbClr val="FF0000"/>
                            </a:solidFill>
                            <a:latin typeface="Cambria Math" panose="02040503050406030204" pitchFamily="18" charset="0"/>
                            <a:ea typeface="Cambria Math" panose="02040503050406030204" pitchFamily="18" charset="0"/>
                          </a:rPr>
                          <m:t>2</m:t>
                        </m:r>
                      </m:sup>
                    </m:sSup>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𝐸</m:t>
                        </m:r>
                      </m:e>
                      <m:sub>
                        <m:r>
                          <a:rPr lang="en-US" sz="2000" i="1">
                            <a:solidFill>
                              <a:srgbClr val="FF0000"/>
                            </a:solidFill>
                            <a:latin typeface="Cambria Math" panose="02040503050406030204" pitchFamily="18" charset="0"/>
                            <a:ea typeface="Cambria Math" panose="02040503050406030204" pitchFamily="18" charset="0"/>
                          </a:rPr>
                          <m:t>𝑧</m:t>
                        </m:r>
                      </m:sub>
                    </m:sSub>
                    <m:r>
                      <a:rPr lang="en-US" sz="2000" i="1">
                        <a:solidFill>
                          <a:srgbClr val="FF0000"/>
                        </a:solidFill>
                        <a:latin typeface="Cambria Math" panose="02040503050406030204" pitchFamily="18" charset="0"/>
                        <a:ea typeface="Cambria Math" panose="02040503050406030204" pitchFamily="18" charset="0"/>
                      </a:rPr>
                      <m:t>=0</m:t>
                    </m:r>
                  </m:oMath>
                </a14:m>
                <a:r>
                  <a:rPr lang="en-US" sz="2000" dirty="0">
                    <a:solidFill>
                      <a:srgbClr val="FF0000"/>
                    </a:solidFill>
                  </a:rPr>
                  <a:t> </a:t>
                </a:r>
                <a14:m>
                  <m:oMath xmlns:m="http://schemas.openxmlformats.org/officeDocument/2006/math">
                    <m:r>
                      <a:rPr lang="en-US" sz="2000" b="0" i="0" smtClean="0">
                        <a:solidFill>
                          <a:srgbClr val="FF0000"/>
                        </a:solidFill>
                        <a:latin typeface="Cambria Math" panose="02040503050406030204" pitchFamily="18" charset="0"/>
                        <a:ea typeface="Cambria Math" panose="02040503050406030204" pitchFamily="18" charset="0"/>
                      </a:rPr>
                      <m:t>                          </m:t>
                    </m:r>
                    <m:r>
                      <a:rPr lang="en-US" sz="2000" b="0" i="1" smtClean="0">
                        <a:solidFill>
                          <a:srgbClr val="FF0000"/>
                        </a:solidFill>
                        <a:latin typeface="Cambria Math" panose="02040503050406030204" pitchFamily="18" charset="0"/>
                        <a:ea typeface="Cambria Math" panose="02040503050406030204" pitchFamily="18" charset="0"/>
                      </a:rPr>
                      <m:t>   </m:t>
                    </m:r>
                    <m:r>
                      <a:rPr lang="en-US" sz="2000" i="1" smtClean="0">
                        <a:solidFill>
                          <a:srgbClr val="0000FF"/>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𝐻</m:t>
                        </m:r>
                      </m:e>
                      <m:sub>
                        <m:r>
                          <a:rPr lang="en-US" sz="2000" i="1">
                            <a:solidFill>
                              <a:srgbClr val="0000FF"/>
                            </a:solidFill>
                            <a:latin typeface="Cambria Math" panose="02040503050406030204" pitchFamily="18" charset="0"/>
                            <a:ea typeface="Cambria Math" panose="02040503050406030204" pitchFamily="18" charset="0"/>
                          </a:rPr>
                          <m:t>𝑧</m:t>
                        </m:r>
                      </m:sub>
                    </m:sSub>
                    <m:r>
                      <a:rPr lang="en-US" sz="2000" i="1">
                        <a:solidFill>
                          <a:srgbClr val="0000FF"/>
                        </a:solidFill>
                        <a:latin typeface="Cambria Math" panose="02040503050406030204" pitchFamily="18" charset="0"/>
                        <a:ea typeface="Cambria Math" panose="02040503050406030204" pitchFamily="18" charset="0"/>
                      </a:rPr>
                      <m:t>+</m:t>
                    </m:r>
                    <m:sSup>
                      <m:sSupPr>
                        <m:ctrlPr>
                          <a:rPr lang="en-US" sz="2000" i="1">
                            <a:solidFill>
                              <a:srgbClr val="0000FF"/>
                            </a:solidFill>
                            <a:latin typeface="Cambria Math" panose="02040503050406030204" pitchFamily="18" charset="0"/>
                            <a:ea typeface="Cambria Math" panose="02040503050406030204" pitchFamily="18" charset="0"/>
                          </a:rPr>
                        </m:ctrlPr>
                      </m:sSupPr>
                      <m:e>
                        <m:r>
                          <a:rPr lang="en-US" sz="2000" i="1">
                            <a:solidFill>
                              <a:srgbClr val="0000FF"/>
                            </a:solidFill>
                            <a:latin typeface="Cambria Math" panose="02040503050406030204" pitchFamily="18" charset="0"/>
                            <a:ea typeface="Cambria Math" panose="02040503050406030204" pitchFamily="18" charset="0"/>
                          </a:rPr>
                          <m:t>𝑘</m:t>
                        </m:r>
                      </m:e>
                      <m:sup>
                        <m:r>
                          <a:rPr lang="en-US" sz="2000" i="1">
                            <a:solidFill>
                              <a:srgbClr val="0000FF"/>
                            </a:solidFill>
                            <a:latin typeface="Cambria Math" panose="02040503050406030204" pitchFamily="18" charset="0"/>
                            <a:ea typeface="Cambria Math" panose="02040503050406030204" pitchFamily="18" charset="0"/>
                          </a:rPr>
                          <m:t>2</m:t>
                        </m:r>
                      </m:sup>
                    </m:sSup>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𝐻</m:t>
                        </m:r>
                      </m:e>
                      <m:sub>
                        <m:r>
                          <a:rPr lang="en-US" sz="2000" i="1">
                            <a:solidFill>
                              <a:srgbClr val="0000FF"/>
                            </a:solidFill>
                            <a:latin typeface="Cambria Math" panose="02040503050406030204" pitchFamily="18" charset="0"/>
                            <a:ea typeface="Cambria Math" panose="02040503050406030204" pitchFamily="18" charset="0"/>
                          </a:rPr>
                          <m:t>𝑧</m:t>
                        </m:r>
                      </m:sub>
                    </m:sSub>
                    <m:r>
                      <a:rPr lang="en-US" sz="2000" i="1">
                        <a:solidFill>
                          <a:srgbClr val="0000FF"/>
                        </a:solidFill>
                        <a:latin typeface="Cambria Math" panose="02040503050406030204" pitchFamily="18" charset="0"/>
                        <a:ea typeface="Cambria Math" panose="02040503050406030204" pitchFamily="18" charset="0"/>
                      </a:rPr>
                      <m:t>=0</m:t>
                    </m:r>
                  </m:oMath>
                </a14:m>
                <a:r>
                  <a:rPr lang="en-US" sz="2000" dirty="0">
                    <a:solidFill>
                      <a:srgbClr val="0000FF"/>
                    </a:solidFill>
                    <a:ea typeface="Cambria Math" panose="02040503050406030204" pitchFamily="18" charset="0"/>
                  </a:rPr>
                  <a:t> </a:t>
                </a:r>
                <a:endParaRPr lang="en-US" sz="2000" dirty="0">
                  <a:ea typeface="Cambria Math" panose="02040503050406030204" pitchFamily="18" charset="0"/>
                </a:endParaRPr>
              </a:p>
              <a:p>
                <a:r>
                  <a:rPr lang="en-US" sz="2000" dirty="0">
                    <a:ea typeface="Cambria Math" panose="02040503050406030204" pitchFamily="18" charset="0"/>
                  </a:rPr>
                  <a:t>Boundary condition: </a:t>
                </a:r>
                <a14:m>
                  <m:oMath xmlns:m="http://schemas.openxmlformats.org/officeDocument/2006/math">
                    <m:sSub>
                      <m:sSubPr>
                        <m:ctrlPr>
                          <a:rPr lang="en-US" sz="2000" i="1" smtClean="0">
                            <a:solidFill>
                              <a:srgbClr val="FF0000"/>
                            </a:solidFill>
                            <a:latin typeface="Cambria Math" panose="02040503050406030204" pitchFamily="18" charset="0"/>
                            <a:ea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 </m:t>
                        </m:r>
                        <m:r>
                          <a:rPr lang="en-US" sz="2000" i="1">
                            <a:solidFill>
                              <a:srgbClr val="FF0000"/>
                            </a:solidFill>
                            <a:latin typeface="Cambria Math" panose="02040503050406030204" pitchFamily="18" charset="0"/>
                            <a:ea typeface="Cambria Math" panose="02040503050406030204" pitchFamily="18" charset="0"/>
                          </a:rPr>
                          <m:t>𝐸</m:t>
                        </m:r>
                      </m:e>
                      <m:sub>
                        <m:r>
                          <a:rPr lang="en-US" sz="2000" i="1">
                            <a:solidFill>
                              <a:srgbClr val="FF0000"/>
                            </a:solidFill>
                            <a:latin typeface="Cambria Math" panose="02040503050406030204" pitchFamily="18" charset="0"/>
                            <a:ea typeface="Cambria Math" panose="02040503050406030204" pitchFamily="18" charset="0"/>
                          </a:rPr>
                          <m:t>𝑧</m:t>
                        </m:r>
                      </m:sub>
                    </m:sSub>
                    <m:d>
                      <m:dPr>
                        <m:ctrlPr>
                          <a:rPr lang="en-US" sz="2000" b="0" i="1" smtClean="0">
                            <a:solidFill>
                              <a:srgbClr val="FF0000"/>
                            </a:solidFill>
                            <a:latin typeface="Cambria Math" panose="02040503050406030204" pitchFamily="18" charset="0"/>
                            <a:ea typeface="Cambria Math" panose="02040503050406030204" pitchFamily="18" charset="0"/>
                          </a:rPr>
                        </m:ctrlPr>
                      </m:dPr>
                      <m:e>
                        <m:r>
                          <a:rPr lang="en-US" sz="2000" b="0" i="1" smtClean="0">
                            <a:solidFill>
                              <a:srgbClr val="FF0000"/>
                            </a:solidFill>
                            <a:latin typeface="Cambria Math" panose="02040503050406030204" pitchFamily="18" charset="0"/>
                            <a:ea typeface="Cambria Math" panose="02040503050406030204" pitchFamily="18" charset="0"/>
                          </a:rPr>
                          <m:t>𝑟</m:t>
                        </m:r>
                        <m:r>
                          <a:rPr lang="en-US" sz="2000" b="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𝜑</m:t>
                        </m:r>
                        <m:r>
                          <a:rPr lang="en-US" sz="2000" b="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𝑧</m:t>
                        </m:r>
                      </m:e>
                    </m:d>
                    <m:r>
                      <a:rPr lang="en-US" sz="2000" b="0" i="1" smtClean="0">
                        <a:solidFill>
                          <a:srgbClr val="FF0000"/>
                        </a:solidFill>
                        <a:latin typeface="Cambria Math" panose="02040503050406030204" pitchFamily="18" charset="0"/>
                        <a:ea typeface="Cambria Math" panose="02040503050406030204" pitchFamily="18" charset="0"/>
                      </a:rPr>
                      <m:t>=0,</m:t>
                    </m:r>
                    <m:r>
                      <a:rPr lang="en-US" sz="2000" b="0" i="1" smtClean="0">
                        <a:solidFill>
                          <a:srgbClr val="FF0000"/>
                        </a:solidFill>
                        <a:latin typeface="Cambria Math" panose="02040503050406030204" pitchFamily="18" charset="0"/>
                        <a:ea typeface="Cambria Math" panose="02040503050406030204" pitchFamily="18" charset="0"/>
                      </a:rPr>
                      <m:t>𝑟</m:t>
                    </m:r>
                    <m:r>
                      <a:rPr lang="en-US" sz="2000" b="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𝑎</m:t>
                    </m:r>
                    <m:r>
                      <a:rPr lang="en-US" sz="2000" b="0" i="1" smtClean="0">
                        <a:solidFill>
                          <a:srgbClr val="FF0000"/>
                        </a:solidFill>
                        <a:latin typeface="Cambria Math" panose="02040503050406030204" pitchFamily="18" charset="0"/>
                        <a:ea typeface="Cambria Math" panose="02040503050406030204" pitchFamily="18" charset="0"/>
                      </a:rPr>
                      <m:t>; </m:t>
                    </m:r>
                    <m:sSub>
                      <m:sSubPr>
                        <m:ctrlPr>
                          <a:rPr lang="en-US" sz="2000" i="1" smtClean="0">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     </m:t>
                        </m:r>
                        <m:r>
                          <a:rPr lang="en-US" sz="2000" b="0" i="1" smtClean="0">
                            <a:solidFill>
                              <a:srgbClr val="0000FF"/>
                            </a:solidFill>
                            <a:latin typeface="Cambria Math" panose="02040503050406030204" pitchFamily="18" charset="0"/>
                            <a:ea typeface="Cambria Math" panose="02040503050406030204" pitchFamily="18" charset="0"/>
                          </a:rPr>
                          <m:t>            </m:t>
                        </m:r>
                        <m:r>
                          <a:rPr lang="en-US" sz="2000" i="1" smtClean="0">
                            <a:solidFill>
                              <a:srgbClr val="0000FF"/>
                            </a:solidFill>
                            <a:latin typeface="Cambria Math" panose="02040503050406030204" pitchFamily="18" charset="0"/>
                            <a:ea typeface="Cambria Math" panose="02040503050406030204" pitchFamily="18" charset="0"/>
                          </a:rPr>
                          <m:t>𝜕</m:t>
                        </m:r>
                        <m:r>
                          <a:rPr lang="en-US" sz="2000" b="0" i="1" smtClean="0">
                            <a:solidFill>
                              <a:srgbClr val="0000FF"/>
                            </a:solidFill>
                            <a:latin typeface="Cambria Math" panose="02040503050406030204" pitchFamily="18" charset="0"/>
                            <a:ea typeface="Cambria Math" panose="02040503050406030204" pitchFamily="18" charset="0"/>
                          </a:rPr>
                          <m:t>𝐻</m:t>
                        </m:r>
                      </m:e>
                      <m:sub>
                        <m:r>
                          <a:rPr lang="en-US" sz="2000" i="1">
                            <a:solidFill>
                              <a:srgbClr val="0000FF"/>
                            </a:solidFill>
                            <a:latin typeface="Cambria Math" panose="02040503050406030204" pitchFamily="18" charset="0"/>
                            <a:ea typeface="Cambria Math" panose="02040503050406030204" pitchFamily="18" charset="0"/>
                          </a:rPr>
                          <m:t>𝑧</m:t>
                        </m:r>
                      </m:sub>
                    </m:sSub>
                    <m:d>
                      <m:dPr>
                        <m:ctrlPr>
                          <a:rPr lang="en-US" sz="2000" i="1">
                            <a:solidFill>
                              <a:srgbClr val="0000FF"/>
                            </a:solidFill>
                            <a:latin typeface="Cambria Math" panose="02040503050406030204" pitchFamily="18" charset="0"/>
                            <a:ea typeface="Cambria Math" panose="02040503050406030204" pitchFamily="18" charset="0"/>
                          </a:rPr>
                        </m:ctrlPr>
                      </m:dPr>
                      <m:e>
                        <m:r>
                          <a:rPr lang="en-US" sz="2000" i="1">
                            <a:solidFill>
                              <a:srgbClr val="0000FF"/>
                            </a:solidFill>
                            <a:latin typeface="Cambria Math" panose="02040503050406030204" pitchFamily="18" charset="0"/>
                            <a:ea typeface="Cambria Math" panose="02040503050406030204" pitchFamily="18" charset="0"/>
                          </a:rPr>
                          <m:t>𝑟</m:t>
                        </m:r>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𝜑</m:t>
                        </m:r>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𝑧</m:t>
                        </m:r>
                      </m:e>
                    </m:d>
                    <m:r>
                      <a:rPr lang="en-US" sz="2000" b="0" i="1" smtClean="0">
                        <a:solidFill>
                          <a:srgbClr val="0000FF"/>
                        </a:solidFill>
                        <a:latin typeface="Cambria Math" panose="02040503050406030204" pitchFamily="18" charset="0"/>
                        <a:ea typeface="Cambria Math" panose="02040503050406030204" pitchFamily="18" charset="0"/>
                      </a:rPr>
                      <m:t>/</m:t>
                    </m:r>
                    <m:r>
                      <a:rPr lang="en-US" sz="2000" b="0" i="1" smtClean="0">
                        <a:solidFill>
                          <a:srgbClr val="0000FF"/>
                        </a:solidFill>
                        <a:latin typeface="Cambria Math" panose="02040503050406030204" pitchFamily="18" charset="0"/>
                        <a:ea typeface="Cambria Math" panose="02040503050406030204" pitchFamily="18" charset="0"/>
                      </a:rPr>
                      <m:t>𝜕</m:t>
                    </m:r>
                    <m:r>
                      <a:rPr lang="en-US" sz="2000" b="0" i="1" smtClean="0">
                        <a:solidFill>
                          <a:srgbClr val="0000FF"/>
                        </a:solidFill>
                        <a:latin typeface="Cambria Math" panose="02040503050406030204" pitchFamily="18" charset="0"/>
                        <a:ea typeface="Cambria Math" panose="02040503050406030204" pitchFamily="18" charset="0"/>
                      </a:rPr>
                      <m:t>𝑟</m:t>
                    </m:r>
                    <m:r>
                      <a:rPr lang="en-US" sz="2000" i="1">
                        <a:solidFill>
                          <a:srgbClr val="0000FF"/>
                        </a:solidFill>
                        <a:latin typeface="Cambria Math" panose="02040503050406030204" pitchFamily="18" charset="0"/>
                        <a:ea typeface="Cambria Math" panose="02040503050406030204" pitchFamily="18" charset="0"/>
                      </a:rPr>
                      <m:t>=0, </m:t>
                    </m:r>
                    <m:r>
                      <a:rPr lang="en-US" sz="2000" i="1">
                        <a:solidFill>
                          <a:srgbClr val="0000FF"/>
                        </a:solidFill>
                        <a:latin typeface="Cambria Math" panose="02040503050406030204" pitchFamily="18" charset="0"/>
                        <a:ea typeface="Cambria Math" panose="02040503050406030204" pitchFamily="18" charset="0"/>
                      </a:rPr>
                      <m:t>𝑟</m:t>
                    </m:r>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𝑎</m:t>
                    </m:r>
                  </m:oMath>
                </a14:m>
                <a:endParaRPr lang="en-US" sz="2000" dirty="0">
                  <a:solidFill>
                    <a:srgbClr val="0000FF"/>
                  </a:solidFill>
                </a:endParaRPr>
              </a:p>
              <a:p>
                <a:r>
                  <a:rPr lang="en-US" sz="2000" dirty="0"/>
                  <a:t>or                                   </a:t>
                </a:r>
                <a14:m>
                  <m:oMath xmlns:m="http://schemas.openxmlformats.org/officeDocument/2006/math">
                    <m:sSub>
                      <m:sSubPr>
                        <m:ctrlPr>
                          <a:rPr lang="en-US" sz="2000" i="1" smtClean="0">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𝐽</m:t>
                        </m:r>
                      </m:e>
                      <m:sub>
                        <m:r>
                          <a:rPr lang="en-US" sz="2000" i="1">
                            <a:solidFill>
                              <a:srgbClr val="FF0000"/>
                            </a:solidFill>
                            <a:latin typeface="Cambria Math" panose="02040503050406030204" pitchFamily="18" charset="0"/>
                            <a:ea typeface="Cambria Math" panose="02040503050406030204" pitchFamily="18" charset="0"/>
                          </a:rPr>
                          <m:t>𝑚</m:t>
                        </m:r>
                      </m:sub>
                    </m:sSub>
                    <m:d>
                      <m:dPr>
                        <m:ctrlPr>
                          <a:rPr lang="en-US" sz="2000" i="1">
                            <a:solidFill>
                              <a:srgbClr val="FF0000"/>
                            </a:solidFill>
                            <a:latin typeface="Cambria Math" panose="02040503050406030204" pitchFamily="18" charset="0"/>
                            <a:ea typeface="Cambria Math" panose="02040503050406030204" pitchFamily="18" charset="0"/>
                          </a:rPr>
                        </m:ctrlPr>
                      </m:dPr>
                      <m:e>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𝑘</m:t>
                            </m:r>
                          </m:e>
                          <m:sub>
                            <m:r>
                              <a:rPr lang="en-US" sz="2000" i="1">
                                <a:solidFill>
                                  <a:srgbClr val="FF0000"/>
                                </a:solidFill>
                                <a:latin typeface="Cambria Math" panose="02040503050406030204" pitchFamily="18" charset="0"/>
                                <a:ea typeface="Cambria Math" panose="02040503050406030204" pitchFamily="18" charset="0"/>
                              </a:rPr>
                              <m:t>𝑟</m:t>
                            </m:r>
                          </m:sub>
                        </m:sSub>
                        <m:r>
                          <a:rPr lang="en-US" sz="2000" b="0" i="1" smtClean="0">
                            <a:solidFill>
                              <a:srgbClr val="FF0000"/>
                            </a:solidFill>
                            <a:latin typeface="Cambria Math" panose="02040503050406030204" pitchFamily="18" charset="0"/>
                            <a:ea typeface="Cambria Math" panose="02040503050406030204" pitchFamily="18" charset="0"/>
                          </a:rPr>
                          <m:t>𝑏</m:t>
                        </m:r>
                      </m:e>
                    </m:d>
                    <m:r>
                      <a:rPr lang="en-US" sz="2000" b="0" i="1" smtClean="0">
                        <a:solidFill>
                          <a:srgbClr val="FF0000"/>
                        </a:solidFill>
                        <a:latin typeface="Cambria Math" panose="02040503050406030204" pitchFamily="18" charset="0"/>
                        <a:ea typeface="Cambria Math" panose="02040503050406030204" pitchFamily="18" charset="0"/>
                      </a:rPr>
                      <m:t>=0;                                   </m:t>
                    </m:r>
                    <m:sSubSup>
                      <m:sSubSupPr>
                        <m:ctrlPr>
                          <a:rPr lang="en-US" sz="2000" b="0" i="1" smtClean="0">
                            <a:solidFill>
                              <a:srgbClr val="0000FF"/>
                            </a:solidFill>
                            <a:latin typeface="Cambria Math" panose="02040503050406030204" pitchFamily="18" charset="0"/>
                            <a:ea typeface="Cambria Math" panose="02040503050406030204" pitchFamily="18" charset="0"/>
                          </a:rPr>
                        </m:ctrlPr>
                      </m:sSubSupPr>
                      <m:e>
                        <m:r>
                          <a:rPr lang="en-US" sz="2000" b="0" i="1" smtClean="0">
                            <a:solidFill>
                              <a:srgbClr val="0000FF"/>
                            </a:solidFill>
                            <a:latin typeface="Cambria Math" panose="02040503050406030204" pitchFamily="18" charset="0"/>
                            <a:ea typeface="Cambria Math" panose="02040503050406030204" pitchFamily="18" charset="0"/>
                          </a:rPr>
                          <m:t>𝐽</m:t>
                        </m:r>
                      </m:e>
                      <m:sub>
                        <m:r>
                          <a:rPr lang="en-US" sz="2000" b="0" i="1" smtClean="0">
                            <a:solidFill>
                              <a:srgbClr val="0000FF"/>
                            </a:solidFill>
                            <a:latin typeface="Cambria Math" panose="02040503050406030204" pitchFamily="18" charset="0"/>
                            <a:ea typeface="Cambria Math" panose="02040503050406030204" pitchFamily="18" charset="0"/>
                          </a:rPr>
                          <m:t>𝑚</m:t>
                        </m:r>
                      </m:sub>
                      <m:sup>
                        <m:r>
                          <a:rPr lang="en-US" sz="2000" b="0" i="1" smtClean="0">
                            <a:solidFill>
                              <a:srgbClr val="0000FF"/>
                            </a:solidFill>
                            <a:latin typeface="Cambria Math" panose="02040503050406030204" pitchFamily="18" charset="0"/>
                            <a:ea typeface="Cambria Math" panose="02040503050406030204" pitchFamily="18" charset="0"/>
                          </a:rPr>
                          <m:t>′</m:t>
                        </m:r>
                      </m:sup>
                    </m:sSubSup>
                    <m:d>
                      <m:dPr>
                        <m:ctrlPr>
                          <a:rPr lang="en-US" sz="2000" i="1">
                            <a:solidFill>
                              <a:srgbClr val="0000FF"/>
                            </a:solidFill>
                            <a:latin typeface="Cambria Math" panose="02040503050406030204" pitchFamily="18" charset="0"/>
                            <a:ea typeface="Cambria Math" panose="02040503050406030204" pitchFamily="18" charset="0"/>
                          </a:rPr>
                        </m:ctrlPr>
                      </m:dPr>
                      <m:e>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𝑘</m:t>
                            </m:r>
                          </m:e>
                          <m:sub>
                            <m:r>
                              <a:rPr lang="en-US" sz="2000" i="1">
                                <a:solidFill>
                                  <a:srgbClr val="0000FF"/>
                                </a:solidFill>
                                <a:latin typeface="Cambria Math" panose="02040503050406030204" pitchFamily="18" charset="0"/>
                                <a:ea typeface="Cambria Math" panose="02040503050406030204" pitchFamily="18" charset="0"/>
                              </a:rPr>
                              <m:t>𝑟</m:t>
                            </m:r>
                          </m:sub>
                        </m:sSub>
                        <m:r>
                          <a:rPr lang="en-US" sz="2000" b="0" i="1" smtClean="0">
                            <a:solidFill>
                              <a:srgbClr val="0000FF"/>
                            </a:solidFill>
                            <a:latin typeface="Cambria Math" panose="02040503050406030204" pitchFamily="18" charset="0"/>
                            <a:ea typeface="Cambria Math" panose="02040503050406030204" pitchFamily="18" charset="0"/>
                          </a:rPr>
                          <m:t>𝑏</m:t>
                        </m:r>
                      </m:e>
                    </m:d>
                    <m:r>
                      <a:rPr lang="en-US" sz="2000" i="1">
                        <a:solidFill>
                          <a:srgbClr val="0000FF"/>
                        </a:solidFill>
                        <a:latin typeface="Cambria Math" panose="02040503050406030204" pitchFamily="18" charset="0"/>
                        <a:ea typeface="Cambria Math" panose="02040503050406030204" pitchFamily="18" charset="0"/>
                      </a:rPr>
                      <m:t>=0</m:t>
                    </m:r>
                    <m:r>
                      <a:rPr lang="en-US" sz="2000" b="0" i="0" smtClean="0">
                        <a:solidFill>
                          <a:srgbClr val="0000FF"/>
                        </a:solidFill>
                        <a:latin typeface="Cambria Math" panose="02040503050406030204" pitchFamily="18" charset="0"/>
                        <a:ea typeface="Cambria Math" panose="02040503050406030204" pitchFamily="18" charset="0"/>
                      </a:rPr>
                      <m:t>,</m:t>
                    </m:r>
                  </m:oMath>
                </a14:m>
                <a:endParaRPr lang="en-US" sz="2000" dirty="0">
                  <a:solidFill>
                    <a:srgbClr val="0000FF"/>
                  </a:solidFill>
                </a:endParaRPr>
              </a:p>
              <a:p>
                <a:r>
                  <a:rPr lang="en-US" sz="2000" dirty="0"/>
                  <a:t>and                                </a:t>
                </a:r>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𝑘</m:t>
                        </m:r>
                      </m:e>
                      <m:sub>
                        <m:r>
                          <a:rPr lang="en-US" sz="2000" b="0" i="1" smtClean="0">
                            <a:solidFill>
                              <a:srgbClr val="FF0000"/>
                            </a:solidFill>
                            <a:latin typeface="Cambria Math" panose="02040503050406030204" pitchFamily="18" charset="0"/>
                          </a:rPr>
                          <m:t>𝑟</m:t>
                        </m:r>
                      </m:sub>
                    </m:sSub>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𝜈</m:t>
                            </m:r>
                          </m:e>
                          <m:sub>
                            <m:r>
                              <a:rPr lang="en-US" sz="2000" b="0" i="1" smtClean="0">
                                <a:solidFill>
                                  <a:srgbClr val="FF0000"/>
                                </a:solidFill>
                                <a:latin typeface="Cambria Math" panose="02040503050406030204" pitchFamily="18" charset="0"/>
                              </a:rPr>
                              <m:t>𝑚𝑛</m:t>
                            </m:r>
                          </m:sub>
                        </m:sSub>
                      </m:num>
                      <m:den>
                        <m:r>
                          <a:rPr lang="en-US" sz="2000" b="0" i="1" smtClean="0">
                            <a:solidFill>
                              <a:srgbClr val="FF0000"/>
                            </a:solidFill>
                            <a:latin typeface="Cambria Math" panose="02040503050406030204" pitchFamily="18" charset="0"/>
                          </a:rPr>
                          <m:t>𝑏</m:t>
                        </m:r>
                      </m:den>
                    </m:f>
                    <m:r>
                      <a:rPr lang="en-US" sz="2000" b="0" i="1" smtClean="0">
                        <a:solidFill>
                          <a:srgbClr val="FF0000"/>
                        </a:solidFill>
                        <a:latin typeface="Cambria Math" panose="02040503050406030204" pitchFamily="18" charset="0"/>
                      </a:rPr>
                      <m:t>; </m:t>
                    </m:r>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𝐽</m:t>
                        </m:r>
                      </m:e>
                      <m:sub>
                        <m:r>
                          <a:rPr lang="en-US" sz="2000" b="0" i="1" smtClean="0">
                            <a:solidFill>
                              <a:srgbClr val="FF0000"/>
                            </a:solidFill>
                            <a:latin typeface="Cambria Math" panose="02040503050406030204" pitchFamily="18" charset="0"/>
                          </a:rPr>
                          <m:t>𝑚</m:t>
                        </m:r>
                      </m:sub>
                    </m:sSub>
                    <m:d>
                      <m:dPr>
                        <m:ctrlPr>
                          <a:rPr lang="en-US" sz="2000" b="0" i="1" smtClean="0">
                            <a:solidFill>
                              <a:srgbClr val="FF0000"/>
                            </a:solidFill>
                            <a:latin typeface="Cambria Math" panose="02040503050406030204" pitchFamily="18" charset="0"/>
                          </a:rPr>
                        </m:ctrlPr>
                      </m:d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𝜈</m:t>
                            </m:r>
                          </m:e>
                          <m:sub>
                            <m:r>
                              <a:rPr lang="en-US" sz="2000" i="1">
                                <a:solidFill>
                                  <a:srgbClr val="FF0000"/>
                                </a:solidFill>
                                <a:latin typeface="Cambria Math" panose="02040503050406030204" pitchFamily="18" charset="0"/>
                              </a:rPr>
                              <m:t>𝑚𝑛</m:t>
                            </m:r>
                          </m:sub>
                        </m:sSub>
                      </m:e>
                    </m:d>
                    <m:r>
                      <a:rPr lang="en-US" sz="2000" b="0" i="0" smtClean="0">
                        <a:solidFill>
                          <a:srgbClr val="FF0000"/>
                        </a:solidFill>
                        <a:latin typeface="Cambria Math" panose="02040503050406030204" pitchFamily="18" charset="0"/>
                      </a:rPr>
                      <m:t>=0;</m:t>
                    </m:r>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              </m:t>
                        </m:r>
                        <m:r>
                          <a:rPr lang="en-US" sz="2000" i="1">
                            <a:solidFill>
                              <a:srgbClr val="0000FF"/>
                            </a:solidFill>
                            <a:latin typeface="Cambria Math" panose="02040503050406030204" pitchFamily="18" charset="0"/>
                          </a:rPr>
                          <m:t>𝑘</m:t>
                        </m:r>
                      </m:e>
                      <m:sub>
                        <m:r>
                          <a:rPr lang="en-US" sz="2000" i="1">
                            <a:solidFill>
                              <a:srgbClr val="0000FF"/>
                            </a:solidFill>
                            <a:latin typeface="Cambria Math" panose="02040503050406030204" pitchFamily="18" charset="0"/>
                          </a:rPr>
                          <m:t>𝑟</m:t>
                        </m:r>
                      </m:sub>
                    </m:sSub>
                    <m:r>
                      <a:rPr lang="en-US" sz="2000" i="1">
                        <a:solidFill>
                          <a:srgbClr val="0000FF"/>
                        </a:solidFill>
                        <a:latin typeface="Cambria Math" panose="02040503050406030204" pitchFamily="18" charset="0"/>
                      </a:rPr>
                      <m:t>=</m:t>
                    </m:r>
                    <m:f>
                      <m:fPr>
                        <m:ctrlPr>
                          <a:rPr lang="en-US" sz="2000" i="1">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i="1" smtClean="0">
                                <a:solidFill>
                                  <a:srgbClr val="0000FF"/>
                                </a:solidFill>
                                <a:latin typeface="Cambria Math" panose="02040503050406030204" pitchFamily="18" charset="0"/>
                                <a:ea typeface="Cambria Math" panose="02040503050406030204" pitchFamily="18" charset="0"/>
                              </a:rPr>
                              <m:t>𝜇</m:t>
                            </m:r>
                          </m:e>
                          <m:sub>
                            <m:r>
                              <a:rPr lang="en-US" sz="2000" i="1">
                                <a:solidFill>
                                  <a:srgbClr val="0000FF"/>
                                </a:solidFill>
                                <a:latin typeface="Cambria Math" panose="02040503050406030204" pitchFamily="18" charset="0"/>
                              </a:rPr>
                              <m:t>𝑚𝑛</m:t>
                            </m:r>
                          </m:sub>
                        </m:sSub>
                      </m:num>
                      <m:den>
                        <m:r>
                          <a:rPr lang="en-US" sz="2000" b="0" i="1" smtClean="0">
                            <a:solidFill>
                              <a:srgbClr val="0000FF"/>
                            </a:solidFill>
                            <a:latin typeface="Cambria Math" panose="02040503050406030204" pitchFamily="18" charset="0"/>
                          </a:rPr>
                          <m:t>𝑏</m:t>
                        </m:r>
                      </m:den>
                    </m:f>
                    <m:r>
                      <a:rPr lang="en-US" sz="2000" i="1">
                        <a:solidFill>
                          <a:srgbClr val="0000FF"/>
                        </a:solidFill>
                        <a:latin typeface="Cambria Math" panose="02040503050406030204" pitchFamily="18" charset="0"/>
                      </a:rPr>
                      <m:t>; </m:t>
                    </m:r>
                    <m:sSubSup>
                      <m:sSubSupPr>
                        <m:ctrlPr>
                          <a:rPr lang="en-US" sz="2000" i="1" smtClean="0">
                            <a:solidFill>
                              <a:srgbClr val="0000FF"/>
                            </a:solidFill>
                            <a:latin typeface="Cambria Math" panose="02040503050406030204" pitchFamily="18" charset="0"/>
                          </a:rPr>
                        </m:ctrlPr>
                      </m:sSubSupPr>
                      <m:e>
                        <m:r>
                          <a:rPr lang="en-US" sz="2000" b="0" i="1" smtClean="0">
                            <a:solidFill>
                              <a:srgbClr val="0000FF"/>
                            </a:solidFill>
                            <a:latin typeface="Cambria Math" panose="02040503050406030204" pitchFamily="18" charset="0"/>
                          </a:rPr>
                          <m:t>𝐽</m:t>
                        </m:r>
                      </m:e>
                      <m:sub>
                        <m:r>
                          <a:rPr lang="en-US" sz="2000" b="0" i="1" smtClean="0">
                            <a:solidFill>
                              <a:srgbClr val="0000FF"/>
                            </a:solidFill>
                            <a:latin typeface="Cambria Math" panose="02040503050406030204" pitchFamily="18" charset="0"/>
                          </a:rPr>
                          <m:t>𝑚</m:t>
                        </m:r>
                      </m:sub>
                      <m:sup>
                        <m:r>
                          <a:rPr lang="en-US" sz="2000" b="0" i="1" smtClean="0">
                            <a:solidFill>
                              <a:srgbClr val="0000FF"/>
                            </a:solidFill>
                            <a:latin typeface="Cambria Math" panose="02040503050406030204" pitchFamily="18" charset="0"/>
                          </a:rPr>
                          <m:t>′</m:t>
                        </m:r>
                      </m:sup>
                    </m:sSubSup>
                    <m:d>
                      <m:dPr>
                        <m:ctrlPr>
                          <a:rPr lang="en-US" sz="2000" i="1">
                            <a:solidFill>
                              <a:srgbClr val="0000FF"/>
                            </a:solidFill>
                            <a:latin typeface="Cambria Math" panose="02040503050406030204" pitchFamily="18" charset="0"/>
                          </a:rPr>
                        </m:ctrlPr>
                      </m:dPr>
                      <m:e>
                        <m:sSub>
                          <m:sSubPr>
                            <m:ctrlPr>
                              <a:rPr lang="en-US" sz="2000" i="1">
                                <a:solidFill>
                                  <a:srgbClr val="0000FF"/>
                                </a:solidFill>
                                <a:latin typeface="Cambria Math" panose="02040503050406030204" pitchFamily="18" charset="0"/>
                              </a:rPr>
                            </m:ctrlPr>
                          </m:sSubPr>
                          <m:e>
                            <m:r>
                              <a:rPr lang="en-US" sz="2000" i="1" smtClean="0">
                                <a:solidFill>
                                  <a:srgbClr val="0000FF"/>
                                </a:solidFill>
                                <a:latin typeface="Cambria Math" panose="02040503050406030204" pitchFamily="18" charset="0"/>
                                <a:ea typeface="Cambria Math" panose="02040503050406030204" pitchFamily="18" charset="0"/>
                              </a:rPr>
                              <m:t>𝜇</m:t>
                            </m:r>
                          </m:e>
                          <m:sub>
                            <m:r>
                              <a:rPr lang="en-US" sz="2000" i="1">
                                <a:solidFill>
                                  <a:srgbClr val="0000FF"/>
                                </a:solidFill>
                                <a:latin typeface="Cambria Math" panose="02040503050406030204" pitchFamily="18" charset="0"/>
                              </a:rPr>
                              <m:t>𝑚𝑛</m:t>
                            </m:r>
                          </m:sub>
                        </m:sSub>
                      </m:e>
                    </m:d>
                    <m:r>
                      <a:rPr lang="en-US" sz="2000">
                        <a:solidFill>
                          <a:srgbClr val="0000FF"/>
                        </a:solidFill>
                        <a:latin typeface="Cambria Math" panose="02040503050406030204" pitchFamily="18" charset="0"/>
                      </a:rPr>
                      <m:t>=0</m:t>
                    </m:r>
                  </m:oMath>
                </a14:m>
                <a:r>
                  <a:rPr lang="en-US" sz="2000" dirty="0">
                    <a:solidFill>
                      <a:srgbClr val="0000FF"/>
                    </a:solidFill>
                  </a:rPr>
                  <a:t>.</a:t>
                </a:r>
              </a:p>
              <a:p>
                <a:r>
                  <a:rPr lang="en-US" sz="2000" dirty="0"/>
                  <a:t>For the pillbox cavity having end walls at </a:t>
                </a:r>
                <a:r>
                  <a:rPr lang="en-US" sz="2000" i="1" dirty="0">
                    <a:latin typeface="Times New Roman" panose="02020603050405020304" pitchFamily="18" charset="0"/>
                    <a:cs typeface="Times New Roman" panose="02020603050405020304" pitchFamily="18" charset="0"/>
                  </a:rPr>
                  <a:t>z</a:t>
                </a:r>
                <a:r>
                  <a:rPr lang="en-US" sz="2000" dirty="0"/>
                  <a:t>=0 and </a:t>
                </a:r>
                <a:r>
                  <a:rPr lang="en-US" sz="2000" i="1" dirty="0">
                    <a:latin typeface="Times New Roman" panose="02020603050405020304" pitchFamily="18" charset="0"/>
                    <a:cs typeface="Times New Roman" panose="02020603050405020304" pitchFamily="18" charset="0"/>
                  </a:rPr>
                  <a:t>z</a:t>
                </a:r>
                <a:r>
                  <a:rPr lang="en-US" sz="2000" dirty="0"/>
                  <a:t>=</a:t>
                </a:r>
                <a:r>
                  <a:rPr lang="en-US" sz="2000" i="1" dirty="0">
                    <a:latin typeface="Times New Roman" panose="02020603050405020304" pitchFamily="18" charset="0"/>
                    <a:cs typeface="Times New Roman" panose="02020603050405020304" pitchFamily="18" charset="0"/>
                  </a:rPr>
                  <a:t>d; </a:t>
                </a:r>
                <a:r>
                  <a:rPr lang="en-US" sz="2000" dirty="0">
                    <a:latin typeface="+mj-lt"/>
                    <a:cs typeface="Times New Roman" panose="02020603050405020304" pitchFamily="18" charset="0"/>
                  </a:rPr>
                  <a:t>therefore </a:t>
                </a:r>
                <a:r>
                  <a:rPr lang="en-US" sz="2000" i="1" dirty="0">
                    <a:latin typeface="+mn-lt"/>
                    <a:cs typeface="Times New Roman" panose="02020603050405020304" pitchFamily="18" charset="0"/>
                  </a:rPr>
                  <a:t> </a:t>
                </a:r>
                <a14:m>
                  <m:oMath xmlns:m="http://schemas.openxmlformats.org/officeDocument/2006/math">
                    <m:sSub>
                      <m:sSubPr>
                        <m:ctrlPr>
                          <a:rPr lang="en-US" sz="200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𝑘</m:t>
                        </m:r>
                      </m:e>
                      <m:sub>
                        <m:r>
                          <a:rPr lang="en-US" sz="2000" b="0" i="1" smtClean="0">
                            <a:latin typeface="Cambria Math" panose="02040503050406030204" pitchFamily="18" charset="0"/>
                            <a:cs typeface="Times New Roman" panose="02020603050405020304" pitchFamily="18" charset="0"/>
                          </a:rPr>
                          <m:t>𝑧</m:t>
                        </m:r>
                      </m:sub>
                    </m:sSub>
                    <m:r>
                      <a:rPr lang="en-US" sz="2000" b="0" i="1" smtClean="0">
                        <a:latin typeface="Cambria Math" panose="02040503050406030204" pitchFamily="18" charset="0"/>
                        <a:cs typeface="Times New Roman" panose="02020603050405020304" pitchFamily="18" charset="0"/>
                      </a:rPr>
                      <m:t>𝑑</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𝜋</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𝑝</m:t>
                    </m:r>
                  </m:oMath>
                </a14:m>
                <a:r>
                  <a:rPr lang="en-US" sz="2000" i="1" dirty="0">
                    <a:latin typeface="Times New Roman" panose="02020603050405020304" pitchFamily="18" charset="0"/>
                    <a:cs typeface="Times New Roman" panose="02020603050405020304" pitchFamily="18" charset="0"/>
                  </a:rPr>
                  <a:t> </a:t>
                </a:r>
                <a:r>
                  <a:rPr lang="en-US" sz="2000" dirty="0">
                    <a:latin typeface="+mn-lt"/>
                    <a:cs typeface="Times New Roman" panose="02020603050405020304" pitchFamily="18" charset="0"/>
                  </a:rPr>
                  <a:t>and</a:t>
                </a:r>
                <a:endParaRPr lang="en-US" sz="200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ea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                                       </m:t>
                          </m:r>
                          <m:r>
                            <a:rPr lang="en-US" sz="2000" i="1">
                              <a:solidFill>
                                <a:srgbClr val="FF0000"/>
                              </a:solidFill>
                              <a:latin typeface="Cambria Math" panose="02040503050406030204" pitchFamily="18" charset="0"/>
                              <a:ea typeface="Cambria Math" panose="02040503050406030204" pitchFamily="18" charset="0"/>
                            </a:rPr>
                            <m:t>𝐸</m:t>
                          </m:r>
                        </m:e>
                        <m:sub>
                          <m:r>
                            <a:rPr lang="en-US" sz="2000" i="1">
                              <a:solidFill>
                                <a:srgbClr val="FF0000"/>
                              </a:solidFill>
                              <a:latin typeface="Cambria Math" panose="02040503050406030204" pitchFamily="18" charset="0"/>
                              <a:ea typeface="Cambria Math" panose="02040503050406030204" pitchFamily="18" charset="0"/>
                            </a:rPr>
                            <m:t>𝑧</m:t>
                          </m:r>
                        </m:sub>
                      </m:sSub>
                      <m:r>
                        <a:rPr lang="en-US" sz="2000" b="0" i="1" smtClean="0">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𝐶</m:t>
                          </m:r>
                          <m:r>
                            <a:rPr lang="en-US" sz="2000" i="1">
                              <a:solidFill>
                                <a:srgbClr val="FF0000"/>
                              </a:solidFill>
                              <a:latin typeface="Cambria Math" panose="02040503050406030204" pitchFamily="18" charset="0"/>
                              <a:ea typeface="Cambria Math" panose="02040503050406030204" pitchFamily="18" charset="0"/>
                            </a:rPr>
                            <m:t>𝐽</m:t>
                          </m:r>
                        </m:e>
                        <m:sub>
                          <m:r>
                            <a:rPr lang="en-US" sz="2000" i="1">
                              <a:solidFill>
                                <a:srgbClr val="FF0000"/>
                              </a:solidFill>
                              <a:latin typeface="Cambria Math" panose="02040503050406030204" pitchFamily="18" charset="0"/>
                              <a:ea typeface="Cambria Math" panose="02040503050406030204" pitchFamily="18" charset="0"/>
                            </a:rPr>
                            <m:t>𝑚</m:t>
                          </m:r>
                        </m:sub>
                      </m:sSub>
                      <m:d>
                        <m:dPr>
                          <m:ctrlPr>
                            <a:rPr lang="en-US" sz="2000" i="1">
                              <a:solidFill>
                                <a:srgbClr val="FF0000"/>
                              </a:solidFill>
                              <a:latin typeface="Cambria Math" panose="02040503050406030204" pitchFamily="18" charset="0"/>
                              <a:ea typeface="Cambria Math" panose="02040503050406030204" pitchFamily="18" charset="0"/>
                            </a:rPr>
                          </m:ctrlPr>
                        </m:dPr>
                        <m:e>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𝑘</m:t>
                              </m:r>
                            </m:e>
                            <m:sub>
                              <m:r>
                                <a:rPr lang="en-US" sz="2000" i="1">
                                  <a:solidFill>
                                    <a:srgbClr val="FF0000"/>
                                  </a:solidFill>
                                  <a:latin typeface="Cambria Math" panose="02040503050406030204" pitchFamily="18" charset="0"/>
                                  <a:ea typeface="Cambria Math" panose="02040503050406030204" pitchFamily="18" charset="0"/>
                                </a:rPr>
                                <m:t>𝑟</m:t>
                              </m:r>
                            </m:sub>
                          </m:sSub>
                          <m:r>
                            <a:rPr lang="en-US" sz="2000" i="1">
                              <a:solidFill>
                                <a:srgbClr val="FF0000"/>
                              </a:solidFill>
                              <a:latin typeface="Cambria Math" panose="02040503050406030204" pitchFamily="18" charset="0"/>
                              <a:ea typeface="Cambria Math" panose="02040503050406030204" pitchFamily="18" charset="0"/>
                            </a:rPr>
                            <m:t>𝑟</m:t>
                          </m:r>
                        </m:e>
                      </m:d>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𝑒</m:t>
                          </m:r>
                        </m:e>
                        <m:sup>
                          <m:r>
                            <a:rPr lang="en-US" sz="2000" i="1">
                              <a:solidFill>
                                <a:srgbClr val="FF0000"/>
                              </a:solidFill>
                              <a:latin typeface="Cambria Math" panose="02040503050406030204" pitchFamily="18" charset="0"/>
                              <a:ea typeface="Cambria Math" panose="02040503050406030204" pitchFamily="18" charset="0"/>
                            </a:rPr>
                            <m:t>𝑖𝑚</m:t>
                          </m:r>
                          <m:r>
                            <a:rPr lang="en-US" sz="2000" i="1">
                              <a:solidFill>
                                <a:srgbClr val="FF0000"/>
                              </a:solidFill>
                              <a:latin typeface="Cambria Math" panose="02040503050406030204" pitchFamily="18" charset="0"/>
                              <a:ea typeface="Cambria Math" panose="02040503050406030204" pitchFamily="18" charset="0"/>
                            </a:rPr>
                            <m:t>𝜑</m:t>
                          </m:r>
                        </m:sup>
                      </m:sSup>
                      <m:r>
                        <m:rPr>
                          <m:sty m:val="p"/>
                        </m:rPr>
                        <a:rPr lang="en-US" sz="2000" b="0" i="0" smtClean="0">
                          <a:solidFill>
                            <a:srgbClr val="FF0000"/>
                          </a:solidFill>
                          <a:latin typeface="Cambria Math" panose="02040503050406030204" pitchFamily="18" charset="0"/>
                          <a:ea typeface="Cambria Math" panose="02040503050406030204" pitchFamily="18" charset="0"/>
                        </a:rPr>
                        <m:t>cos</m:t>
                      </m:r>
                      <m:r>
                        <a:rPr lang="en-US" sz="2000" b="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𝜋</m:t>
                      </m:r>
                      <m:r>
                        <a:rPr lang="en-US" sz="2000" b="0" i="1" smtClean="0">
                          <a:solidFill>
                            <a:srgbClr val="FF0000"/>
                          </a:solidFill>
                          <a:latin typeface="Cambria Math" panose="02040503050406030204" pitchFamily="18" charset="0"/>
                          <a:ea typeface="Cambria Math" panose="02040503050406030204" pitchFamily="18" charset="0"/>
                        </a:rPr>
                        <m:t>𝑝𝑧</m:t>
                      </m:r>
                      <m:r>
                        <a:rPr lang="en-US" sz="2000" b="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𝑑</m:t>
                      </m:r>
                      <m:r>
                        <a:rPr lang="en-US" sz="2000" b="0" i="1" smtClean="0">
                          <a:solidFill>
                            <a:srgbClr val="FF0000"/>
                          </a:solidFill>
                          <a:latin typeface="Cambria Math" panose="02040503050406030204" pitchFamily="18" charset="0"/>
                          <a:ea typeface="Cambria Math" panose="02040503050406030204" pitchFamily="18" charset="0"/>
                        </a:rPr>
                        <m:t>);</m:t>
                      </m:r>
                      <m:sSub>
                        <m:sSubPr>
                          <m:ctrlPr>
                            <a:rPr lang="en-US" sz="2000" i="1" smtClean="0">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 </m:t>
                          </m:r>
                          <m:r>
                            <a:rPr lang="en-US" sz="2000" b="0" i="1" smtClean="0">
                              <a:solidFill>
                                <a:srgbClr val="0000FF"/>
                              </a:solidFill>
                              <a:latin typeface="Cambria Math" panose="02040503050406030204" pitchFamily="18" charset="0"/>
                              <a:ea typeface="Cambria Math" panose="02040503050406030204" pitchFamily="18" charset="0"/>
                            </a:rPr>
                            <m:t>𝐻</m:t>
                          </m:r>
                        </m:e>
                        <m:sub>
                          <m:r>
                            <a:rPr lang="en-US" sz="2000" i="1">
                              <a:solidFill>
                                <a:srgbClr val="0000FF"/>
                              </a:solidFill>
                              <a:latin typeface="Cambria Math" panose="02040503050406030204" pitchFamily="18" charset="0"/>
                              <a:ea typeface="Cambria Math" panose="02040503050406030204" pitchFamily="18" charset="0"/>
                            </a:rPr>
                            <m:t>𝑧</m:t>
                          </m:r>
                        </m:sub>
                      </m:sSub>
                      <m:r>
                        <a:rPr lang="en-US" sz="2000" i="1">
                          <a:solidFill>
                            <a:srgbClr val="0000FF"/>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𝐽</m:t>
                          </m:r>
                        </m:e>
                        <m:sub>
                          <m:r>
                            <a:rPr lang="en-US" sz="2000" i="1">
                              <a:solidFill>
                                <a:srgbClr val="0000FF"/>
                              </a:solidFill>
                              <a:latin typeface="Cambria Math" panose="02040503050406030204" pitchFamily="18" charset="0"/>
                              <a:ea typeface="Cambria Math" panose="02040503050406030204" pitchFamily="18" charset="0"/>
                            </a:rPr>
                            <m:t>𝑚</m:t>
                          </m:r>
                        </m:sub>
                      </m:sSub>
                      <m:d>
                        <m:dPr>
                          <m:ctrlPr>
                            <a:rPr lang="en-US" sz="2000" i="1">
                              <a:solidFill>
                                <a:srgbClr val="0000FF"/>
                              </a:solidFill>
                              <a:latin typeface="Cambria Math" panose="02040503050406030204" pitchFamily="18" charset="0"/>
                              <a:ea typeface="Cambria Math" panose="02040503050406030204" pitchFamily="18" charset="0"/>
                            </a:rPr>
                          </m:ctrlPr>
                        </m:dPr>
                        <m:e>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𝑘</m:t>
                              </m:r>
                            </m:e>
                            <m:sub>
                              <m:r>
                                <a:rPr lang="en-US" sz="2000" i="1">
                                  <a:solidFill>
                                    <a:srgbClr val="0000FF"/>
                                  </a:solidFill>
                                  <a:latin typeface="Cambria Math" panose="02040503050406030204" pitchFamily="18" charset="0"/>
                                  <a:ea typeface="Cambria Math" panose="02040503050406030204" pitchFamily="18" charset="0"/>
                                </a:rPr>
                                <m:t>𝑟</m:t>
                              </m:r>
                            </m:sub>
                          </m:sSub>
                          <m:r>
                            <a:rPr lang="en-US" sz="2000" i="1">
                              <a:solidFill>
                                <a:srgbClr val="0000FF"/>
                              </a:solidFill>
                              <a:latin typeface="Cambria Math" panose="02040503050406030204" pitchFamily="18" charset="0"/>
                              <a:ea typeface="Cambria Math" panose="02040503050406030204" pitchFamily="18" charset="0"/>
                            </a:rPr>
                            <m:t>𝑟</m:t>
                          </m:r>
                        </m:e>
                      </m:d>
                      <m:sSup>
                        <m:sSupPr>
                          <m:ctrlPr>
                            <a:rPr lang="en-US" sz="2000" i="1">
                              <a:solidFill>
                                <a:srgbClr val="0000FF"/>
                              </a:solidFill>
                              <a:latin typeface="Cambria Math" panose="02040503050406030204" pitchFamily="18" charset="0"/>
                              <a:ea typeface="Cambria Math" panose="02040503050406030204" pitchFamily="18" charset="0"/>
                            </a:rPr>
                          </m:ctrlPr>
                        </m:sSupPr>
                        <m:e>
                          <m:r>
                            <a:rPr lang="en-US" sz="2000" i="1">
                              <a:solidFill>
                                <a:srgbClr val="0000FF"/>
                              </a:solidFill>
                              <a:latin typeface="Cambria Math" panose="02040503050406030204" pitchFamily="18" charset="0"/>
                              <a:ea typeface="Cambria Math" panose="02040503050406030204" pitchFamily="18" charset="0"/>
                            </a:rPr>
                            <m:t>𝑒</m:t>
                          </m:r>
                        </m:e>
                        <m:sup>
                          <m:r>
                            <a:rPr lang="en-US" sz="2000" i="1">
                              <a:solidFill>
                                <a:srgbClr val="0000FF"/>
                              </a:solidFill>
                              <a:latin typeface="Cambria Math" panose="02040503050406030204" pitchFamily="18" charset="0"/>
                              <a:ea typeface="Cambria Math" panose="02040503050406030204" pitchFamily="18" charset="0"/>
                            </a:rPr>
                            <m:t>𝑖𝑚</m:t>
                          </m:r>
                          <m:r>
                            <a:rPr lang="en-US" sz="2000" i="1">
                              <a:solidFill>
                                <a:srgbClr val="0000FF"/>
                              </a:solidFill>
                              <a:latin typeface="Cambria Math" panose="02040503050406030204" pitchFamily="18" charset="0"/>
                              <a:ea typeface="Cambria Math" panose="02040503050406030204" pitchFamily="18" charset="0"/>
                            </a:rPr>
                            <m:t>𝜑</m:t>
                          </m:r>
                        </m:sup>
                      </m:sSup>
                      <m:r>
                        <a:rPr lang="en-US" sz="2000" b="0" i="1" smtClean="0">
                          <a:solidFill>
                            <a:srgbClr val="0000FF"/>
                          </a:solidFill>
                          <a:latin typeface="Cambria Math" panose="02040503050406030204" pitchFamily="18" charset="0"/>
                          <a:ea typeface="Cambria Math" panose="02040503050406030204" pitchFamily="18" charset="0"/>
                        </a:rPr>
                        <m:t>𝑠𝑖𝑛</m:t>
                      </m:r>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𝜋</m:t>
                      </m:r>
                      <m:r>
                        <a:rPr lang="en-US" sz="2000" b="0" i="1" smtClean="0">
                          <a:solidFill>
                            <a:srgbClr val="0000FF"/>
                          </a:solidFill>
                          <a:latin typeface="Cambria Math" panose="02040503050406030204" pitchFamily="18" charset="0"/>
                          <a:ea typeface="Cambria Math" panose="02040503050406030204" pitchFamily="18" charset="0"/>
                        </a:rPr>
                        <m:t>𝑝</m:t>
                      </m:r>
                      <m:r>
                        <a:rPr lang="en-US" sz="2000" i="1">
                          <a:solidFill>
                            <a:srgbClr val="0000FF"/>
                          </a:solidFill>
                          <a:latin typeface="Cambria Math" panose="02040503050406030204" pitchFamily="18" charset="0"/>
                          <a:ea typeface="Cambria Math" panose="02040503050406030204" pitchFamily="18" charset="0"/>
                        </a:rPr>
                        <m:t>𝑧</m:t>
                      </m:r>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𝑑</m:t>
                      </m:r>
                      <m:r>
                        <a:rPr lang="en-US" sz="2000" i="1">
                          <a:solidFill>
                            <a:srgbClr val="0000FF"/>
                          </a:solidFill>
                          <a:latin typeface="Cambria Math" panose="02040503050406030204" pitchFamily="18" charset="0"/>
                          <a:ea typeface="Cambria Math" panose="02040503050406030204" pitchFamily="18" charset="0"/>
                        </a:rPr>
                        <m:t>),</m:t>
                      </m:r>
                    </m:oMath>
                  </m:oMathPara>
                </a14:m>
                <a:endParaRPr lang="en-US" sz="2000" b="0" dirty="0">
                  <a:solidFill>
                    <a:srgbClr val="0000FF"/>
                  </a:solidFill>
                  <a:ea typeface="Cambria Math" panose="02040503050406030204" pitchFamily="18" charset="0"/>
                </a:endParaRPr>
              </a:p>
              <a:p>
                <a:r>
                  <a:rPr lang="en-US" sz="2000" dirty="0">
                    <a:ea typeface="Cambria Math" panose="02040503050406030204" pitchFamily="18" charset="0"/>
                  </a:rPr>
                  <a:t>and resonant frequencies are:</a:t>
                </a:r>
              </a:p>
              <a:p>
                <a:r>
                  <a:rPr lang="en-US" sz="2000" dirty="0">
                    <a:ea typeface="Cambria Math" panose="02040503050406030204" pitchFamily="18" charset="0"/>
                  </a:rPr>
                  <a:t>                                        </a:t>
                </a:r>
                <a14:m>
                  <m:oMath xmlns:m="http://schemas.openxmlformats.org/officeDocument/2006/math">
                    <m:f>
                      <m:fPr>
                        <m:ctrlPr>
                          <a:rPr lang="en-US" sz="2000" b="0" i="1" smtClean="0">
                            <a:solidFill>
                              <a:srgbClr val="FF0000"/>
                            </a:solidFill>
                            <a:latin typeface="Cambria Math" panose="02040503050406030204" pitchFamily="18" charset="0"/>
                            <a:ea typeface="Cambria Math" panose="02040503050406030204" pitchFamily="18" charset="0"/>
                          </a:rPr>
                        </m:ctrlPr>
                      </m:fPr>
                      <m:num>
                        <m:r>
                          <a:rPr lang="en-US" sz="2000" i="1" smtClean="0">
                            <a:solidFill>
                              <a:srgbClr val="FF0000"/>
                            </a:solidFill>
                            <a:latin typeface="Cambria Math" panose="02040503050406030204" pitchFamily="18" charset="0"/>
                            <a:ea typeface="Cambria Math" panose="02040503050406030204" pitchFamily="18" charset="0"/>
                          </a:rPr>
                          <m:t>𝜔</m:t>
                        </m:r>
                      </m:num>
                      <m:den>
                        <m:r>
                          <a:rPr lang="en-US" sz="2000" b="0" i="1" smtClean="0">
                            <a:solidFill>
                              <a:srgbClr val="FF0000"/>
                            </a:solidFill>
                            <a:latin typeface="Cambria Math" panose="02040503050406030204" pitchFamily="18" charset="0"/>
                            <a:ea typeface="Cambria Math" panose="02040503050406030204" pitchFamily="18" charset="0"/>
                          </a:rPr>
                          <m:t>𝑐</m:t>
                        </m:r>
                      </m:den>
                    </m:f>
                    <m:r>
                      <a:rPr lang="en-US" sz="2000" b="0" i="1" smtClean="0">
                        <a:solidFill>
                          <a:srgbClr val="FF0000"/>
                        </a:solidFill>
                        <a:latin typeface="Cambria Math" panose="02040503050406030204" pitchFamily="18" charset="0"/>
                        <a:ea typeface="Cambria Math" panose="02040503050406030204" pitchFamily="18" charset="0"/>
                      </a:rPr>
                      <m:t>=</m:t>
                    </m:r>
                    <m:rad>
                      <m:radPr>
                        <m:degHide m:val="on"/>
                        <m:ctrlPr>
                          <a:rPr lang="en-US" sz="2000" b="0" i="1" smtClean="0">
                            <a:solidFill>
                              <a:srgbClr val="FF0000"/>
                            </a:solidFill>
                            <a:latin typeface="Cambria Math" panose="02040503050406030204" pitchFamily="18" charset="0"/>
                            <a:ea typeface="Cambria Math" panose="02040503050406030204" pitchFamily="18" charset="0"/>
                          </a:rPr>
                        </m:ctrlPr>
                      </m:radPr>
                      <m:deg/>
                      <m:e>
                        <m:sSup>
                          <m:sSupPr>
                            <m:ctrlPr>
                              <a:rPr lang="en-US" sz="2000" b="0" i="1" smtClean="0">
                                <a:solidFill>
                                  <a:srgbClr val="FF0000"/>
                                </a:solidFill>
                                <a:latin typeface="Cambria Math" panose="02040503050406030204" pitchFamily="18" charset="0"/>
                                <a:ea typeface="Cambria Math" panose="02040503050406030204" pitchFamily="18" charset="0"/>
                              </a:rPr>
                            </m:ctrlPr>
                          </m:sSupPr>
                          <m:e>
                            <m:d>
                              <m:dPr>
                                <m:ctrlPr>
                                  <a:rPr lang="en-US" sz="2000" b="0" i="1" smtClean="0">
                                    <a:solidFill>
                                      <a:srgbClr val="FF0000"/>
                                    </a:solidFill>
                                    <a:latin typeface="Cambria Math" panose="02040503050406030204" pitchFamily="18" charset="0"/>
                                    <a:ea typeface="Cambria Math" panose="02040503050406030204" pitchFamily="18" charset="0"/>
                                  </a:rPr>
                                </m:ctrlPr>
                              </m:dPr>
                              <m:e>
                                <m:f>
                                  <m:fPr>
                                    <m:ctrlPr>
                                      <a:rPr lang="en-US" sz="2000" i="1">
                                        <a:solidFill>
                                          <a:srgbClr val="FF0000"/>
                                        </a:solidFill>
                                        <a:latin typeface="Cambria Math" panose="02040503050406030204" pitchFamily="18" charset="0"/>
                                      </a:rPr>
                                    </m:ctrlPr>
                                  </m:fPr>
                                  <m:num>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𝜈</m:t>
                                        </m:r>
                                      </m:e>
                                      <m:sub>
                                        <m:r>
                                          <a:rPr lang="en-US" sz="2000" i="1">
                                            <a:solidFill>
                                              <a:srgbClr val="FF0000"/>
                                            </a:solidFill>
                                            <a:latin typeface="Cambria Math" panose="02040503050406030204" pitchFamily="18" charset="0"/>
                                          </a:rPr>
                                          <m:t>𝑚𝑛</m:t>
                                        </m:r>
                                      </m:sub>
                                    </m:sSub>
                                  </m:num>
                                  <m:den>
                                    <m:r>
                                      <a:rPr lang="en-US" sz="2000" b="0" i="1" smtClean="0">
                                        <a:solidFill>
                                          <a:srgbClr val="FF0000"/>
                                        </a:solidFill>
                                        <a:latin typeface="Cambria Math" panose="02040503050406030204" pitchFamily="18" charset="0"/>
                                      </a:rPr>
                                      <m:t>𝑏</m:t>
                                    </m:r>
                                  </m:den>
                                </m:f>
                              </m:e>
                            </m:d>
                          </m:e>
                          <m:sup>
                            <m:r>
                              <a:rPr lang="en-US" sz="2000" b="0" i="1" smtClean="0">
                                <a:solidFill>
                                  <a:srgbClr val="FF0000"/>
                                </a:solidFill>
                                <a:latin typeface="Cambria Math" panose="02040503050406030204" pitchFamily="18" charset="0"/>
                                <a:ea typeface="Cambria Math" panose="02040503050406030204" pitchFamily="18" charset="0"/>
                              </a:rPr>
                              <m:t>2</m:t>
                            </m:r>
                          </m:sup>
                        </m:sSup>
                        <m:r>
                          <a:rPr lang="en-US" sz="2000" b="0" i="1" smtClean="0">
                            <a:solidFill>
                              <a:srgbClr val="FF0000"/>
                            </a:solidFill>
                            <a:latin typeface="Cambria Math" panose="02040503050406030204" pitchFamily="18" charset="0"/>
                            <a:ea typeface="Cambria Math" panose="02040503050406030204" pitchFamily="18" charset="0"/>
                          </a:rPr>
                          <m:t>+</m:t>
                        </m:r>
                        <m:sSup>
                          <m:sSupPr>
                            <m:ctrlPr>
                              <a:rPr lang="en-US" sz="2000" b="0" i="1" smtClean="0">
                                <a:solidFill>
                                  <a:srgbClr val="FF0000"/>
                                </a:solidFill>
                                <a:latin typeface="Cambria Math" panose="02040503050406030204" pitchFamily="18" charset="0"/>
                                <a:ea typeface="Cambria Math" panose="02040503050406030204" pitchFamily="18" charset="0"/>
                              </a:rPr>
                            </m:ctrlPr>
                          </m:sSupPr>
                          <m:e>
                            <m:d>
                              <m:dPr>
                                <m:ctrlPr>
                                  <a:rPr lang="en-US" sz="2000" b="0" i="1" smtClean="0">
                                    <a:solidFill>
                                      <a:srgbClr val="FF0000"/>
                                    </a:solidFill>
                                    <a:latin typeface="Cambria Math" panose="02040503050406030204" pitchFamily="18" charset="0"/>
                                    <a:ea typeface="Cambria Math" panose="02040503050406030204" pitchFamily="18" charset="0"/>
                                  </a:rPr>
                                </m:ctrlPr>
                              </m:dPr>
                              <m:e>
                                <m:f>
                                  <m:fPr>
                                    <m:ctrlPr>
                                      <a:rPr lang="en-US" sz="2000" b="0" i="1" smtClean="0">
                                        <a:solidFill>
                                          <a:srgbClr val="FF0000"/>
                                        </a:solidFill>
                                        <a:latin typeface="Cambria Math" panose="02040503050406030204" pitchFamily="18" charset="0"/>
                                        <a:ea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𝜋</m:t>
                                    </m:r>
                                    <m:r>
                                      <a:rPr lang="en-US" sz="2000" b="0" i="1" smtClean="0">
                                        <a:solidFill>
                                          <a:srgbClr val="FF0000"/>
                                        </a:solidFill>
                                        <a:latin typeface="Cambria Math" panose="02040503050406030204" pitchFamily="18" charset="0"/>
                                        <a:ea typeface="Cambria Math" panose="02040503050406030204" pitchFamily="18" charset="0"/>
                                      </a:rPr>
                                      <m:t>𝑝</m:t>
                                    </m:r>
                                  </m:num>
                                  <m:den>
                                    <m:r>
                                      <a:rPr lang="en-US" sz="2000" b="0" i="1" smtClean="0">
                                        <a:solidFill>
                                          <a:srgbClr val="FF0000"/>
                                        </a:solidFill>
                                        <a:latin typeface="Cambria Math" panose="02040503050406030204" pitchFamily="18" charset="0"/>
                                        <a:ea typeface="Cambria Math" panose="02040503050406030204" pitchFamily="18" charset="0"/>
                                      </a:rPr>
                                      <m:t>𝑑</m:t>
                                    </m:r>
                                  </m:den>
                                </m:f>
                              </m:e>
                            </m:d>
                          </m:e>
                          <m:sup>
                            <m:r>
                              <a:rPr lang="en-US" sz="2000" b="0" i="1" smtClean="0">
                                <a:solidFill>
                                  <a:srgbClr val="FF0000"/>
                                </a:solidFill>
                                <a:latin typeface="Cambria Math" panose="02040503050406030204" pitchFamily="18" charset="0"/>
                                <a:ea typeface="Cambria Math" panose="02040503050406030204" pitchFamily="18" charset="0"/>
                              </a:rPr>
                              <m:t>2</m:t>
                            </m:r>
                          </m:sup>
                        </m:sSup>
                      </m:e>
                    </m:rad>
                  </m:oMath>
                </a14:m>
                <a:r>
                  <a:rPr lang="en-US" sz="2000" dirty="0">
                    <a:solidFill>
                      <a:srgbClr val="FF0000"/>
                    </a:solidFill>
                    <a:ea typeface="Cambria Math" panose="02040503050406030204" pitchFamily="18" charset="0"/>
                  </a:rPr>
                  <a:t>  ;                 </a:t>
                </a:r>
                <a14:m>
                  <m:oMath xmlns:m="http://schemas.openxmlformats.org/officeDocument/2006/math">
                    <m:f>
                      <m:fPr>
                        <m:ctrlPr>
                          <a:rPr lang="en-US" sz="2000" i="1" smtClean="0">
                            <a:solidFill>
                              <a:srgbClr val="0000FF"/>
                            </a:solidFill>
                            <a:latin typeface="Cambria Math" panose="02040503050406030204" pitchFamily="18" charset="0"/>
                            <a:ea typeface="Cambria Math" panose="02040503050406030204" pitchFamily="18" charset="0"/>
                          </a:rPr>
                        </m:ctrlPr>
                      </m:fPr>
                      <m:num>
                        <m:r>
                          <a:rPr lang="en-US" sz="2000" i="1">
                            <a:solidFill>
                              <a:srgbClr val="0000FF"/>
                            </a:solidFill>
                            <a:latin typeface="Cambria Math" panose="02040503050406030204" pitchFamily="18" charset="0"/>
                            <a:ea typeface="Cambria Math" panose="02040503050406030204" pitchFamily="18" charset="0"/>
                          </a:rPr>
                          <m:t>𝜔</m:t>
                        </m:r>
                      </m:num>
                      <m:den>
                        <m:r>
                          <a:rPr lang="en-US" sz="2000" i="1">
                            <a:solidFill>
                              <a:srgbClr val="0000FF"/>
                            </a:solidFill>
                            <a:latin typeface="Cambria Math" panose="02040503050406030204" pitchFamily="18" charset="0"/>
                            <a:ea typeface="Cambria Math" panose="02040503050406030204" pitchFamily="18" charset="0"/>
                          </a:rPr>
                          <m:t>𝑐</m:t>
                        </m:r>
                      </m:den>
                    </m:f>
                    <m:r>
                      <a:rPr lang="en-US" sz="2000" i="1">
                        <a:solidFill>
                          <a:srgbClr val="0000FF"/>
                        </a:solidFill>
                        <a:latin typeface="Cambria Math" panose="02040503050406030204" pitchFamily="18" charset="0"/>
                        <a:ea typeface="Cambria Math" panose="02040503050406030204" pitchFamily="18" charset="0"/>
                      </a:rPr>
                      <m:t>=</m:t>
                    </m:r>
                    <m:rad>
                      <m:radPr>
                        <m:degHide m:val="on"/>
                        <m:ctrlPr>
                          <a:rPr lang="en-US" sz="2000" i="1">
                            <a:solidFill>
                              <a:srgbClr val="0000FF"/>
                            </a:solidFill>
                            <a:latin typeface="Cambria Math" panose="02040503050406030204" pitchFamily="18" charset="0"/>
                            <a:ea typeface="Cambria Math" panose="02040503050406030204" pitchFamily="18" charset="0"/>
                          </a:rPr>
                        </m:ctrlPr>
                      </m:radPr>
                      <m:deg/>
                      <m:e>
                        <m:sSup>
                          <m:sSupPr>
                            <m:ctrlPr>
                              <a:rPr lang="en-US" sz="2000" i="1">
                                <a:solidFill>
                                  <a:srgbClr val="0000FF"/>
                                </a:solidFill>
                                <a:latin typeface="Cambria Math" panose="02040503050406030204" pitchFamily="18" charset="0"/>
                                <a:ea typeface="Cambria Math" panose="02040503050406030204" pitchFamily="18" charset="0"/>
                              </a:rPr>
                            </m:ctrlPr>
                          </m:sSupPr>
                          <m:e>
                            <m:d>
                              <m:dPr>
                                <m:ctrlPr>
                                  <a:rPr lang="en-US" sz="2000" i="1">
                                    <a:solidFill>
                                      <a:srgbClr val="0000FF"/>
                                    </a:solidFill>
                                    <a:latin typeface="Cambria Math" panose="02040503050406030204" pitchFamily="18" charset="0"/>
                                    <a:ea typeface="Cambria Math" panose="02040503050406030204" pitchFamily="18" charset="0"/>
                                  </a:rPr>
                                </m:ctrlPr>
                              </m:dPr>
                              <m:e>
                                <m:f>
                                  <m:fPr>
                                    <m:ctrlPr>
                                      <a:rPr lang="en-US" sz="2000" i="1">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i="1" smtClean="0">
                                            <a:solidFill>
                                              <a:srgbClr val="0000FF"/>
                                            </a:solidFill>
                                            <a:latin typeface="Cambria Math" panose="02040503050406030204" pitchFamily="18" charset="0"/>
                                            <a:ea typeface="Cambria Math" panose="02040503050406030204" pitchFamily="18" charset="0"/>
                                          </a:rPr>
                                          <m:t>𝜇</m:t>
                                        </m:r>
                                      </m:e>
                                      <m:sub>
                                        <m:r>
                                          <a:rPr lang="en-US" sz="2000" i="1">
                                            <a:solidFill>
                                              <a:srgbClr val="0000FF"/>
                                            </a:solidFill>
                                            <a:latin typeface="Cambria Math" panose="02040503050406030204" pitchFamily="18" charset="0"/>
                                          </a:rPr>
                                          <m:t>𝑚𝑛</m:t>
                                        </m:r>
                                      </m:sub>
                                    </m:sSub>
                                  </m:num>
                                  <m:den>
                                    <m:r>
                                      <a:rPr lang="en-US" sz="2000" b="0" i="1" smtClean="0">
                                        <a:solidFill>
                                          <a:srgbClr val="0000FF"/>
                                        </a:solidFill>
                                        <a:latin typeface="Cambria Math" panose="02040503050406030204" pitchFamily="18" charset="0"/>
                                      </a:rPr>
                                      <m:t>𝑏</m:t>
                                    </m:r>
                                  </m:den>
                                </m:f>
                              </m:e>
                            </m:d>
                          </m:e>
                          <m:sup>
                            <m:r>
                              <a:rPr lang="en-US" sz="2000" i="1">
                                <a:solidFill>
                                  <a:srgbClr val="0000FF"/>
                                </a:solidFill>
                                <a:latin typeface="Cambria Math" panose="02040503050406030204" pitchFamily="18" charset="0"/>
                                <a:ea typeface="Cambria Math" panose="02040503050406030204" pitchFamily="18" charset="0"/>
                              </a:rPr>
                              <m:t>2</m:t>
                            </m:r>
                          </m:sup>
                        </m:sSup>
                        <m:r>
                          <a:rPr lang="en-US" sz="2000" i="1">
                            <a:solidFill>
                              <a:srgbClr val="0000FF"/>
                            </a:solidFill>
                            <a:latin typeface="Cambria Math" panose="02040503050406030204" pitchFamily="18" charset="0"/>
                            <a:ea typeface="Cambria Math" panose="02040503050406030204" pitchFamily="18" charset="0"/>
                          </a:rPr>
                          <m:t>+</m:t>
                        </m:r>
                        <m:sSup>
                          <m:sSupPr>
                            <m:ctrlPr>
                              <a:rPr lang="en-US" sz="2000" i="1">
                                <a:solidFill>
                                  <a:srgbClr val="0000FF"/>
                                </a:solidFill>
                                <a:latin typeface="Cambria Math" panose="02040503050406030204" pitchFamily="18" charset="0"/>
                                <a:ea typeface="Cambria Math" panose="02040503050406030204" pitchFamily="18" charset="0"/>
                              </a:rPr>
                            </m:ctrlPr>
                          </m:sSupPr>
                          <m:e>
                            <m:d>
                              <m:dPr>
                                <m:ctrlPr>
                                  <a:rPr lang="en-US" sz="2000" i="1">
                                    <a:solidFill>
                                      <a:srgbClr val="0000FF"/>
                                    </a:solidFill>
                                    <a:latin typeface="Cambria Math" panose="02040503050406030204" pitchFamily="18" charset="0"/>
                                    <a:ea typeface="Cambria Math" panose="02040503050406030204" pitchFamily="18" charset="0"/>
                                  </a:rPr>
                                </m:ctrlPr>
                              </m:dPr>
                              <m:e>
                                <m:f>
                                  <m:fPr>
                                    <m:ctrlPr>
                                      <a:rPr lang="en-US" sz="2000" i="1">
                                        <a:solidFill>
                                          <a:srgbClr val="0000FF"/>
                                        </a:solidFill>
                                        <a:latin typeface="Cambria Math" panose="02040503050406030204" pitchFamily="18" charset="0"/>
                                        <a:ea typeface="Cambria Math" panose="02040503050406030204" pitchFamily="18" charset="0"/>
                                      </a:rPr>
                                    </m:ctrlPr>
                                  </m:fPr>
                                  <m:num>
                                    <m:r>
                                      <a:rPr lang="en-US" sz="2000" i="1">
                                        <a:solidFill>
                                          <a:srgbClr val="0000FF"/>
                                        </a:solidFill>
                                        <a:latin typeface="Cambria Math" panose="02040503050406030204" pitchFamily="18" charset="0"/>
                                        <a:ea typeface="Cambria Math" panose="02040503050406030204" pitchFamily="18" charset="0"/>
                                      </a:rPr>
                                      <m:t>𝜋</m:t>
                                    </m:r>
                                    <m:r>
                                      <a:rPr lang="en-US" sz="2000" b="0" i="1" smtClean="0">
                                        <a:solidFill>
                                          <a:srgbClr val="0000FF"/>
                                        </a:solidFill>
                                        <a:latin typeface="Cambria Math" panose="02040503050406030204" pitchFamily="18" charset="0"/>
                                        <a:ea typeface="Cambria Math" panose="02040503050406030204" pitchFamily="18" charset="0"/>
                                      </a:rPr>
                                      <m:t>𝑝</m:t>
                                    </m:r>
                                  </m:num>
                                  <m:den>
                                    <m:r>
                                      <a:rPr lang="en-US" sz="2000" i="1">
                                        <a:solidFill>
                                          <a:srgbClr val="0000FF"/>
                                        </a:solidFill>
                                        <a:latin typeface="Cambria Math" panose="02040503050406030204" pitchFamily="18" charset="0"/>
                                        <a:ea typeface="Cambria Math" panose="02040503050406030204" pitchFamily="18" charset="0"/>
                                      </a:rPr>
                                      <m:t>𝑑</m:t>
                                    </m:r>
                                  </m:den>
                                </m:f>
                              </m:e>
                            </m:d>
                          </m:e>
                          <m:sup>
                            <m:r>
                              <a:rPr lang="en-US" sz="2000" i="1">
                                <a:solidFill>
                                  <a:srgbClr val="0000FF"/>
                                </a:solidFill>
                                <a:latin typeface="Cambria Math" panose="02040503050406030204" pitchFamily="18" charset="0"/>
                                <a:ea typeface="Cambria Math" panose="02040503050406030204" pitchFamily="18" charset="0"/>
                              </a:rPr>
                              <m:t>2</m:t>
                            </m:r>
                          </m:sup>
                        </m:sSup>
                      </m:e>
                    </m:rad>
                  </m:oMath>
                </a14:m>
                <a:r>
                  <a:rPr lang="en-US" sz="2000" dirty="0">
                    <a:solidFill>
                      <a:srgbClr val="0000FF"/>
                    </a:solidFill>
                    <a:ea typeface="Cambria Math" panose="02040503050406030204" pitchFamily="18" charset="0"/>
                  </a:rPr>
                  <a:t>      </a:t>
                </a:r>
                <a:endParaRPr lang="en-US" sz="2000" dirty="0">
                  <a:ea typeface="Cambria Math" panose="02040503050406030204" pitchFamily="18" charset="0"/>
                </a:endParaRPr>
              </a:p>
              <a:p>
                <a:r>
                  <a:rPr lang="en-US" sz="2000" dirty="0">
                    <a:ea typeface="Cambria Math" panose="02040503050406030204" pitchFamily="18" charset="0"/>
                  </a:rPr>
                  <a:t>                                         </a:t>
                </a:r>
                <a14:m>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𝑚</m:t>
                    </m:r>
                    <m:r>
                      <a:rPr lang="en-US" sz="2000" b="0" i="1" smtClean="0">
                        <a:solidFill>
                          <a:srgbClr val="FF0000"/>
                        </a:solidFill>
                        <a:latin typeface="Cambria Math" panose="02040503050406030204" pitchFamily="18" charset="0"/>
                        <a:ea typeface="Cambria Math" panose="02040503050406030204" pitchFamily="18" charset="0"/>
                      </a:rPr>
                      <m:t>=0,1,..,∞;</m:t>
                    </m:r>
                  </m:oMath>
                </a14:m>
                <a:r>
                  <a:rPr lang="en-US" sz="2000" dirty="0">
                    <a:solidFill>
                      <a:srgbClr val="FF0000"/>
                    </a:solidFill>
                    <a:ea typeface="Cambria Math" panose="02040503050406030204" pitchFamily="18" charset="0"/>
                  </a:rPr>
                  <a:t> </a:t>
                </a:r>
                <a14:m>
                  <m:oMath xmlns:m="http://schemas.openxmlformats.org/officeDocument/2006/math">
                    <m:r>
                      <a:rPr lang="en-US" sz="2000" b="0" i="0" smtClean="0">
                        <a:solidFill>
                          <a:srgbClr val="FF0000"/>
                        </a:solidFill>
                        <a:latin typeface="Cambria Math" panose="02040503050406030204" pitchFamily="18" charset="0"/>
                        <a:ea typeface="Cambria Math" panose="02040503050406030204" pitchFamily="18" charset="0"/>
                      </a:rPr>
                      <m:t>                                 </m:t>
                    </m:r>
                    <m:r>
                      <a:rPr lang="en-US" sz="2000" i="1" smtClean="0">
                        <a:solidFill>
                          <a:srgbClr val="0000FF"/>
                        </a:solidFill>
                        <a:latin typeface="Cambria Math" panose="02040503050406030204" pitchFamily="18" charset="0"/>
                        <a:ea typeface="Cambria Math" panose="02040503050406030204" pitchFamily="18" charset="0"/>
                      </a:rPr>
                      <m:t>𝑚</m:t>
                    </m:r>
                    <m:r>
                      <a:rPr lang="en-US" sz="2000" i="1" smtClean="0">
                        <a:solidFill>
                          <a:srgbClr val="0000FF"/>
                        </a:solidFill>
                        <a:latin typeface="Cambria Math" panose="02040503050406030204" pitchFamily="18" charset="0"/>
                        <a:ea typeface="Cambria Math" panose="02040503050406030204" pitchFamily="18" charset="0"/>
                      </a:rPr>
                      <m:t>=0,1,.. ,∞;</m:t>
                    </m:r>
                  </m:oMath>
                </a14:m>
                <a:r>
                  <a:rPr lang="en-US" sz="2000" dirty="0">
                    <a:solidFill>
                      <a:srgbClr val="0000FF"/>
                    </a:solidFill>
                    <a:ea typeface="Cambria Math" panose="02040503050406030204" pitchFamily="18" charset="0"/>
                  </a:rPr>
                  <a:t>          </a:t>
                </a:r>
                <a:endParaRPr lang="en-US" sz="2000" dirty="0">
                  <a:ea typeface="Cambria Math" panose="02040503050406030204" pitchFamily="18" charset="0"/>
                </a:endParaRPr>
              </a:p>
              <a:p>
                <a:r>
                  <a:rPr lang="en-US" sz="2000" dirty="0">
                    <a:ea typeface="Cambria Math" panose="02040503050406030204" pitchFamily="18" charset="0"/>
                  </a:rPr>
                  <a:t> </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r>
                      <a:rPr lang="en-US" sz="2000" b="0" i="1" smtClean="0">
                        <a:solidFill>
                          <a:srgbClr val="FF0000"/>
                        </a:solidFill>
                        <a:latin typeface="Cambria Math" panose="02040503050406030204" pitchFamily="18" charset="0"/>
                        <a:ea typeface="Cambria Math" panose="02040503050406030204" pitchFamily="18" charset="0"/>
                      </a:rPr>
                      <m:t>𝑛</m:t>
                    </m:r>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1</m:t>
                    </m:r>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2</m:t>
                    </m:r>
                    <m:r>
                      <a:rPr lang="en-US" sz="2000" i="1">
                        <a:solidFill>
                          <a:srgbClr val="FF0000"/>
                        </a:solidFill>
                        <a:latin typeface="Cambria Math" panose="02040503050406030204" pitchFamily="18" charset="0"/>
                        <a:ea typeface="Cambria Math" panose="02040503050406030204" pitchFamily="18" charset="0"/>
                      </a:rPr>
                      <m:t>,..,∞;</m:t>
                    </m:r>
                  </m:oMath>
                </a14:m>
                <a:r>
                  <a:rPr lang="en-US" sz="2000" dirty="0">
                    <a:solidFill>
                      <a:srgbClr val="FF0000"/>
                    </a:solidFill>
                    <a:ea typeface="Cambria Math" panose="02040503050406030204" pitchFamily="18" charset="0"/>
                  </a:rPr>
                  <a:t> </a:t>
                </a:r>
                <a14:m>
                  <m:oMath xmlns:m="http://schemas.openxmlformats.org/officeDocument/2006/math">
                    <m:r>
                      <a:rPr lang="en-US" sz="2000">
                        <a:solidFill>
                          <a:srgbClr val="FF0000"/>
                        </a:solidFill>
                        <a:latin typeface="Cambria Math" panose="02040503050406030204" pitchFamily="18" charset="0"/>
                        <a:ea typeface="Cambria Math" panose="02040503050406030204" pitchFamily="18" charset="0"/>
                      </a:rPr>
                      <m:t>                                   </m:t>
                    </m:r>
                    <m:r>
                      <a:rPr lang="en-US" sz="2000" b="0" i="1" smtClean="0">
                        <a:solidFill>
                          <a:srgbClr val="0000FF"/>
                        </a:solidFill>
                        <a:latin typeface="Cambria Math" panose="02040503050406030204" pitchFamily="18" charset="0"/>
                        <a:ea typeface="Cambria Math" panose="02040503050406030204" pitchFamily="18" charset="0"/>
                      </a:rPr>
                      <m:t>𝑛</m:t>
                    </m:r>
                    <m:r>
                      <a:rPr lang="en-US" sz="2000" i="1">
                        <a:solidFill>
                          <a:srgbClr val="0000FF"/>
                        </a:solidFill>
                        <a:latin typeface="Cambria Math" panose="02040503050406030204" pitchFamily="18" charset="0"/>
                        <a:ea typeface="Cambria Math" panose="02040503050406030204" pitchFamily="18" charset="0"/>
                      </a:rPr>
                      <m:t>=</m:t>
                    </m:r>
                    <m:r>
                      <a:rPr lang="en-US" sz="2000" b="0" i="1" smtClean="0">
                        <a:solidFill>
                          <a:srgbClr val="0000FF"/>
                        </a:solidFill>
                        <a:latin typeface="Cambria Math" panose="02040503050406030204" pitchFamily="18" charset="0"/>
                        <a:ea typeface="Cambria Math" panose="02040503050406030204" pitchFamily="18" charset="0"/>
                      </a:rPr>
                      <m:t>1</m:t>
                    </m:r>
                    <m:r>
                      <a:rPr lang="en-US" sz="2000" i="1">
                        <a:solidFill>
                          <a:srgbClr val="0000FF"/>
                        </a:solidFill>
                        <a:latin typeface="Cambria Math" panose="02040503050406030204" pitchFamily="18" charset="0"/>
                        <a:ea typeface="Cambria Math" panose="02040503050406030204" pitchFamily="18" charset="0"/>
                      </a:rPr>
                      <m:t>,</m:t>
                    </m:r>
                    <m:r>
                      <a:rPr lang="en-US" sz="2000" b="0" i="1" smtClean="0">
                        <a:solidFill>
                          <a:srgbClr val="0000FF"/>
                        </a:solidFill>
                        <a:latin typeface="Cambria Math" panose="02040503050406030204" pitchFamily="18" charset="0"/>
                        <a:ea typeface="Cambria Math" panose="02040503050406030204" pitchFamily="18" charset="0"/>
                      </a:rPr>
                      <m:t>2</m:t>
                    </m:r>
                    <m:r>
                      <a:rPr lang="en-US" sz="2000" i="1">
                        <a:solidFill>
                          <a:srgbClr val="0000FF"/>
                        </a:solidFill>
                        <a:latin typeface="Cambria Math" panose="02040503050406030204" pitchFamily="18" charset="0"/>
                        <a:ea typeface="Cambria Math" panose="02040503050406030204" pitchFamily="18" charset="0"/>
                      </a:rPr>
                      <m:t>,.. ,∞;</m:t>
                    </m:r>
                  </m:oMath>
                </a14:m>
                <a:r>
                  <a:rPr lang="en-US" sz="2000" dirty="0">
                    <a:solidFill>
                      <a:srgbClr val="0000FF"/>
                    </a:solidFill>
                    <a:ea typeface="Cambria Math" panose="02040503050406030204" pitchFamily="18" charset="0"/>
                  </a:rPr>
                  <a:t>          </a:t>
                </a:r>
                <a:endParaRPr lang="en-US" sz="2000" dirty="0">
                  <a:ea typeface="Cambria Math" panose="02040503050406030204" pitchFamily="18" charset="0"/>
                </a:endParaRPr>
              </a:p>
              <a:p>
                <a14:m>
                  <m:oMath xmlns:m="http://schemas.openxmlformats.org/officeDocument/2006/math">
                    <m:r>
                      <a:rPr lang="en-US" sz="200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                                         </m:t>
                    </m:r>
                    <m:r>
                      <a:rPr lang="en-US" sz="2000" b="0" i="1" smtClean="0">
                        <a:solidFill>
                          <a:srgbClr val="FF0000"/>
                        </a:solidFill>
                        <a:latin typeface="Cambria Math" panose="02040503050406030204" pitchFamily="18" charset="0"/>
                        <a:ea typeface="Cambria Math" panose="02040503050406030204" pitchFamily="18" charset="0"/>
                      </a:rPr>
                      <m:t>𝑝</m:t>
                    </m:r>
                    <m:r>
                      <a:rPr lang="en-US" sz="2000" i="1">
                        <a:solidFill>
                          <a:srgbClr val="FF0000"/>
                        </a:solidFill>
                        <a:latin typeface="Cambria Math" panose="02040503050406030204" pitchFamily="18" charset="0"/>
                        <a:ea typeface="Cambria Math" panose="02040503050406030204" pitchFamily="18" charset="0"/>
                      </a:rPr>
                      <m:t>=0,1,..,∞;</m:t>
                    </m:r>
                  </m:oMath>
                </a14:m>
                <a:r>
                  <a:rPr lang="en-US" sz="2000" dirty="0">
                    <a:solidFill>
                      <a:srgbClr val="FF0000"/>
                    </a:solidFill>
                    <a:ea typeface="Cambria Math" panose="02040503050406030204" pitchFamily="18" charset="0"/>
                  </a:rPr>
                  <a:t> </a:t>
                </a:r>
                <a14:m>
                  <m:oMath xmlns:m="http://schemas.openxmlformats.org/officeDocument/2006/math">
                    <m:r>
                      <a:rPr lang="en-US" sz="2000">
                        <a:solidFill>
                          <a:srgbClr val="FF0000"/>
                        </a:solidFill>
                        <a:latin typeface="Cambria Math" panose="02040503050406030204" pitchFamily="18" charset="0"/>
                        <a:ea typeface="Cambria Math" panose="02040503050406030204" pitchFamily="18" charset="0"/>
                      </a:rPr>
                      <m:t>                                   </m:t>
                    </m:r>
                    <m:r>
                      <a:rPr lang="en-US" sz="2000" b="0" i="1" smtClean="0">
                        <a:solidFill>
                          <a:srgbClr val="0000FF"/>
                        </a:solidFill>
                        <a:latin typeface="Cambria Math" panose="02040503050406030204" pitchFamily="18" charset="0"/>
                        <a:ea typeface="Cambria Math" panose="02040503050406030204" pitchFamily="18" charset="0"/>
                      </a:rPr>
                      <m:t>𝑝</m:t>
                    </m:r>
                    <m:r>
                      <a:rPr lang="en-US" sz="2000" i="1">
                        <a:solidFill>
                          <a:srgbClr val="0000FF"/>
                        </a:solidFill>
                        <a:latin typeface="Cambria Math" panose="02040503050406030204" pitchFamily="18" charset="0"/>
                        <a:ea typeface="Cambria Math" panose="02040503050406030204" pitchFamily="18" charset="0"/>
                      </a:rPr>
                      <m:t>=1,2,.. ,∞;</m:t>
                    </m:r>
                  </m:oMath>
                </a14:m>
                <a:r>
                  <a:rPr lang="en-US" sz="2000" dirty="0">
                    <a:solidFill>
                      <a:srgbClr val="0000FF"/>
                    </a:solidFill>
                    <a:ea typeface="Cambria Math" panose="02040503050406030204" pitchFamily="18" charset="0"/>
                  </a:rPr>
                  <a:t>        </a:t>
                </a:r>
                <a:endParaRPr lang="en-US" sz="2000" dirty="0">
                  <a:ea typeface="Cambria Math" panose="02040503050406030204" pitchFamily="18" charset="0"/>
                </a:endParaRPr>
              </a:p>
              <a:p>
                <a:r>
                  <a:rPr lang="en-US" sz="2000" dirty="0">
                    <a:ea typeface="Cambria Math" panose="02040503050406030204" pitchFamily="18" charset="0"/>
                  </a:rPr>
                  <a:t>                                         </a:t>
                </a:r>
                <a:r>
                  <a:rPr lang="en-US" sz="3600" dirty="0" err="1">
                    <a:solidFill>
                      <a:srgbClr val="FF0000"/>
                    </a:solidFill>
                    <a:ea typeface="Cambria Math" panose="02040503050406030204" pitchFamily="18" charset="0"/>
                  </a:rPr>
                  <a:t>TM</a:t>
                </a:r>
                <a:r>
                  <a:rPr lang="en-US" sz="3600" baseline="-25000" dirty="0" err="1">
                    <a:solidFill>
                      <a:srgbClr val="FF0000"/>
                    </a:solidFill>
                    <a:ea typeface="Cambria Math" panose="02040503050406030204" pitchFamily="18" charset="0"/>
                  </a:rPr>
                  <a:t>mnp</a:t>
                </a:r>
                <a:r>
                  <a:rPr lang="en-US" sz="3600" dirty="0">
                    <a:solidFill>
                      <a:srgbClr val="FF0000"/>
                    </a:solidFill>
                    <a:ea typeface="Cambria Math" panose="02040503050406030204" pitchFamily="18" charset="0"/>
                  </a:rPr>
                  <a:t>-modes         </a:t>
                </a:r>
                <a:r>
                  <a:rPr lang="en-US" sz="3600" dirty="0" err="1">
                    <a:solidFill>
                      <a:srgbClr val="0000FF"/>
                    </a:solidFill>
                    <a:ea typeface="Cambria Math" panose="02040503050406030204" pitchFamily="18" charset="0"/>
                  </a:rPr>
                  <a:t>TE</a:t>
                </a:r>
                <a:r>
                  <a:rPr lang="en-US" sz="3600" baseline="-25000" dirty="0" err="1">
                    <a:solidFill>
                      <a:srgbClr val="0000FF"/>
                    </a:solidFill>
                    <a:ea typeface="Cambria Math" panose="02040503050406030204" pitchFamily="18" charset="0"/>
                  </a:rPr>
                  <a:t>mnp</a:t>
                </a:r>
                <a:r>
                  <a:rPr lang="en-US" sz="3600" dirty="0">
                    <a:solidFill>
                      <a:srgbClr val="0000FF"/>
                    </a:solidFill>
                    <a:ea typeface="Cambria Math" panose="02040503050406030204" pitchFamily="18" charset="0"/>
                  </a:rPr>
                  <a:t>-modes</a:t>
                </a:r>
                <a:endParaRPr lang="en-US" sz="2000" dirty="0">
                  <a:solidFill>
                    <a:srgbClr val="0000FF"/>
                  </a:solidFill>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BC3FF87F-73D0-4107-90B9-43F10848958B}"/>
                  </a:ext>
                </a:extLst>
              </p:cNvPr>
              <p:cNvSpPr txBox="1">
                <a:spLocks noRot="1" noChangeAspect="1" noMove="1" noResize="1" noEditPoints="1" noAdjustHandles="1" noChangeArrowheads="1" noChangeShapeType="1" noTextEdit="1"/>
              </p:cNvSpPr>
              <p:nvPr/>
            </p:nvSpPr>
            <p:spPr>
              <a:xfrm>
                <a:off x="0" y="810344"/>
                <a:ext cx="9144000" cy="5387822"/>
              </a:xfrm>
              <a:prstGeom prst="rect">
                <a:avLst/>
              </a:prstGeom>
              <a:blipFill>
                <a:blip r:embed="rId2"/>
                <a:stretch>
                  <a:fillRect l="-667" t="-792" b="-3281"/>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8533B91-0B23-410E-8A0D-335912EDD8A0}"/>
              </a:ext>
            </a:extLst>
          </p:cNvPr>
          <p:cNvCxnSpPr/>
          <p:nvPr/>
        </p:nvCxnSpPr>
        <p:spPr>
          <a:xfrm>
            <a:off x="5146766" y="1558834"/>
            <a:ext cx="0" cy="1393372"/>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2354F94-ECAE-42A6-8D0D-605B24A087FD}"/>
              </a:ext>
            </a:extLst>
          </p:cNvPr>
          <p:cNvCxnSpPr>
            <a:cxnSpLocks/>
          </p:cNvCxnSpPr>
          <p:nvPr/>
        </p:nvCxnSpPr>
        <p:spPr>
          <a:xfrm>
            <a:off x="5142412" y="3870959"/>
            <a:ext cx="4354" cy="2085704"/>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80288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4E3DC-6756-47B0-B5A5-5706FC10EDE9}"/>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76899174-D064-423D-99D8-D9BC41B33204}"/>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6A8528CE-0D05-4DD9-8693-4FA387D47CC2}"/>
              </a:ext>
            </a:extLst>
          </p:cNvPr>
          <p:cNvSpPr>
            <a:spLocks noGrp="1"/>
          </p:cNvSpPr>
          <p:nvPr>
            <p:ph type="sldNum" sz="quarter" idx="12"/>
          </p:nvPr>
        </p:nvSpPr>
        <p:spPr/>
        <p:txBody>
          <a:bodyPr/>
          <a:lstStyle/>
          <a:p>
            <a:fld id="{12D72208-4300-4914-B736-A664B2D30B95}" type="slidenum">
              <a:rPr lang="en-US" altLang="en-US" smtClean="0"/>
              <a:pPr/>
              <a:t>234</a:t>
            </a:fld>
            <a:endParaRPr lang="en-US" altLang="en-US"/>
          </a:p>
        </p:txBody>
      </p:sp>
      <p:pic>
        <p:nvPicPr>
          <p:cNvPr id="5" name="Picture 4">
            <a:extLst>
              <a:ext uri="{FF2B5EF4-FFF2-40B4-BE49-F238E27FC236}">
                <a16:creationId xmlns:a16="http://schemas.microsoft.com/office/drawing/2014/main" id="{84012816-81A7-444B-9E0C-B1E7D8F34FAE}"/>
              </a:ext>
            </a:extLst>
          </p:cNvPr>
          <p:cNvPicPr>
            <a:picLocks noChangeAspect="1"/>
          </p:cNvPicPr>
          <p:nvPr/>
        </p:nvPicPr>
        <p:blipFill>
          <a:blip r:embed="rId2"/>
          <a:stretch>
            <a:fillRect/>
          </a:stretch>
        </p:blipFill>
        <p:spPr>
          <a:xfrm>
            <a:off x="1857375" y="753391"/>
            <a:ext cx="4362450" cy="2265118"/>
          </a:xfrm>
          <a:prstGeom prst="rect">
            <a:avLst/>
          </a:prstGeom>
        </p:spPr>
      </p:pic>
      <p:pic>
        <p:nvPicPr>
          <p:cNvPr id="6" name="Picture 5">
            <a:extLst>
              <a:ext uri="{FF2B5EF4-FFF2-40B4-BE49-F238E27FC236}">
                <a16:creationId xmlns:a16="http://schemas.microsoft.com/office/drawing/2014/main" id="{F6057462-0771-4A56-B6B1-69AA2F438741}"/>
              </a:ext>
            </a:extLst>
          </p:cNvPr>
          <p:cNvPicPr>
            <a:picLocks noChangeAspect="1"/>
          </p:cNvPicPr>
          <p:nvPr/>
        </p:nvPicPr>
        <p:blipFill>
          <a:blip r:embed="rId3"/>
          <a:stretch>
            <a:fillRect/>
          </a:stretch>
        </p:blipFill>
        <p:spPr>
          <a:xfrm>
            <a:off x="1990724" y="3018509"/>
            <a:ext cx="4229101" cy="2156701"/>
          </a:xfrm>
          <a:prstGeom prst="rect">
            <a:avLst/>
          </a:prstGeom>
        </p:spPr>
      </p:pic>
      <p:sp>
        <p:nvSpPr>
          <p:cNvPr id="7" name="Rectangle 6">
            <a:extLst>
              <a:ext uri="{FF2B5EF4-FFF2-40B4-BE49-F238E27FC236}">
                <a16:creationId xmlns:a16="http://schemas.microsoft.com/office/drawing/2014/main" id="{ECDB5803-DCB4-4BF9-9E9C-58D70B5B5024}"/>
              </a:ext>
            </a:extLst>
          </p:cNvPr>
          <p:cNvSpPr/>
          <p:nvPr/>
        </p:nvSpPr>
        <p:spPr>
          <a:xfrm>
            <a:off x="429418" y="348679"/>
            <a:ext cx="8261735" cy="461665"/>
          </a:xfrm>
          <a:prstGeom prst="rect">
            <a:avLst/>
          </a:prstGeom>
        </p:spPr>
        <p:txBody>
          <a:bodyPr wrap="square">
            <a:spAutoFit/>
          </a:bodyPr>
          <a:lstStyle/>
          <a:p>
            <a:pPr algn="ctr"/>
            <a:r>
              <a:rPr lang="en-US" b="1" dirty="0"/>
              <a:t>Appendix 5. </a:t>
            </a:r>
          </a:p>
        </p:txBody>
      </p:sp>
      <p:cxnSp>
        <p:nvCxnSpPr>
          <p:cNvPr id="9" name="Straight Connector 8">
            <a:extLst>
              <a:ext uri="{FF2B5EF4-FFF2-40B4-BE49-F238E27FC236}">
                <a16:creationId xmlns:a16="http://schemas.microsoft.com/office/drawing/2014/main" id="{9436A01A-40E0-4FB3-B9EF-72B560F23541}"/>
              </a:ext>
            </a:extLst>
          </p:cNvPr>
          <p:cNvCxnSpPr/>
          <p:nvPr/>
        </p:nvCxnSpPr>
        <p:spPr>
          <a:xfrm>
            <a:off x="2586446" y="1637211"/>
            <a:ext cx="329184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3B9D87B-A286-48C2-903B-BE6616207ADB}"/>
              </a:ext>
            </a:extLst>
          </p:cNvPr>
          <p:cNvCxnSpPr/>
          <p:nvPr/>
        </p:nvCxnSpPr>
        <p:spPr>
          <a:xfrm>
            <a:off x="2586446" y="4096859"/>
            <a:ext cx="329184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DC7418D-0AD5-4C3B-9BF3-CE82B62FF704}"/>
              </a:ext>
            </a:extLst>
          </p:cNvPr>
          <p:cNvCxnSpPr/>
          <p:nvPr/>
        </p:nvCxnSpPr>
        <p:spPr>
          <a:xfrm flipH="1">
            <a:off x="5878286" y="3018509"/>
            <a:ext cx="1166948" cy="96130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E955258-81E7-47FC-9DCB-3F418FCD6342}"/>
              </a:ext>
            </a:extLst>
          </p:cNvPr>
          <p:cNvCxnSpPr>
            <a:cxnSpLocks/>
            <a:stCxn id="17" idx="1"/>
          </p:cNvCxnSpPr>
          <p:nvPr/>
        </p:nvCxnSpPr>
        <p:spPr>
          <a:xfrm flipH="1" flipV="1">
            <a:off x="5834744" y="1558835"/>
            <a:ext cx="1210490" cy="1415142"/>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C6B0BE-74C6-4CBC-885C-D798A8D01404}"/>
                  </a:ext>
                </a:extLst>
              </p:cNvPr>
              <p:cNvSpPr txBox="1"/>
              <p:nvPr/>
            </p:nvSpPr>
            <p:spPr>
              <a:xfrm>
                <a:off x="7045234" y="2789311"/>
                <a:ext cx="14541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r>
                            <a:rPr lang="en-US" b="0" i="1" smtClean="0">
                              <a:latin typeface="Cambria Math" panose="02040503050406030204" pitchFamily="18" charset="0"/>
                            </a:rPr>
                            <m:t>𝑛</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rPr>
                            <m:t>1</m:t>
                          </m:r>
                          <m:r>
                            <a:rPr lang="en-US" b="0" i="1" smtClean="0">
                              <a:latin typeface="Cambria Math" panose="02040503050406030204" pitchFamily="18" charset="0"/>
                            </a:rPr>
                            <m:t>𝑛</m:t>
                          </m:r>
                        </m:sub>
                      </m:sSub>
                      <m:r>
                        <a:rPr lang="en-US" b="0" i="1" smtClean="0">
                          <a:latin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97C6B0BE-74C6-4CBC-885C-D798A8D01404}"/>
                  </a:ext>
                </a:extLst>
              </p:cNvPr>
              <p:cNvSpPr txBox="1">
                <a:spLocks noRot="1" noChangeAspect="1" noMove="1" noResize="1" noEditPoints="1" noAdjustHandles="1" noChangeArrowheads="1" noChangeShapeType="1" noTextEdit="1"/>
              </p:cNvSpPr>
              <p:nvPr/>
            </p:nvSpPr>
            <p:spPr>
              <a:xfrm>
                <a:off x="7045234" y="2789311"/>
                <a:ext cx="1454181" cy="369332"/>
              </a:xfrm>
              <a:prstGeom prst="rect">
                <a:avLst/>
              </a:prstGeom>
              <a:blipFill>
                <a:blip r:embed="rId4"/>
                <a:stretch>
                  <a:fillRect l="-4622" r="-4622" b="-2333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272093E-2B9E-4607-A44D-04F409112B82}"/>
              </a:ext>
            </a:extLst>
          </p:cNvPr>
          <p:cNvSpPr txBox="1"/>
          <p:nvPr/>
        </p:nvSpPr>
        <p:spPr>
          <a:xfrm>
            <a:off x="6371411" y="3699358"/>
            <a:ext cx="2772589" cy="1815882"/>
          </a:xfrm>
          <a:prstGeom prst="rect">
            <a:avLst/>
          </a:prstGeom>
          <a:noFill/>
        </p:spPr>
        <p:txBody>
          <a:bodyPr wrap="square" rtlCol="0">
            <a:spAutoFit/>
          </a:bodyPr>
          <a:lstStyle/>
          <a:p>
            <a:r>
              <a:rPr lang="en-US" dirty="0"/>
              <a:t>TM</a:t>
            </a:r>
            <a:r>
              <a:rPr lang="en-US" i="1" baseline="-25000" dirty="0"/>
              <a:t>1np</a:t>
            </a:r>
            <a:r>
              <a:rPr lang="en-US" baseline="-25000" dirty="0"/>
              <a:t> </a:t>
            </a:r>
            <a:r>
              <a:rPr lang="en-US" dirty="0"/>
              <a:t>and TE</a:t>
            </a:r>
            <a:r>
              <a:rPr lang="en-US" i="1" baseline="-25000" dirty="0"/>
              <a:t>0np</a:t>
            </a:r>
          </a:p>
          <a:p>
            <a:r>
              <a:rPr lang="en-US" dirty="0"/>
              <a:t>are degenerated!</a:t>
            </a:r>
          </a:p>
          <a:p>
            <a:r>
              <a:rPr lang="en-US" sz="2000" i="1" dirty="0"/>
              <a:t>n=1,2,...,</a:t>
            </a:r>
            <a:r>
              <a:rPr lang="en-US" sz="2000" i="1" dirty="0">
                <a:latin typeface="Cambria Math" panose="02040503050406030204" pitchFamily="18" charset="0"/>
                <a:ea typeface="Cambria Math" panose="02040503050406030204" pitchFamily="18" charset="0"/>
              </a:rPr>
              <a:t>∞;</a:t>
            </a:r>
          </a:p>
          <a:p>
            <a:r>
              <a:rPr lang="en-US" sz="2000" i="1" dirty="0"/>
              <a:t>p=1,2,...,</a:t>
            </a:r>
            <a:r>
              <a:rPr lang="en-US" sz="2000" i="1" dirty="0">
                <a:latin typeface="Cambria Math" panose="02040503050406030204" pitchFamily="18" charset="0"/>
                <a:ea typeface="Cambria Math" panose="02040503050406030204" pitchFamily="18" charset="0"/>
              </a:rPr>
              <a:t>∞*</a:t>
            </a:r>
            <a:endParaRPr lang="en-US" sz="2000" i="1" dirty="0"/>
          </a:p>
          <a:p>
            <a:endParaRPr lang="en-US" dirty="0"/>
          </a:p>
        </p:txBody>
      </p:sp>
      <p:sp>
        <p:nvSpPr>
          <p:cNvPr id="19" name="TextBox 18">
            <a:extLst>
              <a:ext uri="{FF2B5EF4-FFF2-40B4-BE49-F238E27FC236}">
                <a16:creationId xmlns:a16="http://schemas.microsoft.com/office/drawing/2014/main" id="{AB91AFC2-7B50-4A85-9E26-41A70E4D7935}"/>
              </a:ext>
            </a:extLst>
          </p:cNvPr>
          <p:cNvSpPr txBox="1"/>
          <p:nvPr/>
        </p:nvSpPr>
        <p:spPr>
          <a:xfrm>
            <a:off x="0" y="5474263"/>
            <a:ext cx="8983708" cy="1015663"/>
          </a:xfrm>
          <a:prstGeom prst="rect">
            <a:avLst/>
          </a:prstGeom>
          <a:noFill/>
        </p:spPr>
        <p:txBody>
          <a:bodyPr wrap="square" rtlCol="0">
            <a:spAutoFit/>
          </a:bodyPr>
          <a:lstStyle/>
          <a:p>
            <a:r>
              <a:rPr lang="en-US" sz="1800" dirty="0"/>
              <a:t>*Note that TE</a:t>
            </a:r>
            <a:r>
              <a:rPr lang="en-US" sz="1800" i="1" baseline="-25000" dirty="0"/>
              <a:t>0n0</a:t>
            </a:r>
            <a:r>
              <a:rPr lang="en-US" sz="1800" i="1" dirty="0"/>
              <a:t> does not exist because of boundary conditions for magnetic field on the end walls.</a:t>
            </a:r>
          </a:p>
          <a:p>
            <a:endParaRPr lang="en-US" dirty="0"/>
          </a:p>
        </p:txBody>
      </p:sp>
    </p:spTree>
    <p:extLst>
      <p:ext uri="{BB962C8B-B14F-4D97-AF65-F5344CB8AC3E}">
        <p14:creationId xmlns:p14="http://schemas.microsoft.com/office/powerpoint/2010/main" val="159303290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4F171-E4BF-4DE0-A14F-0BDFEF2D994E}"/>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2DFC72A8-EBCA-4BDA-B7B3-36852576DBD1}"/>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135CD9D3-3075-428E-B0FD-861BFFD18ADF}"/>
              </a:ext>
            </a:extLst>
          </p:cNvPr>
          <p:cNvSpPr>
            <a:spLocks noGrp="1"/>
          </p:cNvSpPr>
          <p:nvPr>
            <p:ph type="sldNum" sz="quarter" idx="12"/>
          </p:nvPr>
        </p:nvSpPr>
        <p:spPr/>
        <p:txBody>
          <a:bodyPr/>
          <a:lstStyle/>
          <a:p>
            <a:fld id="{12D72208-4300-4914-B736-A664B2D30B95}" type="slidenum">
              <a:rPr lang="en-US" altLang="en-US" smtClean="0"/>
              <a:pPr/>
              <a:t>235</a:t>
            </a:fld>
            <a:endParaRPr lang="en-US" altLang="en-US"/>
          </a:p>
        </p:txBody>
      </p:sp>
      <p:pic>
        <p:nvPicPr>
          <p:cNvPr id="5" name="Picture 4">
            <a:extLst>
              <a:ext uri="{FF2B5EF4-FFF2-40B4-BE49-F238E27FC236}">
                <a16:creationId xmlns:a16="http://schemas.microsoft.com/office/drawing/2014/main" id="{FE15F4F5-22AE-43B5-BF80-2CE89B6F51F1}"/>
              </a:ext>
            </a:extLst>
          </p:cNvPr>
          <p:cNvPicPr>
            <a:picLocks noChangeAspect="1"/>
          </p:cNvPicPr>
          <p:nvPr/>
        </p:nvPicPr>
        <p:blipFill>
          <a:blip r:embed="rId2"/>
          <a:stretch>
            <a:fillRect/>
          </a:stretch>
        </p:blipFill>
        <p:spPr>
          <a:xfrm>
            <a:off x="418604" y="434849"/>
            <a:ext cx="5262084" cy="6009362"/>
          </a:xfrm>
          <a:prstGeom prst="rect">
            <a:avLst/>
          </a:prstGeom>
        </p:spPr>
      </p:pic>
      <p:sp>
        <p:nvSpPr>
          <p:cNvPr id="6" name="Rectangle 5">
            <a:extLst>
              <a:ext uri="{FF2B5EF4-FFF2-40B4-BE49-F238E27FC236}">
                <a16:creationId xmlns:a16="http://schemas.microsoft.com/office/drawing/2014/main" id="{2D0EE8CC-E7DC-439E-8F76-39580E8FDB39}"/>
              </a:ext>
            </a:extLst>
          </p:cNvPr>
          <p:cNvSpPr/>
          <p:nvPr/>
        </p:nvSpPr>
        <p:spPr>
          <a:xfrm>
            <a:off x="529933" y="42852"/>
            <a:ext cx="8261735" cy="461665"/>
          </a:xfrm>
          <a:prstGeom prst="rect">
            <a:avLst/>
          </a:prstGeom>
        </p:spPr>
        <p:txBody>
          <a:bodyPr wrap="square">
            <a:spAutoFit/>
          </a:bodyPr>
          <a:lstStyle/>
          <a:p>
            <a:pPr algn="ctr"/>
            <a:r>
              <a:rPr lang="en-US" b="1" dirty="0"/>
              <a:t>Appendix 5. </a:t>
            </a:r>
          </a:p>
        </p:txBody>
      </p:sp>
      <p:sp>
        <p:nvSpPr>
          <p:cNvPr id="7" name="TextBox 6">
            <a:extLst>
              <a:ext uri="{FF2B5EF4-FFF2-40B4-BE49-F238E27FC236}">
                <a16:creationId xmlns:a16="http://schemas.microsoft.com/office/drawing/2014/main" id="{FB4E4A34-2B51-4455-80E2-3B19EA5A85C2}"/>
              </a:ext>
            </a:extLst>
          </p:cNvPr>
          <p:cNvSpPr txBox="1"/>
          <p:nvPr/>
        </p:nvSpPr>
        <p:spPr>
          <a:xfrm>
            <a:off x="5878287" y="1915886"/>
            <a:ext cx="2499360" cy="830997"/>
          </a:xfrm>
          <a:prstGeom prst="rect">
            <a:avLst/>
          </a:prstGeom>
          <a:noFill/>
        </p:spPr>
        <p:txBody>
          <a:bodyPr wrap="square" rtlCol="0">
            <a:spAutoFit/>
          </a:bodyPr>
          <a:lstStyle/>
          <a:p>
            <a:r>
              <a:rPr lang="en-US" dirty="0"/>
              <a:t>Field plots for the pillbox modes</a:t>
            </a:r>
          </a:p>
        </p:txBody>
      </p:sp>
    </p:spTree>
    <p:extLst>
      <p:ext uri="{BB962C8B-B14F-4D97-AF65-F5344CB8AC3E}">
        <p14:creationId xmlns:p14="http://schemas.microsoft.com/office/powerpoint/2010/main" val="1459594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987A43-12A3-42AC-A8DD-23949A16C69B}"/>
              </a:ext>
            </a:extLst>
          </p:cNvPr>
          <p:cNvPicPr>
            <a:picLocks noChangeAspect="1"/>
          </p:cNvPicPr>
          <p:nvPr/>
        </p:nvPicPr>
        <p:blipFill>
          <a:blip r:embed="rId3"/>
          <a:stretch>
            <a:fillRect/>
          </a:stretch>
        </p:blipFill>
        <p:spPr>
          <a:xfrm>
            <a:off x="381718" y="3376475"/>
            <a:ext cx="4553948" cy="609127"/>
          </a:xfrm>
          <a:prstGeom prst="rect">
            <a:avLst/>
          </a:prstGeom>
        </p:spPr>
      </p:pic>
      <p:sp>
        <p:nvSpPr>
          <p:cNvPr id="7" name="Title 6"/>
          <p:cNvSpPr>
            <a:spLocks noGrp="1"/>
          </p:cNvSpPr>
          <p:nvPr>
            <p:ph type="title"/>
          </p:nvPr>
        </p:nvSpPr>
        <p:spPr>
          <a:xfrm>
            <a:off x="200684" y="148595"/>
            <a:ext cx="8686800" cy="427877"/>
          </a:xfrm>
        </p:spPr>
        <p:txBody>
          <a:bodyPr/>
          <a:lstStyle/>
          <a:p>
            <a:pPr algn="ctr"/>
            <a:r>
              <a:rPr lang="en-US" sz="2400" dirty="0"/>
              <a:t>Appendix 6: RF cavity excitation by the beam: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236</a:t>
            </a:fld>
            <a:endParaRPr lang="en-US" dirty="0"/>
          </a:p>
        </p:txBody>
      </p:sp>
      <p:sp>
        <p:nvSpPr>
          <p:cNvPr id="18" name="TextBox 17">
            <a:extLst>
              <a:ext uri="{FF2B5EF4-FFF2-40B4-BE49-F238E27FC236}">
                <a16:creationId xmlns:a16="http://schemas.microsoft.com/office/drawing/2014/main" id="{C0FF70E6-49EE-46E5-BCDE-77D771D75DD8}"/>
              </a:ext>
            </a:extLst>
          </p:cNvPr>
          <p:cNvSpPr txBox="1"/>
          <p:nvPr/>
        </p:nvSpPr>
        <p:spPr>
          <a:xfrm>
            <a:off x="0" y="654770"/>
            <a:ext cx="8887484" cy="6555641"/>
          </a:xfrm>
          <a:prstGeom prst="rect">
            <a:avLst/>
          </a:prstGeom>
          <a:noFill/>
        </p:spPr>
        <p:txBody>
          <a:bodyPr wrap="square" rtlCol="0">
            <a:spAutoFit/>
          </a:bodyPr>
          <a:lstStyle/>
          <a:p>
            <a:pPr marL="342900" indent="-342900">
              <a:buFont typeface="Arial" panose="020B0604020202020204" pitchFamily="34" charset="0"/>
              <a:buChar char="•"/>
            </a:pPr>
            <a:r>
              <a:rPr lang="en-US" sz="2200" dirty="0">
                <a:cs typeface="Times New Roman" panose="02020603050405020304" pitchFamily="18" charset="0"/>
              </a:rPr>
              <a:t>RF cavity having eigenmodes: eigen fields satisfy</a:t>
            </a:r>
          </a:p>
          <a:p>
            <a:r>
              <a:rPr lang="en-US" sz="2200" dirty="0">
                <a:cs typeface="Times New Roman" panose="02020603050405020304" pitchFamily="18" charset="0"/>
              </a:rPr>
              <a:t>     Maxwell equations:</a:t>
            </a:r>
          </a:p>
          <a:p>
            <a:r>
              <a:rPr lang="en-US" dirty="0">
                <a:cs typeface="Times New Roman" panose="02020603050405020304" pitchFamily="18" charset="0"/>
              </a:rPr>
              <a:t>                                                                          (1)</a:t>
            </a:r>
          </a:p>
          <a:p>
            <a:pPr marL="342900" indent="-342900">
              <a:buFont typeface="Arial" panose="020B0604020202020204" pitchFamily="34" charset="0"/>
              <a:buChar char="•"/>
            </a:pPr>
            <a:r>
              <a:rPr lang="en-US" sz="2200" dirty="0">
                <a:ea typeface="Cambria Math" panose="02040503050406030204" pitchFamily="18" charset="0"/>
                <a:cs typeface="Times New Roman" panose="02020603050405020304" pitchFamily="18" charset="0"/>
              </a:rPr>
              <a:t>The field excited by the beam:</a:t>
            </a:r>
          </a:p>
          <a:p>
            <a:r>
              <a:rPr lang="en-US" dirty="0">
                <a:ea typeface="Cambria Math" panose="02040503050406030204" pitchFamily="18" charset="0"/>
                <a:cs typeface="Times New Roman" panose="02020603050405020304" pitchFamily="18" charset="0"/>
              </a:rPr>
              <a:t>                                                                          (2)</a:t>
            </a:r>
          </a:p>
          <a:p>
            <a:pPr marL="342900" indent="-342900">
              <a:buFont typeface="Arial" panose="020B0604020202020204" pitchFamily="34" charset="0"/>
              <a:buChar char="•"/>
            </a:pPr>
            <a:endParaRPr lang="en-US" dirty="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sz="2200" dirty="0">
                <a:ea typeface="Cambria Math" panose="02040503050406030204" pitchFamily="18" charset="0"/>
                <a:cs typeface="Times New Roman" panose="02020603050405020304" pitchFamily="18" charset="0"/>
              </a:rPr>
              <a:t>The excited field may be expanded over the </a:t>
            </a:r>
          </a:p>
          <a:p>
            <a:r>
              <a:rPr lang="en-US" sz="2200" dirty="0">
                <a:ea typeface="Cambria Math" panose="02040503050406030204" pitchFamily="18" charset="0"/>
                <a:cs typeface="Times New Roman" panose="02020603050405020304" pitchFamily="18" charset="0"/>
              </a:rPr>
              <a:t>     eigenmodes:  </a:t>
            </a:r>
          </a:p>
          <a:p>
            <a:r>
              <a:rPr lang="en-US" dirty="0">
                <a:ea typeface="Cambria Math" panose="02040503050406030204" pitchFamily="18" charset="0"/>
                <a:cs typeface="Times New Roman" panose="02020603050405020304" pitchFamily="18" charset="0"/>
              </a:rPr>
              <a:t>                                                                           (3)</a:t>
            </a:r>
          </a:p>
          <a:p>
            <a:r>
              <a:rPr lang="en-US" sz="2200" dirty="0">
                <a:ea typeface="Cambria Math" panose="02040503050406030204" pitchFamily="18" charset="0"/>
                <a:cs typeface="Times New Roman" panose="02020603050405020304" pitchFamily="18" charset="0"/>
              </a:rPr>
              <a:t>     Here </a:t>
            </a:r>
            <a:r>
              <a:rPr lang="el-GR" sz="22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sz="2200" dirty="0">
                <a:ea typeface="Cambria Math" panose="02040503050406030204" pitchFamily="18" charset="0"/>
                <a:cs typeface="Times New Roman" panose="02020603050405020304" pitchFamily="18" charset="0"/>
              </a:rPr>
              <a:t> is space charge potential, typically its impact is small.</a:t>
            </a:r>
          </a:p>
          <a:p>
            <a:pPr marL="342900" indent="-342900">
              <a:buFont typeface="Arial" panose="020B0604020202020204" pitchFamily="34" charset="0"/>
              <a:buChar char="•"/>
            </a:pPr>
            <a:r>
              <a:rPr lang="en-US" sz="2200" dirty="0">
                <a:ea typeface="Cambria Math" panose="02040503050406030204" pitchFamily="18" charset="0"/>
                <a:cs typeface="Times New Roman" panose="02020603050405020304" pitchFamily="18" charset="0"/>
              </a:rPr>
              <a:t>From (1) and (2) one has</a:t>
            </a:r>
            <a:r>
              <a:rPr lang="en-US" dirty="0">
                <a:ea typeface="Cambria Math" panose="02040503050406030204" pitchFamily="18" charset="0"/>
                <a:cs typeface="Times New Roman" panose="02020603050405020304" pitchFamily="18" charset="0"/>
              </a:rPr>
              <a:t>:</a:t>
            </a:r>
          </a:p>
          <a:p>
            <a:pPr marL="342900" indent="-342900">
              <a:buFont typeface="Arial" panose="020B0604020202020204" pitchFamily="34" charset="0"/>
              <a:buChar char="•"/>
            </a:pPr>
            <a:endParaRPr lang="en-US" dirty="0">
              <a:ea typeface="Cambria Math" panose="02040503050406030204" pitchFamily="18" charset="0"/>
              <a:cs typeface="Times New Roman" panose="02020603050405020304" pitchFamily="18" charset="0"/>
            </a:endParaRPr>
          </a:p>
          <a:p>
            <a:r>
              <a:rPr lang="en-US" dirty="0">
                <a:ea typeface="Cambria Math" panose="02040503050406030204" pitchFamily="18" charset="0"/>
                <a:cs typeface="Times New Roman" panose="02020603050405020304" pitchFamily="18" charset="0"/>
              </a:rPr>
              <a:t>                                                                            (                 (4)</a:t>
            </a:r>
          </a:p>
          <a:p>
            <a:pPr marL="342900" indent="-342900">
              <a:buFont typeface="Arial" panose="020B0604020202020204" pitchFamily="34" charset="0"/>
              <a:buChar char="•"/>
            </a:pPr>
            <a:endParaRPr lang="en-US" dirty="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endParaRPr lang="en-US" dirty="0">
              <a:ea typeface="Cambria Math" panose="02040503050406030204" pitchFamily="18" charset="0"/>
              <a:cs typeface="Times New Roman" panose="02020603050405020304" pitchFamily="18" charset="0"/>
            </a:endParaRPr>
          </a:p>
          <a:p>
            <a:r>
              <a:rPr lang="en-US" sz="2200" dirty="0">
                <a:ea typeface="Cambria Math" panose="02040503050406030204" pitchFamily="18" charset="0"/>
                <a:cs typeface="Times New Roman" panose="02020603050405020304" pitchFamily="18" charset="0"/>
              </a:rPr>
              <a:t>All the fields have zero tangential electric field components on the wall.</a:t>
            </a:r>
          </a:p>
          <a:p>
            <a:r>
              <a:rPr lang="en-US" dirty="0">
                <a:ea typeface="Cambria Math" panose="02040503050406030204" pitchFamily="18" charset="0"/>
                <a:cs typeface="Times New Roman" panose="02020603050405020304" pitchFamily="18" charset="0"/>
              </a:rPr>
              <a:t>      </a:t>
            </a:r>
          </a:p>
          <a:p>
            <a:r>
              <a:rPr lang="en-US" dirty="0"/>
              <a:t>                                                                                                      (4)</a:t>
            </a:r>
          </a:p>
        </p:txBody>
      </p:sp>
      <p:sp>
        <p:nvSpPr>
          <p:cNvPr id="37" name="TextBox 36">
            <a:extLst>
              <a:ext uri="{FF2B5EF4-FFF2-40B4-BE49-F238E27FC236}">
                <a16:creationId xmlns:a16="http://schemas.microsoft.com/office/drawing/2014/main" id="{877FE84A-0FA5-451B-923A-5EAD3D58FE66}"/>
              </a:ext>
            </a:extLst>
          </p:cNvPr>
          <p:cNvSpPr txBox="1"/>
          <p:nvPr/>
        </p:nvSpPr>
        <p:spPr>
          <a:xfrm>
            <a:off x="222250" y="2102536"/>
            <a:ext cx="184731" cy="461665"/>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B30DE5BC-CDAE-4469-B375-31CE3FBC3980}"/>
              </a:ext>
            </a:extLst>
          </p:cNvPr>
          <p:cNvPicPr>
            <a:picLocks noChangeAspect="1"/>
          </p:cNvPicPr>
          <p:nvPr/>
        </p:nvPicPr>
        <p:blipFill>
          <a:blip r:embed="rId4"/>
          <a:stretch>
            <a:fillRect/>
          </a:stretch>
        </p:blipFill>
        <p:spPr>
          <a:xfrm>
            <a:off x="6499730" y="560658"/>
            <a:ext cx="2387754" cy="1969517"/>
          </a:xfrm>
          <a:prstGeom prst="rect">
            <a:avLst/>
          </a:prstGeom>
        </p:spPr>
      </p:pic>
      <p:pic>
        <p:nvPicPr>
          <p:cNvPr id="15" name="Picture 14">
            <a:extLst>
              <a:ext uri="{FF2B5EF4-FFF2-40B4-BE49-F238E27FC236}">
                <a16:creationId xmlns:a16="http://schemas.microsoft.com/office/drawing/2014/main" id="{3400FFCC-7E97-46B0-A80C-270574E48498}"/>
              </a:ext>
            </a:extLst>
          </p:cNvPr>
          <p:cNvPicPr>
            <a:picLocks noChangeAspect="1"/>
          </p:cNvPicPr>
          <p:nvPr/>
        </p:nvPicPr>
        <p:blipFill>
          <a:blip r:embed="rId5"/>
          <a:stretch>
            <a:fillRect/>
          </a:stretch>
        </p:blipFill>
        <p:spPr>
          <a:xfrm>
            <a:off x="8807958" y="1369273"/>
            <a:ext cx="329799" cy="352285"/>
          </a:xfrm>
          <a:prstGeom prst="rect">
            <a:avLst/>
          </a:prstGeom>
        </p:spPr>
      </p:pic>
      <p:sp>
        <p:nvSpPr>
          <p:cNvPr id="21" name="TextBox 20">
            <a:extLst>
              <a:ext uri="{FF2B5EF4-FFF2-40B4-BE49-F238E27FC236}">
                <a16:creationId xmlns:a16="http://schemas.microsoft.com/office/drawing/2014/main" id="{A20D9DB0-68E9-4747-B606-7D431BECFFE1}"/>
              </a:ext>
            </a:extLst>
          </p:cNvPr>
          <p:cNvSpPr txBox="1"/>
          <p:nvPr/>
        </p:nvSpPr>
        <p:spPr>
          <a:xfrm>
            <a:off x="6499729" y="2530173"/>
            <a:ext cx="2558501" cy="1200329"/>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J</a:t>
            </a:r>
            <a:r>
              <a:rPr lang="en-US" sz="1800" b="1" baseline="-25000" dirty="0">
                <a:latin typeface="Times New Roman" panose="02020603050405020304" pitchFamily="18" charset="0"/>
                <a:cs typeface="Times New Roman" panose="02020603050405020304" pitchFamily="18" charset="0"/>
              </a:rPr>
              <a:t>e</a:t>
            </a:r>
            <a:r>
              <a:rPr lang="en-US" sz="1800" dirty="0"/>
              <a:t> – the beam current density spectrum component oscillating at the frequency </a:t>
            </a:r>
            <a:r>
              <a:rPr lang="el-GR" sz="1800" dirty="0">
                <a:solidFill>
                  <a:schemeClr val="accent6">
                    <a:lumMod val="50000"/>
                  </a:schemeClr>
                </a:solidFill>
                <a:latin typeface="Times New Roman" panose="02020603050405020304" pitchFamily="18" charset="0"/>
                <a:cs typeface="Times New Roman" panose="02020603050405020304" pitchFamily="18" charset="0"/>
              </a:rPr>
              <a:t>ω</a:t>
            </a:r>
            <a:endParaRPr lang="en-US" sz="1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33E35A86-9782-4361-9B0C-7D772D1A2B2A}"/>
              </a:ext>
            </a:extLst>
          </p:cNvPr>
          <p:cNvPicPr>
            <a:picLocks noChangeAspect="1"/>
          </p:cNvPicPr>
          <p:nvPr/>
        </p:nvPicPr>
        <p:blipFill>
          <a:blip r:embed="rId6"/>
          <a:stretch>
            <a:fillRect/>
          </a:stretch>
        </p:blipFill>
        <p:spPr>
          <a:xfrm>
            <a:off x="346882" y="1351538"/>
            <a:ext cx="3619500" cy="361950"/>
          </a:xfrm>
          <a:prstGeom prst="rect">
            <a:avLst/>
          </a:prstGeom>
        </p:spPr>
      </p:pic>
      <p:pic>
        <p:nvPicPr>
          <p:cNvPr id="32" name="Picture 31">
            <a:extLst>
              <a:ext uri="{FF2B5EF4-FFF2-40B4-BE49-F238E27FC236}">
                <a16:creationId xmlns:a16="http://schemas.microsoft.com/office/drawing/2014/main" id="{3BD34183-5ECF-4460-B4C6-6F382F41A69E}"/>
              </a:ext>
            </a:extLst>
          </p:cNvPr>
          <p:cNvPicPr>
            <a:picLocks noChangeAspect="1"/>
          </p:cNvPicPr>
          <p:nvPr/>
        </p:nvPicPr>
        <p:blipFill>
          <a:blip r:embed="rId7"/>
          <a:stretch>
            <a:fillRect/>
          </a:stretch>
        </p:blipFill>
        <p:spPr>
          <a:xfrm>
            <a:off x="367796" y="2102536"/>
            <a:ext cx="2276475" cy="714375"/>
          </a:xfrm>
          <a:prstGeom prst="rect">
            <a:avLst/>
          </a:prstGeom>
        </p:spPr>
      </p:pic>
      <p:pic>
        <p:nvPicPr>
          <p:cNvPr id="33" name="Picture 32">
            <a:extLst>
              <a:ext uri="{FF2B5EF4-FFF2-40B4-BE49-F238E27FC236}">
                <a16:creationId xmlns:a16="http://schemas.microsoft.com/office/drawing/2014/main" id="{42569D13-7B72-493F-BAB0-C5F7ACAEC789}"/>
              </a:ext>
            </a:extLst>
          </p:cNvPr>
          <p:cNvPicPr>
            <a:picLocks noChangeAspect="1"/>
          </p:cNvPicPr>
          <p:nvPr/>
        </p:nvPicPr>
        <p:blipFill>
          <a:blip r:embed="rId8"/>
          <a:stretch>
            <a:fillRect/>
          </a:stretch>
        </p:blipFill>
        <p:spPr>
          <a:xfrm>
            <a:off x="429419" y="4516484"/>
            <a:ext cx="5610225" cy="1390650"/>
          </a:xfrm>
          <a:prstGeom prst="rect">
            <a:avLst/>
          </a:prstGeom>
        </p:spPr>
      </p:pic>
    </p:spTree>
    <p:extLst>
      <p:ext uri="{BB962C8B-B14F-4D97-AF65-F5344CB8AC3E}">
        <p14:creationId xmlns:p14="http://schemas.microsoft.com/office/powerpoint/2010/main" val="363984363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6:</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237</a:t>
            </a:fld>
            <a:endParaRPr lang="en-US"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FF70E6-49EE-46E5-BCDE-77D771D75DD8}"/>
                  </a:ext>
                </a:extLst>
              </p:cNvPr>
              <p:cNvSpPr txBox="1"/>
              <p:nvPr/>
            </p:nvSpPr>
            <p:spPr>
              <a:xfrm>
                <a:off x="271009" y="562549"/>
                <a:ext cx="9164341" cy="5184624"/>
              </a:xfrm>
              <a:prstGeom prst="rect">
                <a:avLst/>
              </a:prstGeom>
              <a:noFill/>
            </p:spPr>
            <p:txBody>
              <a:bodyPr wrap="square" rtlCol="0">
                <a:spAutoFit/>
              </a:bodyPr>
              <a:lstStyle/>
              <a:p>
                <a:r>
                  <a:rPr lang="en-US" sz="2200" dirty="0"/>
                  <a:t>Substituting (3) to (4) one has:</a:t>
                </a:r>
              </a:p>
              <a:p>
                <a:endParaRPr lang="en-US" dirty="0"/>
              </a:p>
              <a:p>
                <a:endParaRPr lang="en-US" dirty="0"/>
              </a:p>
              <a:p>
                <a:endParaRPr lang="en-US" dirty="0"/>
              </a:p>
              <a:p>
                <a:r>
                  <a:rPr lang="en-US" sz="2200" dirty="0"/>
                  <a:t>Note that</a:t>
                </a:r>
              </a:p>
              <a:p>
                <a:endParaRPr lang="en-US" sz="2200" dirty="0"/>
              </a:p>
              <a:p>
                <a:endParaRPr lang="en-US" sz="2200" dirty="0"/>
              </a:p>
              <a:p>
                <a:r>
                  <a:rPr lang="en-US" sz="2200" dirty="0"/>
                  <a:t>If there are wall losses,        </a:t>
                </a:r>
                <a14:m>
                  <m:oMath xmlns:m="http://schemas.openxmlformats.org/officeDocument/2006/math">
                    <m:sSubSup>
                      <m:sSubSupPr>
                        <m:ctrlPr>
                          <a:rPr lang="en-US" sz="2200" i="1" smtClean="0">
                            <a:solidFill>
                              <a:schemeClr val="accent6">
                                <a:lumMod val="50000"/>
                              </a:schemeClr>
                            </a:solidFill>
                            <a:latin typeface="Cambria Math" panose="02040503050406030204" pitchFamily="18" charset="0"/>
                          </a:rPr>
                        </m:ctrlPr>
                      </m:sSubSupPr>
                      <m:e>
                        <m:r>
                          <a:rPr lang="en-US" sz="2200" i="1" smtClean="0">
                            <a:solidFill>
                              <a:schemeClr val="accent6">
                                <a:lumMod val="50000"/>
                              </a:schemeClr>
                            </a:solidFill>
                            <a:latin typeface="Cambria Math" panose="02040503050406030204" pitchFamily="18" charset="0"/>
                            <a:ea typeface="Cambria Math" panose="02040503050406030204" pitchFamily="18" charset="0"/>
                          </a:rPr>
                          <m:t>𝜔</m:t>
                        </m:r>
                      </m:e>
                      <m:sub>
                        <m:r>
                          <a:rPr lang="en-US" sz="2200" b="0" i="1" smtClean="0">
                            <a:solidFill>
                              <a:schemeClr val="accent6">
                                <a:lumMod val="50000"/>
                              </a:schemeClr>
                            </a:solidFill>
                            <a:latin typeface="Cambria Math" panose="02040503050406030204" pitchFamily="18" charset="0"/>
                          </a:rPr>
                          <m:t>𝑠</m:t>
                        </m:r>
                      </m:sub>
                      <m:sup>
                        <m:r>
                          <a:rPr lang="en-US" sz="2200" b="0" i="1" smtClean="0">
                            <a:solidFill>
                              <a:schemeClr val="accent6">
                                <a:lumMod val="50000"/>
                              </a:schemeClr>
                            </a:solidFill>
                            <a:latin typeface="Cambria Math" panose="02040503050406030204" pitchFamily="18" charset="0"/>
                          </a:rPr>
                          <m:t>2</m:t>
                        </m:r>
                      </m:sup>
                    </m:sSubSup>
                    <m:r>
                      <a:rPr lang="en-US" sz="2200" i="1" smtClean="0">
                        <a:solidFill>
                          <a:schemeClr val="accent6">
                            <a:lumMod val="50000"/>
                          </a:schemeClr>
                        </a:solidFill>
                        <a:latin typeface="Cambria Math" panose="02040503050406030204" pitchFamily="18" charset="0"/>
                        <a:ea typeface="Cambria Math" panose="02040503050406030204" pitchFamily="18" charset="0"/>
                      </a:rPr>
                      <m:t>→</m:t>
                    </m:r>
                  </m:oMath>
                </a14:m>
                <a:r>
                  <a:rPr lang="en-US" sz="2200" dirty="0">
                    <a:solidFill>
                      <a:schemeClr val="accent6">
                        <a:lumMod val="50000"/>
                      </a:schemeClr>
                    </a:solidFill>
                  </a:rPr>
                  <a:t> </a:t>
                </a:r>
                <a14:m>
                  <m:oMath xmlns:m="http://schemas.openxmlformats.org/officeDocument/2006/math">
                    <m:sSubSup>
                      <m:sSubSupPr>
                        <m:ctrlPr>
                          <a:rPr lang="en-US" sz="2200" i="1">
                            <a:solidFill>
                              <a:schemeClr val="accent6">
                                <a:lumMod val="50000"/>
                              </a:schemeClr>
                            </a:solidFill>
                            <a:latin typeface="Cambria Math" panose="02040503050406030204" pitchFamily="18" charset="0"/>
                          </a:rPr>
                        </m:ctrlPr>
                      </m:sSubSupPr>
                      <m:e>
                        <m:r>
                          <a:rPr lang="en-US" sz="2200" i="1">
                            <a:solidFill>
                              <a:schemeClr val="accent6">
                                <a:lumMod val="50000"/>
                              </a:schemeClr>
                            </a:solidFill>
                            <a:latin typeface="Cambria Math" panose="02040503050406030204" pitchFamily="18" charset="0"/>
                            <a:ea typeface="Cambria Math" panose="02040503050406030204" pitchFamily="18" charset="0"/>
                          </a:rPr>
                          <m:t>𝜔</m:t>
                        </m:r>
                      </m:e>
                      <m:sub>
                        <m:r>
                          <a:rPr lang="en-US" sz="2200" i="1">
                            <a:solidFill>
                              <a:schemeClr val="accent6">
                                <a:lumMod val="50000"/>
                              </a:schemeClr>
                            </a:solidFill>
                            <a:latin typeface="Cambria Math" panose="02040503050406030204" pitchFamily="18" charset="0"/>
                          </a:rPr>
                          <m:t>𝑠</m:t>
                        </m:r>
                      </m:sub>
                      <m:sup>
                        <m:r>
                          <a:rPr lang="en-US" sz="2200" i="1">
                            <a:solidFill>
                              <a:schemeClr val="accent6">
                                <a:lumMod val="50000"/>
                              </a:schemeClr>
                            </a:solidFill>
                            <a:latin typeface="Cambria Math" panose="02040503050406030204" pitchFamily="18" charset="0"/>
                          </a:rPr>
                          <m:t>2</m:t>
                        </m:r>
                      </m:sup>
                    </m:sSubSup>
                    <m:d>
                      <m:dPr>
                        <m:ctrlPr>
                          <a:rPr lang="en-US" sz="2200" i="1" smtClean="0">
                            <a:solidFill>
                              <a:schemeClr val="accent6">
                                <a:lumMod val="50000"/>
                              </a:schemeClr>
                            </a:solidFill>
                            <a:latin typeface="Cambria Math" panose="02040503050406030204" pitchFamily="18" charset="0"/>
                          </a:rPr>
                        </m:ctrlPr>
                      </m:dPr>
                      <m:e>
                        <m:r>
                          <a:rPr lang="en-US" sz="2200" b="0" i="1" smtClean="0">
                            <a:solidFill>
                              <a:schemeClr val="accent6">
                                <a:lumMod val="50000"/>
                              </a:schemeClr>
                            </a:solidFill>
                            <a:latin typeface="Cambria Math" panose="02040503050406030204" pitchFamily="18" charset="0"/>
                          </a:rPr>
                          <m:t>1+</m:t>
                        </m:r>
                        <m:f>
                          <m:fPr>
                            <m:ctrlPr>
                              <a:rPr lang="en-US" sz="2200" b="0" i="1" smtClean="0">
                                <a:solidFill>
                                  <a:schemeClr val="accent6">
                                    <a:lumMod val="50000"/>
                                  </a:schemeClr>
                                </a:solidFill>
                                <a:latin typeface="Cambria Math" panose="02040503050406030204" pitchFamily="18" charset="0"/>
                              </a:rPr>
                            </m:ctrlPr>
                          </m:fPr>
                          <m:num>
                            <m:r>
                              <a:rPr lang="en-US" sz="2200" b="0" i="1" smtClean="0">
                                <a:solidFill>
                                  <a:schemeClr val="accent6">
                                    <a:lumMod val="50000"/>
                                  </a:schemeClr>
                                </a:solidFill>
                                <a:latin typeface="Cambria Math" panose="02040503050406030204" pitchFamily="18" charset="0"/>
                              </a:rPr>
                              <m:t>𝑖</m:t>
                            </m:r>
                          </m:num>
                          <m:den>
                            <m:sSub>
                              <m:sSubPr>
                                <m:ctrlPr>
                                  <a:rPr lang="en-US" sz="2200" b="0" i="1" smtClean="0">
                                    <a:solidFill>
                                      <a:schemeClr val="accent6">
                                        <a:lumMod val="50000"/>
                                      </a:schemeClr>
                                    </a:solidFill>
                                    <a:latin typeface="Cambria Math" panose="02040503050406030204" pitchFamily="18" charset="0"/>
                                  </a:rPr>
                                </m:ctrlPr>
                              </m:sSubPr>
                              <m:e>
                                <m:r>
                                  <a:rPr lang="en-US" sz="2200" b="0" i="1" smtClean="0">
                                    <a:solidFill>
                                      <a:schemeClr val="accent6">
                                        <a:lumMod val="50000"/>
                                      </a:schemeClr>
                                    </a:solidFill>
                                    <a:latin typeface="Cambria Math" panose="02040503050406030204" pitchFamily="18" charset="0"/>
                                  </a:rPr>
                                  <m:t>𝑄</m:t>
                                </m:r>
                              </m:e>
                              <m:sub>
                                <m:r>
                                  <a:rPr lang="en-US" sz="2200" b="0" i="1" smtClean="0">
                                    <a:solidFill>
                                      <a:schemeClr val="accent6">
                                        <a:lumMod val="50000"/>
                                      </a:schemeClr>
                                    </a:solidFill>
                                    <a:latin typeface="Cambria Math" panose="02040503050406030204" pitchFamily="18" charset="0"/>
                                  </a:rPr>
                                  <m:t>0</m:t>
                                </m:r>
                              </m:sub>
                            </m:sSub>
                          </m:den>
                        </m:f>
                      </m:e>
                    </m:d>
                  </m:oMath>
                </a14:m>
                <a:r>
                  <a:rPr lang="en-US" sz="2200" dirty="0">
                    <a:solidFill>
                      <a:schemeClr val="accent6">
                        <a:lumMod val="50000"/>
                      </a:schemeClr>
                    </a:solidFill>
                  </a:rPr>
                  <a:t>  </a:t>
                </a:r>
                <a:endParaRPr lang="en-US" sz="2200" dirty="0"/>
              </a:p>
              <a:p>
                <a:r>
                  <a:rPr lang="en-US" sz="2200" dirty="0"/>
                  <a:t>and for thin beam having the </a:t>
                </a:r>
                <a:r>
                  <a:rPr lang="en-US" sz="2200" u="sng" dirty="0"/>
                  <a:t>average </a:t>
                </a:r>
                <a:r>
                  <a:rPr lang="en-US" sz="2200" dirty="0"/>
                  <a:t>current </a:t>
                </a:r>
                <a:r>
                  <a:rPr lang="en-US" sz="2200" i="1" dirty="0">
                    <a:solidFill>
                      <a:schemeClr val="accent6">
                        <a:lumMod val="50000"/>
                      </a:schemeClr>
                    </a:solidFill>
                    <a:latin typeface="Times New Roman" panose="02020603050405020304" pitchFamily="18" charset="0"/>
                    <a:cs typeface="Times New Roman" panose="02020603050405020304" pitchFamily="18" charset="0"/>
                  </a:rPr>
                  <a:t>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n-US" sz="2200" dirty="0">
                    <a:solidFill>
                      <a:srgbClr val="003087"/>
                    </a:solidFill>
                    <a:latin typeface="+mj-lt"/>
                    <a:cs typeface="Times New Roman" panose="02020603050405020304" pitchFamily="18" charset="0"/>
                  </a:rPr>
                  <a:t>on the axis o</a:t>
                </a:r>
                <a:r>
                  <a:rPr lang="en-US" sz="2200" dirty="0">
                    <a:solidFill>
                      <a:srgbClr val="003087"/>
                    </a:solidFill>
                    <a:latin typeface="+mj-lt"/>
                  </a:rPr>
                  <a:t>ne has</a:t>
                </a:r>
                <a:r>
                  <a:rPr lang="en-US" sz="2200" dirty="0"/>
                  <a:t>:</a:t>
                </a:r>
              </a:p>
              <a:p>
                <a:endParaRPr lang="en-US" sz="2200" dirty="0"/>
              </a:p>
              <a:p>
                <a:r>
                  <a:rPr lang="en-US" sz="2200" dirty="0"/>
                  <a:t>                                                                                                                              (5)</a:t>
                </a:r>
              </a:p>
              <a:p>
                <a:endParaRPr lang="en-US" sz="2200" dirty="0"/>
              </a:p>
              <a:p>
                <a:r>
                  <a:rPr lang="en-US" sz="2200" dirty="0"/>
                  <a:t>From (5) and (3) one has for the cavity voltage on the axis for the </a:t>
                </a:r>
                <a:r>
                  <a:rPr lang="en-US" sz="2200" dirty="0" err="1"/>
                  <a:t>s</a:t>
                </a:r>
                <a:r>
                  <a:rPr lang="en-US" sz="2200" baseline="30000" dirty="0" err="1"/>
                  <a:t>th</a:t>
                </a:r>
                <a:r>
                  <a:rPr lang="en-US" sz="2200" dirty="0"/>
                  <a:t> mode:</a:t>
                </a:r>
              </a:p>
              <a:p>
                <a:endParaRPr lang="en-US" sz="2200" dirty="0"/>
              </a:p>
            </p:txBody>
          </p:sp>
        </mc:Choice>
        <mc:Fallback xmlns="">
          <p:sp>
            <p:nvSpPr>
              <p:cNvPr id="18" name="TextBox 17">
                <a:extLst>
                  <a:ext uri="{FF2B5EF4-FFF2-40B4-BE49-F238E27FC236}">
                    <a16:creationId xmlns:a16="http://schemas.microsoft.com/office/drawing/2014/main" id="{C0FF70E6-49EE-46E5-BCDE-77D771D75DD8}"/>
                  </a:ext>
                </a:extLst>
              </p:cNvPr>
              <p:cNvSpPr txBox="1">
                <a:spLocks noRot="1" noChangeAspect="1" noMove="1" noResize="1" noEditPoints="1" noAdjustHandles="1" noChangeArrowheads="1" noChangeShapeType="1" noTextEdit="1"/>
              </p:cNvSpPr>
              <p:nvPr/>
            </p:nvSpPr>
            <p:spPr>
              <a:xfrm>
                <a:off x="271009" y="562549"/>
                <a:ext cx="9164341" cy="5184624"/>
              </a:xfrm>
              <a:prstGeom prst="rect">
                <a:avLst/>
              </a:prstGeom>
              <a:blipFill>
                <a:blip r:embed="rId3"/>
                <a:stretch>
                  <a:fillRect l="-864" t="-70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877FE84A-0FA5-451B-923A-5EAD3D58FE66}"/>
              </a:ext>
            </a:extLst>
          </p:cNvPr>
          <p:cNvSpPr txBox="1"/>
          <p:nvPr/>
        </p:nvSpPr>
        <p:spPr>
          <a:xfrm>
            <a:off x="222250" y="2102536"/>
            <a:ext cx="184731" cy="461665"/>
          </a:xfrm>
          <a:prstGeom prst="rect">
            <a:avLst/>
          </a:prstGeom>
          <a:noFill/>
        </p:spPr>
        <p:txBody>
          <a:bodyPr wrap="none" rtlCol="0">
            <a:spAutoFit/>
          </a:bodyPr>
          <a:lstStyle/>
          <a:p>
            <a:endParaRPr lang="en-US"/>
          </a:p>
        </p:txBody>
      </p:sp>
      <p:pic>
        <p:nvPicPr>
          <p:cNvPr id="8" name="Picture 7">
            <a:extLst>
              <a:ext uri="{FF2B5EF4-FFF2-40B4-BE49-F238E27FC236}">
                <a16:creationId xmlns:a16="http://schemas.microsoft.com/office/drawing/2014/main" id="{1924C736-4BE4-45B4-BD72-906231823022}"/>
              </a:ext>
            </a:extLst>
          </p:cNvPr>
          <p:cNvPicPr>
            <a:picLocks noChangeAspect="1"/>
          </p:cNvPicPr>
          <p:nvPr/>
        </p:nvPicPr>
        <p:blipFill>
          <a:blip r:embed="rId4"/>
          <a:stretch>
            <a:fillRect/>
          </a:stretch>
        </p:blipFill>
        <p:spPr>
          <a:xfrm>
            <a:off x="256516" y="2434256"/>
            <a:ext cx="2125824" cy="590507"/>
          </a:xfrm>
          <a:prstGeom prst="rect">
            <a:avLst/>
          </a:prstGeom>
        </p:spPr>
      </p:pic>
      <p:pic>
        <p:nvPicPr>
          <p:cNvPr id="16" name="Picture 15">
            <a:extLst>
              <a:ext uri="{FF2B5EF4-FFF2-40B4-BE49-F238E27FC236}">
                <a16:creationId xmlns:a16="http://schemas.microsoft.com/office/drawing/2014/main" id="{FAD2A252-0100-4142-81C9-EC8AD4E43E8B}"/>
              </a:ext>
            </a:extLst>
          </p:cNvPr>
          <p:cNvPicPr>
            <a:picLocks noChangeAspect="1"/>
          </p:cNvPicPr>
          <p:nvPr/>
        </p:nvPicPr>
        <p:blipFill>
          <a:blip r:embed="rId5"/>
          <a:stretch>
            <a:fillRect/>
          </a:stretch>
        </p:blipFill>
        <p:spPr>
          <a:xfrm>
            <a:off x="256516" y="968043"/>
            <a:ext cx="6915150" cy="1019175"/>
          </a:xfrm>
          <a:prstGeom prst="rect">
            <a:avLst/>
          </a:prstGeom>
        </p:spPr>
      </p:pic>
      <p:pic>
        <p:nvPicPr>
          <p:cNvPr id="27" name="Picture 26">
            <a:extLst>
              <a:ext uri="{FF2B5EF4-FFF2-40B4-BE49-F238E27FC236}">
                <a16:creationId xmlns:a16="http://schemas.microsoft.com/office/drawing/2014/main" id="{D7B65438-7306-4A3A-B312-F6CE8751EE34}"/>
              </a:ext>
            </a:extLst>
          </p:cNvPr>
          <p:cNvPicPr>
            <a:picLocks noChangeAspect="1"/>
          </p:cNvPicPr>
          <p:nvPr/>
        </p:nvPicPr>
        <p:blipFill>
          <a:blip r:embed="rId6"/>
          <a:stretch>
            <a:fillRect/>
          </a:stretch>
        </p:blipFill>
        <p:spPr>
          <a:xfrm>
            <a:off x="227197" y="3946858"/>
            <a:ext cx="7867650" cy="923925"/>
          </a:xfrm>
          <a:prstGeom prst="rect">
            <a:avLst/>
          </a:prstGeom>
        </p:spPr>
      </p:pic>
      <p:pic>
        <p:nvPicPr>
          <p:cNvPr id="29" name="Picture 28">
            <a:extLst>
              <a:ext uri="{FF2B5EF4-FFF2-40B4-BE49-F238E27FC236}">
                <a16:creationId xmlns:a16="http://schemas.microsoft.com/office/drawing/2014/main" id="{301476AD-BA47-452C-BB4A-8048FB7F66EC}"/>
              </a:ext>
            </a:extLst>
          </p:cNvPr>
          <p:cNvPicPr>
            <a:picLocks noChangeAspect="1"/>
          </p:cNvPicPr>
          <p:nvPr/>
        </p:nvPicPr>
        <p:blipFill>
          <a:blip r:embed="rId7"/>
          <a:stretch>
            <a:fillRect/>
          </a:stretch>
        </p:blipFill>
        <p:spPr>
          <a:xfrm>
            <a:off x="0" y="5243984"/>
            <a:ext cx="9115425" cy="895350"/>
          </a:xfrm>
          <a:prstGeom prst="rect">
            <a:avLst/>
          </a:prstGeom>
        </p:spPr>
      </p:pic>
      <p:sp>
        <p:nvSpPr>
          <p:cNvPr id="30" name="Rectangle 29">
            <a:extLst>
              <a:ext uri="{FF2B5EF4-FFF2-40B4-BE49-F238E27FC236}">
                <a16:creationId xmlns:a16="http://schemas.microsoft.com/office/drawing/2014/main" id="{F84055B9-C656-4F63-AE69-0953B0C353AD}"/>
              </a:ext>
            </a:extLst>
          </p:cNvPr>
          <p:cNvSpPr/>
          <p:nvPr/>
        </p:nvSpPr>
        <p:spPr>
          <a:xfrm>
            <a:off x="0" y="5243984"/>
            <a:ext cx="9115425" cy="8953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31909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6:</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238</a:t>
            </a:fld>
            <a:endParaRPr lang="en-US" dirty="0"/>
          </a:p>
        </p:txBody>
      </p:sp>
      <p:sp>
        <p:nvSpPr>
          <p:cNvPr id="18" name="TextBox 17">
            <a:extLst>
              <a:ext uri="{FF2B5EF4-FFF2-40B4-BE49-F238E27FC236}">
                <a16:creationId xmlns:a16="http://schemas.microsoft.com/office/drawing/2014/main" id="{C0FF70E6-49EE-46E5-BCDE-77D771D75DD8}"/>
              </a:ext>
            </a:extLst>
          </p:cNvPr>
          <p:cNvSpPr txBox="1"/>
          <p:nvPr/>
        </p:nvSpPr>
        <p:spPr>
          <a:xfrm>
            <a:off x="179956" y="562550"/>
            <a:ext cx="9164341" cy="5970865"/>
          </a:xfrm>
          <a:prstGeom prst="rect">
            <a:avLst/>
          </a:prstGeom>
          <a:noFill/>
        </p:spPr>
        <p:txBody>
          <a:bodyPr wrap="square" rtlCol="0">
            <a:spAutoFit/>
          </a:bodyPr>
          <a:lstStyle/>
          <a:p>
            <a:r>
              <a:rPr lang="en-US" dirty="0"/>
              <a:t>here </a:t>
            </a:r>
          </a:p>
          <a:p>
            <a:endParaRPr lang="en-US" dirty="0"/>
          </a:p>
          <a:p>
            <a:endParaRPr lang="en-US" dirty="0"/>
          </a:p>
          <a:p>
            <a:endParaRPr lang="en-US" dirty="0"/>
          </a:p>
          <a:p>
            <a:r>
              <a:rPr lang="en-US" dirty="0"/>
              <a:t>  </a:t>
            </a:r>
          </a:p>
          <a:p>
            <a:r>
              <a:rPr lang="en-US" dirty="0"/>
              <a:t>At the resonance one has</a:t>
            </a:r>
          </a:p>
          <a:p>
            <a:endParaRPr lang="en-US" dirty="0"/>
          </a:p>
          <a:p>
            <a:endParaRPr lang="en-US" dirty="0"/>
          </a:p>
          <a:p>
            <a:endParaRPr lang="en-US" dirty="0"/>
          </a:p>
          <a:p>
            <a:r>
              <a:rPr lang="en-US" dirty="0"/>
              <a:t>where</a:t>
            </a:r>
          </a:p>
          <a:p>
            <a:endParaRPr lang="en-US" dirty="0"/>
          </a:p>
          <a:p>
            <a:endParaRPr lang="en-US" dirty="0"/>
          </a:p>
          <a:p>
            <a:r>
              <a:rPr lang="en-US" dirty="0"/>
              <a:t>is a shunt impedance of the </a:t>
            </a:r>
            <a:r>
              <a:rPr lang="en-US" dirty="0" err="1"/>
              <a:t>s</a:t>
            </a:r>
            <a:r>
              <a:rPr lang="en-US" baseline="30000" dirty="0" err="1"/>
              <a:t>th</a:t>
            </a:r>
            <a:r>
              <a:rPr lang="en-US" dirty="0"/>
              <a:t> mode.</a:t>
            </a:r>
          </a:p>
          <a:p>
            <a:endParaRPr lang="en-US" dirty="0"/>
          </a:p>
          <a:p>
            <a:endParaRPr lang="en-US" dirty="0"/>
          </a:p>
          <a:p>
            <a:endParaRPr lang="en-US" sz="2200" dirty="0"/>
          </a:p>
        </p:txBody>
      </p:sp>
      <p:sp>
        <p:nvSpPr>
          <p:cNvPr id="37" name="TextBox 36">
            <a:extLst>
              <a:ext uri="{FF2B5EF4-FFF2-40B4-BE49-F238E27FC236}">
                <a16:creationId xmlns:a16="http://schemas.microsoft.com/office/drawing/2014/main" id="{877FE84A-0FA5-451B-923A-5EAD3D58FE66}"/>
              </a:ext>
            </a:extLst>
          </p:cNvPr>
          <p:cNvSpPr txBox="1"/>
          <p:nvPr/>
        </p:nvSpPr>
        <p:spPr>
          <a:xfrm>
            <a:off x="222250" y="2102536"/>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60819AE2-4EB6-44CA-9130-2AC7CC9631EB}"/>
              </a:ext>
            </a:extLst>
          </p:cNvPr>
          <p:cNvPicPr>
            <a:picLocks noChangeAspect="1"/>
          </p:cNvPicPr>
          <p:nvPr/>
        </p:nvPicPr>
        <p:blipFill>
          <a:blip r:embed="rId3"/>
          <a:stretch>
            <a:fillRect/>
          </a:stretch>
        </p:blipFill>
        <p:spPr>
          <a:xfrm>
            <a:off x="293388" y="990427"/>
            <a:ext cx="2933700" cy="923925"/>
          </a:xfrm>
          <a:prstGeom prst="rect">
            <a:avLst/>
          </a:prstGeom>
        </p:spPr>
      </p:pic>
      <p:pic>
        <p:nvPicPr>
          <p:cNvPr id="12" name="Picture 11">
            <a:extLst>
              <a:ext uri="{FF2B5EF4-FFF2-40B4-BE49-F238E27FC236}">
                <a16:creationId xmlns:a16="http://schemas.microsoft.com/office/drawing/2014/main" id="{69358332-88AF-4C22-8450-9933DFE0BBEA}"/>
              </a:ext>
            </a:extLst>
          </p:cNvPr>
          <p:cNvPicPr>
            <a:picLocks noChangeAspect="1"/>
          </p:cNvPicPr>
          <p:nvPr/>
        </p:nvPicPr>
        <p:blipFill>
          <a:blip r:embed="rId4"/>
          <a:stretch>
            <a:fillRect/>
          </a:stretch>
        </p:blipFill>
        <p:spPr>
          <a:xfrm>
            <a:off x="429419" y="3059612"/>
            <a:ext cx="2409825" cy="723900"/>
          </a:xfrm>
          <a:prstGeom prst="rect">
            <a:avLst/>
          </a:prstGeom>
        </p:spPr>
      </p:pic>
      <p:pic>
        <p:nvPicPr>
          <p:cNvPr id="13" name="Picture 12">
            <a:extLst>
              <a:ext uri="{FF2B5EF4-FFF2-40B4-BE49-F238E27FC236}">
                <a16:creationId xmlns:a16="http://schemas.microsoft.com/office/drawing/2014/main" id="{53C79A29-9B08-4BB2-BCBE-81FD9DAF9B63}"/>
              </a:ext>
            </a:extLst>
          </p:cNvPr>
          <p:cNvPicPr>
            <a:picLocks noChangeAspect="1"/>
          </p:cNvPicPr>
          <p:nvPr/>
        </p:nvPicPr>
        <p:blipFill>
          <a:blip r:embed="rId5"/>
          <a:stretch>
            <a:fillRect/>
          </a:stretch>
        </p:blipFill>
        <p:spPr>
          <a:xfrm>
            <a:off x="560745" y="4306440"/>
            <a:ext cx="1057275" cy="657225"/>
          </a:xfrm>
          <a:prstGeom prst="rect">
            <a:avLst/>
          </a:prstGeom>
        </p:spPr>
      </p:pic>
    </p:spTree>
    <p:extLst>
      <p:ext uri="{BB962C8B-B14F-4D97-AF65-F5344CB8AC3E}">
        <p14:creationId xmlns:p14="http://schemas.microsoft.com/office/powerpoint/2010/main" val="18235698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6:</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239</a:t>
            </a:fld>
            <a:endParaRPr lang="en-US" dirty="0"/>
          </a:p>
        </p:txBody>
      </p:sp>
      <p:sp>
        <p:nvSpPr>
          <p:cNvPr id="18" name="TextBox 17">
            <a:extLst>
              <a:ext uri="{FF2B5EF4-FFF2-40B4-BE49-F238E27FC236}">
                <a16:creationId xmlns:a16="http://schemas.microsoft.com/office/drawing/2014/main" id="{C0FF70E6-49EE-46E5-BCDE-77D771D75DD8}"/>
              </a:ext>
            </a:extLst>
          </p:cNvPr>
          <p:cNvSpPr txBox="1"/>
          <p:nvPr/>
        </p:nvSpPr>
        <p:spPr>
          <a:xfrm>
            <a:off x="179957" y="562550"/>
            <a:ext cx="8964044" cy="7386638"/>
          </a:xfrm>
          <a:prstGeom prst="rect">
            <a:avLst/>
          </a:prstGeom>
          <a:noFill/>
        </p:spPr>
        <p:txBody>
          <a:bodyPr wrap="square" rtlCol="0">
            <a:spAutoFit/>
          </a:bodyPr>
          <a:lstStyle/>
          <a:p>
            <a:pPr marL="342900" indent="-342900">
              <a:buFont typeface="Arial" panose="020B0604020202020204" pitchFamily="34" charset="0"/>
              <a:buChar char="•"/>
            </a:pPr>
            <a:r>
              <a:rPr lang="en-US" sz="2200" dirty="0"/>
              <a:t>This coincides to the voltage excited by the AC current </a:t>
            </a:r>
            <a:r>
              <a:rPr lang="en-US" sz="2200" i="1" dirty="0">
                <a:solidFill>
                  <a:schemeClr val="accent6">
                    <a:lumMod val="50000"/>
                  </a:schemeClr>
                </a:solidFill>
                <a:latin typeface="Times New Roman" panose="02020603050405020304" pitchFamily="18" charset="0"/>
                <a:cs typeface="Times New Roman" panose="02020603050405020304" pitchFamily="18" charset="0"/>
              </a:rPr>
              <a:t>I = -2I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n-US" sz="2200" dirty="0"/>
              <a:t>in a parallel resonance circuit.</a:t>
            </a:r>
          </a:p>
          <a:p>
            <a:pPr marL="342900" indent="-342900">
              <a:buFont typeface="Arial" panose="020B0604020202020204" pitchFamily="34" charset="0"/>
              <a:buChar char="•"/>
            </a:pPr>
            <a:r>
              <a:rPr lang="en-US" sz="2200" dirty="0"/>
              <a:t>Note that for a short bunch the beam current spectrum is </a:t>
            </a:r>
          </a:p>
          <a:p>
            <a:r>
              <a:rPr lang="en-US" sz="2200" i="1" dirty="0">
                <a:solidFill>
                  <a:schemeClr val="accent6">
                    <a:lumMod val="50000"/>
                  </a:schemeClr>
                </a:solidFill>
                <a:latin typeface="Times New Roman" panose="02020603050405020304" pitchFamily="18" charset="0"/>
                <a:cs typeface="Times New Roman" panose="02020603050405020304" pitchFamily="18" charset="0"/>
              </a:rPr>
              <a:t>	I(</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i="1" dirty="0">
                <a:solidFill>
                  <a:schemeClr val="accent6">
                    <a:lumMod val="50000"/>
                  </a:schemeClr>
                </a:solidFill>
                <a:latin typeface="Times New Roman" panose="02020603050405020304" pitchFamily="18" charset="0"/>
                <a:cs typeface="Times New Roman" panose="02020603050405020304" pitchFamily="18" charset="0"/>
              </a:rPr>
              <a:t>) ≈ 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+2I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l-GR" sz="2200" i="1" dirty="0">
                <a:solidFill>
                  <a:schemeClr val="accent6">
                    <a:lumMod val="50000"/>
                  </a:schemeClr>
                </a:solidFill>
                <a:latin typeface="Times New Roman" panose="02020603050405020304" pitchFamily="18" charset="0"/>
                <a:cs typeface="Times New Roman" panose="02020603050405020304" pitchFamily="18" charset="0"/>
              </a:rPr>
              <a:t>δ</a:t>
            </a:r>
            <a:r>
              <a:rPr lang="en-US" sz="2200" i="1" dirty="0">
                <a:solidFill>
                  <a:schemeClr val="accent6">
                    <a:lumMod val="50000"/>
                  </a:schemeClr>
                </a:solidFill>
                <a:latin typeface="Times New Roman" panose="02020603050405020304" pitchFamily="18" charset="0"/>
                <a:cs typeface="Times New Roman" panose="02020603050405020304" pitchFamily="18" charset="0"/>
              </a:rPr>
              <a:t>(</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s</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p>
          <a:p>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s</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n-US" sz="2200" dirty="0"/>
              <a:t>is the bunch sequence frequency; the equivalent circuit is describes</a:t>
            </a:r>
          </a:p>
          <a:p>
            <a:r>
              <a:rPr lang="en-US" sz="2200" dirty="0"/>
              <a:t>        the cavity excitation by  imaginary current, it gives the sign “-”. </a:t>
            </a:r>
            <a:endParaRPr lang="en-US" sz="2200" i="1"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t>From Kirchhoff theorem one has</a:t>
            </a:r>
          </a:p>
          <a:p>
            <a:r>
              <a:rPr lang="en-US" sz="2200" i="1" dirty="0">
                <a:solidFill>
                  <a:schemeClr val="accent6">
                    <a:lumMod val="50000"/>
                  </a:schemeClr>
                </a:solidFill>
                <a:latin typeface="Times New Roman" panose="02020603050405020304" pitchFamily="18" charset="0"/>
                <a:cs typeface="Times New Roman" panose="02020603050405020304" pitchFamily="18" charset="0"/>
              </a:rPr>
              <a:t>	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dirty="0">
                <a:solidFill>
                  <a:schemeClr val="accent6">
                    <a:lumMod val="50000"/>
                  </a:schemeClr>
                </a:solidFill>
                <a:latin typeface="Times New Roman" panose="02020603050405020304" pitchFamily="18" charset="0"/>
                <a:cs typeface="Times New Roman" panose="02020603050405020304" pitchFamily="18" charset="0"/>
              </a:rPr>
              <a:t>+I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L</a:t>
            </a:r>
            <a:r>
              <a:rPr lang="en-US" sz="2200" i="1" dirty="0">
                <a:solidFill>
                  <a:schemeClr val="accent6">
                    <a:lumMod val="50000"/>
                  </a:schemeClr>
                </a:solidFill>
                <a:latin typeface="Times New Roman" panose="02020603050405020304" pitchFamily="18" charset="0"/>
                <a:cs typeface="Times New Roman" panose="02020603050405020304" pitchFamily="18" charset="0"/>
              </a:rPr>
              <a:t>+I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R</a:t>
            </a:r>
            <a:r>
              <a:rPr lang="en-US" sz="2200" i="1" dirty="0">
                <a:solidFill>
                  <a:schemeClr val="accent6">
                    <a:lumMod val="50000"/>
                  </a:schemeClr>
                </a:solidFill>
                <a:latin typeface="Times New Roman" panose="02020603050405020304" pitchFamily="18" charset="0"/>
                <a:cs typeface="Times New Roman" panose="02020603050405020304" pitchFamily="18" charset="0"/>
              </a:rPr>
              <a:t>=</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iV</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i="1" dirty="0">
                <a:solidFill>
                  <a:schemeClr val="accent6">
                    <a:lumMod val="50000"/>
                  </a:schemeClr>
                </a:solidFill>
                <a:latin typeface="Times New Roman" panose="02020603050405020304" pitchFamily="18" charset="0"/>
                <a:cs typeface="Times New Roman" panose="02020603050405020304" pitchFamily="18" charset="0"/>
              </a:rPr>
              <a:t>C+V/R+V/</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i</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i="1" dirty="0">
                <a:solidFill>
                  <a:schemeClr val="accent6">
                    <a:lumMod val="50000"/>
                  </a:schemeClr>
                </a:solidFill>
                <a:latin typeface="Times New Roman" panose="02020603050405020304" pitchFamily="18" charset="0"/>
                <a:cs typeface="Times New Roman" panose="02020603050405020304" pitchFamily="18" charset="0"/>
              </a:rPr>
              <a:t>L = -2I</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dirty="0"/>
              <a:t>, </a:t>
            </a:r>
          </a:p>
          <a:p>
            <a:r>
              <a:rPr lang="en-US" sz="2200" dirty="0"/>
              <a:t>       and taking into account that  </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s</a:t>
            </a:r>
            <a:r>
              <a:rPr lang="en-US" sz="2200" i="1" dirty="0">
                <a:solidFill>
                  <a:schemeClr val="accent6">
                    <a:lumMod val="50000"/>
                  </a:schemeClr>
                </a:solidFill>
                <a:latin typeface="Times New Roman" panose="02020603050405020304" pitchFamily="18" charset="0"/>
                <a:cs typeface="Times New Roman" panose="02020603050405020304" pitchFamily="18" charset="0"/>
              </a:rPr>
              <a:t>=(LC)</a:t>
            </a:r>
            <a:r>
              <a:rPr lang="en-US" sz="2200" i="1" baseline="30000" dirty="0">
                <a:solidFill>
                  <a:schemeClr val="accent6">
                    <a:lumMod val="50000"/>
                  </a:schemeClr>
                </a:solidFill>
                <a:latin typeface="Times New Roman" panose="02020603050405020304" pitchFamily="18" charset="0"/>
                <a:cs typeface="Times New Roman" panose="02020603050405020304" pitchFamily="18" charset="0"/>
              </a:rPr>
              <a:t>-1/2</a:t>
            </a:r>
            <a:r>
              <a:rPr lang="en-US" sz="2200" dirty="0"/>
              <a:t>, we get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r>
              <a:rPr lang="en-US" sz="2200" dirty="0"/>
              <a:t>	if </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s</a:t>
            </a:r>
            <a:r>
              <a:rPr lang="en-US" sz="2200" i="1" dirty="0">
                <a:solidFill>
                  <a:schemeClr val="accent6">
                    <a:lumMod val="50000"/>
                  </a:schemeClr>
                </a:solidFill>
                <a:latin typeface="Times New Roman" panose="02020603050405020304" pitchFamily="18" charset="0"/>
                <a:cs typeface="Times New Roman" panose="02020603050405020304" pitchFamily="18" charset="0"/>
              </a:rPr>
              <a:t> ≈ </a:t>
            </a:r>
            <a:r>
              <a:rPr lang="el-GR" sz="2200" i="1" dirty="0">
                <a:solidFill>
                  <a:schemeClr val="accent6">
                    <a:lumMod val="50000"/>
                  </a:schemeClr>
                </a:solidFill>
                <a:latin typeface="Times New Roman" panose="02020603050405020304" pitchFamily="18" charset="0"/>
                <a:cs typeface="Times New Roman" panose="02020603050405020304" pitchFamily="18" charset="0"/>
              </a:rPr>
              <a:t>ω</a:t>
            </a:r>
            <a:r>
              <a:rPr lang="en-US" sz="2200" dirty="0"/>
              <a:t>. Here are the equivalent circuit </a:t>
            </a:r>
          </a:p>
          <a:p>
            <a:r>
              <a:rPr lang="en-US" sz="2200" dirty="0"/>
              <a:t>	parameters:</a:t>
            </a:r>
          </a:p>
          <a:p>
            <a:r>
              <a:rPr lang="en-US" dirty="0"/>
              <a:t>   </a:t>
            </a:r>
          </a:p>
          <a:p>
            <a:endParaRPr lang="en-US" dirty="0"/>
          </a:p>
          <a:p>
            <a:endParaRPr lang="en-US" dirty="0"/>
          </a:p>
          <a:p>
            <a:endParaRPr lang="en-US" dirty="0"/>
          </a:p>
          <a:p>
            <a:endParaRPr lang="en-US" dirty="0"/>
          </a:p>
          <a:p>
            <a:endParaRPr lang="en-US" dirty="0"/>
          </a:p>
          <a:p>
            <a:endParaRPr lang="en-US" sz="2200" dirty="0"/>
          </a:p>
        </p:txBody>
      </p:sp>
      <p:pic>
        <p:nvPicPr>
          <p:cNvPr id="20" name="Picture 19">
            <a:extLst>
              <a:ext uri="{FF2B5EF4-FFF2-40B4-BE49-F238E27FC236}">
                <a16:creationId xmlns:a16="http://schemas.microsoft.com/office/drawing/2014/main" id="{3EF48531-6A78-4AFE-BD25-3003432D348F}"/>
              </a:ext>
            </a:extLst>
          </p:cNvPr>
          <p:cNvPicPr>
            <a:picLocks noChangeAspect="1"/>
          </p:cNvPicPr>
          <p:nvPr/>
        </p:nvPicPr>
        <p:blipFill>
          <a:blip r:embed="rId3"/>
          <a:stretch>
            <a:fillRect/>
          </a:stretch>
        </p:blipFill>
        <p:spPr>
          <a:xfrm>
            <a:off x="6088469" y="3782627"/>
            <a:ext cx="3125200" cy="2228626"/>
          </a:xfrm>
          <a:prstGeom prst="rect">
            <a:avLst/>
          </a:prstGeom>
        </p:spPr>
      </p:pic>
      <p:sp>
        <p:nvSpPr>
          <p:cNvPr id="21" name="TextBox 20">
            <a:extLst>
              <a:ext uri="{FF2B5EF4-FFF2-40B4-BE49-F238E27FC236}">
                <a16:creationId xmlns:a16="http://schemas.microsoft.com/office/drawing/2014/main" id="{832E0AD5-0533-4F70-89F4-C8F005F70BDA}"/>
              </a:ext>
            </a:extLst>
          </p:cNvPr>
          <p:cNvSpPr txBox="1"/>
          <p:nvPr/>
        </p:nvSpPr>
        <p:spPr>
          <a:xfrm>
            <a:off x="670997" y="5235949"/>
            <a:ext cx="3391984" cy="1107996"/>
          </a:xfrm>
          <a:prstGeom prst="rect">
            <a:avLst/>
          </a:prstGeom>
          <a:noFill/>
        </p:spPr>
        <p:txBody>
          <a:bodyPr wrap="square" rtlCol="0">
            <a:spAutoFit/>
          </a:bodyPr>
          <a:lstStyle/>
          <a:p>
            <a:r>
              <a:rPr lang="en-US" sz="2200" i="1" dirty="0">
                <a:solidFill>
                  <a:schemeClr val="accent6">
                    <a:lumMod val="50000"/>
                  </a:schemeClr>
                </a:solidFill>
                <a:latin typeface="Times New Roman" panose="02020603050405020304" pitchFamily="18" charset="0"/>
                <a:cs typeface="Times New Roman" panose="02020603050405020304" pitchFamily="18" charset="0"/>
              </a:rPr>
              <a:t>L=(R/Q)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s</a:t>
            </a:r>
            <a:r>
              <a:rPr lang="en-US" sz="2200" i="1" dirty="0">
                <a:solidFill>
                  <a:schemeClr val="accent6">
                    <a:lumMod val="50000"/>
                  </a:schemeClr>
                </a:solidFill>
                <a:latin typeface="Times New Roman" panose="02020603050405020304" pitchFamily="18" charset="0"/>
                <a:cs typeface="Times New Roman" panose="02020603050405020304" pitchFamily="18" charset="0"/>
              </a:rPr>
              <a:t>/2</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C=2/</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(R/Q)</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s</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 (R/Q)Q</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s</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p>
        </p:txBody>
      </p:sp>
      <p:pic>
        <p:nvPicPr>
          <p:cNvPr id="2" name="Picture 1">
            <a:extLst>
              <a:ext uri="{FF2B5EF4-FFF2-40B4-BE49-F238E27FC236}">
                <a16:creationId xmlns:a16="http://schemas.microsoft.com/office/drawing/2014/main" id="{640DF566-631C-4242-9396-86FCBD2AFBA9}"/>
              </a:ext>
            </a:extLst>
          </p:cNvPr>
          <p:cNvPicPr>
            <a:picLocks noChangeAspect="1"/>
          </p:cNvPicPr>
          <p:nvPr/>
        </p:nvPicPr>
        <p:blipFill>
          <a:blip r:embed="rId4"/>
          <a:stretch>
            <a:fillRect/>
          </a:stretch>
        </p:blipFill>
        <p:spPr>
          <a:xfrm>
            <a:off x="636588" y="3630706"/>
            <a:ext cx="3391985" cy="992510"/>
          </a:xfrm>
          <a:prstGeom prst="rect">
            <a:avLst/>
          </a:prstGeom>
        </p:spPr>
      </p:pic>
      <p:sp>
        <p:nvSpPr>
          <p:cNvPr id="6" name="TextBox 5">
            <a:extLst>
              <a:ext uri="{FF2B5EF4-FFF2-40B4-BE49-F238E27FC236}">
                <a16:creationId xmlns:a16="http://schemas.microsoft.com/office/drawing/2014/main" id="{FF735390-932A-4AF4-BA6B-9F1D67FF668C}"/>
              </a:ext>
            </a:extLst>
          </p:cNvPr>
          <p:cNvSpPr txBox="1"/>
          <p:nvPr/>
        </p:nvSpPr>
        <p:spPr>
          <a:xfrm flipH="1" flipV="1">
            <a:off x="5503816" y="4932779"/>
            <a:ext cx="1018902" cy="369332"/>
          </a:xfrm>
          <a:prstGeom prst="rect">
            <a:avLst/>
          </a:prstGeom>
          <a:noFill/>
        </p:spPr>
        <p:txBody>
          <a:bodyPr wrap="square" rtlCol="0">
            <a:spAutoFit/>
          </a:bodyPr>
          <a:lstStyle/>
          <a:p>
            <a:r>
              <a:rPr lang="en-US" sz="1800" i="1" dirty="0">
                <a:solidFill>
                  <a:schemeClr val="accent6">
                    <a:lumMod val="50000"/>
                  </a:schemeClr>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3950459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4A7B6-C0F0-43F3-AF25-10C2EAB57551}"/>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A51A0A0C-B2D7-4045-876E-9B59A85FC88C}"/>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006B92B7-6777-4C05-83D2-452EBEF7D404}"/>
              </a:ext>
            </a:extLst>
          </p:cNvPr>
          <p:cNvSpPr>
            <a:spLocks noGrp="1"/>
          </p:cNvSpPr>
          <p:nvPr>
            <p:ph type="sldNum" sz="quarter" idx="12"/>
          </p:nvPr>
        </p:nvSpPr>
        <p:spPr/>
        <p:txBody>
          <a:bodyPr/>
          <a:lstStyle/>
          <a:p>
            <a:fld id="{12D72208-4300-4914-B736-A664B2D30B95}" type="slidenum">
              <a:rPr lang="en-US" altLang="en-US" smtClean="0"/>
              <a:pPr/>
              <a:t>24</a:t>
            </a:fld>
            <a:endParaRPr lang="en-US" altLang="en-US"/>
          </a:p>
        </p:txBody>
      </p:sp>
      <p:sp>
        <p:nvSpPr>
          <p:cNvPr id="5" name="Title 3">
            <a:extLst>
              <a:ext uri="{FF2B5EF4-FFF2-40B4-BE49-F238E27FC236}">
                <a16:creationId xmlns:a16="http://schemas.microsoft.com/office/drawing/2014/main" id="{5100B454-94F4-45FC-8EA0-C45A560C2BDB}"/>
              </a:ext>
            </a:extLst>
          </p:cNvPr>
          <p:cNvSpPr txBox="1">
            <a:spLocks/>
          </p:cNvSpPr>
          <p:nvPr/>
        </p:nvSpPr>
        <p:spPr>
          <a:xfrm>
            <a:off x="222250" y="162816"/>
            <a:ext cx="9023350"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br>
              <a:rPr lang="en-US" dirty="0"/>
            </a:br>
            <a:r>
              <a:rPr lang="en-US" sz="2400" dirty="0"/>
              <a:t>Acceleration and focusing of charged particles in electromagnetic field</a:t>
            </a:r>
          </a:p>
        </p:txBody>
      </p:sp>
      <p:sp>
        <p:nvSpPr>
          <p:cNvPr id="6" name="TextBox 5">
            <a:extLst>
              <a:ext uri="{FF2B5EF4-FFF2-40B4-BE49-F238E27FC236}">
                <a16:creationId xmlns:a16="http://schemas.microsoft.com/office/drawing/2014/main" id="{2C021E28-D7FC-4C2C-A682-D6917B2C9E73}"/>
              </a:ext>
            </a:extLst>
          </p:cNvPr>
          <p:cNvSpPr txBox="1"/>
          <p:nvPr/>
        </p:nvSpPr>
        <p:spPr>
          <a:xfrm>
            <a:off x="736827" y="1657978"/>
            <a:ext cx="7835673" cy="1631216"/>
          </a:xfrm>
          <a:prstGeom prst="rect">
            <a:avLst/>
          </a:prstGeom>
          <a:noFill/>
        </p:spPr>
        <p:txBody>
          <a:bodyPr wrap="square" rtlCol="0">
            <a:spAutoFit/>
          </a:bodyPr>
          <a:lstStyle/>
          <a:p>
            <a:r>
              <a:rPr lang="en-US" sz="2000" dirty="0"/>
              <a:t>From Maxwell equations:</a:t>
            </a:r>
          </a:p>
          <a:p>
            <a:r>
              <a:rPr lang="en-US" sz="2000" dirty="0"/>
              <a:t>For                                                                                                            or</a:t>
            </a:r>
          </a:p>
          <a:p>
            <a:endParaRPr lang="en-US" sz="2000" dirty="0"/>
          </a:p>
          <a:p>
            <a:endParaRPr lang="en-US" sz="2000" dirty="0"/>
          </a:p>
          <a:p>
            <a:r>
              <a:rPr lang="en-US" sz="2000" dirty="0"/>
              <a:t>Same for magnetic field:                                      </a:t>
            </a:r>
          </a:p>
        </p:txBody>
      </p:sp>
      <p:pic>
        <p:nvPicPr>
          <p:cNvPr id="7" name="Picture 6">
            <a:extLst>
              <a:ext uri="{FF2B5EF4-FFF2-40B4-BE49-F238E27FC236}">
                <a16:creationId xmlns:a16="http://schemas.microsoft.com/office/drawing/2014/main" id="{DAC70DB0-A3E2-44D3-A178-AB9A48E84DE5}"/>
              </a:ext>
            </a:extLst>
          </p:cNvPr>
          <p:cNvPicPr>
            <a:picLocks noChangeAspect="1"/>
          </p:cNvPicPr>
          <p:nvPr/>
        </p:nvPicPr>
        <p:blipFill>
          <a:blip r:embed="rId2"/>
          <a:stretch>
            <a:fillRect/>
          </a:stretch>
        </p:blipFill>
        <p:spPr>
          <a:xfrm>
            <a:off x="4190551" y="1522710"/>
            <a:ext cx="3888324" cy="555475"/>
          </a:xfrm>
          <a:prstGeom prst="rect">
            <a:avLst/>
          </a:prstGeom>
        </p:spPr>
      </p:pic>
      <p:pic>
        <p:nvPicPr>
          <p:cNvPr id="8" name="Picture 7">
            <a:extLst>
              <a:ext uri="{FF2B5EF4-FFF2-40B4-BE49-F238E27FC236}">
                <a16:creationId xmlns:a16="http://schemas.microsoft.com/office/drawing/2014/main" id="{F4441766-7801-41BD-B668-8FEE04F06FB1}"/>
              </a:ext>
            </a:extLst>
          </p:cNvPr>
          <p:cNvPicPr>
            <a:picLocks noChangeAspect="1"/>
          </p:cNvPicPr>
          <p:nvPr/>
        </p:nvPicPr>
        <p:blipFill>
          <a:blip r:embed="rId3"/>
          <a:stretch>
            <a:fillRect/>
          </a:stretch>
        </p:blipFill>
        <p:spPr>
          <a:xfrm>
            <a:off x="1212984" y="1997859"/>
            <a:ext cx="866775" cy="342900"/>
          </a:xfrm>
          <a:prstGeom prst="rect">
            <a:avLst/>
          </a:prstGeom>
        </p:spPr>
      </p:pic>
      <p:pic>
        <p:nvPicPr>
          <p:cNvPr id="9" name="Picture 8">
            <a:extLst>
              <a:ext uri="{FF2B5EF4-FFF2-40B4-BE49-F238E27FC236}">
                <a16:creationId xmlns:a16="http://schemas.microsoft.com/office/drawing/2014/main" id="{C3BEE093-F40F-41DB-B9DA-30496B1E2721}"/>
              </a:ext>
            </a:extLst>
          </p:cNvPr>
          <p:cNvPicPr>
            <a:picLocks noChangeAspect="1"/>
          </p:cNvPicPr>
          <p:nvPr/>
        </p:nvPicPr>
        <p:blipFill>
          <a:blip r:embed="rId4"/>
          <a:stretch>
            <a:fillRect/>
          </a:stretch>
        </p:blipFill>
        <p:spPr>
          <a:xfrm>
            <a:off x="4572000" y="1927714"/>
            <a:ext cx="2124075" cy="438150"/>
          </a:xfrm>
          <a:prstGeom prst="rect">
            <a:avLst/>
          </a:prstGeom>
        </p:spPr>
      </p:pic>
      <p:pic>
        <p:nvPicPr>
          <p:cNvPr id="10" name="Picture 9">
            <a:extLst>
              <a:ext uri="{FF2B5EF4-FFF2-40B4-BE49-F238E27FC236}">
                <a16:creationId xmlns:a16="http://schemas.microsoft.com/office/drawing/2014/main" id="{D0B81C5C-BD07-4C9B-969C-F3782C9EA197}"/>
              </a:ext>
            </a:extLst>
          </p:cNvPr>
          <p:cNvPicPr>
            <a:picLocks noChangeAspect="1"/>
          </p:cNvPicPr>
          <p:nvPr/>
        </p:nvPicPr>
        <p:blipFill>
          <a:blip r:embed="rId5"/>
          <a:stretch>
            <a:fillRect/>
          </a:stretch>
        </p:blipFill>
        <p:spPr>
          <a:xfrm>
            <a:off x="636588" y="2365864"/>
            <a:ext cx="3600450" cy="438150"/>
          </a:xfrm>
          <a:prstGeom prst="rect">
            <a:avLst/>
          </a:prstGeom>
        </p:spPr>
      </p:pic>
      <p:pic>
        <p:nvPicPr>
          <p:cNvPr id="12" name="Picture 11">
            <a:extLst>
              <a:ext uri="{FF2B5EF4-FFF2-40B4-BE49-F238E27FC236}">
                <a16:creationId xmlns:a16="http://schemas.microsoft.com/office/drawing/2014/main" id="{20B34CB9-662C-4F15-8327-8EC28EE6EFCA}"/>
              </a:ext>
            </a:extLst>
          </p:cNvPr>
          <p:cNvPicPr>
            <a:picLocks noChangeAspect="1"/>
          </p:cNvPicPr>
          <p:nvPr/>
        </p:nvPicPr>
        <p:blipFill>
          <a:blip r:embed="rId6"/>
          <a:stretch>
            <a:fillRect/>
          </a:stretch>
        </p:blipFill>
        <p:spPr>
          <a:xfrm>
            <a:off x="736827" y="3288062"/>
            <a:ext cx="2314575" cy="447675"/>
          </a:xfrm>
          <a:prstGeom prst="rect">
            <a:avLst/>
          </a:prstGeom>
        </p:spPr>
      </p:pic>
      <p:pic>
        <p:nvPicPr>
          <p:cNvPr id="13" name="Picture 12">
            <a:extLst>
              <a:ext uri="{FF2B5EF4-FFF2-40B4-BE49-F238E27FC236}">
                <a16:creationId xmlns:a16="http://schemas.microsoft.com/office/drawing/2014/main" id="{DD2F27CD-E8DC-49E8-848D-EB681511025F}"/>
              </a:ext>
            </a:extLst>
          </p:cNvPr>
          <p:cNvPicPr>
            <a:picLocks noChangeAspect="1"/>
          </p:cNvPicPr>
          <p:nvPr/>
        </p:nvPicPr>
        <p:blipFill>
          <a:blip r:embed="rId7"/>
          <a:stretch>
            <a:fillRect/>
          </a:stretch>
        </p:blipFill>
        <p:spPr>
          <a:xfrm>
            <a:off x="891886" y="4186237"/>
            <a:ext cx="4533900" cy="1514475"/>
          </a:xfrm>
          <a:prstGeom prst="rect">
            <a:avLst/>
          </a:prstGeom>
        </p:spPr>
      </p:pic>
      <p:sp>
        <p:nvSpPr>
          <p:cNvPr id="14" name="TextBox 13">
            <a:extLst>
              <a:ext uri="{FF2B5EF4-FFF2-40B4-BE49-F238E27FC236}">
                <a16:creationId xmlns:a16="http://schemas.microsoft.com/office/drawing/2014/main" id="{1DEBED0D-79C4-488B-9C83-39376785D20E}"/>
              </a:ext>
            </a:extLst>
          </p:cNvPr>
          <p:cNvSpPr txBox="1"/>
          <p:nvPr/>
        </p:nvSpPr>
        <p:spPr>
          <a:xfrm>
            <a:off x="5559136" y="4278147"/>
            <a:ext cx="1475725" cy="1200329"/>
          </a:xfrm>
          <a:prstGeom prst="rect">
            <a:avLst/>
          </a:prstGeom>
          <a:noFill/>
        </p:spPr>
        <p:txBody>
          <a:bodyPr wrap="none" rtlCol="0">
            <a:spAutoFit/>
          </a:bodyPr>
          <a:lstStyle/>
          <a:p>
            <a:r>
              <a:rPr lang="en-US" dirty="0"/>
              <a:t>Cartesian</a:t>
            </a:r>
          </a:p>
          <a:p>
            <a:endParaRPr lang="en-US" dirty="0"/>
          </a:p>
          <a:p>
            <a:r>
              <a:rPr lang="en-US" dirty="0"/>
              <a:t>Cylindrical</a:t>
            </a:r>
          </a:p>
        </p:txBody>
      </p:sp>
    </p:spTree>
    <p:extLst>
      <p:ext uri="{BB962C8B-B14F-4D97-AF65-F5344CB8AC3E}">
        <p14:creationId xmlns:p14="http://schemas.microsoft.com/office/powerpoint/2010/main" val="78080703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240</a:t>
            </a:fld>
            <a:endParaRPr lang="en-US" dirty="0"/>
          </a:p>
        </p:txBody>
      </p:sp>
      <p:sp>
        <p:nvSpPr>
          <p:cNvPr id="6" name="TextBox 5"/>
          <p:cNvSpPr txBox="1"/>
          <p:nvPr/>
        </p:nvSpPr>
        <p:spPr>
          <a:xfrm>
            <a:off x="393027" y="668988"/>
            <a:ext cx="8509721" cy="523220"/>
          </a:xfrm>
          <a:prstGeom prst="rect">
            <a:avLst/>
          </a:prstGeom>
          <a:noFill/>
        </p:spPr>
        <p:txBody>
          <a:bodyPr wrap="square" rtlCol="0">
            <a:spAutoFit/>
          </a:bodyPr>
          <a:lstStyle/>
          <a:p>
            <a:pPr algn="ctr"/>
            <a:r>
              <a:rPr lang="en-US" sz="2800" b="1" dirty="0">
                <a:solidFill>
                  <a:srgbClr val="0033CC"/>
                </a:solidFill>
              </a:rPr>
              <a:t>Appendix 7: Transverse impedance:</a:t>
            </a:r>
            <a:endParaRPr lang="en-US" sz="2800" dirty="0"/>
          </a:p>
        </p:txBody>
      </p:sp>
      <mc:AlternateContent xmlns:mc="http://schemas.openxmlformats.org/markup-compatibility/2006" xmlns:a14="http://schemas.microsoft.com/office/drawing/2010/main">
        <mc:Choice Requires="a14">
          <p:sp>
            <p:nvSpPr>
              <p:cNvPr id="8" name="Rectangle 7"/>
              <p:cNvSpPr/>
              <p:nvPr/>
            </p:nvSpPr>
            <p:spPr>
              <a:xfrm>
                <a:off x="390727" y="1022148"/>
                <a:ext cx="8753273" cy="5128905"/>
              </a:xfrm>
              <a:prstGeom prst="rect">
                <a:avLst/>
              </a:prstGeom>
            </p:spPr>
            <p:txBody>
              <a:bodyPr wrap="square">
                <a:spAutoFit/>
              </a:bodyPr>
              <a:lstStyle/>
              <a:p>
                <a:endParaRPr lang="en-US" sz="2000" dirty="0">
                  <a:solidFill>
                    <a:schemeClr val="tx1">
                      <a:lumMod val="60000"/>
                      <a:lumOff val="40000"/>
                    </a:schemeClr>
                  </a:solidFill>
                </a:endParaRPr>
              </a:p>
              <a:p>
                <a:pPr algn="just"/>
                <a:r>
                  <a:rPr lang="en-US" sz="2000" dirty="0"/>
                  <a:t>Let’s consider a cavity excited by a beam current I</a:t>
                </a:r>
                <a:r>
                  <a:rPr lang="en-US" sz="2000" baseline="-25000" dirty="0"/>
                  <a:t>0</a:t>
                </a:r>
                <a:r>
                  <a:rPr lang="en-US" sz="2000" dirty="0"/>
                  <a:t> having offset </a:t>
                </a:r>
                <a:r>
                  <a:rPr lang="en-US" sz="2000" i="1" dirty="0"/>
                  <a:t>x</a:t>
                </a:r>
                <a:r>
                  <a:rPr lang="en-US" sz="2000" i="1" baseline="-25000" dirty="0"/>
                  <a:t>0</a:t>
                </a:r>
                <a:r>
                  <a:rPr lang="en-US" sz="2000" dirty="0"/>
                  <a:t>. If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𝐸</m:t>
                        </m:r>
                      </m:e>
                    </m:acc>
                  </m:oMath>
                </a14:m>
                <a:r>
                  <a:rPr lang="en-US" sz="2000" dirty="0"/>
                  <a:t> is a  dipole eigenmode, the field </a:t>
                </a:r>
                <a14:m>
                  <m:oMath xmlns:m="http://schemas.openxmlformats.org/officeDocument/2006/math">
                    <m:acc>
                      <m:accPr>
                        <m:chr m:val="⃗"/>
                        <m:ctrlPr>
                          <a:rPr lang="en-US" sz="2000" i="1">
                            <a:latin typeface="Cambria Math" panose="02040503050406030204" pitchFamily="18" charset="0"/>
                          </a:rPr>
                        </m:ctrlPr>
                      </m:accPr>
                      <m:e>
                        <m:r>
                          <a:rPr lang="en-US" sz="2000" b="1" i="1">
                            <a:latin typeface="Cambria Math" panose="02040503050406030204" pitchFamily="18" charset="0"/>
                          </a:rPr>
                          <m:t>𝚬</m:t>
                        </m:r>
                      </m:e>
                    </m:acc>
                  </m:oMath>
                </a14:m>
                <a:r>
                  <a:rPr lang="en-US" sz="2000" dirty="0"/>
                  <a:t> in the cavity in one-mode approximation may be expressed as </a:t>
                </a:r>
                <a14:m>
                  <m:oMath xmlns:m="http://schemas.openxmlformats.org/officeDocument/2006/math">
                    <m:acc>
                      <m:accPr>
                        <m:chr m:val="⃗"/>
                        <m:ctrlPr>
                          <a:rPr lang="en-US" sz="2000" i="1">
                            <a:latin typeface="Cambria Math" panose="02040503050406030204" pitchFamily="18" charset="0"/>
                          </a:rPr>
                        </m:ctrlPr>
                      </m:accPr>
                      <m:e>
                        <m:r>
                          <a:rPr lang="en-US" sz="2000" b="1" i="1">
                            <a:latin typeface="Cambria Math" panose="02040503050406030204" pitchFamily="18" charset="0"/>
                          </a:rPr>
                          <m:t>𝚬</m:t>
                        </m:r>
                      </m:e>
                    </m:acc>
                    <m:r>
                      <a:rPr lang="en-US" sz="2000" i="1">
                        <a:latin typeface="Cambria Math" panose="02040503050406030204" pitchFamily="18" charset="0"/>
                      </a:rPr>
                      <m:t>≈</m:t>
                    </m:r>
                    <m:r>
                      <a:rPr lang="en-US" sz="2000" i="1">
                        <a:latin typeface="Cambria Math" panose="02040503050406030204" pitchFamily="18" charset="0"/>
                      </a:rPr>
                      <m:t>𝐴</m:t>
                    </m:r>
                    <m:r>
                      <a:rPr lang="en-US" sz="2000" i="1">
                        <a:latin typeface="Cambria Math" panose="02040503050406030204" pitchFamily="18" charset="0"/>
                      </a:rPr>
                      <m:t>(</m:t>
                    </m:r>
                    <m:r>
                      <a:rPr lang="en-US" sz="2000" i="1">
                        <a:latin typeface="Cambria Math" panose="02040503050406030204" pitchFamily="18" charset="0"/>
                      </a:rPr>
                      <m:t>𝜔</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𝜔</m:t>
                        </m:r>
                      </m:e>
                      <m:sub>
                        <m:r>
                          <a:rPr lang="en-US" sz="2000" i="1">
                            <a:latin typeface="Cambria Math" panose="02040503050406030204" pitchFamily="18" charset="0"/>
                          </a:rPr>
                          <m:t>0</m:t>
                        </m:r>
                      </m:sub>
                    </m:sSub>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𝐸</m:t>
                        </m:r>
                      </m:e>
                    </m:acc>
                  </m:oMath>
                </a14:m>
                <a:r>
                  <a:rPr lang="en-US" sz="2000" dirty="0"/>
                  <a:t>, where </a:t>
                </a:r>
                <a:r>
                  <a:rPr lang="en-US" sz="2000" i="1" dirty="0"/>
                  <a:t>ω</a:t>
                </a:r>
                <a:r>
                  <a:rPr lang="en-US" sz="2000" dirty="0"/>
                  <a:t> is the bunch sequence harmonic frequency, </a:t>
                </a:r>
                <a:r>
                  <a:rPr lang="en-US" sz="2000" i="1" dirty="0"/>
                  <a:t>ω</a:t>
                </a:r>
                <a:r>
                  <a:rPr lang="en-US" sz="2000" i="1" baseline="-25000" dirty="0"/>
                  <a:t>0</a:t>
                </a:r>
                <a:r>
                  <a:rPr lang="en-US" sz="2000" dirty="0"/>
                  <a:t> is the resonant frequency, and </a:t>
                </a:r>
              </a:p>
              <a:p>
                <a:pPr algn="just"/>
                <a:endParaRPr lang="en-US" sz="2000" dirty="0"/>
              </a:p>
              <a:p>
                <a:pPr algn="just"/>
                <a:endParaRPr lang="en-US" sz="2000" dirty="0"/>
              </a:p>
              <a:p>
                <a:pPr algn="just"/>
                <a:endParaRPr lang="en-US" sz="2000" dirty="0"/>
              </a:p>
              <a:p>
                <a:pPr algn="just"/>
                <a:endParaRPr lang="en-US" sz="2000" dirty="0"/>
              </a:p>
              <a:p>
                <a:pPr algn="just"/>
                <a:endParaRPr lang="en-US" sz="2000" dirty="0"/>
              </a:p>
              <a:p>
                <a:pPr algn="just"/>
                <a:r>
                  <a:rPr lang="en-US" sz="2000" dirty="0"/>
                  <a:t>where                                      and</a:t>
                </a:r>
                <a:r>
                  <a:rPr lang="en-US" sz="2000" i="1" dirty="0">
                    <a:solidFill>
                      <a:schemeClr val="accent6">
                        <a:lumMod val="50000"/>
                      </a:schemeClr>
                    </a:solidFill>
                    <a:latin typeface="Times New Roman" panose="02020603050405020304" pitchFamily="18" charset="0"/>
                    <a:cs typeface="Times New Roman" panose="02020603050405020304" pitchFamily="18" charset="0"/>
                  </a:rPr>
                  <a:t> I</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a:t>is </a:t>
                </a:r>
                <a:r>
                  <a:rPr lang="en-US" sz="2000" u="sng" dirty="0"/>
                  <a:t>an average </a:t>
                </a:r>
                <a:r>
                  <a:rPr lang="en-US" sz="2000" dirty="0"/>
                  <a:t>current</a:t>
                </a:r>
              </a:p>
              <a:p>
                <a:pPr algn="just"/>
                <a:r>
                  <a:rPr lang="en-US" sz="2000" dirty="0"/>
                  <a:t> </a:t>
                </a:r>
              </a:p>
              <a:p>
                <a:endParaRPr lang="en-US" sz="2000" dirty="0">
                  <a:solidFill>
                    <a:schemeClr val="tx1">
                      <a:lumMod val="60000"/>
                      <a:lumOff val="40000"/>
                    </a:schemeClr>
                  </a:solidFill>
                </a:endParaRPr>
              </a:p>
              <a:p>
                <a:endParaRPr lang="en-US" sz="2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390727" y="1022148"/>
                <a:ext cx="8753273" cy="5128905"/>
              </a:xfrm>
              <a:prstGeom prst="rect">
                <a:avLst/>
              </a:prstGeom>
              <a:blipFill>
                <a:blip r:embed="rId2"/>
                <a:stretch>
                  <a:fillRect l="-696" r="-76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8BEF0C0-B5B1-4372-BBC2-078C6AED5BCE}"/>
              </a:ext>
            </a:extLst>
          </p:cNvPr>
          <p:cNvPicPr>
            <a:picLocks noChangeAspect="1"/>
          </p:cNvPicPr>
          <p:nvPr/>
        </p:nvPicPr>
        <p:blipFill>
          <a:blip r:embed="rId3"/>
          <a:stretch>
            <a:fillRect/>
          </a:stretch>
        </p:blipFill>
        <p:spPr>
          <a:xfrm>
            <a:off x="393028" y="2860507"/>
            <a:ext cx="8218457" cy="1025117"/>
          </a:xfrm>
          <a:prstGeom prst="rect">
            <a:avLst/>
          </a:prstGeom>
        </p:spPr>
      </p:pic>
      <p:pic>
        <p:nvPicPr>
          <p:cNvPr id="11" name="Picture 10">
            <a:extLst>
              <a:ext uri="{FF2B5EF4-FFF2-40B4-BE49-F238E27FC236}">
                <a16:creationId xmlns:a16="http://schemas.microsoft.com/office/drawing/2014/main" id="{F3411BB5-C03F-436B-927C-0AEF15243143}"/>
              </a:ext>
            </a:extLst>
          </p:cNvPr>
          <p:cNvPicPr>
            <a:picLocks noChangeAspect="1"/>
          </p:cNvPicPr>
          <p:nvPr/>
        </p:nvPicPr>
        <p:blipFill>
          <a:blip r:embed="rId4"/>
          <a:stretch>
            <a:fillRect/>
          </a:stretch>
        </p:blipFill>
        <p:spPr>
          <a:xfrm>
            <a:off x="1310946" y="4097701"/>
            <a:ext cx="1743075" cy="742950"/>
          </a:xfrm>
          <a:prstGeom prst="rect">
            <a:avLst/>
          </a:prstGeom>
        </p:spPr>
      </p:pic>
    </p:spTree>
    <p:extLst>
      <p:ext uri="{BB962C8B-B14F-4D97-AF65-F5344CB8AC3E}">
        <p14:creationId xmlns:p14="http://schemas.microsoft.com/office/powerpoint/2010/main" val="402816695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241</a:t>
            </a:fld>
            <a:endParaRPr lang="en-US" dirty="0"/>
          </a:p>
        </p:txBody>
      </p:sp>
      <mc:AlternateContent xmlns:mc="http://schemas.openxmlformats.org/markup-compatibility/2006" xmlns:a14="http://schemas.microsoft.com/office/drawing/2010/main">
        <mc:Choice Requires="a14">
          <p:sp>
            <p:nvSpPr>
              <p:cNvPr id="8" name="Rectangle 7"/>
              <p:cNvSpPr/>
              <p:nvPr/>
            </p:nvSpPr>
            <p:spPr>
              <a:xfrm>
                <a:off x="-11671" y="744036"/>
                <a:ext cx="9167341" cy="5810950"/>
              </a:xfrm>
              <a:prstGeom prst="rect">
                <a:avLst/>
              </a:prstGeom>
            </p:spPr>
            <p:txBody>
              <a:bodyPr wrap="square">
                <a:spAutoFit/>
              </a:bodyPr>
              <a:lstStyle/>
              <a:p>
                <a:r>
                  <a:rPr lang="en-US" sz="2000" dirty="0"/>
                  <a:t>RF-kick at </a:t>
                </a:r>
                <a:r>
                  <a:rPr lang="en-US" sz="2000" i="1" dirty="0"/>
                  <a:t>x= x</a:t>
                </a:r>
                <a:r>
                  <a:rPr lang="en-US" sz="2000" i="1" baseline="-25000" dirty="0"/>
                  <a:t>0</a:t>
                </a:r>
                <a:r>
                  <a:rPr lang="en-US" sz="2000" dirty="0"/>
                  <a:t> and </a:t>
                </a:r>
                <a:r>
                  <a:rPr lang="en-US" sz="2000" i="1" dirty="0"/>
                  <a:t>y=0</a:t>
                </a:r>
                <a:r>
                  <a:rPr lang="en-US" sz="2000" dirty="0"/>
                  <a:t> may be obtained using Panofsky-Wenzel theorem:</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                   where </a:t>
                </a:r>
              </a:p>
              <a:p>
                <a:endParaRPr lang="en-US" sz="2000" dirty="0"/>
              </a:p>
              <a:p>
                <a:r>
                  <a:rPr lang="en-US" sz="2000" dirty="0"/>
                  <a:t>is dipole longitudinal impedance. and </a:t>
                </a:r>
                <a:r>
                  <a:rPr lang="en-US" sz="2000" i="1" dirty="0">
                    <a:solidFill>
                      <a:schemeClr val="accent6">
                        <a:lumMod val="50000"/>
                      </a:schemeClr>
                    </a:solidFill>
                    <a:latin typeface="Times New Roman" panose="02020603050405020304" pitchFamily="18" charset="0"/>
                    <a:cs typeface="Times New Roman" panose="02020603050405020304" pitchFamily="18" charset="0"/>
                  </a:rPr>
                  <a:t>k= ω</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cs typeface="Times New Roman" panose="02020603050405020304" pitchFamily="18" charset="0"/>
                  </a:rPr>
                  <a:t>/c. </a:t>
                </a:r>
                <a14:m>
                  <m:oMath xmlns:m="http://schemas.openxmlformats.org/officeDocument/2006/math">
                    <m:r>
                      <a:rPr lang="en-US" sz="2000" b="1" i="1" smtClean="0">
                        <a:solidFill>
                          <a:srgbClr val="FF0000"/>
                        </a:solidFill>
                        <a:latin typeface="Cambria Math" panose="02040503050406030204" pitchFamily="18" charset="0"/>
                      </a:rPr>
                      <m:t>𝐃𝐢𝐩𝐨𝐥𝐞</m:t>
                    </m:r>
                    <m:r>
                      <a:rPr lang="en-US" sz="2000" i="1">
                        <a:solidFill>
                          <a:srgbClr val="FF0000"/>
                        </a:solidFill>
                        <a:latin typeface="Cambria Math" panose="02040503050406030204" pitchFamily="18" charset="0"/>
                      </a:rPr>
                      <m:t> </m:t>
                    </m:r>
                    <m:d>
                      <m:dPr>
                        <m:ctrlPr>
                          <a:rPr lang="en-US" sz="2000" b="1" i="1" smtClean="0">
                            <a:solidFill>
                              <a:schemeClr val="accent6">
                                <a:lumMod val="50000"/>
                              </a:schemeClr>
                            </a:solidFill>
                            <a:latin typeface="Cambria Math" panose="02040503050406030204" pitchFamily="18" charset="0"/>
                          </a:rPr>
                        </m:ctrlPr>
                      </m:dPr>
                      <m:e>
                        <m:f>
                          <m:fPr>
                            <m:ctrlPr>
                              <a:rPr lang="en-US" sz="2000" b="1" i="1">
                                <a:solidFill>
                                  <a:schemeClr val="accent6">
                                    <a:lumMod val="50000"/>
                                  </a:schemeClr>
                                </a:solidFill>
                                <a:latin typeface="Cambria Math" panose="02040503050406030204" pitchFamily="18" charset="0"/>
                              </a:rPr>
                            </m:ctrlPr>
                          </m:fPr>
                          <m:num>
                            <m:sSub>
                              <m:sSubPr>
                                <m:ctrlPr>
                                  <a:rPr lang="en-US" sz="2000" b="1" i="1">
                                    <a:solidFill>
                                      <a:schemeClr val="accent6">
                                        <a:lumMod val="50000"/>
                                      </a:schemeClr>
                                    </a:solidFill>
                                    <a:latin typeface="Cambria Math" panose="02040503050406030204" pitchFamily="18" charset="0"/>
                                  </a:rPr>
                                </m:ctrlPr>
                              </m:sSubPr>
                              <m:e>
                                <m:r>
                                  <a:rPr lang="en-US" sz="2000" b="1" i="1">
                                    <a:solidFill>
                                      <a:schemeClr val="accent6">
                                        <a:lumMod val="50000"/>
                                      </a:schemeClr>
                                    </a:solidFill>
                                    <a:latin typeface="Cambria Math" panose="02040503050406030204" pitchFamily="18" charset="0"/>
                                  </a:rPr>
                                  <m:t>𝒓</m:t>
                                </m:r>
                              </m:e>
                              <m:sub>
                                <m:r>
                                  <a:rPr lang="en-US" sz="2000" b="1" i="1">
                                    <a:solidFill>
                                      <a:schemeClr val="accent6">
                                        <a:lumMod val="50000"/>
                                      </a:schemeClr>
                                    </a:solidFill>
                                    <a:latin typeface="Cambria Math" panose="02040503050406030204" pitchFamily="18" charset="0"/>
                                  </a:rPr>
                                  <m:t>||</m:t>
                                </m:r>
                              </m:sub>
                            </m:sSub>
                          </m:num>
                          <m:den>
                            <m:r>
                              <a:rPr lang="en-US" sz="2000" b="1" i="1">
                                <a:solidFill>
                                  <a:schemeClr val="accent6">
                                    <a:lumMod val="50000"/>
                                  </a:schemeClr>
                                </a:solidFill>
                                <a:latin typeface="Cambria Math" panose="02040503050406030204" pitchFamily="18" charset="0"/>
                              </a:rPr>
                              <m:t>𝑸</m:t>
                            </m:r>
                          </m:den>
                        </m:f>
                      </m:e>
                    </m:d>
                    <m:r>
                      <a:rPr lang="en-US" sz="2000" b="1" i="1">
                        <a:solidFill>
                          <a:schemeClr val="accent6">
                            <a:lumMod val="50000"/>
                          </a:schemeClr>
                        </a:solidFill>
                        <a:latin typeface="Cambria Math" panose="02040503050406030204" pitchFamily="18" charset="0"/>
                      </a:rPr>
                      <m:t> </m:t>
                    </m:r>
                  </m:oMath>
                </a14:m>
                <a:r>
                  <a:rPr lang="en-US" sz="2000" b="1" dirty="0">
                    <a:solidFill>
                      <a:srgbClr val="FF0000"/>
                    </a:solidFill>
                  </a:rPr>
                  <a:t>is measured in </a:t>
                </a:r>
                <a:r>
                  <a:rPr lang="en-US" sz="2000" b="1" u="sng" dirty="0">
                    <a:solidFill>
                      <a:srgbClr val="FF0000"/>
                    </a:solidFill>
                  </a:rPr>
                  <a:t>Ohm/m</a:t>
                </a:r>
                <a:r>
                  <a:rPr lang="en-US" sz="2000" b="1" u="sng" baseline="30000" dirty="0">
                    <a:solidFill>
                      <a:srgbClr val="FF0000"/>
                    </a:solidFill>
                  </a:rPr>
                  <a:t>2</a:t>
                </a:r>
                <a:r>
                  <a:rPr lang="en-US" sz="2000" b="1" dirty="0">
                    <a:solidFill>
                      <a:srgbClr val="FF0000"/>
                    </a:solidFill>
                  </a:rPr>
                  <a:t>.</a:t>
                </a:r>
                <a:endParaRPr lang="en-US" sz="2000" dirty="0">
                  <a:solidFill>
                    <a:srgbClr val="FF0000"/>
                  </a:solidFill>
                </a:endParaRPr>
              </a:p>
              <a:p>
                <a:endParaRPr lang="en-US" sz="2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1671" y="744036"/>
                <a:ext cx="9167341" cy="5810950"/>
              </a:xfrm>
              <a:prstGeom prst="rect">
                <a:avLst/>
              </a:prstGeom>
              <a:blipFill>
                <a:blip r:embed="rId2"/>
                <a:stretch>
                  <a:fillRect l="-665" t="-525"/>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5CD89E3F-A769-49B8-BD7D-6DCBDE60E83A}"/>
              </a:ext>
            </a:extLst>
          </p:cNvPr>
          <p:cNvPicPr>
            <a:picLocks noChangeAspect="1"/>
          </p:cNvPicPr>
          <p:nvPr/>
        </p:nvPicPr>
        <p:blipFill>
          <a:blip r:embed="rId3"/>
          <a:stretch>
            <a:fillRect/>
          </a:stretch>
        </p:blipFill>
        <p:spPr>
          <a:xfrm>
            <a:off x="-13438" y="1432531"/>
            <a:ext cx="9144000" cy="1996469"/>
          </a:xfrm>
          <a:prstGeom prst="rect">
            <a:avLst/>
          </a:prstGeom>
        </p:spPr>
      </p:pic>
      <p:pic>
        <p:nvPicPr>
          <p:cNvPr id="15" name="Picture 14">
            <a:extLst>
              <a:ext uri="{FF2B5EF4-FFF2-40B4-BE49-F238E27FC236}">
                <a16:creationId xmlns:a16="http://schemas.microsoft.com/office/drawing/2014/main" id="{B6CB4BBF-6C26-4B11-B01F-605744458470}"/>
              </a:ext>
            </a:extLst>
          </p:cNvPr>
          <p:cNvPicPr>
            <a:picLocks noChangeAspect="1"/>
          </p:cNvPicPr>
          <p:nvPr/>
        </p:nvPicPr>
        <p:blipFill>
          <a:blip r:embed="rId4"/>
          <a:stretch>
            <a:fillRect/>
          </a:stretch>
        </p:blipFill>
        <p:spPr>
          <a:xfrm>
            <a:off x="2013998" y="3820871"/>
            <a:ext cx="4029075" cy="1219200"/>
          </a:xfrm>
          <a:prstGeom prst="rect">
            <a:avLst/>
          </a:prstGeom>
        </p:spPr>
      </p:pic>
      <p:sp>
        <p:nvSpPr>
          <p:cNvPr id="9" name="TextBox 8">
            <a:extLst>
              <a:ext uri="{FF2B5EF4-FFF2-40B4-BE49-F238E27FC236}">
                <a16:creationId xmlns:a16="http://schemas.microsoft.com/office/drawing/2014/main" id="{40014E85-BD13-4829-AF84-4709A359D211}"/>
              </a:ext>
            </a:extLst>
          </p:cNvPr>
          <p:cNvSpPr txBox="1"/>
          <p:nvPr/>
        </p:nvSpPr>
        <p:spPr>
          <a:xfrm>
            <a:off x="126327" y="137329"/>
            <a:ext cx="8509721" cy="523220"/>
          </a:xfrm>
          <a:prstGeom prst="rect">
            <a:avLst/>
          </a:prstGeom>
          <a:noFill/>
        </p:spPr>
        <p:txBody>
          <a:bodyPr wrap="square" rtlCol="0">
            <a:spAutoFit/>
          </a:bodyPr>
          <a:lstStyle/>
          <a:p>
            <a:pPr algn="ctr"/>
            <a:r>
              <a:rPr lang="en-US" sz="2800" b="1" dirty="0">
                <a:solidFill>
                  <a:srgbClr val="0033CC"/>
                </a:solidFill>
              </a:rPr>
              <a:t>Appendix 7:</a:t>
            </a:r>
            <a:endParaRPr lang="en-US" sz="2800" dirty="0"/>
          </a:p>
        </p:txBody>
      </p:sp>
    </p:spTree>
    <p:extLst>
      <p:ext uri="{BB962C8B-B14F-4D97-AF65-F5344CB8AC3E}">
        <p14:creationId xmlns:p14="http://schemas.microsoft.com/office/powerpoint/2010/main" val="202612213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242</a:t>
            </a:fld>
            <a:endParaRPr lang="en-US" dirty="0"/>
          </a:p>
        </p:txBody>
      </p:sp>
      <mc:AlternateContent xmlns:mc="http://schemas.openxmlformats.org/markup-compatibility/2006" xmlns:a14="http://schemas.microsoft.com/office/drawing/2010/main">
        <mc:Choice Requires="a14">
          <p:sp>
            <p:nvSpPr>
              <p:cNvPr id="8" name="Rectangle 7"/>
              <p:cNvSpPr/>
              <p:nvPr/>
            </p:nvSpPr>
            <p:spPr>
              <a:xfrm>
                <a:off x="-11671" y="744036"/>
                <a:ext cx="9167341" cy="4738541"/>
              </a:xfrm>
              <a:prstGeom prst="rect">
                <a:avLst/>
              </a:prstGeom>
            </p:spPr>
            <p:txBody>
              <a:bodyPr wrap="square">
                <a:spAutoFit/>
              </a:bodyPr>
              <a:lstStyle/>
              <a:p>
                <a:r>
                  <a:rPr lang="en-US" sz="2000" dirty="0"/>
                  <a:t>RF-kick may be expressed through the transverse impedance:</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 where </a:t>
                </a:r>
              </a:p>
              <a:p>
                <a:endParaRPr lang="en-US" sz="2000" dirty="0"/>
              </a:p>
              <a:p>
                <a:r>
                  <a:rPr lang="en-US" sz="2000" b="1" dirty="0">
                    <a:solidFill>
                      <a:srgbClr val="FF0000"/>
                    </a:solidFill>
                  </a:rPr>
                  <a:t>Note that </a:t>
                </a:r>
                <a14:m>
                  <m:oMath xmlns:m="http://schemas.openxmlformats.org/officeDocument/2006/math">
                    <m:d>
                      <m:dPr>
                        <m:ctrlPr>
                          <a:rPr lang="en-US" sz="2000" b="1" i="1" smtClean="0">
                            <a:solidFill>
                              <a:schemeClr val="accent6">
                                <a:lumMod val="50000"/>
                              </a:schemeClr>
                            </a:solidFill>
                            <a:latin typeface="Cambria Math" panose="02040503050406030204" pitchFamily="18" charset="0"/>
                          </a:rPr>
                        </m:ctrlPr>
                      </m:dPr>
                      <m:e>
                        <m:f>
                          <m:fPr>
                            <m:ctrlPr>
                              <a:rPr lang="en-US" sz="2000" b="1" i="1">
                                <a:solidFill>
                                  <a:schemeClr val="accent6">
                                    <a:lumMod val="50000"/>
                                  </a:schemeClr>
                                </a:solidFill>
                                <a:latin typeface="Cambria Math" panose="02040503050406030204" pitchFamily="18" charset="0"/>
                              </a:rPr>
                            </m:ctrlPr>
                          </m:fPr>
                          <m:num>
                            <m:sSub>
                              <m:sSubPr>
                                <m:ctrlPr>
                                  <a:rPr lang="en-US" sz="2000" b="1" i="1">
                                    <a:solidFill>
                                      <a:schemeClr val="accent6">
                                        <a:lumMod val="50000"/>
                                      </a:schemeClr>
                                    </a:solidFill>
                                    <a:latin typeface="Cambria Math" panose="02040503050406030204" pitchFamily="18" charset="0"/>
                                  </a:rPr>
                                </m:ctrlPr>
                              </m:sSubPr>
                              <m:e>
                                <m:r>
                                  <a:rPr lang="en-US" sz="2000" b="1" i="0">
                                    <a:solidFill>
                                      <a:schemeClr val="accent6">
                                        <a:lumMod val="50000"/>
                                      </a:schemeClr>
                                    </a:solidFill>
                                    <a:latin typeface="Cambria Math" panose="02040503050406030204" pitchFamily="18" charset="0"/>
                                  </a:rPr>
                                  <m:t>𝐫</m:t>
                                </m:r>
                              </m:e>
                              <m:sub>
                                <m:r>
                                  <a:rPr lang="en-US" sz="2000" b="1" i="0">
                                    <a:solidFill>
                                      <a:schemeClr val="accent6">
                                        <a:lumMod val="50000"/>
                                      </a:schemeClr>
                                    </a:solidFill>
                                    <a:latin typeface="Cambria Math" panose="02040503050406030204" pitchFamily="18" charset="0"/>
                                  </a:rPr>
                                  <m:t>⊥</m:t>
                                </m:r>
                              </m:sub>
                            </m:sSub>
                          </m:num>
                          <m:den>
                            <m:r>
                              <a:rPr lang="en-US" sz="2000" b="1" i="0">
                                <a:solidFill>
                                  <a:schemeClr val="accent6">
                                    <a:lumMod val="50000"/>
                                  </a:schemeClr>
                                </a:solidFill>
                                <a:latin typeface="Cambria Math" panose="02040503050406030204" pitchFamily="18" charset="0"/>
                              </a:rPr>
                              <m:t>𝐐</m:t>
                            </m:r>
                          </m:den>
                        </m:f>
                      </m:e>
                    </m:d>
                  </m:oMath>
                </a14:m>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a:solidFill>
                      <a:srgbClr val="FF0000"/>
                    </a:solidFill>
                  </a:rPr>
                  <a:t>is measured in </a:t>
                </a:r>
                <a:r>
                  <a:rPr lang="en-US" sz="2000" b="1" u="sng" dirty="0">
                    <a:solidFill>
                      <a:srgbClr val="FF0000"/>
                    </a:solidFill>
                  </a:rPr>
                  <a:t>Ohm/m</a:t>
                </a:r>
                <a:r>
                  <a:rPr lang="en-US" sz="2000" b="1" dirty="0">
                    <a:solidFill>
                      <a:srgbClr val="FF0000"/>
                    </a:solidFill>
                  </a:rPr>
                  <a:t>.</a:t>
                </a:r>
                <a:endParaRPr lang="en-US" sz="2000" dirty="0">
                  <a:solidFill>
                    <a:srgbClr val="FF0000"/>
                  </a:solidFill>
                </a:endParaRPr>
              </a:p>
              <a:p>
                <a:r>
                  <a:rPr lang="en-US" sz="2000" dirty="0"/>
                  <a:t>At resonance </a:t>
                </a:r>
              </a:p>
              <a:p>
                <a:endParaRPr lang="en-US" sz="2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1671" y="744036"/>
                <a:ext cx="9167341" cy="4738541"/>
              </a:xfrm>
              <a:prstGeom prst="rect">
                <a:avLst/>
              </a:prstGeom>
              <a:blipFill>
                <a:blip r:embed="rId2"/>
                <a:stretch>
                  <a:fillRect l="-665" t="-644"/>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99F024CA-3661-4473-B51F-AA5B15F09046}"/>
              </a:ext>
            </a:extLst>
          </p:cNvPr>
          <p:cNvPicPr>
            <a:picLocks noChangeAspect="1"/>
          </p:cNvPicPr>
          <p:nvPr/>
        </p:nvPicPr>
        <p:blipFill>
          <a:blip r:embed="rId3"/>
          <a:stretch>
            <a:fillRect/>
          </a:stretch>
        </p:blipFill>
        <p:spPr>
          <a:xfrm>
            <a:off x="237618" y="1254080"/>
            <a:ext cx="3730533" cy="1022064"/>
          </a:xfrm>
          <a:prstGeom prst="rect">
            <a:avLst/>
          </a:prstGeom>
        </p:spPr>
      </p:pic>
      <p:pic>
        <p:nvPicPr>
          <p:cNvPr id="19" name="Picture 18">
            <a:extLst>
              <a:ext uri="{FF2B5EF4-FFF2-40B4-BE49-F238E27FC236}">
                <a16:creationId xmlns:a16="http://schemas.microsoft.com/office/drawing/2014/main" id="{F8339E7C-08A6-4FA8-9AD9-015236601736}"/>
              </a:ext>
            </a:extLst>
          </p:cNvPr>
          <p:cNvPicPr>
            <a:picLocks noChangeAspect="1"/>
          </p:cNvPicPr>
          <p:nvPr/>
        </p:nvPicPr>
        <p:blipFill>
          <a:blip r:embed="rId4"/>
          <a:stretch>
            <a:fillRect/>
          </a:stretch>
        </p:blipFill>
        <p:spPr>
          <a:xfrm>
            <a:off x="875492" y="2391413"/>
            <a:ext cx="4999098" cy="1041105"/>
          </a:xfrm>
          <a:prstGeom prst="rect">
            <a:avLst/>
          </a:prstGeom>
        </p:spPr>
      </p:pic>
      <p:pic>
        <p:nvPicPr>
          <p:cNvPr id="20" name="Picture 19">
            <a:extLst>
              <a:ext uri="{FF2B5EF4-FFF2-40B4-BE49-F238E27FC236}">
                <a16:creationId xmlns:a16="http://schemas.microsoft.com/office/drawing/2014/main" id="{19FCD65A-F21E-4DA6-B378-F8D2BFA01FB6}"/>
              </a:ext>
            </a:extLst>
          </p:cNvPr>
          <p:cNvPicPr>
            <a:picLocks noChangeAspect="1"/>
          </p:cNvPicPr>
          <p:nvPr/>
        </p:nvPicPr>
        <p:blipFill>
          <a:blip r:embed="rId5"/>
          <a:stretch>
            <a:fillRect/>
          </a:stretch>
        </p:blipFill>
        <p:spPr>
          <a:xfrm>
            <a:off x="0" y="4566271"/>
            <a:ext cx="3730533" cy="777194"/>
          </a:xfrm>
          <a:prstGeom prst="rect">
            <a:avLst/>
          </a:prstGeom>
        </p:spPr>
      </p:pic>
      <p:sp>
        <p:nvSpPr>
          <p:cNvPr id="10" name="TextBox 9">
            <a:extLst>
              <a:ext uri="{FF2B5EF4-FFF2-40B4-BE49-F238E27FC236}">
                <a16:creationId xmlns:a16="http://schemas.microsoft.com/office/drawing/2014/main" id="{1367E5BF-DE5F-4AD7-853C-CD15EFAA14D0}"/>
              </a:ext>
            </a:extLst>
          </p:cNvPr>
          <p:cNvSpPr txBox="1"/>
          <p:nvPr/>
        </p:nvSpPr>
        <p:spPr>
          <a:xfrm>
            <a:off x="126327" y="137329"/>
            <a:ext cx="8509721" cy="523220"/>
          </a:xfrm>
          <a:prstGeom prst="rect">
            <a:avLst/>
          </a:prstGeom>
          <a:noFill/>
        </p:spPr>
        <p:txBody>
          <a:bodyPr wrap="square" rtlCol="0">
            <a:spAutoFit/>
          </a:bodyPr>
          <a:lstStyle/>
          <a:p>
            <a:pPr algn="ctr"/>
            <a:r>
              <a:rPr lang="en-US" sz="2800" b="1" dirty="0">
                <a:solidFill>
                  <a:srgbClr val="0033CC"/>
                </a:solidFill>
              </a:rPr>
              <a:t>Appendix 7:</a:t>
            </a:r>
            <a:endParaRPr lang="en-US" sz="2800" dirty="0"/>
          </a:p>
        </p:txBody>
      </p:sp>
    </p:spTree>
    <p:extLst>
      <p:ext uri="{BB962C8B-B14F-4D97-AF65-F5344CB8AC3E}">
        <p14:creationId xmlns:p14="http://schemas.microsoft.com/office/powerpoint/2010/main" val="366639538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243</a:t>
            </a:fld>
            <a:endParaRPr lang="en-US" dirty="0"/>
          </a:p>
        </p:txBody>
      </p:sp>
      <mc:AlternateContent xmlns:mc="http://schemas.openxmlformats.org/markup-compatibility/2006" xmlns:a14="http://schemas.microsoft.com/office/drawing/2010/main">
        <mc:Choice Requires="a14">
          <p:sp>
            <p:nvSpPr>
              <p:cNvPr id="8" name="Rectangle 7"/>
              <p:cNvSpPr/>
              <p:nvPr/>
            </p:nvSpPr>
            <p:spPr>
              <a:xfrm>
                <a:off x="0" y="459365"/>
                <a:ext cx="9167341" cy="6158802"/>
              </a:xfrm>
              <a:prstGeom prst="rect">
                <a:avLst/>
              </a:prstGeom>
            </p:spPr>
            <p:txBody>
              <a:bodyPr wrap="square">
                <a:spAutoFit/>
              </a:bodyPr>
              <a:lstStyle/>
              <a:p>
                <a:r>
                  <a:rPr lang="en-US" sz="2000" dirty="0"/>
                  <a:t>Sometimes they use other transverse impedance, that is determined as:</a:t>
                </a:r>
              </a:p>
              <a:p>
                <a:endParaRPr lang="en-US" sz="2000" dirty="0"/>
              </a:p>
              <a:p>
                <a:endParaRPr lang="en-US" sz="2000" dirty="0"/>
              </a:p>
              <a:p>
                <a:r>
                  <a:rPr lang="en-US" sz="2000" dirty="0"/>
                  <a:t>where </a:t>
                </a:r>
                <a:r>
                  <a:rPr lang="en-US" sz="2000" i="1" dirty="0">
                    <a:solidFill>
                      <a:schemeClr val="accent6">
                        <a:lumMod val="50000"/>
                      </a:schemeClr>
                    </a:solidFill>
                    <a:latin typeface="Times New Roman" panose="02020603050405020304" pitchFamily="18" charset="0"/>
                    <a:cs typeface="Times New Roman" panose="02020603050405020304" pitchFamily="18" charset="0"/>
                  </a:rPr>
                  <a:t>W</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000" dirty="0"/>
                  <a:t> is the energy, stored in the cavity at the RF field amplitude which provides given transverse kick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U</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kick</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i="1" dirty="0">
                    <a:solidFill>
                      <a:schemeClr val="accent6">
                        <a:lumMod val="50000"/>
                      </a:schemeClr>
                    </a:solidFill>
                    <a:latin typeface="Times New Roman" panose="02020603050405020304" pitchFamily="18" charset="0"/>
                    <a:cs typeface="Times New Roman" panose="02020603050405020304" pitchFamily="18" charset="0"/>
                  </a:rPr>
                  <a:t>W</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000" dirty="0">
                    <a:solidFill>
                      <a:schemeClr val="accent6">
                        <a:lumMod val="50000"/>
                      </a:schemeClr>
                    </a:solidFill>
                    <a:latin typeface="Times New Roman" panose="02020603050405020304" pitchFamily="18" charset="0"/>
                    <a:cs typeface="Times New Roman" panose="02020603050405020304" pitchFamily="18" charset="0"/>
                  </a:rPr>
                  <a:t>=|A|</a:t>
                </a:r>
                <a:r>
                  <a:rPr lang="en-US" sz="2000"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000" i="1" dirty="0">
                    <a:solidFill>
                      <a:schemeClr val="accent6">
                        <a:lumMod val="50000"/>
                      </a:schemeClr>
                    </a:solidFill>
                    <a:latin typeface="Times New Roman" panose="02020603050405020304" pitchFamily="18" charset="0"/>
                    <a:cs typeface="Times New Roman" panose="02020603050405020304" pitchFamily="18" charset="0"/>
                  </a:rPr>
                  <a:t>W</a:t>
                </a:r>
                <a:r>
                  <a:rPr lang="en-US" sz="2000" i="1" dirty="0"/>
                  <a:t>. </a:t>
                </a:r>
                <a:r>
                  <a:rPr lang="en-US" sz="2000" dirty="0"/>
                  <a:t>At the resonance one has</a:t>
                </a:r>
              </a:p>
              <a:p>
                <a:endParaRPr lang="en-US" sz="2000" dirty="0"/>
              </a:p>
              <a:p>
                <a:endParaRPr lang="en-US" sz="2000" dirty="0"/>
              </a:p>
              <a:p>
                <a:endParaRPr lang="en-US" sz="2000" dirty="0"/>
              </a:p>
              <a:p>
                <a:r>
                  <a:rPr lang="en-US" sz="2000" dirty="0"/>
                  <a:t>and</a:t>
                </a:r>
              </a:p>
              <a:p>
                <a:r>
                  <a:rPr lang="en-US" sz="2000" dirty="0"/>
                  <a:t>                                                                          </a:t>
                </a:r>
              </a:p>
              <a:p>
                <a:r>
                  <a:rPr lang="en-US" sz="2000" dirty="0"/>
                  <a:t>                                                          . On the other hand,</a:t>
                </a:r>
              </a:p>
              <a:p>
                <a:endParaRPr lang="en-US" sz="2000" dirty="0"/>
              </a:p>
              <a:p>
                <a:r>
                  <a:rPr lang="en-US" sz="2000" dirty="0"/>
                  <a:t>and </a:t>
                </a:r>
              </a:p>
              <a:p>
                <a:endParaRPr lang="en-US" sz="2000" dirty="0"/>
              </a:p>
              <a:p>
                <a:endParaRPr lang="en-US" sz="2000" dirty="0"/>
              </a:p>
              <a:p>
                <a:endParaRPr lang="en-US" sz="2000" dirty="0"/>
              </a:p>
              <a:p>
                <a14:m>
                  <m:oMath xmlns:m="http://schemas.openxmlformats.org/officeDocument/2006/math">
                    <m:sSub>
                      <m:sSubPr>
                        <m:ctrlPr>
                          <a:rPr lang="en-US" sz="2000" b="1" i="1" smtClean="0">
                            <a:solidFill>
                              <a:schemeClr val="accent6">
                                <a:lumMod val="50000"/>
                              </a:schemeClr>
                            </a:solidFill>
                            <a:latin typeface="Cambria Math" panose="02040503050406030204" pitchFamily="18" charset="0"/>
                          </a:rPr>
                        </m:ctrlPr>
                      </m:sSubPr>
                      <m:e>
                        <m:d>
                          <m:dPr>
                            <m:ctrlPr>
                              <a:rPr lang="en-US" sz="2000" b="1" i="1">
                                <a:solidFill>
                                  <a:schemeClr val="accent6">
                                    <a:lumMod val="50000"/>
                                  </a:schemeClr>
                                </a:solidFill>
                                <a:latin typeface="Cambria Math" panose="02040503050406030204" pitchFamily="18" charset="0"/>
                              </a:rPr>
                            </m:ctrlPr>
                          </m:dPr>
                          <m:e>
                            <m:f>
                              <m:fPr>
                                <m:ctrlPr>
                                  <a:rPr lang="en-US" sz="2000" b="1" i="1">
                                    <a:solidFill>
                                      <a:schemeClr val="accent6">
                                        <a:lumMod val="50000"/>
                                      </a:schemeClr>
                                    </a:solidFill>
                                    <a:latin typeface="Cambria Math" panose="02040503050406030204" pitchFamily="18" charset="0"/>
                                  </a:rPr>
                                </m:ctrlPr>
                              </m:fPr>
                              <m:num>
                                <m:sSub>
                                  <m:sSubPr>
                                    <m:ctrlPr>
                                      <a:rPr lang="en-US" sz="2000" b="1" i="1">
                                        <a:solidFill>
                                          <a:schemeClr val="accent6">
                                            <a:lumMod val="50000"/>
                                          </a:schemeClr>
                                        </a:solidFill>
                                        <a:latin typeface="Cambria Math" panose="02040503050406030204" pitchFamily="18" charset="0"/>
                                      </a:rPr>
                                    </m:ctrlPr>
                                  </m:sSubPr>
                                  <m:e>
                                    <m:r>
                                      <a:rPr lang="en-US" sz="2000" b="1" i="0">
                                        <a:solidFill>
                                          <a:schemeClr val="accent6">
                                            <a:lumMod val="50000"/>
                                          </a:schemeClr>
                                        </a:solidFill>
                                        <a:latin typeface="Cambria Math" panose="02040503050406030204" pitchFamily="18" charset="0"/>
                                      </a:rPr>
                                      <m:t>𝐫</m:t>
                                    </m:r>
                                  </m:e>
                                  <m:sub>
                                    <m:r>
                                      <a:rPr lang="en-US" sz="2000" b="1" i="0">
                                        <a:solidFill>
                                          <a:schemeClr val="accent6">
                                            <a:lumMod val="50000"/>
                                          </a:schemeClr>
                                        </a:solidFill>
                                        <a:latin typeface="Cambria Math" panose="02040503050406030204" pitchFamily="18" charset="0"/>
                                      </a:rPr>
                                      <m:t>⊥</m:t>
                                    </m:r>
                                  </m:sub>
                                </m:sSub>
                              </m:num>
                              <m:den>
                                <m:r>
                                  <a:rPr lang="en-US" sz="2000" b="1" i="0">
                                    <a:solidFill>
                                      <a:schemeClr val="accent6">
                                        <a:lumMod val="50000"/>
                                      </a:schemeClr>
                                    </a:solidFill>
                                    <a:latin typeface="Cambria Math" panose="02040503050406030204" pitchFamily="18" charset="0"/>
                                  </a:rPr>
                                  <m:t>𝐐</m:t>
                                </m:r>
                              </m:den>
                            </m:f>
                          </m:e>
                        </m:d>
                      </m:e>
                      <m:sub>
                        <m:r>
                          <a:rPr lang="en-US" sz="2000" b="1" i="0">
                            <a:solidFill>
                              <a:schemeClr val="accent6">
                                <a:lumMod val="50000"/>
                              </a:schemeClr>
                            </a:solidFill>
                            <a:latin typeface="Cambria Math" panose="02040503050406030204" pitchFamily="18" charset="0"/>
                          </a:rPr>
                          <m:t>𝟏</m:t>
                        </m:r>
                      </m:sub>
                    </m:sSub>
                  </m:oMath>
                </a14:m>
                <a:r>
                  <a:rPr lang="en-US" sz="2000" b="1" dirty="0">
                    <a:solidFill>
                      <a:srgbClr val="FF0000"/>
                    </a:solidFill>
                  </a:rPr>
                  <a:t>is measured in </a:t>
                </a:r>
                <a:r>
                  <a:rPr lang="en-US" sz="2000" b="1" u="sng" dirty="0">
                    <a:solidFill>
                      <a:srgbClr val="FF0000"/>
                    </a:solidFill>
                  </a:rPr>
                  <a:t>Ohm</a:t>
                </a:r>
                <a:r>
                  <a:rPr lang="en-US" sz="2000" b="1" dirty="0">
                    <a:solidFill>
                      <a:srgbClr val="FF0000"/>
                    </a:solidFill>
                  </a:rPr>
                  <a:t>.  </a:t>
                </a:r>
                <a:r>
                  <a:rPr lang="en-US" sz="2000" dirty="0">
                    <a:solidFill>
                      <a:srgbClr val="003087"/>
                    </a:solidFill>
                  </a:rPr>
                  <a:t>Note that </a:t>
                </a: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0" y="459365"/>
                <a:ext cx="9167341" cy="6158802"/>
              </a:xfrm>
              <a:prstGeom prst="rect">
                <a:avLst/>
              </a:prstGeom>
              <a:blipFill>
                <a:blip r:embed="rId2"/>
                <a:stretch>
                  <a:fillRect l="-665" t="-49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B9409FC-1607-4C5A-9E1B-3D6305DB064F}"/>
              </a:ext>
            </a:extLst>
          </p:cNvPr>
          <p:cNvPicPr>
            <a:picLocks noChangeAspect="1"/>
          </p:cNvPicPr>
          <p:nvPr/>
        </p:nvPicPr>
        <p:blipFill>
          <a:blip r:embed="rId3"/>
          <a:stretch>
            <a:fillRect/>
          </a:stretch>
        </p:blipFill>
        <p:spPr>
          <a:xfrm>
            <a:off x="89858" y="819420"/>
            <a:ext cx="1440744" cy="602920"/>
          </a:xfrm>
          <a:prstGeom prst="rect">
            <a:avLst/>
          </a:prstGeom>
        </p:spPr>
      </p:pic>
      <p:pic>
        <p:nvPicPr>
          <p:cNvPr id="7" name="Picture 6">
            <a:extLst>
              <a:ext uri="{FF2B5EF4-FFF2-40B4-BE49-F238E27FC236}">
                <a16:creationId xmlns:a16="http://schemas.microsoft.com/office/drawing/2014/main" id="{170741D4-1235-4D63-8E7C-5D33646BD0CF}"/>
              </a:ext>
            </a:extLst>
          </p:cNvPr>
          <p:cNvPicPr>
            <a:picLocks noChangeAspect="1"/>
          </p:cNvPicPr>
          <p:nvPr/>
        </p:nvPicPr>
        <p:blipFill>
          <a:blip r:embed="rId4"/>
          <a:stretch>
            <a:fillRect/>
          </a:stretch>
        </p:blipFill>
        <p:spPr>
          <a:xfrm>
            <a:off x="0" y="2031338"/>
            <a:ext cx="5598543" cy="947059"/>
          </a:xfrm>
          <a:prstGeom prst="rect">
            <a:avLst/>
          </a:prstGeom>
        </p:spPr>
      </p:pic>
      <p:pic>
        <p:nvPicPr>
          <p:cNvPr id="9" name="Picture 8">
            <a:extLst>
              <a:ext uri="{FF2B5EF4-FFF2-40B4-BE49-F238E27FC236}">
                <a16:creationId xmlns:a16="http://schemas.microsoft.com/office/drawing/2014/main" id="{FF612457-E58C-41FC-860E-66EC9944C1E4}"/>
              </a:ext>
            </a:extLst>
          </p:cNvPr>
          <p:cNvPicPr>
            <a:picLocks noChangeAspect="1"/>
          </p:cNvPicPr>
          <p:nvPr/>
        </p:nvPicPr>
        <p:blipFill>
          <a:blip r:embed="rId5"/>
          <a:stretch>
            <a:fillRect/>
          </a:stretch>
        </p:blipFill>
        <p:spPr>
          <a:xfrm>
            <a:off x="0" y="3336257"/>
            <a:ext cx="3390181" cy="690761"/>
          </a:xfrm>
          <a:prstGeom prst="rect">
            <a:avLst/>
          </a:prstGeom>
        </p:spPr>
      </p:pic>
      <p:pic>
        <p:nvPicPr>
          <p:cNvPr id="10" name="Picture 9">
            <a:extLst>
              <a:ext uri="{FF2B5EF4-FFF2-40B4-BE49-F238E27FC236}">
                <a16:creationId xmlns:a16="http://schemas.microsoft.com/office/drawing/2014/main" id="{B4990DBD-AD0B-44E5-844A-3642A94FFDB9}"/>
              </a:ext>
            </a:extLst>
          </p:cNvPr>
          <p:cNvPicPr>
            <a:picLocks noChangeAspect="1"/>
          </p:cNvPicPr>
          <p:nvPr/>
        </p:nvPicPr>
        <p:blipFill>
          <a:blip r:embed="rId6"/>
          <a:stretch>
            <a:fillRect/>
          </a:stretch>
        </p:blipFill>
        <p:spPr>
          <a:xfrm>
            <a:off x="5598543" y="3336257"/>
            <a:ext cx="2803585" cy="738722"/>
          </a:xfrm>
          <a:prstGeom prst="rect">
            <a:avLst/>
          </a:prstGeom>
        </p:spPr>
      </p:pic>
      <p:pic>
        <p:nvPicPr>
          <p:cNvPr id="11" name="Picture 10">
            <a:extLst>
              <a:ext uri="{FF2B5EF4-FFF2-40B4-BE49-F238E27FC236}">
                <a16:creationId xmlns:a16="http://schemas.microsoft.com/office/drawing/2014/main" id="{55DDB4F2-1C55-4716-93E6-353ABFB05923}"/>
              </a:ext>
            </a:extLst>
          </p:cNvPr>
          <p:cNvPicPr>
            <a:picLocks noChangeAspect="1"/>
          </p:cNvPicPr>
          <p:nvPr/>
        </p:nvPicPr>
        <p:blipFill>
          <a:blip r:embed="rId7"/>
          <a:stretch>
            <a:fillRect/>
          </a:stretch>
        </p:blipFill>
        <p:spPr>
          <a:xfrm>
            <a:off x="-26081" y="4550370"/>
            <a:ext cx="3419833" cy="690761"/>
          </a:xfrm>
          <a:prstGeom prst="rect">
            <a:avLst/>
          </a:prstGeom>
        </p:spPr>
      </p:pic>
      <p:pic>
        <p:nvPicPr>
          <p:cNvPr id="12" name="Picture 11">
            <a:extLst>
              <a:ext uri="{FF2B5EF4-FFF2-40B4-BE49-F238E27FC236}">
                <a16:creationId xmlns:a16="http://schemas.microsoft.com/office/drawing/2014/main" id="{15D14B97-6D44-4A8D-A4B1-35C71F6A664B}"/>
              </a:ext>
            </a:extLst>
          </p:cNvPr>
          <p:cNvPicPr>
            <a:picLocks noChangeAspect="1"/>
          </p:cNvPicPr>
          <p:nvPr/>
        </p:nvPicPr>
        <p:blipFill>
          <a:blip r:embed="rId8"/>
          <a:stretch>
            <a:fillRect/>
          </a:stretch>
        </p:blipFill>
        <p:spPr>
          <a:xfrm>
            <a:off x="5069457" y="5360501"/>
            <a:ext cx="2612302" cy="530624"/>
          </a:xfrm>
          <a:prstGeom prst="rect">
            <a:avLst/>
          </a:prstGeom>
        </p:spPr>
      </p:pic>
      <p:sp>
        <p:nvSpPr>
          <p:cNvPr id="13" name="TextBox 12">
            <a:extLst>
              <a:ext uri="{FF2B5EF4-FFF2-40B4-BE49-F238E27FC236}">
                <a16:creationId xmlns:a16="http://schemas.microsoft.com/office/drawing/2014/main" id="{5137D6C9-F7A5-47AC-810B-8F8F67040562}"/>
              </a:ext>
            </a:extLst>
          </p:cNvPr>
          <p:cNvSpPr txBox="1"/>
          <p:nvPr/>
        </p:nvSpPr>
        <p:spPr>
          <a:xfrm>
            <a:off x="126327" y="31891"/>
            <a:ext cx="8509721" cy="523220"/>
          </a:xfrm>
          <a:prstGeom prst="rect">
            <a:avLst/>
          </a:prstGeom>
          <a:noFill/>
        </p:spPr>
        <p:txBody>
          <a:bodyPr wrap="square" rtlCol="0">
            <a:spAutoFit/>
          </a:bodyPr>
          <a:lstStyle/>
          <a:p>
            <a:pPr algn="ctr"/>
            <a:r>
              <a:rPr lang="en-US" sz="2800" b="1" dirty="0">
                <a:solidFill>
                  <a:srgbClr val="0033CC"/>
                </a:solidFill>
              </a:rPr>
              <a:t>Appendix 7:</a:t>
            </a:r>
            <a:endParaRPr lang="en-US" sz="2800" dirty="0"/>
          </a:p>
        </p:txBody>
      </p:sp>
    </p:spTree>
    <p:extLst>
      <p:ext uri="{BB962C8B-B14F-4D97-AF65-F5344CB8AC3E}">
        <p14:creationId xmlns:p14="http://schemas.microsoft.com/office/powerpoint/2010/main" val="115016282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 Periodic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244</a:t>
            </a:fld>
            <a:endParaRPr lang="en-US" dirty="0"/>
          </a:p>
        </p:txBody>
      </p:sp>
      <p:sp>
        <p:nvSpPr>
          <p:cNvPr id="18" name="TextBox 17">
            <a:extLst>
              <a:ext uri="{FF2B5EF4-FFF2-40B4-BE49-F238E27FC236}">
                <a16:creationId xmlns:a16="http://schemas.microsoft.com/office/drawing/2014/main" id="{C0FF70E6-49EE-46E5-BCDE-77D771D75DD8}"/>
              </a:ext>
            </a:extLst>
          </p:cNvPr>
          <p:cNvSpPr txBox="1"/>
          <p:nvPr/>
        </p:nvSpPr>
        <p:spPr>
          <a:xfrm>
            <a:off x="1" y="679629"/>
            <a:ext cx="4631024" cy="2308324"/>
          </a:xfrm>
          <a:prstGeom prst="rect">
            <a:avLst/>
          </a:prstGeom>
          <a:noFill/>
        </p:spPr>
        <p:txBody>
          <a:bodyPr wrap="square" rtlCol="0">
            <a:spAutoFit/>
          </a:bodyPr>
          <a:lstStyle/>
          <a:p>
            <a:pPr marL="342900" indent="-342900">
              <a:buFont typeface="Arial" panose="020B0604020202020204" pitchFamily="34" charset="0"/>
              <a:buChar char="•"/>
            </a:pPr>
            <a:r>
              <a:rPr lang="en-US" dirty="0">
                <a:cs typeface="Times New Roman" panose="02020603050405020304" pitchFamily="18" charset="0"/>
              </a:rPr>
              <a:t>Each previous cell exits EM filed in a current cell, which in turn excites the field in the next cell. </a:t>
            </a:r>
          </a:p>
          <a:p>
            <a:r>
              <a:rPr lang="en-US" dirty="0">
                <a:cs typeface="Times New Roman" panose="02020603050405020304" pitchFamily="18" charset="0"/>
              </a:rPr>
              <a:t> </a:t>
            </a:r>
          </a:p>
          <a:p>
            <a:pPr marL="342900" indent="-342900">
              <a:buFont typeface="Arial" panose="020B0604020202020204" pitchFamily="34" charset="0"/>
              <a:buChar char="•"/>
            </a:pPr>
            <a:r>
              <a:rPr lang="en-US" dirty="0">
                <a:ea typeface="Cambria Math" panose="02040503050406030204" pitchFamily="18" charset="0"/>
                <a:cs typeface="Times New Roman" panose="02020603050405020304" pitchFamily="18" charset="0"/>
              </a:rPr>
              <a:t>Pillbox cells with thin walls </a:t>
            </a:r>
          </a:p>
          <a:p>
            <a:endParaRPr lang="en-US" dirty="0"/>
          </a:p>
        </p:txBody>
      </p:sp>
      <p:pic>
        <p:nvPicPr>
          <p:cNvPr id="6" name="Picture 5">
            <a:extLst>
              <a:ext uri="{FF2B5EF4-FFF2-40B4-BE49-F238E27FC236}">
                <a16:creationId xmlns:a16="http://schemas.microsoft.com/office/drawing/2014/main" id="{C4ADC900-F506-4FCB-9C6D-9F7885111FAF}"/>
              </a:ext>
            </a:extLst>
          </p:cNvPr>
          <p:cNvPicPr>
            <a:picLocks noChangeAspect="1"/>
          </p:cNvPicPr>
          <p:nvPr/>
        </p:nvPicPr>
        <p:blipFill>
          <a:blip r:embed="rId3"/>
          <a:stretch>
            <a:fillRect/>
          </a:stretch>
        </p:blipFill>
        <p:spPr>
          <a:xfrm>
            <a:off x="4934308" y="1271925"/>
            <a:ext cx="3890513" cy="1954727"/>
          </a:xfrm>
          <a:prstGeom prst="rect">
            <a:avLst/>
          </a:prstGeom>
        </p:spPr>
      </p:pic>
      <p:sp>
        <p:nvSpPr>
          <p:cNvPr id="13" name="TextBox 12">
            <a:extLst>
              <a:ext uri="{FF2B5EF4-FFF2-40B4-BE49-F238E27FC236}">
                <a16:creationId xmlns:a16="http://schemas.microsoft.com/office/drawing/2014/main" id="{922140DF-9AE9-4740-BC02-F930888F3FF0}"/>
              </a:ext>
            </a:extLst>
          </p:cNvPr>
          <p:cNvSpPr txBox="1"/>
          <p:nvPr/>
        </p:nvSpPr>
        <p:spPr>
          <a:xfrm>
            <a:off x="5227509" y="2797000"/>
            <a:ext cx="3304110" cy="307777"/>
          </a:xfrm>
          <a:prstGeom prst="rect">
            <a:avLst/>
          </a:prstGeom>
          <a:noFill/>
        </p:spPr>
        <p:txBody>
          <a:bodyPr wrap="none" rtlCol="0">
            <a:spAutoFit/>
          </a:bodyPr>
          <a:lstStyle/>
          <a:p>
            <a:r>
              <a:rPr lang="en-US" sz="1400" dirty="0"/>
              <a:t>j-3        j-2       j-1          j       j+1        j+2      j+3</a:t>
            </a:r>
          </a:p>
        </p:txBody>
      </p:sp>
      <p:cxnSp>
        <p:nvCxnSpPr>
          <p:cNvPr id="19" name="Straight Arrow Connector 18">
            <a:extLst>
              <a:ext uri="{FF2B5EF4-FFF2-40B4-BE49-F238E27FC236}">
                <a16:creationId xmlns:a16="http://schemas.microsoft.com/office/drawing/2014/main" id="{2FC56D58-7FED-4C70-BC6F-B1998866FD22}"/>
              </a:ext>
            </a:extLst>
          </p:cNvPr>
          <p:cNvCxnSpPr/>
          <p:nvPr/>
        </p:nvCxnSpPr>
        <p:spPr>
          <a:xfrm>
            <a:off x="5098211" y="2096219"/>
            <a:ext cx="0" cy="293298"/>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66A2785-6C1B-4F8E-847E-DCAD3D05BA1C}"/>
              </a:ext>
            </a:extLst>
          </p:cNvPr>
          <p:cNvSpPr txBox="1"/>
          <p:nvPr/>
        </p:nvSpPr>
        <p:spPr>
          <a:xfrm>
            <a:off x="4753008" y="2081740"/>
            <a:ext cx="362600" cy="307777"/>
          </a:xfrm>
          <a:prstGeom prst="rect">
            <a:avLst/>
          </a:prstGeom>
          <a:noFill/>
        </p:spPr>
        <p:txBody>
          <a:bodyPr wrap="none" rtlCol="0">
            <a:spAutoFit/>
          </a:bodyPr>
          <a:lstStyle/>
          <a:p>
            <a:r>
              <a:rPr lang="en-US" sz="1400" dirty="0"/>
              <a:t>2a</a:t>
            </a:r>
          </a:p>
        </p:txBody>
      </p:sp>
      <p:cxnSp>
        <p:nvCxnSpPr>
          <p:cNvPr id="23" name="Straight Arrow Connector 22">
            <a:extLst>
              <a:ext uri="{FF2B5EF4-FFF2-40B4-BE49-F238E27FC236}">
                <a16:creationId xmlns:a16="http://schemas.microsoft.com/office/drawing/2014/main" id="{AE619F92-ED04-4E0F-B848-FB06899C7064}"/>
              </a:ext>
            </a:extLst>
          </p:cNvPr>
          <p:cNvCxnSpPr/>
          <p:nvPr/>
        </p:nvCxnSpPr>
        <p:spPr>
          <a:xfrm>
            <a:off x="3856153" y="2389517"/>
            <a:ext cx="957385" cy="0"/>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1BD226B-B13D-468E-87DB-CE6932A2BBC9}"/>
              </a:ext>
            </a:extLst>
          </p:cNvPr>
          <p:cNvCxnSpPr/>
          <p:nvPr/>
        </p:nvCxnSpPr>
        <p:spPr>
          <a:xfrm flipH="1">
            <a:off x="6879564" y="1104181"/>
            <a:ext cx="314866" cy="2932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ED57F9A-18B9-4357-A6E1-8006ADB42E87}"/>
              </a:ext>
            </a:extLst>
          </p:cNvPr>
          <p:cNvSpPr txBox="1"/>
          <p:nvPr/>
        </p:nvSpPr>
        <p:spPr>
          <a:xfrm>
            <a:off x="7148884" y="912276"/>
            <a:ext cx="311304" cy="338554"/>
          </a:xfrm>
          <a:prstGeom prst="rect">
            <a:avLst/>
          </a:prstGeom>
          <a:noFill/>
        </p:spPr>
        <p:txBody>
          <a:bodyPr wrap="none" rtlCol="0">
            <a:spAutoFit/>
          </a:bodyPr>
          <a:lstStyle/>
          <a:p>
            <a:r>
              <a:rPr lang="en-US" sz="1600" dirty="0" err="1"/>
              <a:t>S</a:t>
            </a:r>
            <a:r>
              <a:rPr lang="en-US" sz="1600" baseline="-25000" dirty="0" err="1"/>
              <a:t>j</a:t>
            </a:r>
            <a:endParaRPr lang="en-US" sz="1600" baseline="-25000" dirty="0"/>
          </a:p>
        </p:txBody>
      </p:sp>
      <p:sp>
        <p:nvSpPr>
          <p:cNvPr id="29" name="TextBox 28">
            <a:extLst>
              <a:ext uri="{FF2B5EF4-FFF2-40B4-BE49-F238E27FC236}">
                <a16:creationId xmlns:a16="http://schemas.microsoft.com/office/drawing/2014/main" id="{75290FE8-A344-4FCB-93F5-81D3FF9E4CD2}"/>
              </a:ext>
            </a:extLst>
          </p:cNvPr>
          <p:cNvSpPr txBox="1"/>
          <p:nvPr/>
        </p:nvSpPr>
        <p:spPr>
          <a:xfrm>
            <a:off x="6728309" y="2389517"/>
            <a:ext cx="364074" cy="338554"/>
          </a:xfrm>
          <a:prstGeom prst="rect">
            <a:avLst/>
          </a:prstGeom>
          <a:noFill/>
        </p:spPr>
        <p:txBody>
          <a:bodyPr wrap="none" rtlCol="0">
            <a:spAutoFit/>
          </a:bodyPr>
          <a:lstStyle/>
          <a:p>
            <a:r>
              <a:rPr lang="en-US" sz="1600" dirty="0" err="1"/>
              <a:t>S</a:t>
            </a:r>
            <a:r>
              <a:rPr lang="en-US" sz="1600" baseline="-25000" dirty="0" err="1"/>
              <a:t>j</a:t>
            </a:r>
            <a:r>
              <a:rPr lang="en-US" sz="1600" dirty="0"/>
              <a:t>’</a:t>
            </a:r>
            <a:endParaRPr lang="en-US" sz="1600" baseline="-25000" dirty="0"/>
          </a:p>
        </p:txBody>
      </p:sp>
      <p:sp>
        <p:nvSpPr>
          <p:cNvPr id="30" name="TextBox 29">
            <a:extLst>
              <a:ext uri="{FF2B5EF4-FFF2-40B4-BE49-F238E27FC236}">
                <a16:creationId xmlns:a16="http://schemas.microsoft.com/office/drawing/2014/main" id="{8063892F-336C-4A66-A872-839FC0949A39}"/>
              </a:ext>
            </a:extLst>
          </p:cNvPr>
          <p:cNvSpPr txBox="1"/>
          <p:nvPr/>
        </p:nvSpPr>
        <p:spPr>
          <a:xfrm>
            <a:off x="6702661" y="1763982"/>
            <a:ext cx="415370" cy="338554"/>
          </a:xfrm>
          <a:prstGeom prst="rect">
            <a:avLst/>
          </a:prstGeom>
          <a:noFill/>
        </p:spPr>
        <p:txBody>
          <a:bodyPr wrap="none" rtlCol="0">
            <a:spAutoFit/>
          </a:bodyPr>
          <a:lstStyle/>
          <a:p>
            <a:r>
              <a:rPr lang="en-US" sz="1600" dirty="0" err="1"/>
              <a:t>S</a:t>
            </a:r>
            <a:r>
              <a:rPr lang="en-US" sz="1600" baseline="-25000" dirty="0" err="1"/>
              <a:t>j</a:t>
            </a:r>
            <a:r>
              <a:rPr lang="en-US" sz="1600" dirty="0"/>
              <a:t>’’</a:t>
            </a:r>
            <a:endParaRPr lang="en-US" sz="1600" baseline="-25000" dirty="0"/>
          </a:p>
        </p:txBody>
      </p:sp>
      <p:cxnSp>
        <p:nvCxnSpPr>
          <p:cNvPr id="31" name="Straight Arrow Connector 30">
            <a:extLst>
              <a:ext uri="{FF2B5EF4-FFF2-40B4-BE49-F238E27FC236}">
                <a16:creationId xmlns:a16="http://schemas.microsoft.com/office/drawing/2014/main" id="{5139CB2B-DB26-464A-9A49-C0BC34422D64}"/>
              </a:ext>
            </a:extLst>
          </p:cNvPr>
          <p:cNvCxnSpPr>
            <a:cxnSpLocks/>
          </p:cNvCxnSpPr>
          <p:nvPr/>
        </p:nvCxnSpPr>
        <p:spPr>
          <a:xfrm>
            <a:off x="6927102" y="2018499"/>
            <a:ext cx="190929" cy="2307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E80E17A-CA0D-493E-B6D4-5160D5C31CED}"/>
              </a:ext>
            </a:extLst>
          </p:cNvPr>
          <p:cNvCxnSpPr>
            <a:cxnSpLocks/>
          </p:cNvCxnSpPr>
          <p:nvPr/>
        </p:nvCxnSpPr>
        <p:spPr>
          <a:xfrm flipH="1" flipV="1">
            <a:off x="6633713" y="2249289"/>
            <a:ext cx="161379" cy="2198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9E2AEC3-8E5C-489B-A834-85C93E303123}"/>
              </a:ext>
            </a:extLst>
          </p:cNvPr>
          <p:cNvSpPr txBox="1"/>
          <p:nvPr/>
        </p:nvSpPr>
        <p:spPr>
          <a:xfrm>
            <a:off x="4934308" y="3219069"/>
            <a:ext cx="4209692" cy="584775"/>
          </a:xfrm>
          <a:prstGeom prst="rect">
            <a:avLst/>
          </a:prstGeom>
          <a:noFill/>
        </p:spPr>
        <p:txBody>
          <a:bodyPr wrap="square" rtlCol="0">
            <a:spAutoFit/>
          </a:bodyPr>
          <a:lstStyle/>
          <a:p>
            <a:r>
              <a:rPr lang="en-US" sz="1600" dirty="0"/>
              <a:t>S</a:t>
            </a:r>
            <a:r>
              <a:rPr lang="en-US" sz="1600" baseline="-25000" dirty="0"/>
              <a:t>i </a:t>
            </a:r>
            <a:r>
              <a:rPr lang="en-US" sz="1600" dirty="0"/>
              <a:t>is the cell metallic surface,  </a:t>
            </a:r>
            <a:r>
              <a:rPr lang="en-US" sz="1600" dirty="0" err="1"/>
              <a:t>S</a:t>
            </a:r>
            <a:r>
              <a:rPr lang="en-US" sz="1600" baseline="-25000" dirty="0" err="1"/>
              <a:t>j</a:t>
            </a:r>
            <a:r>
              <a:rPr lang="en-US" sz="1600" dirty="0"/>
              <a:t>’ and </a:t>
            </a:r>
            <a:r>
              <a:rPr lang="en-US" sz="1600" dirty="0" err="1"/>
              <a:t>S</a:t>
            </a:r>
            <a:r>
              <a:rPr lang="en-US" sz="1600" baseline="-25000" dirty="0" err="1"/>
              <a:t>j</a:t>
            </a:r>
            <a:r>
              <a:rPr lang="en-US" sz="1600" dirty="0"/>
              <a:t>’’ are the coupling holes; V is the cell volume.</a:t>
            </a:r>
            <a:r>
              <a:rPr lang="en-US" sz="1600" baseline="-25000" dirty="0"/>
              <a:t> </a:t>
            </a:r>
            <a:endParaRPr lang="en-US" sz="1600" dirty="0"/>
          </a:p>
        </p:txBody>
      </p:sp>
      <p:sp>
        <p:nvSpPr>
          <p:cNvPr id="37" name="TextBox 36">
            <a:extLst>
              <a:ext uri="{FF2B5EF4-FFF2-40B4-BE49-F238E27FC236}">
                <a16:creationId xmlns:a16="http://schemas.microsoft.com/office/drawing/2014/main" id="{877FE84A-0FA5-451B-923A-5EAD3D58FE66}"/>
              </a:ext>
            </a:extLst>
          </p:cNvPr>
          <p:cNvSpPr txBox="1"/>
          <p:nvPr/>
        </p:nvSpPr>
        <p:spPr>
          <a:xfrm>
            <a:off x="222250" y="2102536"/>
            <a:ext cx="184731" cy="461665"/>
          </a:xfrm>
          <a:prstGeom prst="rect">
            <a:avLst/>
          </a:prstGeom>
          <a:noFill/>
        </p:spPr>
        <p:txBody>
          <a:bodyPr wrap="none" rtlCol="0">
            <a:spAutoFit/>
          </a:bodyPr>
          <a:lstStyle/>
          <a:p>
            <a:endParaRPr lang="en-US"/>
          </a:p>
        </p:txBody>
      </p:sp>
      <p:cxnSp>
        <p:nvCxnSpPr>
          <p:cNvPr id="10" name="Straight Connector 9">
            <a:extLst>
              <a:ext uri="{FF2B5EF4-FFF2-40B4-BE49-F238E27FC236}">
                <a16:creationId xmlns:a16="http://schemas.microsoft.com/office/drawing/2014/main" id="{23582603-CDEB-47F9-8C87-AA7AAF059A26}"/>
              </a:ext>
            </a:extLst>
          </p:cNvPr>
          <p:cNvCxnSpPr/>
          <p:nvPr/>
        </p:nvCxnSpPr>
        <p:spPr>
          <a:xfrm flipV="1">
            <a:off x="8082951" y="1104181"/>
            <a:ext cx="0" cy="293298"/>
          </a:xfrm>
          <a:prstGeom prst="line">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551685-4090-41A6-B6F1-AC0E63FC5928}"/>
              </a:ext>
            </a:extLst>
          </p:cNvPr>
          <p:cNvCxnSpPr/>
          <p:nvPr/>
        </p:nvCxnSpPr>
        <p:spPr>
          <a:xfrm flipV="1">
            <a:off x="8567230" y="1109932"/>
            <a:ext cx="0" cy="293298"/>
          </a:xfrm>
          <a:prstGeom prst="line">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6F245D6-C78C-4ABD-A1FA-BCDD54F6331A}"/>
              </a:ext>
            </a:extLst>
          </p:cNvPr>
          <p:cNvCxnSpPr/>
          <p:nvPr/>
        </p:nvCxnSpPr>
        <p:spPr>
          <a:xfrm>
            <a:off x="8082951" y="1250830"/>
            <a:ext cx="484279" cy="0"/>
          </a:xfrm>
          <a:prstGeom prst="straightConnector1">
            <a:avLst/>
          </a:prstGeom>
          <a:ln w="12700">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C712680-8102-4C87-9FBE-F8B77360CAEE}"/>
              </a:ext>
            </a:extLst>
          </p:cNvPr>
          <p:cNvSpPr txBox="1"/>
          <p:nvPr/>
        </p:nvSpPr>
        <p:spPr>
          <a:xfrm>
            <a:off x="8153178" y="964567"/>
            <a:ext cx="292068" cy="338554"/>
          </a:xfrm>
          <a:prstGeom prst="rect">
            <a:avLst/>
          </a:prstGeom>
          <a:noFill/>
        </p:spPr>
        <p:txBody>
          <a:bodyPr wrap="none" rtlCol="0">
            <a:spAutoFit/>
          </a:bodyPr>
          <a:lstStyle/>
          <a:p>
            <a:r>
              <a:rPr lang="en-US" sz="1600" dirty="0">
                <a:solidFill>
                  <a:schemeClr val="accent6">
                    <a:lumMod val="50000"/>
                  </a:schemeClr>
                </a:solidFill>
              </a:rPr>
              <a:t>d</a:t>
            </a:r>
          </a:p>
        </p:txBody>
      </p:sp>
      <p:pic>
        <p:nvPicPr>
          <p:cNvPr id="16" name="Picture 15">
            <a:extLst>
              <a:ext uri="{FF2B5EF4-FFF2-40B4-BE49-F238E27FC236}">
                <a16:creationId xmlns:a16="http://schemas.microsoft.com/office/drawing/2014/main" id="{FDE9A3B3-8606-4F42-9A41-6A740348911F}"/>
              </a:ext>
            </a:extLst>
          </p:cNvPr>
          <p:cNvPicPr>
            <a:picLocks noChangeAspect="1"/>
          </p:cNvPicPr>
          <p:nvPr/>
        </p:nvPicPr>
        <p:blipFill>
          <a:blip r:embed="rId4"/>
          <a:stretch>
            <a:fillRect/>
          </a:stretch>
        </p:blipFill>
        <p:spPr>
          <a:xfrm>
            <a:off x="462749" y="3797768"/>
            <a:ext cx="7862341" cy="2341359"/>
          </a:xfrm>
          <a:prstGeom prst="rect">
            <a:avLst/>
          </a:prstGeom>
        </p:spPr>
      </p:pic>
    </p:spTree>
    <p:extLst>
      <p:ext uri="{BB962C8B-B14F-4D97-AF65-F5344CB8AC3E}">
        <p14:creationId xmlns:p14="http://schemas.microsoft.com/office/powerpoint/2010/main" val="221033857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245</a:t>
            </a:fld>
            <a:endParaRPr lang="en-US" dirty="0"/>
          </a:p>
        </p:txBody>
      </p:sp>
      <p:sp>
        <p:nvSpPr>
          <p:cNvPr id="2" name="TextBox 1">
            <a:extLst>
              <a:ext uri="{FF2B5EF4-FFF2-40B4-BE49-F238E27FC236}">
                <a16:creationId xmlns:a16="http://schemas.microsoft.com/office/drawing/2014/main" id="{7FA7BDCE-58CA-4D66-9F61-7AF66ED62F9F}"/>
              </a:ext>
            </a:extLst>
          </p:cNvPr>
          <p:cNvSpPr txBox="1"/>
          <p:nvPr/>
        </p:nvSpPr>
        <p:spPr>
          <a:xfrm>
            <a:off x="0" y="609614"/>
            <a:ext cx="7324869" cy="4924425"/>
          </a:xfrm>
          <a:prstGeom prst="rect">
            <a:avLst/>
          </a:prstGeom>
          <a:noFill/>
        </p:spPr>
        <p:txBody>
          <a:bodyPr wrap="square" rtlCol="0">
            <a:spAutoFit/>
          </a:bodyPr>
          <a:lstStyle/>
          <a:p>
            <a:r>
              <a:rPr lang="en-US" sz="1800" dirty="0">
                <a:latin typeface="+mn-lt"/>
              </a:rPr>
              <a:t>We consider the following:</a:t>
            </a:r>
          </a:p>
          <a:p>
            <a:endParaRPr lang="en-US" sz="2000" dirty="0"/>
          </a:p>
          <a:p>
            <a:endParaRPr lang="en-US" sz="2000" dirty="0"/>
          </a:p>
          <a:p>
            <a:endParaRPr lang="en-US" sz="2000" dirty="0"/>
          </a:p>
          <a:p>
            <a:endParaRPr lang="en-US" sz="1800" dirty="0"/>
          </a:p>
          <a:p>
            <a:r>
              <a:rPr lang="en-US" sz="1800" dirty="0">
                <a:latin typeface="+mj-lt"/>
              </a:rPr>
              <a:t>Using Gauss theorem and boundary conditions we have</a:t>
            </a:r>
          </a:p>
          <a:p>
            <a:endParaRPr lang="en-US" sz="2000" dirty="0"/>
          </a:p>
          <a:p>
            <a:r>
              <a:rPr lang="en-US" sz="2000" dirty="0"/>
              <a:t>                                                                                              (1)</a:t>
            </a:r>
          </a:p>
          <a:p>
            <a:r>
              <a:rPr lang="en-US" sz="1800" dirty="0">
                <a:latin typeface="+mj-lt"/>
              </a:rPr>
              <a:t>Similarly, by considering </a:t>
            </a:r>
          </a:p>
          <a:p>
            <a:endParaRPr lang="en-US" sz="2000" dirty="0">
              <a:latin typeface="+mj-lt"/>
            </a:endParaRPr>
          </a:p>
          <a:p>
            <a:endParaRPr lang="en-US" sz="2000" dirty="0">
              <a:latin typeface="+mj-lt"/>
            </a:endParaRPr>
          </a:p>
          <a:p>
            <a:r>
              <a:rPr lang="en-US" sz="1800" dirty="0">
                <a:latin typeface="+mj-lt"/>
              </a:rPr>
              <a:t>we have</a:t>
            </a:r>
          </a:p>
          <a:p>
            <a:endParaRPr lang="en-US" sz="2000" dirty="0">
              <a:latin typeface="+mj-lt"/>
            </a:endParaRPr>
          </a:p>
          <a:p>
            <a:r>
              <a:rPr lang="en-US" sz="2000" dirty="0">
                <a:latin typeface="+mj-lt"/>
              </a:rPr>
              <a:t>                                                                                               (2)</a:t>
            </a:r>
          </a:p>
          <a:p>
            <a:r>
              <a:rPr lang="en-US" sz="2000" dirty="0">
                <a:latin typeface="+mj-lt"/>
              </a:rPr>
              <a:t>The eigenmode expansion (omitting non-resonant potential terms) :</a:t>
            </a:r>
          </a:p>
          <a:p>
            <a:endParaRPr lang="en-US" dirty="0"/>
          </a:p>
        </p:txBody>
      </p:sp>
      <p:pic>
        <p:nvPicPr>
          <p:cNvPr id="8" name="Picture 7">
            <a:extLst>
              <a:ext uri="{FF2B5EF4-FFF2-40B4-BE49-F238E27FC236}">
                <a16:creationId xmlns:a16="http://schemas.microsoft.com/office/drawing/2014/main" id="{B9073683-58D1-4374-BE68-2D3F74FB1782}"/>
              </a:ext>
            </a:extLst>
          </p:cNvPr>
          <p:cNvPicPr>
            <a:picLocks noChangeAspect="1"/>
          </p:cNvPicPr>
          <p:nvPr/>
        </p:nvPicPr>
        <p:blipFill>
          <a:blip r:embed="rId3"/>
          <a:stretch>
            <a:fillRect/>
          </a:stretch>
        </p:blipFill>
        <p:spPr>
          <a:xfrm>
            <a:off x="200685" y="918085"/>
            <a:ext cx="5294342" cy="1177313"/>
          </a:xfrm>
          <a:prstGeom prst="rect">
            <a:avLst/>
          </a:prstGeom>
        </p:spPr>
      </p:pic>
      <p:pic>
        <p:nvPicPr>
          <p:cNvPr id="9" name="Picture 8">
            <a:extLst>
              <a:ext uri="{FF2B5EF4-FFF2-40B4-BE49-F238E27FC236}">
                <a16:creationId xmlns:a16="http://schemas.microsoft.com/office/drawing/2014/main" id="{F845377E-16FB-473A-BF6C-67BEFD0E9D4B}"/>
              </a:ext>
            </a:extLst>
          </p:cNvPr>
          <p:cNvPicPr>
            <a:picLocks noChangeAspect="1"/>
          </p:cNvPicPr>
          <p:nvPr/>
        </p:nvPicPr>
        <p:blipFill>
          <a:blip r:embed="rId4"/>
          <a:stretch>
            <a:fillRect/>
          </a:stretch>
        </p:blipFill>
        <p:spPr>
          <a:xfrm>
            <a:off x="200684" y="2405602"/>
            <a:ext cx="4975165" cy="654958"/>
          </a:xfrm>
          <a:prstGeom prst="rect">
            <a:avLst/>
          </a:prstGeom>
        </p:spPr>
      </p:pic>
      <p:pic>
        <p:nvPicPr>
          <p:cNvPr id="11" name="Picture 10">
            <a:extLst>
              <a:ext uri="{FF2B5EF4-FFF2-40B4-BE49-F238E27FC236}">
                <a16:creationId xmlns:a16="http://schemas.microsoft.com/office/drawing/2014/main" id="{1C4962BF-67DA-42E8-8B4B-CBCF3326CBD4}"/>
              </a:ext>
            </a:extLst>
          </p:cNvPr>
          <p:cNvPicPr>
            <a:picLocks noChangeAspect="1"/>
          </p:cNvPicPr>
          <p:nvPr/>
        </p:nvPicPr>
        <p:blipFill>
          <a:blip r:embed="rId5"/>
          <a:stretch>
            <a:fillRect/>
          </a:stretch>
        </p:blipFill>
        <p:spPr>
          <a:xfrm>
            <a:off x="200684" y="3314619"/>
            <a:ext cx="1934024" cy="610357"/>
          </a:xfrm>
          <a:prstGeom prst="rect">
            <a:avLst/>
          </a:prstGeom>
        </p:spPr>
      </p:pic>
      <p:pic>
        <p:nvPicPr>
          <p:cNvPr id="15" name="Picture 14">
            <a:extLst>
              <a:ext uri="{FF2B5EF4-FFF2-40B4-BE49-F238E27FC236}">
                <a16:creationId xmlns:a16="http://schemas.microsoft.com/office/drawing/2014/main" id="{D9910B0F-D048-4757-BF44-8944F57E5733}"/>
              </a:ext>
            </a:extLst>
          </p:cNvPr>
          <p:cNvPicPr>
            <a:picLocks noChangeAspect="1"/>
          </p:cNvPicPr>
          <p:nvPr/>
        </p:nvPicPr>
        <p:blipFill>
          <a:blip r:embed="rId6"/>
          <a:stretch>
            <a:fillRect/>
          </a:stretch>
        </p:blipFill>
        <p:spPr>
          <a:xfrm>
            <a:off x="117818" y="4149910"/>
            <a:ext cx="4135005" cy="643057"/>
          </a:xfrm>
          <a:prstGeom prst="rect">
            <a:avLst/>
          </a:prstGeom>
        </p:spPr>
      </p:pic>
      <p:pic>
        <p:nvPicPr>
          <p:cNvPr id="17" name="Picture 16">
            <a:extLst>
              <a:ext uri="{FF2B5EF4-FFF2-40B4-BE49-F238E27FC236}">
                <a16:creationId xmlns:a16="http://schemas.microsoft.com/office/drawing/2014/main" id="{75FA451A-AC66-42F8-A20C-A9A3BECFA969}"/>
              </a:ext>
            </a:extLst>
          </p:cNvPr>
          <p:cNvPicPr>
            <a:picLocks noChangeAspect="1"/>
          </p:cNvPicPr>
          <p:nvPr/>
        </p:nvPicPr>
        <p:blipFill>
          <a:blip r:embed="rId7"/>
          <a:stretch>
            <a:fillRect/>
          </a:stretch>
        </p:blipFill>
        <p:spPr>
          <a:xfrm>
            <a:off x="2831999" y="5161770"/>
            <a:ext cx="1420824" cy="998598"/>
          </a:xfrm>
          <a:prstGeom prst="rect">
            <a:avLst/>
          </a:prstGeom>
        </p:spPr>
      </p:pic>
    </p:spTree>
    <p:extLst>
      <p:ext uri="{BB962C8B-B14F-4D97-AF65-F5344CB8AC3E}">
        <p14:creationId xmlns:p14="http://schemas.microsoft.com/office/powerpoint/2010/main" val="307023456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246</a:t>
            </a:fld>
            <a:endParaRPr lang="en-US" dirty="0"/>
          </a:p>
        </p:txBody>
      </p:sp>
      <p:sp>
        <p:nvSpPr>
          <p:cNvPr id="2" name="TextBox 1">
            <a:extLst>
              <a:ext uri="{FF2B5EF4-FFF2-40B4-BE49-F238E27FC236}">
                <a16:creationId xmlns:a16="http://schemas.microsoft.com/office/drawing/2014/main" id="{6A4D2944-221A-4053-BEAE-465963C89629}"/>
              </a:ext>
            </a:extLst>
          </p:cNvPr>
          <p:cNvSpPr txBox="1"/>
          <p:nvPr/>
        </p:nvSpPr>
        <p:spPr>
          <a:xfrm>
            <a:off x="0" y="672860"/>
            <a:ext cx="9144000" cy="6247864"/>
          </a:xfrm>
          <a:prstGeom prst="rect">
            <a:avLst/>
          </a:prstGeom>
          <a:noFill/>
        </p:spPr>
        <p:txBody>
          <a:bodyPr wrap="square" rtlCol="0">
            <a:spAutoFit/>
          </a:bodyPr>
          <a:lstStyle/>
          <a:p>
            <a:r>
              <a:rPr lang="en-US" sz="1800" dirty="0"/>
              <a:t>By using (1) and (2) we obtain</a:t>
            </a:r>
          </a:p>
          <a:p>
            <a:endParaRPr lang="en-US" sz="1800" dirty="0"/>
          </a:p>
          <a:p>
            <a:r>
              <a:rPr lang="en-US" sz="1800" dirty="0"/>
              <a:t>                                                                                 (3)</a:t>
            </a:r>
          </a:p>
          <a:p>
            <a:pPr algn="ctr"/>
            <a:endParaRPr lang="en-US" sz="1800" dirty="0"/>
          </a:p>
          <a:p>
            <a:pPr algn="ctr"/>
            <a:endParaRPr lang="en-US" sz="1800" dirty="0"/>
          </a:p>
          <a:p>
            <a:pPr algn="ctr"/>
            <a:endParaRPr lang="en-US" sz="1800" dirty="0"/>
          </a:p>
          <a:p>
            <a:pPr algn="ctr"/>
            <a:endParaRPr lang="en-US" sz="1800" dirty="0"/>
          </a:p>
          <a:p>
            <a:pPr algn="ctr"/>
            <a:endParaRPr lang="en-US" sz="1800" dirty="0"/>
          </a:p>
          <a:p>
            <a:r>
              <a:rPr lang="en-US" sz="2000" dirty="0">
                <a:solidFill>
                  <a:srgbClr val="FF0000"/>
                </a:solidFill>
              </a:rPr>
              <a:t>The eigenmode amplitudes are determined by tangential electric field on the holes,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E</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rj</a:t>
            </a:r>
            <a:endParaRPr lang="en-US" sz="2000" dirty="0">
              <a:solidFill>
                <a:srgbClr val="FF0000"/>
              </a:solidFill>
            </a:endParaRPr>
          </a:p>
          <a:p>
            <a:endParaRPr lang="en-US" sz="2000" dirty="0">
              <a:solidFill>
                <a:srgbClr val="FF0000"/>
              </a:solidFill>
            </a:endParaRPr>
          </a:p>
          <a:p>
            <a:r>
              <a:rPr lang="en-US" dirty="0">
                <a:solidFill>
                  <a:srgbClr val="0000FF"/>
                </a:solidFill>
              </a:rPr>
              <a:t>How to find </a:t>
            </a:r>
            <a:r>
              <a:rPr lang="en-US" i="1" dirty="0" err="1">
                <a:solidFill>
                  <a:schemeClr val="accent6">
                    <a:lumMod val="50000"/>
                  </a:schemeClr>
                </a:solidFill>
                <a:latin typeface="Times New Roman" panose="020206030504050203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rj</a:t>
            </a:r>
            <a:r>
              <a:rPr lang="en-US" i="1" baseline="-25000" dirty="0">
                <a:solidFill>
                  <a:srgbClr val="0000FF"/>
                </a:solidFill>
                <a:latin typeface="Times New Roman" panose="02020603050405020304" pitchFamily="18" charset="0"/>
                <a:cs typeface="Times New Roman" panose="02020603050405020304" pitchFamily="18" charset="0"/>
              </a:rPr>
              <a:t> </a:t>
            </a:r>
            <a:r>
              <a:rPr lang="en-US" dirty="0">
                <a:solidFill>
                  <a:srgbClr val="0000FF"/>
                </a:solidFill>
                <a:latin typeface="+mn-lt"/>
                <a:cs typeface="Times New Roman" panose="02020603050405020304" pitchFamily="18" charset="0"/>
              </a:rPr>
              <a:t>for small holes?</a:t>
            </a:r>
          </a:p>
          <a:p>
            <a:pPr marL="457200" indent="-457200">
              <a:buAutoNum type="arabicPeriod"/>
            </a:pPr>
            <a:r>
              <a:rPr lang="en-US" dirty="0">
                <a:solidFill>
                  <a:schemeClr val="tx2"/>
                </a:solidFill>
                <a:latin typeface="+mn-lt"/>
                <a:cs typeface="Times New Roman" panose="02020603050405020304" pitchFamily="18" charset="0"/>
              </a:rPr>
              <a:t>Quasi-static approximation:</a:t>
            </a:r>
          </a:p>
          <a:p>
            <a:r>
              <a:rPr lang="en-US" dirty="0">
                <a:solidFill>
                  <a:schemeClr val="tx2"/>
                </a:solidFill>
                <a:latin typeface="+mn-lt"/>
                <a:cs typeface="Times New Roman" panose="02020603050405020304" pitchFamily="18" charset="0"/>
              </a:rPr>
              <a:t>We have:  </a:t>
            </a:r>
          </a:p>
          <a:p>
            <a:r>
              <a:rPr lang="en-US" dirty="0">
                <a:solidFill>
                  <a:schemeClr val="tx2"/>
                </a:solidFill>
                <a:latin typeface="+mn-lt"/>
                <a:cs typeface="Times New Roman" panose="02020603050405020304" pitchFamily="18" charset="0"/>
              </a:rPr>
              <a:t>For a small hole, </a:t>
            </a:r>
            <a:r>
              <a:rPr lang="en-US" i="1" dirty="0">
                <a:solidFill>
                  <a:schemeClr val="tx2"/>
                </a:solidFill>
                <a:latin typeface="Times New Roman" panose="02020603050405020304" pitchFamily="18" charset="0"/>
                <a:cs typeface="Times New Roman" panose="02020603050405020304" pitchFamily="18" charset="0"/>
              </a:rPr>
              <a:t>a&lt;&lt;</a:t>
            </a:r>
            <a:r>
              <a:rPr lang="en-US" i="1" dirty="0" err="1">
                <a:solidFill>
                  <a:schemeClr val="tx2"/>
                </a:solidFill>
                <a:latin typeface="Times New Roman" panose="02020603050405020304" pitchFamily="18" charset="0"/>
                <a:ea typeface="Cambria Math" panose="02040503050406030204" pitchFamily="18" charset="0"/>
                <a:cs typeface="Times New Roman" panose="02020603050405020304" pitchFamily="18" charset="0"/>
              </a:rPr>
              <a:t>λ</a:t>
            </a:r>
            <a:r>
              <a:rPr lang="en-US" i="1" baseline="-25000" dirty="0" err="1">
                <a:solidFill>
                  <a:schemeClr val="tx2"/>
                </a:solidFill>
                <a:latin typeface="Times New Roman" panose="02020603050405020304" pitchFamily="18" charset="0"/>
                <a:ea typeface="Cambria Math" panose="02040503050406030204" pitchFamily="18" charset="0"/>
                <a:cs typeface="Times New Roman" panose="02020603050405020304" pitchFamily="18" charset="0"/>
              </a:rPr>
              <a:t>n</a:t>
            </a:r>
            <a:r>
              <a:rPr lang="en-US" dirty="0">
                <a:solidFill>
                  <a:schemeClr val="tx2"/>
                </a:solidFill>
                <a:latin typeface="+mn-lt"/>
                <a:ea typeface="Cambria Math" panose="02040503050406030204" pitchFamily="18" charset="0"/>
                <a:cs typeface="Times New Roman" panose="02020603050405020304" pitchFamily="18" charset="0"/>
              </a:rPr>
              <a:t>. It means that                                       and </a:t>
            </a:r>
          </a:p>
          <a:p>
            <a:r>
              <a:rPr lang="en-US" dirty="0">
                <a:solidFill>
                  <a:schemeClr val="tx2"/>
                </a:solidFill>
                <a:latin typeface="+mn-lt"/>
                <a:ea typeface="Cambria Math" panose="02040503050406030204" pitchFamily="18" charset="0"/>
                <a:cs typeface="Times New Roman" panose="02020603050405020304" pitchFamily="18" charset="0"/>
              </a:rPr>
              <a:t>i.e., it means that                  ,                 or electric field is quasi-static.</a:t>
            </a:r>
          </a:p>
          <a:p>
            <a:r>
              <a:rPr lang="en-US" dirty="0">
                <a:solidFill>
                  <a:srgbClr val="FF0000"/>
                </a:solidFill>
                <a:latin typeface="+mn-lt"/>
                <a:ea typeface="Cambria Math" panose="02040503050406030204" pitchFamily="18" charset="0"/>
                <a:cs typeface="Times New Roman" panose="02020603050405020304" pitchFamily="18" charset="0"/>
              </a:rPr>
              <a:t>Far from the holes electric field has only longitudinal (accelerating) component!</a:t>
            </a:r>
          </a:p>
          <a:p>
            <a:r>
              <a:rPr lang="en-US" dirty="0">
                <a:solidFill>
                  <a:schemeClr val="tx2"/>
                </a:solidFill>
                <a:latin typeface="+mn-lt"/>
                <a:ea typeface="Cambria Math" panose="02040503050406030204" pitchFamily="18" charset="0"/>
                <a:cs typeface="Times New Roman" panose="02020603050405020304" pitchFamily="18" charset="0"/>
              </a:rPr>
              <a:t> </a:t>
            </a:r>
          </a:p>
          <a:p>
            <a:r>
              <a:rPr lang="en-US" dirty="0">
                <a:solidFill>
                  <a:schemeClr val="tx2"/>
                </a:solidFill>
                <a:latin typeface="+mn-lt"/>
                <a:ea typeface="Cambria Math" panose="02040503050406030204" pitchFamily="18" charset="0"/>
                <a:cs typeface="Times New Roman" panose="02020603050405020304" pitchFamily="18" charset="0"/>
              </a:rPr>
              <a:t> </a:t>
            </a:r>
            <a:endParaRPr lang="en-US" dirty="0">
              <a:solidFill>
                <a:schemeClr val="tx2"/>
              </a:solidFill>
              <a:latin typeface="+mn-lt"/>
            </a:endParaRPr>
          </a:p>
        </p:txBody>
      </p:sp>
      <p:pic>
        <p:nvPicPr>
          <p:cNvPr id="6" name="Picture 5">
            <a:extLst>
              <a:ext uri="{FF2B5EF4-FFF2-40B4-BE49-F238E27FC236}">
                <a16:creationId xmlns:a16="http://schemas.microsoft.com/office/drawing/2014/main" id="{785BBD46-BA1F-49A3-BBD7-F4AB5DA473B7}"/>
              </a:ext>
            </a:extLst>
          </p:cNvPr>
          <p:cNvPicPr>
            <a:picLocks noChangeAspect="1"/>
          </p:cNvPicPr>
          <p:nvPr/>
        </p:nvPicPr>
        <p:blipFill>
          <a:blip r:embed="rId3"/>
          <a:stretch>
            <a:fillRect/>
          </a:stretch>
        </p:blipFill>
        <p:spPr>
          <a:xfrm>
            <a:off x="222250" y="1138580"/>
            <a:ext cx="3352045" cy="1629763"/>
          </a:xfrm>
          <a:prstGeom prst="rect">
            <a:avLst/>
          </a:prstGeom>
        </p:spPr>
      </p:pic>
      <p:pic>
        <p:nvPicPr>
          <p:cNvPr id="8" name="Picture 7">
            <a:extLst>
              <a:ext uri="{FF2B5EF4-FFF2-40B4-BE49-F238E27FC236}">
                <a16:creationId xmlns:a16="http://schemas.microsoft.com/office/drawing/2014/main" id="{0F406E6A-0996-4457-8C4B-C182A04A255A}"/>
              </a:ext>
            </a:extLst>
          </p:cNvPr>
          <p:cNvPicPr>
            <a:picLocks noChangeAspect="1"/>
          </p:cNvPicPr>
          <p:nvPr/>
        </p:nvPicPr>
        <p:blipFill>
          <a:blip r:embed="rId4"/>
          <a:stretch>
            <a:fillRect/>
          </a:stretch>
        </p:blipFill>
        <p:spPr>
          <a:xfrm>
            <a:off x="1324273" y="4215179"/>
            <a:ext cx="2500382" cy="492139"/>
          </a:xfrm>
          <a:prstGeom prst="rect">
            <a:avLst/>
          </a:prstGeom>
        </p:spPr>
      </p:pic>
      <p:pic>
        <p:nvPicPr>
          <p:cNvPr id="9" name="Picture 8">
            <a:extLst>
              <a:ext uri="{FF2B5EF4-FFF2-40B4-BE49-F238E27FC236}">
                <a16:creationId xmlns:a16="http://schemas.microsoft.com/office/drawing/2014/main" id="{299C9F53-2628-4498-BC30-B7E680718AE9}"/>
              </a:ext>
            </a:extLst>
          </p:cNvPr>
          <p:cNvPicPr>
            <a:picLocks noChangeAspect="1"/>
          </p:cNvPicPr>
          <p:nvPr/>
        </p:nvPicPr>
        <p:blipFill>
          <a:blip r:embed="rId5"/>
          <a:stretch>
            <a:fillRect/>
          </a:stretch>
        </p:blipFill>
        <p:spPr>
          <a:xfrm>
            <a:off x="4855552" y="4461248"/>
            <a:ext cx="2500382" cy="592196"/>
          </a:xfrm>
          <a:prstGeom prst="rect">
            <a:avLst/>
          </a:prstGeom>
        </p:spPr>
      </p:pic>
      <p:pic>
        <p:nvPicPr>
          <p:cNvPr id="10" name="Picture 9">
            <a:extLst>
              <a:ext uri="{FF2B5EF4-FFF2-40B4-BE49-F238E27FC236}">
                <a16:creationId xmlns:a16="http://schemas.microsoft.com/office/drawing/2014/main" id="{EE2D4816-2037-4073-BDDE-803509A1DD0E}"/>
              </a:ext>
            </a:extLst>
          </p:cNvPr>
          <p:cNvPicPr>
            <a:picLocks noChangeAspect="1"/>
          </p:cNvPicPr>
          <p:nvPr/>
        </p:nvPicPr>
        <p:blipFill>
          <a:blip r:embed="rId6"/>
          <a:stretch>
            <a:fillRect/>
          </a:stretch>
        </p:blipFill>
        <p:spPr>
          <a:xfrm>
            <a:off x="7951910" y="4540463"/>
            <a:ext cx="935574" cy="433766"/>
          </a:xfrm>
          <a:prstGeom prst="rect">
            <a:avLst/>
          </a:prstGeom>
        </p:spPr>
      </p:pic>
      <p:pic>
        <p:nvPicPr>
          <p:cNvPr id="11" name="Picture 10">
            <a:extLst>
              <a:ext uri="{FF2B5EF4-FFF2-40B4-BE49-F238E27FC236}">
                <a16:creationId xmlns:a16="http://schemas.microsoft.com/office/drawing/2014/main" id="{4385000D-FEAB-4E38-90A4-7ED9B7083F0E}"/>
              </a:ext>
            </a:extLst>
          </p:cNvPr>
          <p:cNvPicPr>
            <a:picLocks noChangeAspect="1"/>
          </p:cNvPicPr>
          <p:nvPr/>
        </p:nvPicPr>
        <p:blipFill>
          <a:blip r:embed="rId7"/>
          <a:stretch>
            <a:fillRect/>
          </a:stretch>
        </p:blipFill>
        <p:spPr>
          <a:xfrm>
            <a:off x="2315186" y="4919965"/>
            <a:ext cx="1162050" cy="457200"/>
          </a:xfrm>
          <a:prstGeom prst="rect">
            <a:avLst/>
          </a:prstGeom>
        </p:spPr>
      </p:pic>
      <p:pic>
        <p:nvPicPr>
          <p:cNvPr id="12" name="Picture 11">
            <a:extLst>
              <a:ext uri="{FF2B5EF4-FFF2-40B4-BE49-F238E27FC236}">
                <a16:creationId xmlns:a16="http://schemas.microsoft.com/office/drawing/2014/main" id="{A63B87C8-FAE5-4DE7-A6A8-19CCB8623712}"/>
              </a:ext>
            </a:extLst>
          </p:cNvPr>
          <p:cNvPicPr>
            <a:picLocks noChangeAspect="1"/>
          </p:cNvPicPr>
          <p:nvPr/>
        </p:nvPicPr>
        <p:blipFill>
          <a:blip r:embed="rId8"/>
          <a:stretch>
            <a:fillRect/>
          </a:stretch>
        </p:blipFill>
        <p:spPr>
          <a:xfrm>
            <a:off x="3556762" y="4972352"/>
            <a:ext cx="1104900" cy="352425"/>
          </a:xfrm>
          <a:prstGeom prst="rect">
            <a:avLst/>
          </a:prstGeom>
        </p:spPr>
      </p:pic>
    </p:spTree>
    <p:extLst>
      <p:ext uri="{BB962C8B-B14F-4D97-AF65-F5344CB8AC3E}">
        <p14:creationId xmlns:p14="http://schemas.microsoft.com/office/powerpoint/2010/main" val="156904411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247</a:t>
            </a:fld>
            <a:endParaRPr lang="en-US" dirty="0"/>
          </a:p>
        </p:txBody>
      </p:sp>
      <p:sp>
        <p:nvSpPr>
          <p:cNvPr id="2" name="TextBox 1">
            <a:extLst>
              <a:ext uri="{FF2B5EF4-FFF2-40B4-BE49-F238E27FC236}">
                <a16:creationId xmlns:a16="http://schemas.microsoft.com/office/drawing/2014/main" id="{395303D0-DC7A-4D1A-A13C-444B3D6E20E1}"/>
              </a:ext>
            </a:extLst>
          </p:cNvPr>
          <p:cNvSpPr txBox="1"/>
          <p:nvPr/>
        </p:nvSpPr>
        <p:spPr>
          <a:xfrm>
            <a:off x="200685" y="1011115"/>
            <a:ext cx="8686800" cy="5262979"/>
          </a:xfrm>
          <a:prstGeom prst="rect">
            <a:avLst/>
          </a:prstGeom>
          <a:noFill/>
        </p:spPr>
        <p:txBody>
          <a:bodyPr wrap="square" rtlCol="0">
            <a:spAutoFit/>
          </a:bodyPr>
          <a:lstStyle/>
          <a:p>
            <a:r>
              <a:rPr lang="en-US" dirty="0"/>
              <a:t>2. Superposition:</a:t>
            </a:r>
          </a:p>
          <a:p>
            <a:endParaRPr lang="en-US" dirty="0"/>
          </a:p>
          <a:p>
            <a:endParaRPr lang="en-US" dirty="0"/>
          </a:p>
          <a:p>
            <a:r>
              <a:rPr lang="en-US" dirty="0"/>
              <a:t>                                            =                                      + </a:t>
            </a:r>
          </a:p>
          <a:p>
            <a:endParaRPr lang="en-US" dirty="0"/>
          </a:p>
          <a:p>
            <a:endParaRPr lang="en-US" dirty="0"/>
          </a:p>
          <a:p>
            <a:r>
              <a:rPr lang="en-US" dirty="0"/>
              <a:t>                                                               A                                    B</a:t>
            </a:r>
          </a:p>
          <a:p>
            <a:r>
              <a:rPr lang="en-US" dirty="0"/>
              <a:t>3. Electrostatic problem:   conducting sheet at </a:t>
            </a:r>
            <a:r>
              <a:rPr lang="en-US" i="1" dirty="0">
                <a:solidFill>
                  <a:schemeClr val="accent6">
                    <a:lumMod val="50000"/>
                  </a:schemeClr>
                </a:solidFill>
                <a:latin typeface="Times New Roman" panose="02020603050405020304" pitchFamily="18" charset="0"/>
                <a:cs typeface="Times New Roman" panose="02020603050405020304" pitchFamily="18" charset="0"/>
              </a:rPr>
              <a:t>z</a:t>
            </a:r>
            <a:r>
              <a:rPr lang="en-US" dirty="0"/>
              <a:t>=0 with a circular hole of the radius </a:t>
            </a:r>
            <a:r>
              <a:rPr lang="en-US" i="1" dirty="0">
                <a:solidFill>
                  <a:schemeClr val="accent6">
                    <a:lumMod val="50000"/>
                  </a:schemeClr>
                </a:solidFill>
                <a:latin typeface="Times New Roman" panose="02020603050405020304" pitchFamily="18" charset="0"/>
                <a:cs typeface="Times New Roman" panose="02020603050405020304" pitchFamily="18" charset="0"/>
              </a:rPr>
              <a:t>a, </a:t>
            </a:r>
            <a:r>
              <a:rPr lang="en-US" dirty="0"/>
              <a:t>at </a:t>
            </a:r>
            <a:r>
              <a:rPr lang="en-US" i="1" dirty="0">
                <a:solidFill>
                  <a:schemeClr val="accent6">
                    <a:lumMod val="50000"/>
                  </a:schemeClr>
                </a:solidFill>
                <a:latin typeface="Times New Roman" panose="02020603050405020304" pitchFamily="18" charset="0"/>
                <a:cs typeface="Times New Roman" panose="02020603050405020304" pitchFamily="18" charset="0"/>
              </a:rPr>
              <a:t>z</a:t>
            </a:r>
            <a:r>
              <a:rPr lang="en-US" dirty="0"/>
              <a:t>=-</a:t>
            </a:r>
            <a:r>
              <a:rPr lang="en-US" dirty="0">
                <a:latin typeface="Cambria Math" panose="02040503050406030204" pitchFamily="18" charset="0"/>
                <a:ea typeface="Cambria Math" panose="02040503050406030204" pitchFamily="18" charset="0"/>
              </a:rPr>
              <a:t>∞</a:t>
            </a:r>
            <a:r>
              <a:rPr lang="en-US" dirty="0"/>
              <a:t> the field is homogeneous, </a:t>
            </a:r>
            <a:r>
              <a:rPr lang="en-US" i="1" dirty="0" err="1">
                <a:solidFill>
                  <a:schemeClr val="accent6">
                    <a:lumMod val="50000"/>
                  </a:schemeClr>
                </a:solidFill>
                <a:latin typeface="Times New Roman" panose="020206030504050203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i="1" dirty="0">
                <a:solidFill>
                  <a:schemeClr val="accent6">
                    <a:lumMod val="50000"/>
                  </a:schemeClr>
                </a:solidFill>
                <a:latin typeface="Times New Roman" panose="02020603050405020304" pitchFamily="18" charset="0"/>
                <a:cs typeface="Times New Roman" panose="02020603050405020304" pitchFamily="18" charset="0"/>
              </a:rPr>
              <a:t>=E</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dirty="0"/>
              <a:t>; at </a:t>
            </a:r>
            <a:r>
              <a:rPr lang="en-US" i="1" dirty="0">
                <a:solidFill>
                  <a:schemeClr val="accent6">
                    <a:lumMod val="50000"/>
                  </a:schemeClr>
                </a:solidFill>
                <a:latin typeface="Times New Roman" panose="02020603050405020304" pitchFamily="18" charset="0"/>
                <a:cs typeface="Times New Roman" panose="02020603050405020304" pitchFamily="18" charset="0"/>
              </a:rPr>
              <a:t>z</a:t>
            </a:r>
            <a:r>
              <a:rPr lang="en-US" dirty="0"/>
              <a:t>=</a:t>
            </a:r>
            <a:r>
              <a:rPr lang="en-US" dirty="0">
                <a:latin typeface="Cambria Math" panose="02040503050406030204" pitchFamily="18" charset="0"/>
                <a:ea typeface="Cambria Math" panose="02040503050406030204" pitchFamily="18" charset="0"/>
              </a:rPr>
              <a:t>∞</a:t>
            </a:r>
            <a:r>
              <a:rPr lang="en-US" dirty="0"/>
              <a:t> the field </a:t>
            </a:r>
            <a:r>
              <a:rPr lang="en-US" i="1" dirty="0">
                <a:solidFill>
                  <a:schemeClr val="accent6">
                    <a:lumMod val="50000"/>
                  </a:schemeClr>
                </a:solidFill>
                <a:latin typeface="Times New Roman" panose="02020603050405020304" pitchFamily="18" charset="0"/>
                <a:cs typeface="Times New Roman" panose="02020603050405020304" pitchFamily="18" charset="0"/>
              </a:rPr>
              <a:t>E=0</a:t>
            </a:r>
            <a:r>
              <a:rPr lang="en-US" dirty="0"/>
              <a:t> </a:t>
            </a:r>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dirty="0"/>
              <a:t> problem A above.  The problem has analytical solution.*</a:t>
            </a:r>
          </a:p>
          <a:p>
            <a:r>
              <a:rPr lang="en-US" dirty="0"/>
              <a:t>We need to define the radial electric field at the hole, or at </a:t>
            </a:r>
            <a:r>
              <a:rPr lang="en-US" i="1" dirty="0">
                <a:solidFill>
                  <a:schemeClr val="accent6">
                    <a:lumMod val="50000"/>
                  </a:schemeClr>
                </a:solidFill>
                <a:latin typeface="Times New Roman" panose="02020603050405020304" pitchFamily="18" charset="0"/>
                <a:cs typeface="Times New Roman" panose="02020603050405020304" pitchFamily="18" charset="0"/>
              </a:rPr>
              <a:t>z</a:t>
            </a:r>
            <a:r>
              <a:rPr lang="en-US" dirty="0"/>
              <a:t>=0 .</a:t>
            </a:r>
          </a:p>
          <a:p>
            <a:endParaRPr lang="en-US" dirty="0"/>
          </a:p>
          <a:p>
            <a:r>
              <a:rPr lang="en-US" dirty="0"/>
              <a:t>* W.R. </a:t>
            </a:r>
            <a:r>
              <a:rPr lang="en-US" dirty="0" err="1"/>
              <a:t>Smythe</a:t>
            </a:r>
            <a:r>
              <a:rPr lang="en-US" dirty="0"/>
              <a:t>, Static and Dynamic Electricity, 1939, </a:t>
            </a:r>
            <a:r>
              <a:rPr lang="en-US" dirty="0" err="1"/>
              <a:t>p.</a:t>
            </a:r>
            <a:r>
              <a:rPr lang="en-US" dirty="0"/>
              <a:t> 159</a:t>
            </a:r>
          </a:p>
        </p:txBody>
      </p:sp>
      <p:pic>
        <p:nvPicPr>
          <p:cNvPr id="6" name="Picture 5">
            <a:extLst>
              <a:ext uri="{FF2B5EF4-FFF2-40B4-BE49-F238E27FC236}">
                <a16:creationId xmlns:a16="http://schemas.microsoft.com/office/drawing/2014/main" id="{F9253537-561E-4E6B-B1D2-DBCD622561D3}"/>
              </a:ext>
            </a:extLst>
          </p:cNvPr>
          <p:cNvPicPr>
            <a:picLocks noChangeAspect="1"/>
          </p:cNvPicPr>
          <p:nvPr/>
        </p:nvPicPr>
        <p:blipFill>
          <a:blip r:embed="rId3"/>
          <a:stretch>
            <a:fillRect/>
          </a:stretch>
        </p:blipFill>
        <p:spPr>
          <a:xfrm>
            <a:off x="440617" y="1590588"/>
            <a:ext cx="2658116" cy="1588306"/>
          </a:xfrm>
          <a:prstGeom prst="rect">
            <a:avLst/>
          </a:prstGeom>
        </p:spPr>
      </p:pic>
      <p:pic>
        <p:nvPicPr>
          <p:cNvPr id="8" name="Picture 7">
            <a:extLst>
              <a:ext uri="{FF2B5EF4-FFF2-40B4-BE49-F238E27FC236}">
                <a16:creationId xmlns:a16="http://schemas.microsoft.com/office/drawing/2014/main" id="{11F2A479-B9EF-44CB-B294-B069E3EF8DB8}"/>
              </a:ext>
            </a:extLst>
          </p:cNvPr>
          <p:cNvPicPr>
            <a:picLocks noChangeAspect="1"/>
          </p:cNvPicPr>
          <p:nvPr/>
        </p:nvPicPr>
        <p:blipFill>
          <a:blip r:embed="rId4"/>
          <a:stretch>
            <a:fillRect/>
          </a:stretch>
        </p:blipFill>
        <p:spPr>
          <a:xfrm>
            <a:off x="3766349" y="1577757"/>
            <a:ext cx="2087143" cy="1582491"/>
          </a:xfrm>
          <a:prstGeom prst="rect">
            <a:avLst/>
          </a:prstGeom>
        </p:spPr>
      </p:pic>
      <p:pic>
        <p:nvPicPr>
          <p:cNvPr id="9" name="Picture 8">
            <a:extLst>
              <a:ext uri="{FF2B5EF4-FFF2-40B4-BE49-F238E27FC236}">
                <a16:creationId xmlns:a16="http://schemas.microsoft.com/office/drawing/2014/main" id="{05041079-2339-42B0-95A4-0A3B105CE5D6}"/>
              </a:ext>
            </a:extLst>
          </p:cNvPr>
          <p:cNvPicPr>
            <a:picLocks noChangeAspect="1"/>
          </p:cNvPicPr>
          <p:nvPr/>
        </p:nvPicPr>
        <p:blipFill>
          <a:blip r:embed="rId5"/>
          <a:stretch>
            <a:fillRect/>
          </a:stretch>
        </p:blipFill>
        <p:spPr>
          <a:xfrm>
            <a:off x="6434973" y="1554836"/>
            <a:ext cx="2113804" cy="1602705"/>
          </a:xfrm>
          <a:prstGeom prst="rect">
            <a:avLst/>
          </a:prstGeom>
        </p:spPr>
      </p:pic>
      <p:pic>
        <p:nvPicPr>
          <p:cNvPr id="10" name="Picture 9">
            <a:extLst>
              <a:ext uri="{FF2B5EF4-FFF2-40B4-BE49-F238E27FC236}">
                <a16:creationId xmlns:a16="http://schemas.microsoft.com/office/drawing/2014/main" id="{E9610A1F-7C8C-4B8E-8377-1F81819735CF}"/>
              </a:ext>
            </a:extLst>
          </p:cNvPr>
          <p:cNvPicPr>
            <a:picLocks noChangeAspect="1"/>
          </p:cNvPicPr>
          <p:nvPr/>
        </p:nvPicPr>
        <p:blipFill>
          <a:blip r:embed="rId6"/>
          <a:stretch>
            <a:fillRect/>
          </a:stretch>
        </p:blipFill>
        <p:spPr>
          <a:xfrm>
            <a:off x="595223" y="1602303"/>
            <a:ext cx="657225" cy="457200"/>
          </a:xfrm>
          <a:prstGeom prst="rect">
            <a:avLst/>
          </a:prstGeom>
        </p:spPr>
      </p:pic>
      <p:pic>
        <p:nvPicPr>
          <p:cNvPr id="11" name="Picture 10">
            <a:extLst>
              <a:ext uri="{FF2B5EF4-FFF2-40B4-BE49-F238E27FC236}">
                <a16:creationId xmlns:a16="http://schemas.microsoft.com/office/drawing/2014/main" id="{E4957C31-5476-4310-8CF5-3653D5E04BC8}"/>
              </a:ext>
            </a:extLst>
          </p:cNvPr>
          <p:cNvPicPr>
            <a:picLocks noChangeAspect="1"/>
          </p:cNvPicPr>
          <p:nvPr/>
        </p:nvPicPr>
        <p:blipFill>
          <a:blip r:embed="rId7"/>
          <a:stretch>
            <a:fillRect/>
          </a:stretch>
        </p:blipFill>
        <p:spPr>
          <a:xfrm>
            <a:off x="3823791" y="1629800"/>
            <a:ext cx="752475" cy="485775"/>
          </a:xfrm>
          <a:prstGeom prst="rect">
            <a:avLst/>
          </a:prstGeom>
        </p:spPr>
      </p:pic>
      <p:pic>
        <p:nvPicPr>
          <p:cNvPr id="12" name="Picture 11">
            <a:extLst>
              <a:ext uri="{FF2B5EF4-FFF2-40B4-BE49-F238E27FC236}">
                <a16:creationId xmlns:a16="http://schemas.microsoft.com/office/drawing/2014/main" id="{0F336E1C-2BE8-4F12-BFD8-B4907A0509B6}"/>
              </a:ext>
            </a:extLst>
          </p:cNvPr>
          <p:cNvPicPr>
            <a:picLocks noChangeAspect="1"/>
          </p:cNvPicPr>
          <p:nvPr/>
        </p:nvPicPr>
        <p:blipFill>
          <a:blip r:embed="rId8"/>
          <a:stretch>
            <a:fillRect/>
          </a:stretch>
        </p:blipFill>
        <p:spPr>
          <a:xfrm>
            <a:off x="2298623" y="1629800"/>
            <a:ext cx="381000" cy="495300"/>
          </a:xfrm>
          <a:prstGeom prst="rect">
            <a:avLst/>
          </a:prstGeom>
        </p:spPr>
      </p:pic>
      <p:pic>
        <p:nvPicPr>
          <p:cNvPr id="13" name="Picture 12">
            <a:extLst>
              <a:ext uri="{FF2B5EF4-FFF2-40B4-BE49-F238E27FC236}">
                <a16:creationId xmlns:a16="http://schemas.microsoft.com/office/drawing/2014/main" id="{81040AC1-130C-4E2D-B91E-744EE2145BDD}"/>
              </a:ext>
            </a:extLst>
          </p:cNvPr>
          <p:cNvPicPr>
            <a:picLocks noChangeAspect="1"/>
          </p:cNvPicPr>
          <p:nvPr/>
        </p:nvPicPr>
        <p:blipFill>
          <a:blip r:embed="rId8"/>
          <a:stretch>
            <a:fillRect/>
          </a:stretch>
        </p:blipFill>
        <p:spPr>
          <a:xfrm>
            <a:off x="7640008" y="1611648"/>
            <a:ext cx="381000" cy="495300"/>
          </a:xfrm>
          <a:prstGeom prst="rect">
            <a:avLst/>
          </a:prstGeom>
        </p:spPr>
      </p:pic>
      <p:pic>
        <p:nvPicPr>
          <p:cNvPr id="14" name="Picture 13">
            <a:extLst>
              <a:ext uri="{FF2B5EF4-FFF2-40B4-BE49-F238E27FC236}">
                <a16:creationId xmlns:a16="http://schemas.microsoft.com/office/drawing/2014/main" id="{24582093-1742-45E7-8FA5-0E5ED6A9EB61}"/>
              </a:ext>
            </a:extLst>
          </p:cNvPr>
          <p:cNvPicPr>
            <a:picLocks noChangeAspect="1"/>
          </p:cNvPicPr>
          <p:nvPr/>
        </p:nvPicPr>
        <p:blipFill>
          <a:blip r:embed="rId9"/>
          <a:stretch>
            <a:fillRect/>
          </a:stretch>
        </p:blipFill>
        <p:spPr>
          <a:xfrm>
            <a:off x="5237530" y="1710762"/>
            <a:ext cx="219075" cy="323850"/>
          </a:xfrm>
          <a:prstGeom prst="rect">
            <a:avLst/>
          </a:prstGeom>
        </p:spPr>
      </p:pic>
      <p:pic>
        <p:nvPicPr>
          <p:cNvPr id="15" name="Picture 14">
            <a:extLst>
              <a:ext uri="{FF2B5EF4-FFF2-40B4-BE49-F238E27FC236}">
                <a16:creationId xmlns:a16="http://schemas.microsoft.com/office/drawing/2014/main" id="{65CD81B2-3F96-4393-B40D-837CA5CDC454}"/>
              </a:ext>
            </a:extLst>
          </p:cNvPr>
          <p:cNvPicPr>
            <a:picLocks noChangeAspect="1"/>
          </p:cNvPicPr>
          <p:nvPr/>
        </p:nvPicPr>
        <p:blipFill>
          <a:blip r:embed="rId9"/>
          <a:stretch>
            <a:fillRect/>
          </a:stretch>
        </p:blipFill>
        <p:spPr>
          <a:xfrm>
            <a:off x="6684677" y="1685872"/>
            <a:ext cx="219075" cy="323850"/>
          </a:xfrm>
          <a:prstGeom prst="rect">
            <a:avLst/>
          </a:prstGeom>
        </p:spPr>
      </p:pic>
      <p:sp>
        <p:nvSpPr>
          <p:cNvPr id="16" name="TextBox 15">
            <a:extLst>
              <a:ext uri="{FF2B5EF4-FFF2-40B4-BE49-F238E27FC236}">
                <a16:creationId xmlns:a16="http://schemas.microsoft.com/office/drawing/2014/main" id="{099C1B32-A3C2-464E-B0D2-21EB13CF80C5}"/>
              </a:ext>
            </a:extLst>
          </p:cNvPr>
          <p:cNvSpPr txBox="1"/>
          <p:nvPr/>
        </p:nvSpPr>
        <p:spPr>
          <a:xfrm>
            <a:off x="2122676" y="2717229"/>
            <a:ext cx="641522" cy="400110"/>
          </a:xfrm>
          <a:prstGeom prst="rect">
            <a:avLst/>
          </a:prstGeom>
          <a:noFill/>
        </p:spPr>
        <p:txBody>
          <a:bodyPr wrap="none" rtlCol="0">
            <a:spAutoFit/>
          </a:bodyPr>
          <a:lstStyle/>
          <a:p>
            <a:r>
              <a:rPr lang="en-US" sz="2000" dirty="0"/>
              <a:t>hole</a:t>
            </a:r>
          </a:p>
        </p:txBody>
      </p:sp>
      <p:sp>
        <p:nvSpPr>
          <p:cNvPr id="17" name="TextBox 16">
            <a:extLst>
              <a:ext uri="{FF2B5EF4-FFF2-40B4-BE49-F238E27FC236}">
                <a16:creationId xmlns:a16="http://schemas.microsoft.com/office/drawing/2014/main" id="{23D97228-2261-4953-98ED-17AF26F6216B}"/>
              </a:ext>
            </a:extLst>
          </p:cNvPr>
          <p:cNvSpPr txBox="1"/>
          <p:nvPr/>
        </p:nvSpPr>
        <p:spPr>
          <a:xfrm>
            <a:off x="5270365" y="2689159"/>
            <a:ext cx="641522" cy="400110"/>
          </a:xfrm>
          <a:prstGeom prst="rect">
            <a:avLst/>
          </a:prstGeom>
          <a:noFill/>
        </p:spPr>
        <p:txBody>
          <a:bodyPr wrap="none" rtlCol="0">
            <a:spAutoFit/>
          </a:bodyPr>
          <a:lstStyle/>
          <a:p>
            <a:r>
              <a:rPr lang="en-US" sz="2000" dirty="0"/>
              <a:t>hole</a:t>
            </a:r>
          </a:p>
        </p:txBody>
      </p:sp>
      <p:sp>
        <p:nvSpPr>
          <p:cNvPr id="18" name="TextBox 17">
            <a:extLst>
              <a:ext uri="{FF2B5EF4-FFF2-40B4-BE49-F238E27FC236}">
                <a16:creationId xmlns:a16="http://schemas.microsoft.com/office/drawing/2014/main" id="{46E10AEC-A39B-4056-800B-705C162E7B72}"/>
              </a:ext>
            </a:extLst>
          </p:cNvPr>
          <p:cNvSpPr txBox="1"/>
          <p:nvPr/>
        </p:nvSpPr>
        <p:spPr>
          <a:xfrm>
            <a:off x="7638596" y="2668375"/>
            <a:ext cx="641522" cy="400110"/>
          </a:xfrm>
          <a:prstGeom prst="rect">
            <a:avLst/>
          </a:prstGeom>
          <a:noFill/>
        </p:spPr>
        <p:txBody>
          <a:bodyPr wrap="none" rtlCol="0">
            <a:spAutoFit/>
          </a:bodyPr>
          <a:lstStyle/>
          <a:p>
            <a:r>
              <a:rPr lang="en-US" sz="2000" dirty="0"/>
              <a:t>hole</a:t>
            </a:r>
          </a:p>
        </p:txBody>
      </p:sp>
      <p:cxnSp>
        <p:nvCxnSpPr>
          <p:cNvPr id="20" name="Straight Arrow Connector 19">
            <a:extLst>
              <a:ext uri="{FF2B5EF4-FFF2-40B4-BE49-F238E27FC236}">
                <a16:creationId xmlns:a16="http://schemas.microsoft.com/office/drawing/2014/main" id="{A10851C1-442A-4801-B4A0-BE8A385F0832}"/>
              </a:ext>
            </a:extLst>
          </p:cNvPr>
          <p:cNvCxnSpPr/>
          <p:nvPr/>
        </p:nvCxnSpPr>
        <p:spPr>
          <a:xfrm flipH="1" flipV="1">
            <a:off x="1769675" y="2458528"/>
            <a:ext cx="353001" cy="379563"/>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09C6277-3EF7-4E76-8DA2-C03BDEF77D73}"/>
              </a:ext>
            </a:extLst>
          </p:cNvPr>
          <p:cNvCxnSpPr/>
          <p:nvPr/>
        </p:nvCxnSpPr>
        <p:spPr>
          <a:xfrm flipH="1" flipV="1">
            <a:off x="4994066" y="2382799"/>
            <a:ext cx="353001" cy="379563"/>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6697C7E-A194-4B75-BDBD-BA16205E0CAD}"/>
              </a:ext>
            </a:extLst>
          </p:cNvPr>
          <p:cNvCxnSpPr/>
          <p:nvPr/>
        </p:nvCxnSpPr>
        <p:spPr>
          <a:xfrm flipH="1" flipV="1">
            <a:off x="7287007" y="2394058"/>
            <a:ext cx="353001" cy="379563"/>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D96018F-B057-46C3-B7B1-49BBF09EA28C}"/>
              </a:ext>
            </a:extLst>
          </p:cNvPr>
          <p:cNvSpPr txBox="1"/>
          <p:nvPr/>
        </p:nvSpPr>
        <p:spPr>
          <a:xfrm>
            <a:off x="129853" y="2750714"/>
            <a:ext cx="1992823" cy="400110"/>
          </a:xfrm>
          <a:prstGeom prst="rect">
            <a:avLst/>
          </a:prstGeom>
          <a:noFill/>
        </p:spPr>
        <p:txBody>
          <a:bodyPr wrap="square" rtlCol="0">
            <a:spAutoFit/>
          </a:bodyPr>
          <a:lstStyle/>
          <a:p>
            <a:r>
              <a:rPr lang="en-US" sz="2000" dirty="0"/>
              <a:t>metallic wall</a:t>
            </a:r>
          </a:p>
        </p:txBody>
      </p:sp>
      <p:cxnSp>
        <p:nvCxnSpPr>
          <p:cNvPr id="27" name="Straight Arrow Connector 26">
            <a:extLst>
              <a:ext uri="{FF2B5EF4-FFF2-40B4-BE49-F238E27FC236}">
                <a16:creationId xmlns:a16="http://schemas.microsoft.com/office/drawing/2014/main" id="{63CA5D1A-6D60-472D-821C-B000D633C2E6}"/>
              </a:ext>
            </a:extLst>
          </p:cNvPr>
          <p:cNvCxnSpPr/>
          <p:nvPr/>
        </p:nvCxnSpPr>
        <p:spPr>
          <a:xfrm flipV="1">
            <a:off x="1530603" y="2899207"/>
            <a:ext cx="239072" cy="48854"/>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51953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248</a:t>
            </a:fld>
            <a:endParaRPr lang="en-US" dirty="0"/>
          </a:p>
        </p:txBody>
      </p:sp>
      <p:sp>
        <p:nvSpPr>
          <p:cNvPr id="2" name="TextBox 1">
            <a:extLst>
              <a:ext uri="{FF2B5EF4-FFF2-40B4-BE49-F238E27FC236}">
                <a16:creationId xmlns:a16="http://schemas.microsoft.com/office/drawing/2014/main" id="{78B35DA1-5D6A-45DB-9EC0-3A987EF828B5}"/>
              </a:ext>
            </a:extLst>
          </p:cNvPr>
          <p:cNvSpPr txBox="1"/>
          <p:nvPr/>
        </p:nvSpPr>
        <p:spPr>
          <a:xfrm>
            <a:off x="127359" y="631809"/>
            <a:ext cx="4017318" cy="1938992"/>
          </a:xfrm>
          <a:prstGeom prst="rect">
            <a:avLst/>
          </a:prstGeom>
          <a:noFill/>
        </p:spPr>
        <p:txBody>
          <a:bodyPr wrap="none" rtlCol="0">
            <a:spAutoFit/>
          </a:bodyPr>
          <a:lstStyle/>
          <a:p>
            <a:r>
              <a:rPr lang="en-US" dirty="0"/>
              <a:t>Oblate spheroidal coordinates:</a:t>
            </a:r>
          </a:p>
          <a:p>
            <a:endParaRPr lang="en-US" dirty="0"/>
          </a:p>
          <a:p>
            <a:r>
              <a:rPr lang="en-US" dirty="0"/>
              <a:t>                           spheroids</a:t>
            </a:r>
          </a:p>
          <a:p>
            <a:endParaRPr lang="en-US" dirty="0"/>
          </a:p>
          <a:p>
            <a:r>
              <a:rPr lang="en-US" dirty="0"/>
              <a:t>                            hyperboloids</a:t>
            </a:r>
          </a:p>
        </p:txBody>
      </p:sp>
      <p:pic>
        <p:nvPicPr>
          <p:cNvPr id="6" name="Picture 5">
            <a:extLst>
              <a:ext uri="{FF2B5EF4-FFF2-40B4-BE49-F238E27FC236}">
                <a16:creationId xmlns:a16="http://schemas.microsoft.com/office/drawing/2014/main" id="{C2072E62-B25D-4D47-8EBB-FE28A4A83ED2}"/>
              </a:ext>
            </a:extLst>
          </p:cNvPr>
          <p:cNvPicPr>
            <a:picLocks noChangeAspect="1"/>
          </p:cNvPicPr>
          <p:nvPr/>
        </p:nvPicPr>
        <p:blipFill>
          <a:blip r:embed="rId3"/>
          <a:stretch>
            <a:fillRect/>
          </a:stretch>
        </p:blipFill>
        <p:spPr>
          <a:xfrm>
            <a:off x="4999324" y="580256"/>
            <a:ext cx="4017317" cy="3659130"/>
          </a:xfrm>
          <a:prstGeom prst="rect">
            <a:avLst/>
          </a:prstGeom>
        </p:spPr>
      </p:pic>
      <p:pic>
        <p:nvPicPr>
          <p:cNvPr id="8" name="Picture 7">
            <a:extLst>
              <a:ext uri="{FF2B5EF4-FFF2-40B4-BE49-F238E27FC236}">
                <a16:creationId xmlns:a16="http://schemas.microsoft.com/office/drawing/2014/main" id="{06225A0A-7C6F-484F-B138-1E791D8DB8DB}"/>
              </a:ext>
            </a:extLst>
          </p:cNvPr>
          <p:cNvPicPr>
            <a:picLocks noChangeAspect="1"/>
          </p:cNvPicPr>
          <p:nvPr/>
        </p:nvPicPr>
        <p:blipFill>
          <a:blip r:embed="rId4"/>
          <a:stretch>
            <a:fillRect/>
          </a:stretch>
        </p:blipFill>
        <p:spPr>
          <a:xfrm>
            <a:off x="127359" y="1330470"/>
            <a:ext cx="1718933" cy="713519"/>
          </a:xfrm>
          <a:prstGeom prst="rect">
            <a:avLst/>
          </a:prstGeom>
        </p:spPr>
      </p:pic>
      <p:pic>
        <p:nvPicPr>
          <p:cNvPr id="9" name="Picture 8">
            <a:extLst>
              <a:ext uri="{FF2B5EF4-FFF2-40B4-BE49-F238E27FC236}">
                <a16:creationId xmlns:a16="http://schemas.microsoft.com/office/drawing/2014/main" id="{C5BA8A19-98BC-483C-800B-CCA35D31A775}"/>
              </a:ext>
            </a:extLst>
          </p:cNvPr>
          <p:cNvPicPr>
            <a:picLocks noChangeAspect="1"/>
          </p:cNvPicPr>
          <p:nvPr/>
        </p:nvPicPr>
        <p:blipFill>
          <a:blip r:embed="rId5"/>
          <a:stretch>
            <a:fillRect/>
          </a:stretch>
        </p:blipFill>
        <p:spPr>
          <a:xfrm>
            <a:off x="127359" y="2043989"/>
            <a:ext cx="1849108" cy="678572"/>
          </a:xfrm>
          <a:prstGeom prst="rect">
            <a:avLst/>
          </a:prstGeom>
        </p:spPr>
      </p:pic>
      <p:pic>
        <p:nvPicPr>
          <p:cNvPr id="10" name="Picture 9">
            <a:extLst>
              <a:ext uri="{FF2B5EF4-FFF2-40B4-BE49-F238E27FC236}">
                <a16:creationId xmlns:a16="http://schemas.microsoft.com/office/drawing/2014/main" id="{A5799C2B-5D2C-42B2-AA49-F26AD7092AA4}"/>
              </a:ext>
            </a:extLst>
          </p:cNvPr>
          <p:cNvPicPr>
            <a:picLocks noChangeAspect="1"/>
          </p:cNvPicPr>
          <p:nvPr/>
        </p:nvPicPr>
        <p:blipFill>
          <a:blip r:embed="rId6"/>
          <a:stretch>
            <a:fillRect/>
          </a:stretch>
        </p:blipFill>
        <p:spPr>
          <a:xfrm>
            <a:off x="127359" y="2718796"/>
            <a:ext cx="2495071" cy="362188"/>
          </a:xfrm>
          <a:prstGeom prst="rect">
            <a:avLst/>
          </a:prstGeom>
        </p:spPr>
      </p:pic>
      <p:pic>
        <p:nvPicPr>
          <p:cNvPr id="11" name="Picture 10">
            <a:extLst>
              <a:ext uri="{FF2B5EF4-FFF2-40B4-BE49-F238E27FC236}">
                <a16:creationId xmlns:a16="http://schemas.microsoft.com/office/drawing/2014/main" id="{52421ED8-DE0D-45AB-AFB0-D23B56CB1D1D}"/>
              </a:ext>
            </a:extLst>
          </p:cNvPr>
          <p:cNvPicPr>
            <a:picLocks noChangeAspect="1"/>
          </p:cNvPicPr>
          <p:nvPr/>
        </p:nvPicPr>
        <p:blipFill>
          <a:blip r:embed="rId7"/>
          <a:stretch>
            <a:fillRect/>
          </a:stretch>
        </p:blipFill>
        <p:spPr>
          <a:xfrm>
            <a:off x="127359" y="3072815"/>
            <a:ext cx="903574" cy="370465"/>
          </a:xfrm>
          <a:prstGeom prst="rect">
            <a:avLst/>
          </a:prstGeom>
        </p:spPr>
      </p:pic>
      <p:pic>
        <p:nvPicPr>
          <p:cNvPr id="12" name="Picture 11">
            <a:extLst>
              <a:ext uri="{FF2B5EF4-FFF2-40B4-BE49-F238E27FC236}">
                <a16:creationId xmlns:a16="http://schemas.microsoft.com/office/drawing/2014/main" id="{A10D8AF9-ED0F-409B-A92B-EB7000121DAB}"/>
              </a:ext>
            </a:extLst>
          </p:cNvPr>
          <p:cNvPicPr>
            <a:picLocks noChangeAspect="1"/>
          </p:cNvPicPr>
          <p:nvPr/>
        </p:nvPicPr>
        <p:blipFill>
          <a:blip r:embed="rId8"/>
          <a:stretch>
            <a:fillRect/>
          </a:stretch>
        </p:blipFill>
        <p:spPr>
          <a:xfrm>
            <a:off x="1172833" y="3337649"/>
            <a:ext cx="1104900" cy="352425"/>
          </a:xfrm>
          <a:prstGeom prst="rect">
            <a:avLst/>
          </a:prstGeom>
        </p:spPr>
      </p:pic>
      <p:pic>
        <p:nvPicPr>
          <p:cNvPr id="15" name="Picture 14">
            <a:extLst>
              <a:ext uri="{FF2B5EF4-FFF2-40B4-BE49-F238E27FC236}">
                <a16:creationId xmlns:a16="http://schemas.microsoft.com/office/drawing/2014/main" id="{A5ABCCF3-CAC7-49BE-9C45-EFE9AC39D1E0}"/>
              </a:ext>
            </a:extLst>
          </p:cNvPr>
          <p:cNvPicPr>
            <a:picLocks noChangeAspect="1"/>
          </p:cNvPicPr>
          <p:nvPr/>
        </p:nvPicPr>
        <p:blipFill>
          <a:blip r:embed="rId9"/>
          <a:stretch>
            <a:fillRect/>
          </a:stretch>
        </p:blipFill>
        <p:spPr>
          <a:xfrm>
            <a:off x="117612" y="4013039"/>
            <a:ext cx="3471756" cy="625085"/>
          </a:xfrm>
          <a:prstGeom prst="rect">
            <a:avLst/>
          </a:prstGeom>
        </p:spPr>
      </p:pic>
      <p:sp>
        <p:nvSpPr>
          <p:cNvPr id="14" name="Arrow: Down 13">
            <a:extLst>
              <a:ext uri="{FF2B5EF4-FFF2-40B4-BE49-F238E27FC236}">
                <a16:creationId xmlns:a16="http://schemas.microsoft.com/office/drawing/2014/main" id="{F35528BF-EBD7-4E00-9617-0F2270E18B97}"/>
              </a:ext>
            </a:extLst>
          </p:cNvPr>
          <p:cNvSpPr/>
          <p:nvPr/>
        </p:nvSpPr>
        <p:spPr>
          <a:xfrm>
            <a:off x="1536780" y="3672194"/>
            <a:ext cx="194680" cy="3392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CFFA847-33C2-4507-BFE4-9C2082D315DA}"/>
              </a:ext>
            </a:extLst>
          </p:cNvPr>
          <p:cNvPicPr>
            <a:picLocks noChangeAspect="1"/>
          </p:cNvPicPr>
          <p:nvPr/>
        </p:nvPicPr>
        <p:blipFill>
          <a:blip r:embed="rId10"/>
          <a:stretch>
            <a:fillRect/>
          </a:stretch>
        </p:blipFill>
        <p:spPr>
          <a:xfrm>
            <a:off x="117612" y="4572820"/>
            <a:ext cx="5747094" cy="761863"/>
          </a:xfrm>
          <a:prstGeom prst="rect">
            <a:avLst/>
          </a:prstGeom>
        </p:spPr>
      </p:pic>
      <p:pic>
        <p:nvPicPr>
          <p:cNvPr id="17" name="Picture 16">
            <a:extLst>
              <a:ext uri="{FF2B5EF4-FFF2-40B4-BE49-F238E27FC236}">
                <a16:creationId xmlns:a16="http://schemas.microsoft.com/office/drawing/2014/main" id="{1537CD90-11D4-4CE2-8A0E-E95FA64D5BBF}"/>
              </a:ext>
            </a:extLst>
          </p:cNvPr>
          <p:cNvPicPr>
            <a:picLocks noChangeAspect="1"/>
          </p:cNvPicPr>
          <p:nvPr/>
        </p:nvPicPr>
        <p:blipFill>
          <a:blip r:embed="rId11"/>
          <a:stretch>
            <a:fillRect/>
          </a:stretch>
        </p:blipFill>
        <p:spPr>
          <a:xfrm>
            <a:off x="117612" y="5284053"/>
            <a:ext cx="3341580" cy="651180"/>
          </a:xfrm>
          <a:prstGeom prst="rect">
            <a:avLst/>
          </a:prstGeom>
        </p:spPr>
      </p:pic>
      <p:sp>
        <p:nvSpPr>
          <p:cNvPr id="18" name="TextBox 17">
            <a:extLst>
              <a:ext uri="{FF2B5EF4-FFF2-40B4-BE49-F238E27FC236}">
                <a16:creationId xmlns:a16="http://schemas.microsoft.com/office/drawing/2014/main" id="{3A59C904-E895-4A88-AE86-F38CD3D950F2}"/>
              </a:ext>
            </a:extLst>
          </p:cNvPr>
          <p:cNvSpPr txBox="1"/>
          <p:nvPr/>
        </p:nvSpPr>
        <p:spPr>
          <a:xfrm>
            <a:off x="6148047" y="4214327"/>
            <a:ext cx="2495621" cy="461665"/>
          </a:xfrm>
          <a:prstGeom prst="rect">
            <a:avLst/>
          </a:prstGeom>
          <a:noFill/>
        </p:spPr>
        <p:txBody>
          <a:bodyPr wrap="square" rtlCol="0">
            <a:spAutoFit/>
          </a:bodyPr>
          <a:lstStyle/>
          <a:p>
            <a:r>
              <a:rPr lang="en-US" dirty="0" err="1"/>
              <a:t>Lamet</a:t>
            </a:r>
            <a:r>
              <a:rPr lang="en-US" dirty="0"/>
              <a:t> coefficients </a:t>
            </a:r>
          </a:p>
        </p:txBody>
      </p:sp>
      <p:pic>
        <p:nvPicPr>
          <p:cNvPr id="19" name="Picture 18">
            <a:extLst>
              <a:ext uri="{FF2B5EF4-FFF2-40B4-BE49-F238E27FC236}">
                <a16:creationId xmlns:a16="http://schemas.microsoft.com/office/drawing/2014/main" id="{87E65107-5877-4D2F-A910-FE548875C76D}"/>
              </a:ext>
            </a:extLst>
          </p:cNvPr>
          <p:cNvPicPr>
            <a:picLocks noChangeAspect="1"/>
          </p:cNvPicPr>
          <p:nvPr/>
        </p:nvPicPr>
        <p:blipFill>
          <a:blip r:embed="rId12"/>
          <a:stretch>
            <a:fillRect/>
          </a:stretch>
        </p:blipFill>
        <p:spPr>
          <a:xfrm>
            <a:off x="6460077" y="4649235"/>
            <a:ext cx="1871560" cy="1445129"/>
          </a:xfrm>
          <a:prstGeom prst="rect">
            <a:avLst/>
          </a:prstGeom>
        </p:spPr>
      </p:pic>
      <p:sp>
        <p:nvSpPr>
          <p:cNvPr id="20" name="Rectangle 19">
            <a:extLst>
              <a:ext uri="{FF2B5EF4-FFF2-40B4-BE49-F238E27FC236}">
                <a16:creationId xmlns:a16="http://schemas.microsoft.com/office/drawing/2014/main" id="{DA1477DF-33B8-42C1-AE9C-861F8D3C5A09}"/>
              </a:ext>
            </a:extLst>
          </p:cNvPr>
          <p:cNvSpPr/>
          <p:nvPr/>
        </p:nvSpPr>
        <p:spPr>
          <a:xfrm>
            <a:off x="117612" y="4523222"/>
            <a:ext cx="6030435" cy="155714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86776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562C630-4D80-4305-8837-9D3EAFED2822}"/>
              </a:ext>
            </a:extLst>
          </p:cNvPr>
          <p:cNvPicPr>
            <a:picLocks noChangeAspect="1"/>
          </p:cNvPicPr>
          <p:nvPr/>
        </p:nvPicPr>
        <p:blipFill>
          <a:blip r:embed="rId3"/>
          <a:stretch>
            <a:fillRect/>
          </a:stretch>
        </p:blipFill>
        <p:spPr>
          <a:xfrm>
            <a:off x="5681954" y="3450700"/>
            <a:ext cx="3450965" cy="1569319"/>
          </a:xfrm>
          <a:prstGeom prst="rect">
            <a:avLst/>
          </a:prstGeom>
        </p:spPr>
      </p:pic>
      <p:pic>
        <p:nvPicPr>
          <p:cNvPr id="52" name="Picture 51">
            <a:extLst>
              <a:ext uri="{FF2B5EF4-FFF2-40B4-BE49-F238E27FC236}">
                <a16:creationId xmlns:a16="http://schemas.microsoft.com/office/drawing/2014/main" id="{E82856A8-9735-44BE-9CF1-6F266FAE26F6}"/>
              </a:ext>
            </a:extLst>
          </p:cNvPr>
          <p:cNvPicPr>
            <a:picLocks noChangeAspect="1"/>
          </p:cNvPicPr>
          <p:nvPr/>
        </p:nvPicPr>
        <p:blipFill>
          <a:blip r:embed="rId4"/>
          <a:stretch>
            <a:fillRect/>
          </a:stretch>
        </p:blipFill>
        <p:spPr>
          <a:xfrm>
            <a:off x="172768" y="3816260"/>
            <a:ext cx="4933950" cy="838200"/>
          </a:xfrm>
          <a:prstGeom prst="rect">
            <a:avLst/>
          </a:prstGeom>
        </p:spPr>
      </p:pic>
      <p:sp>
        <p:nvSpPr>
          <p:cNvPr id="13" name="TextBox 12">
            <a:extLst>
              <a:ext uri="{FF2B5EF4-FFF2-40B4-BE49-F238E27FC236}">
                <a16:creationId xmlns:a16="http://schemas.microsoft.com/office/drawing/2014/main" id="{159A10C9-9074-4369-B4BE-2B98D627BF77}"/>
              </a:ext>
            </a:extLst>
          </p:cNvPr>
          <p:cNvSpPr txBox="1"/>
          <p:nvPr/>
        </p:nvSpPr>
        <p:spPr>
          <a:xfrm>
            <a:off x="106140" y="639422"/>
            <a:ext cx="9037860" cy="8217634"/>
          </a:xfrm>
          <a:prstGeom prst="rect">
            <a:avLst/>
          </a:prstGeom>
          <a:noFill/>
        </p:spPr>
        <p:txBody>
          <a:bodyPr wrap="square" rtlCol="0">
            <a:spAutoFit/>
          </a:bodyPr>
          <a:lstStyle/>
          <a:p>
            <a:r>
              <a:rPr lang="en-US" dirty="0"/>
              <a:t>For TM</a:t>
            </a:r>
            <a:r>
              <a:rPr lang="en-US" baseline="-25000" dirty="0"/>
              <a:t>010</a:t>
            </a:r>
            <a:r>
              <a:rPr lang="en-US" dirty="0"/>
              <a:t> mode in a pillbox periodic structure near the axis </a:t>
            </a:r>
            <a:r>
              <a:rPr lang="en-US" sz="2000" dirty="0"/>
              <a:t>(slides 70-71):</a:t>
            </a:r>
          </a:p>
          <a:p>
            <a:endParaRPr lang="en-US" dirty="0"/>
          </a:p>
          <a:p>
            <a:endParaRPr lang="en-US" dirty="0"/>
          </a:p>
          <a:p>
            <a:endParaRPr lang="en-US" dirty="0"/>
          </a:p>
          <a:p>
            <a:endParaRPr lang="en-US" dirty="0"/>
          </a:p>
          <a:p>
            <a:endParaRPr lang="en-US" dirty="0"/>
          </a:p>
          <a:p>
            <a:endParaRPr lang="en-US" dirty="0"/>
          </a:p>
          <a:p>
            <a:r>
              <a:rPr lang="en-US" dirty="0"/>
              <a:t>and from (3), slide 69, we have:</a:t>
            </a:r>
          </a:p>
          <a:p>
            <a:endParaRPr lang="en-US" dirty="0"/>
          </a:p>
          <a:p>
            <a:r>
              <a:rPr lang="en-US" dirty="0"/>
              <a:t>                                                                         (1)</a:t>
            </a:r>
          </a:p>
          <a:p>
            <a:endParaRPr lang="en-US" dirty="0"/>
          </a:p>
          <a:p>
            <a:r>
              <a:rPr lang="en-US" dirty="0"/>
              <a:t>where </a:t>
            </a:r>
            <a:r>
              <a:rPr lang="en-US" i="1" dirty="0">
                <a:solidFill>
                  <a:schemeClr val="accent6">
                    <a:lumMod val="50000"/>
                  </a:schemeClr>
                </a:solidFill>
                <a:latin typeface="Times New Roman" panose="02020603050405020304" pitchFamily="18" charset="0"/>
                <a:cs typeface="Times New Roman" panose="02020603050405020304" pitchFamily="18" charset="0"/>
              </a:rPr>
              <a:t>K</a:t>
            </a:r>
            <a:r>
              <a:rPr lang="en-US" dirty="0"/>
              <a:t> is the coupling, dimensionless parameter:</a:t>
            </a:r>
          </a:p>
          <a:p>
            <a:endParaRPr lang="en-US" dirty="0"/>
          </a:p>
          <a:p>
            <a:endParaRPr lang="en-US" dirty="0"/>
          </a:p>
          <a:p>
            <a:r>
              <a:rPr lang="en-US" i="1" dirty="0">
                <a:solidFill>
                  <a:schemeClr val="accent6">
                    <a:lumMod val="50000"/>
                  </a:schemeClr>
                </a:solidFill>
                <a:latin typeface="Times New Roman" panose="02020603050405020304" pitchFamily="18" charset="0"/>
                <a:cs typeface="Times New Roman" panose="02020603050405020304" pitchFamily="18" charset="0"/>
              </a:rPr>
              <a:t>K~a</a:t>
            </a:r>
            <a:r>
              <a:rPr lang="en-US" i="1" baseline="30000" dirty="0">
                <a:solidFill>
                  <a:schemeClr val="accent6">
                    <a:lumMod val="50000"/>
                  </a:schemeClr>
                </a:solidFill>
                <a:latin typeface="Times New Roman" panose="02020603050405020304" pitchFamily="18" charset="0"/>
                <a:cs typeface="Times New Roman" panose="02020603050405020304" pitchFamily="18" charset="0"/>
              </a:rPr>
              <a:t>3</a:t>
            </a:r>
            <a:r>
              <a:rPr lang="en-US" dirty="0"/>
              <a:t>. For a thick wall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 ~a</a:t>
            </a:r>
            <a:r>
              <a:rPr lang="el-GR" i="1" baseline="30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η</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η</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&gt;3 </a:t>
            </a:r>
            <a:r>
              <a:rPr lang="en-US" i="1" dirty="0">
                <a:ea typeface="Cambria Math" panose="02040503050406030204" pitchFamily="18" charset="0"/>
                <a:cs typeface="Times New Roman" panose="02020603050405020304" pitchFamily="18" charset="0"/>
              </a:rPr>
              <a:t>(</a:t>
            </a:r>
            <a:r>
              <a:rPr lang="en-US" dirty="0">
                <a:ea typeface="Cambria Math" panose="02040503050406030204" pitchFamily="18" charset="0"/>
                <a:cs typeface="Times New Roman" panose="02020603050405020304" pitchFamily="18" charset="0"/>
              </a:rPr>
              <a:t>field decays in the coupling hole</a:t>
            </a:r>
            <a:r>
              <a:rPr lang="en-US" i="1" dirty="0">
                <a:ea typeface="Cambria Math" panose="02040503050406030204" pitchFamily="18" charset="0"/>
                <a:cs typeface="Times New Roman" panose="02020603050405020304" pitchFamily="18" charset="0"/>
              </a:rPr>
              <a:t>).</a:t>
            </a:r>
            <a:endParaRPr lang="en-US" dirty="0"/>
          </a:p>
          <a:p>
            <a:endParaRPr lang="en-US" dirty="0"/>
          </a:p>
          <a:p>
            <a:endParaRPr lang="en-US" dirty="0"/>
          </a:p>
          <a:p>
            <a:r>
              <a:rPr lang="en-US" dirty="0"/>
              <a:t>                                                  , </a:t>
            </a:r>
          </a:p>
          <a:p>
            <a:endParaRPr lang="en-US" dirty="0"/>
          </a:p>
          <a:p>
            <a:endParaRPr lang="en-US" dirty="0"/>
          </a:p>
          <a:p>
            <a:endParaRPr lang="en-US" dirty="0"/>
          </a:p>
          <a:p>
            <a:endParaRPr lang="en-US" dirty="0"/>
          </a:p>
        </p:txBody>
      </p:sp>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249</a:t>
            </a:fld>
            <a:endParaRPr lang="en-US" dirty="0"/>
          </a:p>
        </p:txBody>
      </p:sp>
      <p:pic>
        <p:nvPicPr>
          <p:cNvPr id="44" name="Picture 43">
            <a:extLst>
              <a:ext uri="{FF2B5EF4-FFF2-40B4-BE49-F238E27FC236}">
                <a16:creationId xmlns:a16="http://schemas.microsoft.com/office/drawing/2014/main" id="{EDA11AD7-1513-4D54-A21C-0439BC1A1E38}"/>
              </a:ext>
            </a:extLst>
          </p:cNvPr>
          <p:cNvPicPr>
            <a:picLocks noChangeAspect="1"/>
          </p:cNvPicPr>
          <p:nvPr/>
        </p:nvPicPr>
        <p:blipFill>
          <a:blip r:embed="rId5"/>
          <a:stretch>
            <a:fillRect/>
          </a:stretch>
        </p:blipFill>
        <p:spPr>
          <a:xfrm>
            <a:off x="118078" y="1096084"/>
            <a:ext cx="4371975" cy="695325"/>
          </a:xfrm>
          <a:prstGeom prst="rect">
            <a:avLst/>
          </a:prstGeom>
        </p:spPr>
      </p:pic>
      <p:pic>
        <p:nvPicPr>
          <p:cNvPr id="45" name="Picture 44">
            <a:extLst>
              <a:ext uri="{FF2B5EF4-FFF2-40B4-BE49-F238E27FC236}">
                <a16:creationId xmlns:a16="http://schemas.microsoft.com/office/drawing/2014/main" id="{7CFF9903-5D94-46AC-AEB4-12979FFD59A6}"/>
              </a:ext>
            </a:extLst>
          </p:cNvPr>
          <p:cNvPicPr>
            <a:picLocks noChangeAspect="1"/>
          </p:cNvPicPr>
          <p:nvPr/>
        </p:nvPicPr>
        <p:blipFill>
          <a:blip r:embed="rId6"/>
          <a:stretch>
            <a:fillRect/>
          </a:stretch>
        </p:blipFill>
        <p:spPr>
          <a:xfrm>
            <a:off x="200684" y="1846495"/>
            <a:ext cx="4343400" cy="638175"/>
          </a:xfrm>
          <a:prstGeom prst="rect">
            <a:avLst/>
          </a:prstGeom>
        </p:spPr>
      </p:pic>
      <p:pic>
        <p:nvPicPr>
          <p:cNvPr id="49" name="Picture 48">
            <a:extLst>
              <a:ext uri="{FF2B5EF4-FFF2-40B4-BE49-F238E27FC236}">
                <a16:creationId xmlns:a16="http://schemas.microsoft.com/office/drawing/2014/main" id="{565F659D-D952-4C7E-A1EB-214B13967166}"/>
              </a:ext>
            </a:extLst>
          </p:cNvPr>
          <p:cNvPicPr>
            <a:picLocks noChangeAspect="1"/>
          </p:cNvPicPr>
          <p:nvPr/>
        </p:nvPicPr>
        <p:blipFill>
          <a:blip r:embed="rId7"/>
          <a:stretch>
            <a:fillRect/>
          </a:stretch>
        </p:blipFill>
        <p:spPr>
          <a:xfrm>
            <a:off x="3426320" y="5029594"/>
            <a:ext cx="1021369" cy="695218"/>
          </a:xfrm>
          <a:prstGeom prst="rect">
            <a:avLst/>
          </a:prstGeom>
        </p:spPr>
      </p:pic>
      <p:sp>
        <p:nvSpPr>
          <p:cNvPr id="50" name="Rectangle 49">
            <a:extLst>
              <a:ext uri="{FF2B5EF4-FFF2-40B4-BE49-F238E27FC236}">
                <a16:creationId xmlns:a16="http://schemas.microsoft.com/office/drawing/2014/main" id="{6AE22BD4-B12B-4B63-A60F-6C8B70FFFC2C}"/>
              </a:ext>
            </a:extLst>
          </p:cNvPr>
          <p:cNvSpPr/>
          <p:nvPr/>
        </p:nvSpPr>
        <p:spPr>
          <a:xfrm>
            <a:off x="173007" y="3816260"/>
            <a:ext cx="4941961" cy="81915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BC94FAF-1B37-4386-AB55-EEC075207E2E}"/>
              </a:ext>
            </a:extLst>
          </p:cNvPr>
          <p:cNvPicPr>
            <a:picLocks noChangeAspect="1"/>
          </p:cNvPicPr>
          <p:nvPr/>
        </p:nvPicPr>
        <p:blipFill>
          <a:blip r:embed="rId8"/>
          <a:stretch>
            <a:fillRect/>
          </a:stretch>
        </p:blipFill>
        <p:spPr>
          <a:xfrm>
            <a:off x="201492" y="5039708"/>
            <a:ext cx="3259240" cy="754204"/>
          </a:xfrm>
          <a:prstGeom prst="rect">
            <a:avLst/>
          </a:prstGeom>
        </p:spPr>
      </p:pic>
      <p:sp>
        <p:nvSpPr>
          <p:cNvPr id="6" name="Rectangle 5">
            <a:extLst>
              <a:ext uri="{FF2B5EF4-FFF2-40B4-BE49-F238E27FC236}">
                <a16:creationId xmlns:a16="http://schemas.microsoft.com/office/drawing/2014/main" id="{B727C3F9-48F9-43A3-969B-9EDB629AAB3A}"/>
              </a:ext>
            </a:extLst>
          </p:cNvPr>
          <p:cNvSpPr/>
          <p:nvPr/>
        </p:nvSpPr>
        <p:spPr>
          <a:xfrm>
            <a:off x="165447" y="5753976"/>
            <a:ext cx="8564485" cy="558482"/>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B60867-105B-4D1A-A14C-81E5BD08B806}"/>
              </a:ext>
            </a:extLst>
          </p:cNvPr>
          <p:cNvPicPr>
            <a:picLocks noChangeAspect="1"/>
          </p:cNvPicPr>
          <p:nvPr/>
        </p:nvPicPr>
        <p:blipFill>
          <a:blip r:embed="rId9"/>
          <a:stretch>
            <a:fillRect/>
          </a:stretch>
        </p:blipFill>
        <p:spPr>
          <a:xfrm>
            <a:off x="325690" y="2418041"/>
            <a:ext cx="2409825" cy="819150"/>
          </a:xfrm>
          <a:prstGeom prst="rect">
            <a:avLst/>
          </a:prstGeom>
        </p:spPr>
      </p:pic>
      <p:pic>
        <p:nvPicPr>
          <p:cNvPr id="9" name="Picture 8">
            <a:extLst>
              <a:ext uri="{FF2B5EF4-FFF2-40B4-BE49-F238E27FC236}">
                <a16:creationId xmlns:a16="http://schemas.microsoft.com/office/drawing/2014/main" id="{958F1D00-1150-4FE7-83BA-D5DA5915E93C}"/>
              </a:ext>
            </a:extLst>
          </p:cNvPr>
          <p:cNvPicPr>
            <a:picLocks noChangeAspect="1"/>
          </p:cNvPicPr>
          <p:nvPr/>
        </p:nvPicPr>
        <p:blipFill>
          <a:blip r:embed="rId10"/>
          <a:stretch>
            <a:fillRect/>
          </a:stretch>
        </p:blipFill>
        <p:spPr>
          <a:xfrm>
            <a:off x="3769245" y="2364497"/>
            <a:ext cx="4619625" cy="1028700"/>
          </a:xfrm>
          <a:prstGeom prst="rect">
            <a:avLst/>
          </a:prstGeom>
        </p:spPr>
      </p:pic>
    </p:spTree>
    <p:extLst>
      <p:ext uri="{BB962C8B-B14F-4D97-AF65-F5344CB8AC3E}">
        <p14:creationId xmlns:p14="http://schemas.microsoft.com/office/powerpoint/2010/main" val="41451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162816"/>
            <a:ext cx="9023350" cy="641739"/>
          </a:xfrm>
        </p:spPr>
        <p:txBody>
          <a:bodyPr/>
          <a:lstStyle/>
          <a:p>
            <a:pPr algn="ctr"/>
            <a:br>
              <a:rPr lang="en-US" dirty="0"/>
            </a:br>
            <a:r>
              <a:rPr lang="en-US" dirty="0"/>
              <a:t>Acceleration and focusing of charged particles in electromagnetic field</a:t>
            </a:r>
            <a:endParaRPr lang="en-US" sz="2800" dirty="0"/>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25</a:t>
            </a:fld>
            <a:endParaRPr lang="en-US" alt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870CD21-FFE4-4721-BBD2-573EC553C548}"/>
                  </a:ext>
                </a:extLst>
              </p:cNvPr>
              <p:cNvSpPr/>
              <p:nvPr/>
            </p:nvSpPr>
            <p:spPr>
              <a:xfrm>
                <a:off x="368300" y="1140809"/>
                <a:ext cx="8407400" cy="4576381"/>
              </a:xfrm>
              <a:prstGeom prst="rect">
                <a:avLst/>
              </a:prstGeom>
            </p:spPr>
            <p:txBody>
              <a:bodyPr wrap="square">
                <a:spAutoFit/>
              </a:bodyPr>
              <a:lstStyle/>
              <a:p>
                <a:pPr marL="0" marR="0" algn="just">
                  <a:spcBef>
                    <a:spcPts val="0"/>
                  </a:spcBef>
                  <a:spcAft>
                    <a:spcPts val="600"/>
                  </a:spcAft>
                </a:pPr>
                <a:r>
                  <a:rPr lang="en-US" dirty="0">
                    <a:solidFill>
                      <a:srgbClr val="0000FF"/>
                    </a:solidFill>
                    <a:latin typeface="+mn-lt"/>
                    <a:ea typeface="Arial" panose="020B0604020202020204" pitchFamily="34" charset="0"/>
                  </a:rPr>
                  <a:t>Dynamics of a charged particle accelerated in a RF field is described by Lorenz equation, </a:t>
                </a:r>
              </a:p>
              <a:p>
                <a:pPr marL="0" marR="0" algn="just">
                  <a:spcBef>
                    <a:spcPts val="0"/>
                  </a:spcBef>
                  <a:spcAft>
                    <a:spcPts val="600"/>
                  </a:spcAft>
                </a:pPr>
                <a:r>
                  <a:rPr lang="en-US" dirty="0">
                    <a:solidFill>
                      <a:srgbClr val="000000"/>
                    </a:solidFill>
                    <a:latin typeface="Times New Roman" panose="02020603050405020304" pitchFamily="18" charset="0"/>
                    <a:ea typeface="Arial" panose="020B0604020202020204" pitchFamily="34" charset="0"/>
                  </a:rPr>
                  <a:t> </a:t>
                </a:r>
              </a:p>
              <a:p>
                <a:pPr marL="0" marR="0" indent="1257300" algn="just">
                  <a:spcBef>
                    <a:spcPts val="0"/>
                  </a:spcBef>
                  <a:spcAft>
                    <a:spcPts val="600"/>
                  </a:spcAft>
                </a:pPr>
                <a14:m>
                  <m:oMath xmlns:m="http://schemas.openxmlformats.org/officeDocument/2006/math">
                    <m:f>
                      <m:fPr>
                        <m:ctrlPr>
                          <a:rPr lang="en-US" i="1">
                            <a:solidFill>
                              <a:srgbClr val="000000"/>
                            </a:solidFill>
                            <a:latin typeface="Cambria Math" panose="02040503050406030204" pitchFamily="18" charset="0"/>
                            <a:ea typeface="Arial" panose="020B0604020202020204" pitchFamily="34" charset="0"/>
                          </a:rPr>
                        </m:ctrlPr>
                      </m:fPr>
                      <m:num>
                        <m:r>
                          <a:rPr lang="en-US" i="1">
                            <a:solidFill>
                              <a:srgbClr val="000000"/>
                            </a:solidFill>
                            <a:latin typeface="Cambria Math" panose="02040503050406030204" pitchFamily="18" charset="0"/>
                            <a:ea typeface="Arial" panose="020B0604020202020204" pitchFamily="34" charset="0"/>
                          </a:rPr>
                          <m:t>𝑑</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𝑝</m:t>
                            </m:r>
                          </m:e>
                        </m:acc>
                      </m:num>
                      <m:den>
                        <m:r>
                          <a:rPr lang="en-US" i="1">
                            <a:solidFill>
                              <a:srgbClr val="000000"/>
                            </a:solidFill>
                            <a:latin typeface="Cambria Math" panose="02040503050406030204" pitchFamily="18" charset="0"/>
                            <a:ea typeface="Arial" panose="020B0604020202020204" pitchFamily="34" charset="0"/>
                          </a:rPr>
                          <m:t>𝑑𝑡</m:t>
                        </m:r>
                      </m:den>
                    </m:f>
                    <m:r>
                      <a:rPr lang="en-US" i="1">
                        <a:solidFill>
                          <a:srgbClr val="000000"/>
                        </a:solidFill>
                        <a:latin typeface="Cambria Math" panose="02040503050406030204" pitchFamily="18" charset="0"/>
                        <a:ea typeface="Arial" panose="020B0604020202020204" pitchFamily="34" charset="0"/>
                      </a:rPr>
                      <m:t>=</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𝐹</m:t>
                        </m:r>
                      </m:e>
                    </m:acc>
                    <m:r>
                      <a:rPr lang="en-US" i="1">
                        <a:solidFill>
                          <a:srgbClr val="000000"/>
                        </a:solidFill>
                        <a:latin typeface="Cambria Math" panose="02040503050406030204" pitchFamily="18" charset="0"/>
                        <a:ea typeface="Arial" panose="020B0604020202020204" pitchFamily="34" charset="0"/>
                      </a:rPr>
                      <m:t>=</m:t>
                    </m:r>
                    <m:r>
                      <a:rPr lang="en-US" i="1">
                        <a:solidFill>
                          <a:srgbClr val="000000"/>
                        </a:solidFill>
                        <a:latin typeface="Cambria Math" panose="02040503050406030204" pitchFamily="18" charset="0"/>
                        <a:ea typeface="Arial" panose="020B0604020202020204" pitchFamily="34" charset="0"/>
                      </a:rPr>
                      <m:t>𝑒</m:t>
                    </m:r>
                    <m:r>
                      <a:rPr lang="en-US" i="1">
                        <a:solidFill>
                          <a:srgbClr val="000000"/>
                        </a:solidFill>
                        <a:latin typeface="Cambria Math" panose="02040503050406030204" pitchFamily="18" charset="0"/>
                        <a:ea typeface="Arial" panose="020B0604020202020204" pitchFamily="34" charset="0"/>
                      </a:rPr>
                      <m:t>[</m:t>
                    </m:r>
                    <m:sSub>
                      <m:sSubPr>
                        <m:ctrlPr>
                          <a:rPr lang="en-US" i="1">
                            <a:solidFill>
                              <a:srgbClr val="000000"/>
                            </a:solidFill>
                            <a:latin typeface="Cambria Math" panose="02040503050406030204" pitchFamily="18" charset="0"/>
                            <a:ea typeface="Arial" panose="020B0604020202020204" pitchFamily="34" charset="0"/>
                          </a:rPr>
                        </m:ctrlPr>
                      </m:sSubPr>
                      <m:e>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𝐸</m:t>
                            </m:r>
                          </m:e>
                        </m:acc>
                      </m:e>
                      <m:sub>
                        <m:r>
                          <a:rPr lang="en-US" i="1">
                            <a:solidFill>
                              <a:srgbClr val="000000"/>
                            </a:solidFill>
                            <a:latin typeface="Cambria Math" panose="02040503050406030204" pitchFamily="18" charset="0"/>
                            <a:ea typeface="Arial" panose="020B0604020202020204" pitchFamily="34" charset="0"/>
                          </a:rPr>
                          <m:t>0</m:t>
                        </m:r>
                      </m:sub>
                    </m:sSub>
                    <m:r>
                      <a:rPr lang="en-US" i="1">
                        <a:solidFill>
                          <a:srgbClr val="000000"/>
                        </a:solidFill>
                        <a:latin typeface="Cambria Math" panose="02040503050406030204" pitchFamily="18" charset="0"/>
                        <a:ea typeface="Arial" panose="020B0604020202020204" pitchFamily="34" charset="0"/>
                      </a:rPr>
                      <m:t>(</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𝑟</m:t>
                        </m:r>
                      </m:e>
                    </m:acc>
                  </m:oMath>
                </a14:m>
                <a:r>
                  <a:rPr lang="en-US" dirty="0">
                    <a:solidFill>
                      <a:srgbClr val="000000"/>
                    </a:solidFill>
                    <a:latin typeface="Times New Roman" panose="02020603050405020304" pitchFamily="18" charset="0"/>
                    <a:ea typeface="Arial" panose="020B0604020202020204" pitchFamily="34" charset="0"/>
                  </a:rPr>
                  <a:t>,t)+</a:t>
                </a:r>
                <a14:m>
                  <m:oMath xmlns:m="http://schemas.openxmlformats.org/officeDocument/2006/math">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𝑣</m:t>
                        </m:r>
                      </m:e>
                    </m:acc>
                    <m:r>
                      <a:rPr lang="en-US" i="1">
                        <a:solidFill>
                          <a:srgbClr val="000000"/>
                        </a:solidFill>
                        <a:latin typeface="Cambria Math" panose="02040503050406030204" pitchFamily="18" charset="0"/>
                        <a:ea typeface="Arial" panose="020B0604020202020204" pitchFamily="34" charset="0"/>
                      </a:rPr>
                      <m:t>×</m:t>
                    </m:r>
                    <m:sSub>
                      <m:sSubPr>
                        <m:ctrlPr>
                          <a:rPr lang="en-US" i="1">
                            <a:solidFill>
                              <a:srgbClr val="000000"/>
                            </a:solidFill>
                            <a:latin typeface="Cambria Math" panose="02040503050406030204" pitchFamily="18" charset="0"/>
                            <a:ea typeface="Arial" panose="020B0604020202020204" pitchFamily="34" charset="0"/>
                          </a:rPr>
                        </m:ctrlPr>
                      </m:sSubPr>
                      <m:e>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𝐵</m:t>
                            </m:r>
                          </m:e>
                        </m:acc>
                      </m:e>
                      <m:sub>
                        <m:r>
                          <a:rPr lang="en-US" i="1">
                            <a:solidFill>
                              <a:srgbClr val="000000"/>
                            </a:solidFill>
                            <a:latin typeface="Cambria Math" panose="02040503050406030204" pitchFamily="18" charset="0"/>
                            <a:ea typeface="Arial" panose="020B0604020202020204" pitchFamily="34" charset="0"/>
                          </a:rPr>
                          <m:t>0</m:t>
                        </m:r>
                      </m:sub>
                    </m:sSub>
                    <m:r>
                      <a:rPr lang="en-US" i="1">
                        <a:solidFill>
                          <a:srgbClr val="000000"/>
                        </a:solidFill>
                        <a:latin typeface="Cambria Math" panose="02040503050406030204" pitchFamily="18" charset="0"/>
                        <a:ea typeface="Arial" panose="020B0604020202020204" pitchFamily="34" charset="0"/>
                      </a:rPr>
                      <m:t>(</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𝑟</m:t>
                        </m:r>
                      </m:e>
                    </m:acc>
                    <m:r>
                      <a:rPr lang="en-US" i="1">
                        <a:solidFill>
                          <a:srgbClr val="000000"/>
                        </a:solidFill>
                        <a:latin typeface="Cambria Math" panose="02040503050406030204" pitchFamily="18" charset="0"/>
                        <a:ea typeface="Arial" panose="020B0604020202020204" pitchFamily="34" charset="0"/>
                      </a:rPr>
                      <m:t>,</m:t>
                    </m:r>
                    <m:r>
                      <a:rPr lang="en-US" i="1">
                        <a:solidFill>
                          <a:srgbClr val="000000"/>
                        </a:solidFill>
                        <a:latin typeface="Cambria Math" panose="02040503050406030204" pitchFamily="18" charset="0"/>
                        <a:ea typeface="Arial" panose="020B0604020202020204" pitchFamily="34" charset="0"/>
                      </a:rPr>
                      <m:t>𝑡</m:t>
                    </m:r>
                    <m:r>
                      <a:rPr lang="en-US" i="1">
                        <a:solidFill>
                          <a:srgbClr val="000000"/>
                        </a:solidFill>
                        <a:latin typeface="Cambria Math" panose="02040503050406030204" pitchFamily="18" charset="0"/>
                        <a:ea typeface="Arial" panose="020B0604020202020204" pitchFamily="34" charset="0"/>
                      </a:rPr>
                      <m:t>)] </m:t>
                    </m:r>
                  </m:oMath>
                </a14:m>
                <a:r>
                  <a:rPr lang="en-US" dirty="0">
                    <a:solidFill>
                      <a:srgbClr val="000000"/>
                    </a:solidFill>
                    <a:latin typeface="Times New Roman" panose="02020603050405020304" pitchFamily="18" charset="0"/>
                    <a:ea typeface="Arial" panose="020B0604020202020204" pitchFamily="34" charset="0"/>
                  </a:rPr>
                  <a:t>, </a:t>
                </a:r>
              </a:p>
              <a:p>
                <a:pPr marL="0" marR="0" algn="just">
                  <a:spcBef>
                    <a:spcPts val="0"/>
                  </a:spcBef>
                  <a:spcAft>
                    <a:spcPts val="600"/>
                  </a:spcAft>
                </a:pPr>
                <a:r>
                  <a:rPr lang="en-US" dirty="0">
                    <a:solidFill>
                      <a:srgbClr val="0000FF"/>
                    </a:solidFill>
                    <a:latin typeface="+mn-lt"/>
                    <a:ea typeface="Arial" panose="020B0604020202020204" pitchFamily="34" charset="0"/>
                  </a:rPr>
                  <a:t>where </a:t>
                </a:r>
                <a14:m>
                  <m:oMath xmlns:m="http://schemas.openxmlformats.org/officeDocument/2006/math">
                    <m:acc>
                      <m:accPr>
                        <m:chr m:val="⃗"/>
                        <m:ctrlPr>
                          <a:rPr lang="en-US" i="1" smtClean="0">
                            <a:solidFill>
                              <a:schemeClr val="accent6">
                                <a:lumMod val="50000"/>
                              </a:schemeClr>
                            </a:solidFill>
                            <a:latin typeface="Cambria Math" panose="02040503050406030204" pitchFamily="18" charset="0"/>
                            <a:ea typeface="Arial" panose="020B0604020202020204" pitchFamily="34" charset="0"/>
                          </a:rPr>
                        </m:ctrlPr>
                      </m:accPr>
                      <m:e>
                        <m:r>
                          <a:rPr lang="en-US" i="1">
                            <a:solidFill>
                              <a:schemeClr val="accent6">
                                <a:lumMod val="50000"/>
                              </a:schemeClr>
                            </a:solidFill>
                            <a:latin typeface="Cambria Math" panose="02040503050406030204" pitchFamily="18" charset="0"/>
                            <a:ea typeface="Arial" panose="020B0604020202020204" pitchFamily="34" charset="0"/>
                          </a:rPr>
                          <m:t>𝑣</m:t>
                        </m:r>
                      </m:e>
                    </m:acc>
                    <m:r>
                      <a:rPr lang="en-US" i="1">
                        <a:solidFill>
                          <a:schemeClr val="accent6">
                            <a:lumMod val="50000"/>
                          </a:schemeClr>
                        </a:solidFill>
                        <a:latin typeface="Cambria Math" panose="02040503050406030204" pitchFamily="18" charset="0"/>
                        <a:ea typeface="Arial" panose="020B0604020202020204" pitchFamily="34" charset="0"/>
                      </a:rPr>
                      <m:t> </m:t>
                    </m:r>
                  </m:oMath>
                </a14:m>
                <a:r>
                  <a:rPr lang="en-US" dirty="0">
                    <a:solidFill>
                      <a:schemeClr val="accent6">
                        <a:lumMod val="50000"/>
                      </a:schemeClr>
                    </a:solidFill>
                    <a:latin typeface="+mn-lt"/>
                    <a:ea typeface="Arial" panose="020B0604020202020204" pitchFamily="34" charset="0"/>
                  </a:rPr>
                  <a:t> </a:t>
                </a:r>
                <a:r>
                  <a:rPr lang="en-US" dirty="0">
                    <a:solidFill>
                      <a:srgbClr val="0000FF"/>
                    </a:solidFill>
                    <a:latin typeface="+mn-lt"/>
                    <a:ea typeface="Arial" panose="020B0604020202020204" pitchFamily="34" charset="0"/>
                  </a:rPr>
                  <a:t>is the particle velocity,  </a:t>
                </a:r>
                <a14:m>
                  <m:oMath xmlns:m="http://schemas.openxmlformats.org/officeDocument/2006/math">
                    <m:sSub>
                      <m:sSubPr>
                        <m:ctrlPr>
                          <a:rPr lang="en-US" i="1" smtClean="0">
                            <a:solidFill>
                              <a:schemeClr val="accent6">
                                <a:lumMod val="50000"/>
                              </a:schemeClr>
                            </a:solidFill>
                            <a:latin typeface="Cambria Math" panose="02040503050406030204" pitchFamily="18" charset="0"/>
                            <a:ea typeface="Arial" panose="020B0604020202020204" pitchFamily="34" charset="0"/>
                          </a:rPr>
                        </m:ctrlPr>
                      </m:sSubPr>
                      <m:e>
                        <m:acc>
                          <m:accPr>
                            <m:chr m:val="⃗"/>
                            <m:ctrlPr>
                              <a:rPr lang="en-US" i="1">
                                <a:solidFill>
                                  <a:schemeClr val="accent6">
                                    <a:lumMod val="50000"/>
                                  </a:schemeClr>
                                </a:solidFill>
                                <a:latin typeface="Cambria Math" panose="02040503050406030204" pitchFamily="18" charset="0"/>
                                <a:ea typeface="Arial" panose="020B0604020202020204" pitchFamily="34" charset="0"/>
                              </a:rPr>
                            </m:ctrlPr>
                          </m:accPr>
                          <m:e>
                            <m:r>
                              <a:rPr lang="en-US" i="1">
                                <a:solidFill>
                                  <a:schemeClr val="accent6">
                                    <a:lumMod val="50000"/>
                                  </a:schemeClr>
                                </a:solidFill>
                                <a:latin typeface="Cambria Math" panose="02040503050406030204" pitchFamily="18" charset="0"/>
                                <a:ea typeface="Arial" panose="020B0604020202020204" pitchFamily="34" charset="0"/>
                              </a:rPr>
                              <m:t>𝐸</m:t>
                            </m:r>
                          </m:e>
                        </m:acc>
                      </m:e>
                      <m:sub>
                        <m:r>
                          <a:rPr lang="en-US" i="1">
                            <a:solidFill>
                              <a:schemeClr val="accent6">
                                <a:lumMod val="50000"/>
                              </a:schemeClr>
                            </a:solidFill>
                            <a:latin typeface="Cambria Math" panose="02040503050406030204" pitchFamily="18" charset="0"/>
                            <a:ea typeface="Arial" panose="020B0604020202020204" pitchFamily="34" charset="0"/>
                          </a:rPr>
                          <m:t>0</m:t>
                        </m:r>
                      </m:sub>
                    </m:sSub>
                    <m:r>
                      <a:rPr lang="en-US" i="1">
                        <a:solidFill>
                          <a:schemeClr val="accent6">
                            <a:lumMod val="50000"/>
                          </a:schemeClr>
                        </a:solidFill>
                        <a:latin typeface="Cambria Math" panose="02040503050406030204" pitchFamily="18" charset="0"/>
                        <a:ea typeface="Arial" panose="020B0604020202020204" pitchFamily="34" charset="0"/>
                      </a:rPr>
                      <m:t>(</m:t>
                    </m:r>
                    <m:acc>
                      <m:accPr>
                        <m:chr m:val="⃗"/>
                        <m:ctrlPr>
                          <a:rPr lang="en-US" i="1">
                            <a:solidFill>
                              <a:schemeClr val="accent6">
                                <a:lumMod val="50000"/>
                              </a:schemeClr>
                            </a:solidFill>
                            <a:latin typeface="Cambria Math" panose="02040503050406030204" pitchFamily="18" charset="0"/>
                            <a:ea typeface="Arial" panose="020B0604020202020204" pitchFamily="34" charset="0"/>
                          </a:rPr>
                        </m:ctrlPr>
                      </m:accPr>
                      <m:e>
                        <m:r>
                          <a:rPr lang="en-US" i="1">
                            <a:solidFill>
                              <a:schemeClr val="accent6">
                                <a:lumMod val="50000"/>
                              </a:schemeClr>
                            </a:solidFill>
                            <a:latin typeface="Cambria Math" panose="02040503050406030204" pitchFamily="18" charset="0"/>
                            <a:ea typeface="Arial" panose="020B0604020202020204" pitchFamily="34" charset="0"/>
                          </a:rPr>
                          <m:t>𝑟</m:t>
                        </m:r>
                      </m:e>
                    </m:acc>
                  </m:oMath>
                </a14:m>
                <a:r>
                  <a:rPr lang="en-US" dirty="0">
                    <a:solidFill>
                      <a:schemeClr val="accent6">
                        <a:lumMod val="50000"/>
                      </a:schemeClr>
                    </a:solidFill>
                    <a:latin typeface="+mn-lt"/>
                    <a:ea typeface="Arial" panose="020B0604020202020204" pitchFamily="34" charset="0"/>
                  </a:rPr>
                  <a:t>,t) </a:t>
                </a:r>
                <a:r>
                  <a:rPr lang="en-US" dirty="0">
                    <a:solidFill>
                      <a:srgbClr val="0000FF"/>
                    </a:solidFill>
                    <a:latin typeface="+mn-lt"/>
                    <a:ea typeface="Arial" panose="020B0604020202020204" pitchFamily="34" charset="0"/>
                  </a:rPr>
                  <a:t>and </a:t>
                </a:r>
                <a14:m>
                  <m:oMath xmlns:m="http://schemas.openxmlformats.org/officeDocument/2006/math">
                    <m:sSub>
                      <m:sSubPr>
                        <m:ctrlPr>
                          <a:rPr lang="en-US" i="1" smtClean="0">
                            <a:solidFill>
                              <a:schemeClr val="accent6">
                                <a:lumMod val="50000"/>
                              </a:schemeClr>
                            </a:solidFill>
                            <a:latin typeface="Cambria Math" panose="02040503050406030204" pitchFamily="18" charset="0"/>
                            <a:ea typeface="Arial" panose="020B0604020202020204" pitchFamily="34" charset="0"/>
                          </a:rPr>
                        </m:ctrlPr>
                      </m:sSubPr>
                      <m:e>
                        <m:acc>
                          <m:accPr>
                            <m:chr m:val="⃗"/>
                            <m:ctrlPr>
                              <a:rPr lang="en-US" i="1">
                                <a:solidFill>
                                  <a:schemeClr val="accent6">
                                    <a:lumMod val="50000"/>
                                  </a:schemeClr>
                                </a:solidFill>
                                <a:latin typeface="Cambria Math" panose="02040503050406030204" pitchFamily="18" charset="0"/>
                                <a:ea typeface="Arial" panose="020B0604020202020204" pitchFamily="34" charset="0"/>
                              </a:rPr>
                            </m:ctrlPr>
                          </m:accPr>
                          <m:e>
                            <m:r>
                              <a:rPr lang="en-US" i="1">
                                <a:solidFill>
                                  <a:schemeClr val="accent6">
                                    <a:lumMod val="50000"/>
                                  </a:schemeClr>
                                </a:solidFill>
                                <a:latin typeface="Cambria Math" panose="02040503050406030204" pitchFamily="18" charset="0"/>
                                <a:ea typeface="Arial" panose="020B0604020202020204" pitchFamily="34" charset="0"/>
                              </a:rPr>
                              <m:t>𝐵</m:t>
                            </m:r>
                          </m:e>
                        </m:acc>
                      </m:e>
                      <m:sub>
                        <m:r>
                          <a:rPr lang="en-US" i="1">
                            <a:solidFill>
                              <a:schemeClr val="accent6">
                                <a:lumMod val="50000"/>
                              </a:schemeClr>
                            </a:solidFill>
                            <a:latin typeface="Cambria Math" panose="02040503050406030204" pitchFamily="18" charset="0"/>
                            <a:ea typeface="Arial" panose="020B0604020202020204" pitchFamily="34" charset="0"/>
                          </a:rPr>
                          <m:t>0</m:t>
                        </m:r>
                      </m:sub>
                    </m:sSub>
                    <m:r>
                      <a:rPr lang="en-US" i="1">
                        <a:solidFill>
                          <a:schemeClr val="accent6">
                            <a:lumMod val="50000"/>
                          </a:schemeClr>
                        </a:solidFill>
                        <a:latin typeface="Cambria Math" panose="02040503050406030204" pitchFamily="18" charset="0"/>
                        <a:ea typeface="Arial" panose="020B0604020202020204" pitchFamily="34" charset="0"/>
                      </a:rPr>
                      <m:t>(</m:t>
                    </m:r>
                    <m:acc>
                      <m:accPr>
                        <m:chr m:val="⃗"/>
                        <m:ctrlPr>
                          <a:rPr lang="en-US" i="1">
                            <a:solidFill>
                              <a:schemeClr val="accent6">
                                <a:lumMod val="50000"/>
                              </a:schemeClr>
                            </a:solidFill>
                            <a:latin typeface="Cambria Math" panose="02040503050406030204" pitchFamily="18" charset="0"/>
                            <a:ea typeface="Arial" panose="020B0604020202020204" pitchFamily="34" charset="0"/>
                          </a:rPr>
                        </m:ctrlPr>
                      </m:accPr>
                      <m:e>
                        <m:r>
                          <a:rPr lang="en-US" i="1">
                            <a:solidFill>
                              <a:schemeClr val="accent6">
                                <a:lumMod val="50000"/>
                              </a:schemeClr>
                            </a:solidFill>
                            <a:latin typeface="Cambria Math" panose="02040503050406030204" pitchFamily="18" charset="0"/>
                            <a:ea typeface="Arial" panose="020B0604020202020204" pitchFamily="34" charset="0"/>
                          </a:rPr>
                          <m:t>𝑟</m:t>
                        </m:r>
                      </m:e>
                    </m:acc>
                    <m:r>
                      <a:rPr lang="en-US" i="1">
                        <a:solidFill>
                          <a:schemeClr val="accent6">
                            <a:lumMod val="50000"/>
                          </a:schemeClr>
                        </a:solidFill>
                        <a:latin typeface="Cambria Math" panose="02040503050406030204" pitchFamily="18" charset="0"/>
                        <a:ea typeface="Arial" panose="020B0604020202020204" pitchFamily="34" charset="0"/>
                      </a:rPr>
                      <m:t>,</m:t>
                    </m:r>
                    <m:r>
                      <a:rPr lang="en-US" i="1">
                        <a:solidFill>
                          <a:schemeClr val="accent6">
                            <a:lumMod val="50000"/>
                          </a:schemeClr>
                        </a:solidFill>
                        <a:latin typeface="Cambria Math" panose="02040503050406030204" pitchFamily="18" charset="0"/>
                        <a:ea typeface="Arial" panose="020B0604020202020204" pitchFamily="34" charset="0"/>
                      </a:rPr>
                      <m:t>𝑡</m:t>
                    </m:r>
                    <m:r>
                      <a:rPr lang="en-US" i="1">
                        <a:solidFill>
                          <a:schemeClr val="accent6">
                            <a:lumMod val="50000"/>
                          </a:schemeClr>
                        </a:solidFill>
                        <a:latin typeface="Cambria Math" panose="02040503050406030204" pitchFamily="18" charset="0"/>
                        <a:ea typeface="Arial" panose="020B0604020202020204" pitchFamily="34" charset="0"/>
                      </a:rPr>
                      <m:t>)</m:t>
                    </m:r>
                  </m:oMath>
                </a14:m>
                <a:r>
                  <a:rPr lang="en-US" dirty="0">
                    <a:solidFill>
                      <a:schemeClr val="accent6">
                        <a:lumMod val="50000"/>
                      </a:schemeClr>
                    </a:solidFill>
                    <a:latin typeface="+mn-lt"/>
                    <a:ea typeface="Arial" panose="020B0604020202020204" pitchFamily="34" charset="0"/>
                  </a:rPr>
                  <a:t> </a:t>
                </a:r>
                <a:r>
                  <a:rPr lang="en-US" dirty="0">
                    <a:solidFill>
                      <a:srgbClr val="0000FF"/>
                    </a:solidFill>
                    <a:latin typeface="+mn-lt"/>
                    <a:ea typeface="Arial" panose="020B0604020202020204" pitchFamily="34" charset="0"/>
                  </a:rPr>
                  <a:t>are RF electric and magnetic field oscillating at the cavity resonance frequency </a:t>
                </a:r>
                <a:r>
                  <a:rPr lang="en-US" dirty="0">
                    <a:solidFill>
                      <a:schemeClr val="accent6">
                        <a:lumMod val="50000"/>
                      </a:schemeClr>
                    </a:solidFill>
                    <a:latin typeface="Cambria Math" panose="02040503050406030204" pitchFamily="18" charset="0"/>
                    <a:ea typeface="Arial" panose="020B0604020202020204" pitchFamily="34" charset="0"/>
                  </a:rPr>
                  <a:t>ω</a:t>
                </a:r>
                <a:r>
                  <a:rPr lang="en-US" dirty="0">
                    <a:solidFill>
                      <a:srgbClr val="0000FF"/>
                    </a:solidFill>
                    <a:latin typeface="Cambria Math" panose="02040503050406030204" pitchFamily="18" charset="0"/>
                    <a:ea typeface="Arial" panose="020B0604020202020204" pitchFamily="34" charset="0"/>
                  </a:rPr>
                  <a:t>:</a:t>
                </a:r>
                <a:endParaRPr lang="en-US" dirty="0">
                  <a:solidFill>
                    <a:srgbClr val="0000FF"/>
                  </a:solidFill>
                  <a:latin typeface="Times New Roman" panose="02020603050405020304" pitchFamily="18" charset="0"/>
                  <a:ea typeface="Arial" panose="020B0604020202020204" pitchFamily="34" charset="0"/>
                </a:endParaRPr>
              </a:p>
              <a:p>
                <a:pPr marL="0" marR="0" algn="just">
                  <a:spcBef>
                    <a:spcPts val="0"/>
                  </a:spcBef>
                  <a:spcAft>
                    <a:spcPts val="600"/>
                  </a:spcAft>
                </a:pPr>
                <a:r>
                  <a:rPr lang="en-US" dirty="0">
                    <a:solidFill>
                      <a:srgbClr val="000000"/>
                    </a:solidFill>
                    <a:latin typeface="Cambria Math" panose="02040503050406030204" pitchFamily="18" charset="0"/>
                    <a:ea typeface="Arial" panose="020B0604020202020204" pitchFamily="34" charset="0"/>
                  </a:rPr>
                  <a:t> </a:t>
                </a:r>
                <a:endParaRPr lang="en-US" dirty="0">
                  <a:solidFill>
                    <a:srgbClr val="000000"/>
                  </a:solidFill>
                  <a:latin typeface="Times New Roman" panose="02020603050405020304" pitchFamily="18" charset="0"/>
                  <a:ea typeface="Arial" panose="020B0604020202020204" pitchFamily="34" charset="0"/>
                </a:endParaRPr>
              </a:p>
              <a:p>
                <a:pPr marL="0" marR="0" indent="1314450" algn="just">
                  <a:spcBef>
                    <a:spcPts val="0"/>
                  </a:spcBef>
                  <a:spcAft>
                    <a:spcPts val="600"/>
                  </a:spcAft>
                </a:pPr>
                <a14:m>
                  <m:oMath xmlns:m="http://schemas.openxmlformats.org/officeDocument/2006/math">
                    <m:sSub>
                      <m:sSubPr>
                        <m:ctrlPr>
                          <a:rPr lang="en-US" i="1">
                            <a:solidFill>
                              <a:srgbClr val="000000"/>
                            </a:solidFill>
                            <a:latin typeface="Cambria Math" panose="02040503050406030204" pitchFamily="18" charset="0"/>
                            <a:ea typeface="Arial" panose="020B0604020202020204" pitchFamily="34" charset="0"/>
                          </a:rPr>
                        </m:ctrlPr>
                      </m:sSubPr>
                      <m:e>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𝐸</m:t>
                            </m:r>
                          </m:e>
                        </m:acc>
                      </m:e>
                      <m:sub>
                        <m:r>
                          <a:rPr lang="en-US" i="1">
                            <a:solidFill>
                              <a:srgbClr val="000000"/>
                            </a:solidFill>
                            <a:latin typeface="Cambria Math" panose="02040503050406030204" pitchFamily="18" charset="0"/>
                            <a:ea typeface="Arial" panose="020B0604020202020204" pitchFamily="34" charset="0"/>
                          </a:rPr>
                          <m:t>0</m:t>
                        </m:r>
                      </m:sub>
                    </m:sSub>
                    <m:r>
                      <a:rPr lang="en-US" i="1">
                        <a:solidFill>
                          <a:srgbClr val="000000"/>
                        </a:solidFill>
                        <a:latin typeface="Cambria Math" panose="02040503050406030204" pitchFamily="18" charset="0"/>
                        <a:ea typeface="Arial" panose="020B0604020202020204" pitchFamily="34" charset="0"/>
                      </a:rPr>
                      <m:t>(</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𝑟</m:t>
                        </m:r>
                      </m:e>
                    </m:acc>
                  </m:oMath>
                </a14:m>
                <a:r>
                  <a:rPr lang="en-US" dirty="0">
                    <a:solidFill>
                      <a:srgbClr val="000000"/>
                    </a:solidFill>
                    <a:latin typeface="Times New Roman" panose="02020603050405020304" pitchFamily="18" charset="0"/>
                    <a:ea typeface="Arial" panose="020B0604020202020204" pitchFamily="34" charset="0"/>
                  </a:rPr>
                  <a:t>,t) =</a:t>
                </a:r>
                <a14:m>
                  <m:oMath xmlns:m="http://schemas.openxmlformats.org/officeDocument/2006/math">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𝐸</m:t>
                        </m:r>
                      </m:e>
                    </m:acc>
                    <m:r>
                      <a:rPr lang="en-US" i="1">
                        <a:solidFill>
                          <a:srgbClr val="000000"/>
                        </a:solidFill>
                        <a:latin typeface="Cambria Math" panose="02040503050406030204" pitchFamily="18" charset="0"/>
                        <a:ea typeface="Arial" panose="020B0604020202020204" pitchFamily="34" charset="0"/>
                      </a:rPr>
                      <m:t>(</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𝑟</m:t>
                        </m:r>
                      </m:e>
                    </m:acc>
                  </m:oMath>
                </a14:m>
                <a:r>
                  <a:rPr lang="en-US" dirty="0">
                    <a:solidFill>
                      <a:srgbClr val="000000"/>
                    </a:solidFill>
                    <a:latin typeface="Times New Roman" panose="02020603050405020304" pitchFamily="18" charset="0"/>
                    <a:ea typeface="Arial" panose="020B0604020202020204" pitchFamily="34" charset="0"/>
                  </a:rPr>
                  <a:t>)</a:t>
                </a:r>
                <a14:m>
                  <m:oMath xmlns:m="http://schemas.openxmlformats.org/officeDocument/2006/math">
                    <m:r>
                      <a:rPr lang="en-US" i="1">
                        <a:solidFill>
                          <a:srgbClr val="000000"/>
                        </a:solidFill>
                        <a:latin typeface="Cambria Math" panose="02040503050406030204" pitchFamily="18" charset="0"/>
                        <a:ea typeface="Arial" panose="020B0604020202020204" pitchFamily="34" charset="0"/>
                      </a:rPr>
                      <m:t> </m:t>
                    </m:r>
                    <m:sSup>
                      <m:sSupPr>
                        <m:ctrlPr>
                          <a:rPr lang="en-US" i="1">
                            <a:solidFill>
                              <a:srgbClr val="000000"/>
                            </a:solidFill>
                            <a:latin typeface="Cambria Math" panose="02040503050406030204" pitchFamily="18" charset="0"/>
                            <a:ea typeface="Arial" panose="020B0604020202020204" pitchFamily="34" charset="0"/>
                          </a:rPr>
                        </m:ctrlPr>
                      </m:sSupPr>
                      <m:e>
                        <m:r>
                          <a:rPr lang="en-US" i="1">
                            <a:solidFill>
                              <a:srgbClr val="000000"/>
                            </a:solidFill>
                            <a:latin typeface="Cambria Math" panose="02040503050406030204" pitchFamily="18" charset="0"/>
                            <a:ea typeface="Arial" panose="020B0604020202020204" pitchFamily="34" charset="0"/>
                          </a:rPr>
                          <m:t>𝑒</m:t>
                        </m:r>
                      </m:e>
                      <m:sup>
                        <m:r>
                          <a:rPr lang="en-US" i="1">
                            <a:solidFill>
                              <a:srgbClr val="000000"/>
                            </a:solidFill>
                            <a:latin typeface="Cambria Math" panose="02040503050406030204" pitchFamily="18" charset="0"/>
                            <a:ea typeface="Arial" panose="020B0604020202020204" pitchFamily="34" charset="0"/>
                          </a:rPr>
                          <m:t>𝑖</m:t>
                        </m:r>
                        <m:r>
                          <m:rPr>
                            <m:sty m:val="p"/>
                          </m:rPr>
                          <a:rPr lang="en-US">
                            <a:solidFill>
                              <a:srgbClr val="000000"/>
                            </a:solidFill>
                            <a:latin typeface="Cambria Math" panose="02040503050406030204" pitchFamily="18" charset="0"/>
                            <a:ea typeface="Arial" panose="020B0604020202020204" pitchFamily="34" charset="0"/>
                          </a:rPr>
                          <m:t>ωt</m:t>
                        </m:r>
                      </m:sup>
                    </m:sSup>
                  </m:oMath>
                </a14:m>
                <a:r>
                  <a:rPr lang="en-US" dirty="0">
                    <a:solidFill>
                      <a:srgbClr val="000000"/>
                    </a:solidFill>
                    <a:latin typeface="Times New Roman" panose="02020603050405020304" pitchFamily="18" charset="0"/>
                    <a:ea typeface="Arial" panose="020B0604020202020204" pitchFamily="34" charset="0"/>
                  </a:rPr>
                  <a:t>                                        </a:t>
                </a:r>
              </a:p>
              <a:p>
                <a:pPr marL="0" marR="0" indent="1314450" algn="just">
                  <a:spcBef>
                    <a:spcPts val="0"/>
                  </a:spcBef>
                  <a:spcAft>
                    <a:spcPts val="600"/>
                  </a:spcAft>
                </a:pPr>
                <a14:m>
                  <m:oMath xmlns:m="http://schemas.openxmlformats.org/officeDocument/2006/math">
                    <m:sSub>
                      <m:sSubPr>
                        <m:ctrlPr>
                          <a:rPr lang="en-US" i="1">
                            <a:solidFill>
                              <a:srgbClr val="000000"/>
                            </a:solidFill>
                            <a:latin typeface="Cambria Math" panose="02040503050406030204" pitchFamily="18" charset="0"/>
                            <a:ea typeface="Arial" panose="020B0604020202020204" pitchFamily="34" charset="0"/>
                          </a:rPr>
                        </m:ctrlPr>
                      </m:sSubPr>
                      <m:e>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𝐵</m:t>
                            </m:r>
                          </m:e>
                        </m:acc>
                      </m:e>
                      <m:sub>
                        <m:r>
                          <a:rPr lang="en-US" i="1">
                            <a:solidFill>
                              <a:srgbClr val="000000"/>
                            </a:solidFill>
                            <a:latin typeface="Cambria Math" panose="02040503050406030204" pitchFamily="18" charset="0"/>
                            <a:ea typeface="Arial" panose="020B0604020202020204" pitchFamily="34" charset="0"/>
                          </a:rPr>
                          <m:t>0</m:t>
                        </m:r>
                      </m:sub>
                    </m:sSub>
                    <m:r>
                      <a:rPr lang="en-US" i="1">
                        <a:solidFill>
                          <a:srgbClr val="000000"/>
                        </a:solidFill>
                        <a:latin typeface="Cambria Math" panose="02040503050406030204" pitchFamily="18" charset="0"/>
                        <a:ea typeface="Arial" panose="020B0604020202020204" pitchFamily="34" charset="0"/>
                      </a:rPr>
                      <m:t>(</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𝑟</m:t>
                        </m:r>
                      </m:e>
                    </m:acc>
                  </m:oMath>
                </a14:m>
                <a:r>
                  <a:rPr lang="en-US" dirty="0">
                    <a:solidFill>
                      <a:srgbClr val="000000"/>
                    </a:solidFill>
                    <a:latin typeface="Times New Roman" panose="02020603050405020304" pitchFamily="18" charset="0"/>
                    <a:ea typeface="Arial" panose="020B0604020202020204" pitchFamily="34" charset="0"/>
                  </a:rPr>
                  <a:t>,t) =</a:t>
                </a:r>
                <a14:m>
                  <m:oMath xmlns:m="http://schemas.openxmlformats.org/officeDocument/2006/math">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𝐵</m:t>
                        </m:r>
                      </m:e>
                    </m:acc>
                    <m:r>
                      <a:rPr lang="en-US" i="1">
                        <a:solidFill>
                          <a:srgbClr val="000000"/>
                        </a:solidFill>
                        <a:latin typeface="Cambria Math" panose="02040503050406030204" pitchFamily="18" charset="0"/>
                        <a:ea typeface="Arial" panose="020B0604020202020204" pitchFamily="34" charset="0"/>
                      </a:rPr>
                      <m:t>(</m:t>
                    </m:r>
                    <m:acc>
                      <m:accPr>
                        <m:chr m:val="⃗"/>
                        <m:ctrlPr>
                          <a:rPr lang="en-US" i="1">
                            <a:solidFill>
                              <a:srgbClr val="000000"/>
                            </a:solidFill>
                            <a:latin typeface="Cambria Math" panose="02040503050406030204" pitchFamily="18" charset="0"/>
                            <a:ea typeface="Arial" panose="020B0604020202020204" pitchFamily="34" charset="0"/>
                          </a:rPr>
                        </m:ctrlPr>
                      </m:accPr>
                      <m:e>
                        <m:r>
                          <a:rPr lang="en-US" i="1">
                            <a:solidFill>
                              <a:srgbClr val="000000"/>
                            </a:solidFill>
                            <a:latin typeface="Cambria Math" panose="02040503050406030204" pitchFamily="18" charset="0"/>
                            <a:ea typeface="Arial" panose="020B0604020202020204" pitchFamily="34" charset="0"/>
                          </a:rPr>
                          <m:t>𝑟</m:t>
                        </m:r>
                      </m:e>
                    </m:acc>
                  </m:oMath>
                </a14:m>
                <a:r>
                  <a:rPr lang="en-US" dirty="0">
                    <a:solidFill>
                      <a:srgbClr val="000000"/>
                    </a:solidFill>
                    <a:latin typeface="Times New Roman" panose="02020603050405020304" pitchFamily="18" charset="0"/>
                    <a:ea typeface="Arial" panose="020B0604020202020204" pitchFamily="34" charset="0"/>
                  </a:rPr>
                  <a:t>)</a:t>
                </a:r>
                <a14:m>
                  <m:oMath xmlns:m="http://schemas.openxmlformats.org/officeDocument/2006/math">
                    <m:r>
                      <a:rPr lang="en-US" i="1">
                        <a:solidFill>
                          <a:srgbClr val="000000"/>
                        </a:solidFill>
                        <a:latin typeface="Cambria Math" panose="02040503050406030204" pitchFamily="18" charset="0"/>
                        <a:ea typeface="Arial" panose="020B0604020202020204" pitchFamily="34" charset="0"/>
                      </a:rPr>
                      <m:t> </m:t>
                    </m:r>
                    <m:sSup>
                      <m:sSupPr>
                        <m:ctrlPr>
                          <a:rPr lang="en-US" i="1">
                            <a:solidFill>
                              <a:srgbClr val="000000"/>
                            </a:solidFill>
                            <a:latin typeface="Cambria Math" panose="02040503050406030204" pitchFamily="18" charset="0"/>
                            <a:ea typeface="Arial" panose="020B0604020202020204" pitchFamily="34" charset="0"/>
                          </a:rPr>
                        </m:ctrlPr>
                      </m:sSupPr>
                      <m:e>
                        <m:r>
                          <a:rPr lang="en-US" i="1">
                            <a:solidFill>
                              <a:srgbClr val="000000"/>
                            </a:solidFill>
                            <a:latin typeface="Cambria Math" panose="02040503050406030204" pitchFamily="18" charset="0"/>
                            <a:ea typeface="Arial" panose="020B0604020202020204" pitchFamily="34" charset="0"/>
                          </a:rPr>
                          <m:t>𝑒</m:t>
                        </m:r>
                      </m:e>
                      <m:sup>
                        <m:r>
                          <a:rPr lang="en-US" i="1">
                            <a:solidFill>
                              <a:srgbClr val="000000"/>
                            </a:solidFill>
                            <a:latin typeface="Cambria Math" panose="02040503050406030204" pitchFamily="18" charset="0"/>
                            <a:ea typeface="Arial" panose="020B0604020202020204" pitchFamily="34" charset="0"/>
                          </a:rPr>
                          <m:t>𝑖</m:t>
                        </m:r>
                        <m:r>
                          <m:rPr>
                            <m:sty m:val="p"/>
                          </m:rPr>
                          <a:rPr lang="en-US">
                            <a:solidFill>
                              <a:srgbClr val="000000"/>
                            </a:solidFill>
                            <a:latin typeface="Cambria Math" panose="02040503050406030204" pitchFamily="18" charset="0"/>
                            <a:ea typeface="Arial" panose="020B0604020202020204" pitchFamily="34" charset="0"/>
                          </a:rPr>
                          <m:t>ωt</m:t>
                        </m:r>
                      </m:sup>
                    </m:sSup>
                  </m:oMath>
                </a14:m>
                <a:r>
                  <a:rPr lang="en-US" dirty="0">
                    <a:solidFill>
                      <a:srgbClr val="000000"/>
                    </a:solidFill>
                    <a:latin typeface="Times New Roman" panose="02020603050405020304" pitchFamily="18" charset="0"/>
                    <a:ea typeface="Arial" panose="020B0604020202020204" pitchFamily="34" charset="0"/>
                  </a:rPr>
                  <a:t>                                                         </a:t>
                </a:r>
              </a:p>
            </p:txBody>
          </p:sp>
        </mc:Choice>
        <mc:Fallback xmlns="">
          <p:sp>
            <p:nvSpPr>
              <p:cNvPr id="7" name="Rectangle 6">
                <a:extLst>
                  <a:ext uri="{FF2B5EF4-FFF2-40B4-BE49-F238E27FC236}">
                    <a16:creationId xmlns:a16="http://schemas.microsoft.com/office/drawing/2014/main" id="{6870CD21-FFE4-4721-BBD2-573EC553C548}"/>
                  </a:ext>
                </a:extLst>
              </p:cNvPr>
              <p:cNvSpPr>
                <a:spLocks noRot="1" noChangeAspect="1" noMove="1" noResize="1" noEditPoints="1" noAdjustHandles="1" noChangeArrowheads="1" noChangeShapeType="1" noTextEdit="1"/>
              </p:cNvSpPr>
              <p:nvPr/>
            </p:nvSpPr>
            <p:spPr>
              <a:xfrm>
                <a:off x="368300" y="1140809"/>
                <a:ext cx="8407400" cy="4576381"/>
              </a:xfrm>
              <a:prstGeom prst="rect">
                <a:avLst/>
              </a:prstGeom>
              <a:blipFill>
                <a:blip r:embed="rId3"/>
                <a:stretch>
                  <a:fillRect l="-1087" t="-1065" r="-1087" b="-2130"/>
                </a:stretch>
              </a:blipFill>
            </p:spPr>
            <p:txBody>
              <a:bodyPr/>
              <a:lstStyle/>
              <a:p>
                <a:r>
                  <a:rPr lang="en-US">
                    <a:noFill/>
                  </a:rPr>
                  <a:t> </a:t>
                </a:r>
              </a:p>
            </p:txBody>
          </p:sp>
        </mc:Fallback>
      </mc:AlternateContent>
    </p:spTree>
    <p:extLst>
      <p:ext uri="{BB962C8B-B14F-4D97-AF65-F5344CB8AC3E}">
        <p14:creationId xmlns:p14="http://schemas.microsoft.com/office/powerpoint/2010/main" val="85724745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250</a:t>
            </a:fld>
            <a:endParaRPr lang="en-US" dirty="0"/>
          </a:p>
        </p:txBody>
      </p:sp>
      <p:sp>
        <p:nvSpPr>
          <p:cNvPr id="2" name="TextBox 1">
            <a:extLst>
              <a:ext uri="{FF2B5EF4-FFF2-40B4-BE49-F238E27FC236}">
                <a16:creationId xmlns:a16="http://schemas.microsoft.com/office/drawing/2014/main" id="{D95F6C1A-0AA4-4735-A8AE-69F17ECEFBC8}"/>
              </a:ext>
            </a:extLst>
          </p:cNvPr>
          <p:cNvSpPr txBox="1"/>
          <p:nvPr/>
        </p:nvSpPr>
        <p:spPr>
          <a:xfrm>
            <a:off x="222251" y="888521"/>
            <a:ext cx="8800980" cy="5262979"/>
          </a:xfrm>
          <a:prstGeom prst="rect">
            <a:avLst/>
          </a:prstGeom>
          <a:noFill/>
        </p:spPr>
        <p:txBody>
          <a:bodyPr wrap="square" rtlCol="0">
            <a:spAutoFit/>
          </a:bodyPr>
          <a:lstStyle/>
          <a:p>
            <a:r>
              <a:rPr lang="en-US" dirty="0"/>
              <a:t>In the infinite chain of cavities equation (1) has solution (travelling wave):</a:t>
            </a:r>
          </a:p>
          <a:p>
            <a:endParaRPr lang="en-US" dirty="0"/>
          </a:p>
          <a:p>
            <a:endParaRPr lang="en-US" dirty="0"/>
          </a:p>
          <a:p>
            <a:r>
              <a:rPr lang="en-US" dirty="0"/>
              <a:t>and</a:t>
            </a:r>
          </a:p>
          <a:p>
            <a:endParaRPr lang="en-US" dirty="0"/>
          </a:p>
          <a:p>
            <a:endParaRPr lang="en-US" dirty="0"/>
          </a:p>
          <a:p>
            <a:r>
              <a:rPr lang="en-US" dirty="0"/>
              <a:t>For small </a:t>
            </a:r>
            <a:r>
              <a:rPr lang="en-US" i="1" dirty="0">
                <a:solidFill>
                  <a:schemeClr val="accent6">
                    <a:lumMod val="50000"/>
                  </a:schemeClr>
                </a:solidFill>
                <a:latin typeface="Times New Roman" panose="02020603050405020304" pitchFamily="18" charset="0"/>
                <a:cs typeface="Times New Roman" panose="02020603050405020304" pitchFamily="18" charset="0"/>
              </a:rPr>
              <a:t>K</a:t>
            </a:r>
            <a:r>
              <a:rPr lang="en-US" dirty="0"/>
              <a:t> we have:</a:t>
            </a:r>
          </a:p>
          <a:p>
            <a:endParaRPr lang="en-US" dirty="0"/>
          </a:p>
          <a:p>
            <a:endParaRPr lang="en-US" dirty="0"/>
          </a:p>
          <a:p>
            <a:r>
              <a:rPr lang="en-US" dirty="0"/>
              <a:t>One can see that </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912439BD-F9D4-49F9-82D9-238118513E9B}"/>
              </a:ext>
            </a:extLst>
          </p:cNvPr>
          <p:cNvPicPr>
            <a:picLocks noChangeAspect="1"/>
          </p:cNvPicPr>
          <p:nvPr/>
        </p:nvPicPr>
        <p:blipFill>
          <a:blip r:embed="rId3"/>
          <a:stretch>
            <a:fillRect/>
          </a:stretch>
        </p:blipFill>
        <p:spPr>
          <a:xfrm>
            <a:off x="311403" y="1726681"/>
            <a:ext cx="1219200" cy="495300"/>
          </a:xfrm>
          <a:prstGeom prst="rect">
            <a:avLst/>
          </a:prstGeom>
        </p:spPr>
      </p:pic>
      <p:pic>
        <p:nvPicPr>
          <p:cNvPr id="8" name="Picture 7">
            <a:extLst>
              <a:ext uri="{FF2B5EF4-FFF2-40B4-BE49-F238E27FC236}">
                <a16:creationId xmlns:a16="http://schemas.microsoft.com/office/drawing/2014/main" id="{83DED019-8401-44BE-85E7-66CA1E35DD83}"/>
              </a:ext>
            </a:extLst>
          </p:cNvPr>
          <p:cNvPicPr>
            <a:picLocks noChangeAspect="1"/>
          </p:cNvPicPr>
          <p:nvPr/>
        </p:nvPicPr>
        <p:blipFill>
          <a:blip r:embed="rId4"/>
          <a:stretch>
            <a:fillRect/>
          </a:stretch>
        </p:blipFill>
        <p:spPr>
          <a:xfrm>
            <a:off x="255870" y="2841066"/>
            <a:ext cx="3371850" cy="438150"/>
          </a:xfrm>
          <a:prstGeom prst="rect">
            <a:avLst/>
          </a:prstGeom>
        </p:spPr>
      </p:pic>
      <p:pic>
        <p:nvPicPr>
          <p:cNvPr id="9" name="Picture 8">
            <a:extLst>
              <a:ext uri="{FF2B5EF4-FFF2-40B4-BE49-F238E27FC236}">
                <a16:creationId xmlns:a16="http://schemas.microsoft.com/office/drawing/2014/main" id="{AB7185FC-D1E0-4296-83E0-64353507D5B9}"/>
              </a:ext>
            </a:extLst>
          </p:cNvPr>
          <p:cNvPicPr>
            <a:picLocks noChangeAspect="1"/>
          </p:cNvPicPr>
          <p:nvPr/>
        </p:nvPicPr>
        <p:blipFill>
          <a:blip r:embed="rId5"/>
          <a:stretch>
            <a:fillRect/>
          </a:stretch>
        </p:blipFill>
        <p:spPr>
          <a:xfrm>
            <a:off x="314098" y="3974566"/>
            <a:ext cx="3313622" cy="399920"/>
          </a:xfrm>
          <a:prstGeom prst="rect">
            <a:avLst/>
          </a:prstGeom>
        </p:spPr>
      </p:pic>
      <p:pic>
        <p:nvPicPr>
          <p:cNvPr id="10" name="Picture 9">
            <a:extLst>
              <a:ext uri="{FF2B5EF4-FFF2-40B4-BE49-F238E27FC236}">
                <a16:creationId xmlns:a16="http://schemas.microsoft.com/office/drawing/2014/main" id="{213090ED-1239-4F5F-AB26-2EB38C673AA3}"/>
              </a:ext>
            </a:extLst>
          </p:cNvPr>
          <p:cNvPicPr>
            <a:picLocks noChangeAspect="1"/>
          </p:cNvPicPr>
          <p:nvPr/>
        </p:nvPicPr>
        <p:blipFill>
          <a:blip r:embed="rId6"/>
          <a:stretch>
            <a:fillRect/>
          </a:stretch>
        </p:blipFill>
        <p:spPr>
          <a:xfrm>
            <a:off x="359682" y="5069836"/>
            <a:ext cx="2105025" cy="733425"/>
          </a:xfrm>
          <a:prstGeom prst="rect">
            <a:avLst/>
          </a:prstGeom>
        </p:spPr>
      </p:pic>
      <p:pic>
        <p:nvPicPr>
          <p:cNvPr id="11" name="Picture 10">
            <a:extLst>
              <a:ext uri="{FF2B5EF4-FFF2-40B4-BE49-F238E27FC236}">
                <a16:creationId xmlns:a16="http://schemas.microsoft.com/office/drawing/2014/main" id="{2BAC74F3-9BBB-45AA-896B-3F4F644C9097}"/>
              </a:ext>
            </a:extLst>
          </p:cNvPr>
          <p:cNvPicPr>
            <a:picLocks noChangeAspect="1"/>
          </p:cNvPicPr>
          <p:nvPr/>
        </p:nvPicPr>
        <p:blipFill>
          <a:blip r:embed="rId7"/>
          <a:stretch>
            <a:fillRect/>
          </a:stretch>
        </p:blipFill>
        <p:spPr>
          <a:xfrm>
            <a:off x="3765151" y="1726681"/>
            <a:ext cx="5331707" cy="3539346"/>
          </a:xfrm>
          <a:prstGeom prst="rect">
            <a:avLst/>
          </a:prstGeom>
        </p:spPr>
      </p:pic>
    </p:spTree>
    <p:extLst>
      <p:ext uri="{BB962C8B-B14F-4D97-AF65-F5344CB8AC3E}">
        <p14:creationId xmlns:p14="http://schemas.microsoft.com/office/powerpoint/2010/main" val="413796313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400" dirty="0"/>
              <a:t>Appendix 8: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251</a:t>
            </a:fld>
            <a:endParaRPr lang="en-US" dirty="0"/>
          </a:p>
        </p:txBody>
      </p:sp>
      <p:sp>
        <p:nvSpPr>
          <p:cNvPr id="2" name="TextBox 1"/>
          <p:cNvSpPr txBox="1"/>
          <p:nvPr/>
        </p:nvSpPr>
        <p:spPr>
          <a:xfrm>
            <a:off x="107950" y="752475"/>
            <a:ext cx="8941159" cy="4832092"/>
          </a:xfrm>
          <a:prstGeom prst="rect">
            <a:avLst/>
          </a:prstGeom>
          <a:noFill/>
        </p:spPr>
        <p:txBody>
          <a:bodyPr wrap="square" rtlCol="0">
            <a:spAutoFit/>
          </a:bodyPr>
          <a:lstStyle/>
          <a:p>
            <a:pPr marL="344488" indent="-344488">
              <a:buFont typeface="Wingdings" panose="05000000000000000000" pitchFamily="2" charset="2"/>
              <a:buChar char="q"/>
            </a:pPr>
            <a:r>
              <a:rPr lang="en-US" dirty="0">
                <a:latin typeface="+mj-lt"/>
                <a:ea typeface="Cambria Math" panose="02040503050406030204" pitchFamily="18" charset="0"/>
                <a:cs typeface="Times New Roman" panose="02020603050405020304" pitchFamily="18" charset="0"/>
              </a:rPr>
              <a:t>For TW in a periodic structure:</a:t>
            </a:r>
          </a:p>
          <a:p>
            <a:endParaRPr lang="en-US" dirty="0">
              <a:latin typeface="+mj-lt"/>
              <a:ea typeface="Cambria Math" panose="02040503050406030204" pitchFamily="18" charset="0"/>
              <a:cs typeface="Times New Roman" panose="02020603050405020304" pitchFamily="18" charset="0"/>
            </a:endParaRPr>
          </a:p>
          <a:p>
            <a:pPr marL="344488" indent="-344488">
              <a:buFont typeface="Arial" panose="020B0604020202020204" pitchFamily="34" charset="0"/>
              <a:buChar char="•"/>
            </a:pPr>
            <a:r>
              <a:rPr lang="en-US" dirty="0">
                <a:latin typeface="+mj-lt"/>
                <a:ea typeface="Cambria Math" panose="02040503050406030204" pitchFamily="18" charset="0"/>
                <a:cs typeface="Times New Roman" panose="02020603050405020304" pitchFamily="18" charset="0"/>
              </a:rPr>
              <a:t>Average </a:t>
            </a:r>
            <a:r>
              <a:rPr lang="en-US" dirty="0">
                <a:ea typeface="Cambria Math" panose="02040503050406030204" pitchFamily="18" charset="0"/>
                <a:cs typeface="Times New Roman" panose="02020603050405020304" pitchFamily="18" charset="0"/>
              </a:rPr>
              <a:t>stored </a:t>
            </a:r>
            <a:r>
              <a:rPr lang="en-US" dirty="0">
                <a:latin typeface="+mj-lt"/>
                <a:ea typeface="Cambria Math" panose="02040503050406030204" pitchFamily="18" charset="0"/>
                <a:cs typeface="Times New Roman" panose="02020603050405020304" pitchFamily="18" charset="0"/>
              </a:rPr>
              <a:t>energy per unit length for electric field</a:t>
            </a:r>
            <a:r>
              <a:rPr lang="en-US" i="1" dirty="0">
                <a:latin typeface="Times New Roman" panose="02020603050405020304" pitchFamily="18" charset="0"/>
                <a:ea typeface="Cambria Math" panose="02040503050406030204" pitchFamily="18" charset="0"/>
                <a:cs typeface="Times New Roman" panose="02020603050405020304" pitchFamily="18" charset="0"/>
              </a:rPr>
              <a: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w</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baseline="-2500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mj-lt"/>
                <a:ea typeface="Cambria Math" panose="02040503050406030204" pitchFamily="18" charset="0"/>
                <a:cs typeface="Times New Roman" panose="02020603050405020304" pitchFamily="18" charset="0"/>
              </a:rPr>
              <a:t>is equals to the average stored  energy  per unit length for magnetic field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w</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H</a:t>
            </a:r>
            <a:r>
              <a:rPr lang="en-US" baseline="-25000" dirty="0">
                <a:ea typeface="Cambria Math" panose="02040503050406030204" pitchFamily="18" charset="0"/>
                <a:cs typeface="Times New Roman" panose="02020603050405020304" pitchFamily="18" charset="0"/>
              </a:rPr>
              <a:t> </a:t>
            </a:r>
            <a:r>
              <a:rPr lang="en-US" dirty="0">
                <a:latin typeface="+mj-lt"/>
                <a:ea typeface="Cambria Math" panose="02040503050406030204" pitchFamily="18" charset="0"/>
                <a:cs typeface="Times New Roman" panose="02020603050405020304" pitchFamily="18" charset="0"/>
              </a:rPr>
              <a:t>(the 1</a:t>
            </a:r>
            <a:r>
              <a:rPr lang="en-US" baseline="30000" dirty="0">
                <a:latin typeface="+mj-lt"/>
                <a:ea typeface="Cambria Math" panose="02040503050406030204" pitchFamily="18" charset="0"/>
                <a:cs typeface="Times New Roman" panose="02020603050405020304" pitchFamily="18" charset="0"/>
              </a:rPr>
              <a:t>st</a:t>
            </a:r>
            <a:r>
              <a:rPr lang="en-US" dirty="0">
                <a:latin typeface="+mj-lt"/>
                <a:ea typeface="Cambria Math" panose="02040503050406030204" pitchFamily="18" charset="0"/>
                <a:cs typeface="Times New Roman" panose="02020603050405020304" pitchFamily="18" charset="0"/>
              </a:rPr>
              <a:t> Bell Theorem):</a:t>
            </a:r>
          </a:p>
          <a:p>
            <a:endParaRPr lang="en-US" dirty="0">
              <a:latin typeface="+mj-lt"/>
              <a:ea typeface="Cambria Math" panose="02040503050406030204" pitchFamily="18" charset="0"/>
              <a:cs typeface="Times New Roman" panose="02020603050405020304" pitchFamily="18" charset="0"/>
            </a:endParaRPr>
          </a:p>
          <a:p>
            <a:r>
              <a:rPr lang="en-US" dirty="0">
                <a:latin typeface="+mj-lt"/>
                <a:ea typeface="Cambria Math" panose="020405030504060302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w</a:t>
            </a:r>
            <a:r>
              <a:rPr lang="en-US" sz="28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sz="28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8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w</a:t>
            </a:r>
            <a:r>
              <a:rPr lang="en-US" sz="28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H</a:t>
            </a:r>
            <a:r>
              <a:rPr lang="en-US" sz="28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8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w/2</a:t>
            </a:r>
          </a:p>
          <a:p>
            <a:endPar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4488" indent="-344488">
              <a:buFont typeface="Arial" panose="020B0604020202020204" pitchFamily="34" charset="0"/>
              <a:buChar char="•"/>
            </a:pPr>
            <a:r>
              <a:rPr lang="en-US" dirty="0">
                <a:latin typeface="+mj-lt"/>
                <a:ea typeface="Cambria Math" panose="02040503050406030204" pitchFamily="18" charset="0"/>
                <a:cs typeface="Times New Roman" panose="02020603050405020304" pitchFamily="18" charset="0"/>
              </a:rPr>
              <a:t>The power </a:t>
            </a:r>
            <a:r>
              <a:rPr lang="en-US" i="1" dirty="0">
                <a:latin typeface="Times New Roman" panose="02020603050405020304" pitchFamily="18" charset="0"/>
                <a:ea typeface="Cambria Math" panose="02040503050406030204" pitchFamily="18" charset="0"/>
                <a:cs typeface="Times New Roman" panose="02020603050405020304" pitchFamily="18" charset="0"/>
              </a:rPr>
              <a:t>P</a:t>
            </a:r>
            <a:r>
              <a:rPr lang="en-US" dirty="0">
                <a:latin typeface="+mj-lt"/>
                <a:ea typeface="Cambria Math" panose="02040503050406030204" pitchFamily="18" charset="0"/>
                <a:cs typeface="Times New Roman" panose="02020603050405020304" pitchFamily="18" charset="0"/>
              </a:rPr>
              <a:t> flow is a product of the stored energy per unit length and the group velocity (the 2</a:t>
            </a:r>
            <a:r>
              <a:rPr lang="en-US" baseline="30000" dirty="0">
                <a:latin typeface="+mj-lt"/>
                <a:ea typeface="Cambria Math" panose="02040503050406030204" pitchFamily="18" charset="0"/>
                <a:cs typeface="Times New Roman" panose="02020603050405020304" pitchFamily="18" charset="0"/>
              </a:rPr>
              <a:t>d </a:t>
            </a:r>
            <a:r>
              <a:rPr lang="en-US" dirty="0">
                <a:latin typeface="+mj-lt"/>
                <a:ea typeface="Cambria Math" panose="02040503050406030204" pitchFamily="18" charset="0"/>
                <a:cs typeface="Times New Roman" panose="02020603050405020304" pitchFamily="18" charset="0"/>
              </a:rPr>
              <a:t>Bell Theorem):</a:t>
            </a:r>
          </a:p>
          <a:p>
            <a:pPr marL="344488" indent="-344488">
              <a:buFont typeface="Arial" panose="020B0604020202020204" pitchFamily="34" charset="0"/>
              <a:buChar char="•"/>
            </a:pPr>
            <a:endParaRPr lang="en-US" dirty="0">
              <a:latin typeface="+mj-lt"/>
              <a:ea typeface="Cambria Math" panose="02040503050406030204" pitchFamily="18" charset="0"/>
              <a:cs typeface="Times New Roman" panose="02020603050405020304" pitchFamily="18" charset="0"/>
            </a:endParaRPr>
          </a:p>
          <a:p>
            <a:r>
              <a:rPr lang="en-US" sz="28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P= </a:t>
            </a:r>
            <a:r>
              <a:rPr lang="en-US" sz="28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sz="28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gr</a:t>
            </a:r>
            <a:r>
              <a:rPr lang="en-US" sz="28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w</a:t>
            </a:r>
            <a:r>
              <a:rPr lang="en-US" sz="28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pPr marL="457200" indent="-457200">
              <a:buAutoNum type="arabicPeriod"/>
            </a:pPr>
            <a:endParaRPr lang="en-US" sz="2000" dirty="0">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FD4746BC-8E0E-45F8-933B-0627A5599959}"/>
              </a:ext>
            </a:extLst>
          </p:cNvPr>
          <p:cNvSpPr/>
          <p:nvPr/>
        </p:nvSpPr>
        <p:spPr>
          <a:xfrm>
            <a:off x="107950" y="1492370"/>
            <a:ext cx="8807450" cy="378699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0265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1771" y="334419"/>
            <a:ext cx="8686800" cy="427877"/>
          </a:xfrm>
        </p:spPr>
        <p:txBody>
          <a:bodyPr/>
          <a:lstStyle/>
          <a:p>
            <a:pPr algn="ctr"/>
            <a:r>
              <a:rPr lang="en-US" sz="2400" dirty="0"/>
              <a:t>Appendix 8:</a:t>
            </a:r>
            <a:br>
              <a:rPr lang="en-US" sz="2400" dirty="0"/>
            </a:br>
            <a:r>
              <a:rPr lang="en-US" sz="2400" dirty="0"/>
              <a:t>The 2d Bell theorem: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252</a:t>
            </a:fld>
            <a:endParaRPr lang="en-US" dirty="0"/>
          </a:p>
        </p:txBody>
      </p:sp>
      <p:sp>
        <p:nvSpPr>
          <p:cNvPr id="2" name="TextBox 1">
            <a:extLst>
              <a:ext uri="{FF2B5EF4-FFF2-40B4-BE49-F238E27FC236}">
                <a16:creationId xmlns:a16="http://schemas.microsoft.com/office/drawing/2014/main" id="{C0B8A90A-34EA-454F-8922-C3057706ABC0}"/>
              </a:ext>
            </a:extLst>
          </p:cNvPr>
          <p:cNvSpPr txBox="1"/>
          <p:nvPr/>
        </p:nvSpPr>
        <p:spPr>
          <a:xfrm>
            <a:off x="198647" y="742927"/>
            <a:ext cx="9083376" cy="3416320"/>
          </a:xfrm>
          <a:prstGeom prst="rect">
            <a:avLst/>
          </a:prstGeom>
          <a:noFill/>
        </p:spPr>
        <p:txBody>
          <a:bodyPr wrap="square" rtlCol="0">
            <a:spAutoFit/>
          </a:bodyPr>
          <a:lstStyle/>
          <a:p>
            <a:r>
              <a:rPr lang="en-US" dirty="0"/>
              <a:t>For a pillbox structure:</a:t>
            </a:r>
          </a:p>
          <a:p>
            <a:r>
              <a:rPr lang="en-US" dirty="0"/>
              <a:t>The fields on the hole are equal to</a:t>
            </a:r>
          </a:p>
          <a:p>
            <a:endParaRPr lang="en-US" dirty="0"/>
          </a:p>
          <a:p>
            <a:endParaRPr lang="en-US" dirty="0"/>
          </a:p>
          <a:p>
            <a:endParaRPr lang="en-US" dirty="0"/>
          </a:p>
          <a:p>
            <a:endParaRPr lang="en-US" dirty="0"/>
          </a:p>
          <a:p>
            <a:r>
              <a:rPr lang="en-US" dirty="0"/>
              <a:t>(</a:t>
            </a:r>
            <a:r>
              <a:rPr lang="en-US" i="1" dirty="0" err="1">
                <a:solidFill>
                  <a:schemeClr val="accent6">
                    <a:lumMod val="50000"/>
                  </a:schemeClr>
                </a:solidFill>
                <a:latin typeface="Times New Roman" panose="020206030504050203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dirty="0"/>
              <a:t>and </a:t>
            </a:r>
            <a:r>
              <a:rPr lang="en-US" i="1" dirty="0">
                <a:solidFill>
                  <a:schemeClr val="accent6">
                    <a:lumMod val="50000"/>
                  </a:schemeClr>
                </a:solidFill>
                <a:latin typeface="Times New Roman" panose="02020603050405020304" pitchFamily="18" charset="0"/>
                <a:cs typeface="Times New Roman" panose="02020603050405020304" pitchFamily="18" charset="0"/>
              </a:rPr>
              <a:t>H</a:t>
            </a:r>
            <a:r>
              <a:rPr lang="el-GR" i="1" baseline="-25000" dirty="0">
                <a:solidFill>
                  <a:schemeClr val="accent6">
                    <a:lumMod val="50000"/>
                  </a:schemeClr>
                </a:solidFill>
                <a:latin typeface="Times New Roman" panose="02020603050405020304" pitchFamily="18" charset="0"/>
                <a:cs typeface="Times New Roman" panose="02020603050405020304" pitchFamily="18" charset="0"/>
              </a:rPr>
              <a:t>ϕ</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dirty="0"/>
              <a:t>on the hole are two times smaller than in the cell center , see slides 71-72).</a:t>
            </a:r>
          </a:p>
          <a:p>
            <a:r>
              <a:rPr lang="en-US" dirty="0"/>
              <a:t>Therefore, we have </a:t>
            </a:r>
          </a:p>
        </p:txBody>
      </p:sp>
      <p:pic>
        <p:nvPicPr>
          <p:cNvPr id="6" name="Picture 5">
            <a:extLst>
              <a:ext uri="{FF2B5EF4-FFF2-40B4-BE49-F238E27FC236}">
                <a16:creationId xmlns:a16="http://schemas.microsoft.com/office/drawing/2014/main" id="{2889F047-DFEE-4BFF-ABE5-F7970DC72456}"/>
              </a:ext>
            </a:extLst>
          </p:cNvPr>
          <p:cNvPicPr>
            <a:picLocks noChangeAspect="1"/>
          </p:cNvPicPr>
          <p:nvPr/>
        </p:nvPicPr>
        <p:blipFill>
          <a:blip r:embed="rId3"/>
          <a:stretch>
            <a:fillRect/>
          </a:stretch>
        </p:blipFill>
        <p:spPr>
          <a:xfrm>
            <a:off x="209550" y="1490722"/>
            <a:ext cx="4362450" cy="685800"/>
          </a:xfrm>
          <a:prstGeom prst="rect">
            <a:avLst/>
          </a:prstGeom>
        </p:spPr>
      </p:pic>
      <p:pic>
        <p:nvPicPr>
          <p:cNvPr id="8" name="Picture 7">
            <a:extLst>
              <a:ext uri="{FF2B5EF4-FFF2-40B4-BE49-F238E27FC236}">
                <a16:creationId xmlns:a16="http://schemas.microsoft.com/office/drawing/2014/main" id="{70E9DD48-F5AF-462B-9950-BFB5E3EC83CB}"/>
              </a:ext>
            </a:extLst>
          </p:cNvPr>
          <p:cNvPicPr>
            <a:picLocks noChangeAspect="1"/>
          </p:cNvPicPr>
          <p:nvPr/>
        </p:nvPicPr>
        <p:blipFill>
          <a:blip r:embed="rId4"/>
          <a:stretch>
            <a:fillRect/>
          </a:stretch>
        </p:blipFill>
        <p:spPr>
          <a:xfrm>
            <a:off x="220483" y="2161695"/>
            <a:ext cx="3819525" cy="866775"/>
          </a:xfrm>
          <a:prstGeom prst="rect">
            <a:avLst/>
          </a:prstGeom>
        </p:spPr>
      </p:pic>
      <p:pic>
        <p:nvPicPr>
          <p:cNvPr id="9" name="Picture 8">
            <a:extLst>
              <a:ext uri="{FF2B5EF4-FFF2-40B4-BE49-F238E27FC236}">
                <a16:creationId xmlns:a16="http://schemas.microsoft.com/office/drawing/2014/main" id="{6D9C320D-19F7-44EF-AA60-F5042A6106BF}"/>
              </a:ext>
            </a:extLst>
          </p:cNvPr>
          <p:cNvPicPr>
            <a:picLocks noChangeAspect="1"/>
          </p:cNvPicPr>
          <p:nvPr/>
        </p:nvPicPr>
        <p:blipFill>
          <a:blip r:embed="rId5"/>
          <a:stretch>
            <a:fillRect/>
          </a:stretch>
        </p:blipFill>
        <p:spPr>
          <a:xfrm>
            <a:off x="191771" y="4188701"/>
            <a:ext cx="7600950" cy="1095375"/>
          </a:xfrm>
          <a:prstGeom prst="rect">
            <a:avLst/>
          </a:prstGeom>
        </p:spPr>
      </p:pic>
      <p:pic>
        <p:nvPicPr>
          <p:cNvPr id="10" name="Picture 9">
            <a:extLst>
              <a:ext uri="{FF2B5EF4-FFF2-40B4-BE49-F238E27FC236}">
                <a16:creationId xmlns:a16="http://schemas.microsoft.com/office/drawing/2014/main" id="{3ADA19A7-A302-4BD8-B61B-696150102610}"/>
              </a:ext>
            </a:extLst>
          </p:cNvPr>
          <p:cNvPicPr>
            <a:picLocks noChangeAspect="1"/>
          </p:cNvPicPr>
          <p:nvPr/>
        </p:nvPicPr>
        <p:blipFill>
          <a:blip r:embed="rId6"/>
          <a:stretch>
            <a:fillRect/>
          </a:stretch>
        </p:blipFill>
        <p:spPr>
          <a:xfrm>
            <a:off x="162240" y="5248298"/>
            <a:ext cx="6591300" cy="866775"/>
          </a:xfrm>
          <a:prstGeom prst="rect">
            <a:avLst/>
          </a:prstGeom>
        </p:spPr>
      </p:pic>
    </p:spTree>
    <p:extLst>
      <p:ext uri="{BB962C8B-B14F-4D97-AF65-F5344CB8AC3E}">
        <p14:creationId xmlns:p14="http://schemas.microsoft.com/office/powerpoint/2010/main" val="2979450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253</a:t>
            </a:fld>
            <a:endParaRPr lang="en-US" dirty="0"/>
          </a:p>
        </p:txBody>
      </p:sp>
      <p:sp>
        <p:nvSpPr>
          <p:cNvPr id="2" name="TextBox 1">
            <a:extLst>
              <a:ext uri="{FF2B5EF4-FFF2-40B4-BE49-F238E27FC236}">
                <a16:creationId xmlns:a16="http://schemas.microsoft.com/office/drawing/2014/main" id="{C0B8A90A-34EA-454F-8922-C3057706ABC0}"/>
              </a:ext>
            </a:extLst>
          </p:cNvPr>
          <p:cNvSpPr txBox="1"/>
          <p:nvPr/>
        </p:nvSpPr>
        <p:spPr>
          <a:xfrm>
            <a:off x="198647" y="742927"/>
            <a:ext cx="9083376" cy="7848302"/>
          </a:xfrm>
          <a:prstGeom prst="rect">
            <a:avLst/>
          </a:prstGeom>
          <a:noFill/>
        </p:spPr>
        <p:txBody>
          <a:bodyPr wrap="square" rtlCol="0">
            <a:spAutoFit/>
          </a:bodyPr>
          <a:lstStyle/>
          <a:p>
            <a:r>
              <a:rPr lang="en-US" dirty="0"/>
              <a:t>Equivalent circuit:</a:t>
            </a:r>
          </a:p>
          <a:p>
            <a:r>
              <a:rPr lang="en-US" dirty="0"/>
              <a:t>Note that the electrodynamics in the periodic structure is described by the equivalent circuit</a:t>
            </a:r>
          </a:p>
          <a:p>
            <a:endParaRPr lang="en-US" dirty="0"/>
          </a:p>
          <a:p>
            <a:endParaRPr lang="en-US" dirty="0"/>
          </a:p>
          <a:p>
            <a:endParaRPr lang="en-US" dirty="0"/>
          </a:p>
          <a:p>
            <a:r>
              <a:rPr lang="en-US" dirty="0"/>
              <a:t>For </a:t>
            </a:r>
            <a:r>
              <a:rPr lang="en-US" dirty="0" err="1"/>
              <a:t>j</a:t>
            </a:r>
            <a:r>
              <a:rPr lang="en-US" baseline="30000" dirty="0" err="1"/>
              <a:t>th</a:t>
            </a:r>
            <a:r>
              <a:rPr lang="en-US" dirty="0"/>
              <a:t> cell we have from Kirchhoff theorem:</a:t>
            </a:r>
          </a:p>
          <a:p>
            <a:endParaRPr lang="en-US" dirty="0"/>
          </a:p>
          <a:p>
            <a:endParaRPr lang="en-US" dirty="0"/>
          </a:p>
          <a:p>
            <a:endParaRPr lang="en-US" dirty="0"/>
          </a:p>
          <a:p>
            <a:r>
              <a:rPr lang="en-US" dirty="0"/>
              <a:t>For the capacity voltage                   we have the same equation as for EM model:</a:t>
            </a:r>
          </a:p>
          <a:p>
            <a:endParaRPr lang="en-US" dirty="0"/>
          </a:p>
          <a:p>
            <a:endParaRPr lang="en-US" dirty="0"/>
          </a:p>
          <a:p>
            <a:r>
              <a:rPr lang="en-US" dirty="0"/>
              <a:t>Here </a:t>
            </a:r>
          </a:p>
          <a:p>
            <a:endParaRPr lang="en-US" dirty="0"/>
          </a:p>
          <a:p>
            <a:endParaRPr lang="en-US" dirty="0"/>
          </a:p>
          <a:p>
            <a:endParaRPr lang="en-US" dirty="0"/>
          </a:p>
          <a:p>
            <a:endParaRPr lang="en-US" dirty="0"/>
          </a:p>
          <a:p>
            <a:endParaRPr lang="en-US" dirty="0"/>
          </a:p>
          <a:p>
            <a:endParaRPr lang="en-US" dirty="0"/>
          </a:p>
        </p:txBody>
      </p:sp>
      <p:pic>
        <p:nvPicPr>
          <p:cNvPr id="11" name="Picture 10">
            <a:extLst>
              <a:ext uri="{FF2B5EF4-FFF2-40B4-BE49-F238E27FC236}">
                <a16:creationId xmlns:a16="http://schemas.microsoft.com/office/drawing/2014/main" id="{69194F6E-8FE4-4095-8D57-06F1CE5436CC}"/>
              </a:ext>
            </a:extLst>
          </p:cNvPr>
          <p:cNvPicPr>
            <a:picLocks noChangeAspect="1"/>
          </p:cNvPicPr>
          <p:nvPr/>
        </p:nvPicPr>
        <p:blipFill>
          <a:blip r:embed="rId3"/>
          <a:stretch>
            <a:fillRect/>
          </a:stretch>
        </p:blipFill>
        <p:spPr>
          <a:xfrm>
            <a:off x="3275992" y="1563793"/>
            <a:ext cx="4599069" cy="1509685"/>
          </a:xfrm>
          <a:prstGeom prst="rect">
            <a:avLst/>
          </a:prstGeom>
        </p:spPr>
      </p:pic>
      <p:pic>
        <p:nvPicPr>
          <p:cNvPr id="12" name="Picture 11">
            <a:extLst>
              <a:ext uri="{FF2B5EF4-FFF2-40B4-BE49-F238E27FC236}">
                <a16:creationId xmlns:a16="http://schemas.microsoft.com/office/drawing/2014/main" id="{2A38BD4D-9103-417B-B51C-B5D1EAAC622B}"/>
              </a:ext>
            </a:extLst>
          </p:cNvPr>
          <p:cNvPicPr>
            <a:picLocks noChangeAspect="1"/>
          </p:cNvPicPr>
          <p:nvPr/>
        </p:nvPicPr>
        <p:blipFill>
          <a:blip r:embed="rId4"/>
          <a:stretch>
            <a:fillRect/>
          </a:stretch>
        </p:blipFill>
        <p:spPr>
          <a:xfrm>
            <a:off x="300023" y="3520171"/>
            <a:ext cx="4447991" cy="761762"/>
          </a:xfrm>
          <a:prstGeom prst="rect">
            <a:avLst/>
          </a:prstGeom>
        </p:spPr>
      </p:pic>
      <p:pic>
        <p:nvPicPr>
          <p:cNvPr id="13" name="Picture 12">
            <a:extLst>
              <a:ext uri="{FF2B5EF4-FFF2-40B4-BE49-F238E27FC236}">
                <a16:creationId xmlns:a16="http://schemas.microsoft.com/office/drawing/2014/main" id="{7D8F323F-7BDE-44D5-AE36-52736F3A34FB}"/>
              </a:ext>
            </a:extLst>
          </p:cNvPr>
          <p:cNvPicPr>
            <a:picLocks noChangeAspect="1"/>
          </p:cNvPicPr>
          <p:nvPr/>
        </p:nvPicPr>
        <p:blipFill>
          <a:blip r:embed="rId5"/>
          <a:stretch>
            <a:fillRect/>
          </a:stretch>
        </p:blipFill>
        <p:spPr>
          <a:xfrm>
            <a:off x="3354179" y="4322733"/>
            <a:ext cx="990600" cy="657225"/>
          </a:xfrm>
          <a:prstGeom prst="rect">
            <a:avLst/>
          </a:prstGeom>
        </p:spPr>
      </p:pic>
      <p:pic>
        <p:nvPicPr>
          <p:cNvPr id="14" name="Picture 13">
            <a:extLst>
              <a:ext uri="{FF2B5EF4-FFF2-40B4-BE49-F238E27FC236}">
                <a16:creationId xmlns:a16="http://schemas.microsoft.com/office/drawing/2014/main" id="{DE17D61C-03AA-487C-9E2C-E9D842AE90C9}"/>
              </a:ext>
            </a:extLst>
          </p:cNvPr>
          <p:cNvPicPr>
            <a:picLocks noChangeAspect="1"/>
          </p:cNvPicPr>
          <p:nvPr/>
        </p:nvPicPr>
        <p:blipFill>
          <a:blip r:embed="rId6"/>
          <a:stretch>
            <a:fillRect/>
          </a:stretch>
        </p:blipFill>
        <p:spPr>
          <a:xfrm>
            <a:off x="429420" y="5143541"/>
            <a:ext cx="4780936" cy="779999"/>
          </a:xfrm>
          <a:prstGeom prst="rect">
            <a:avLst/>
          </a:prstGeom>
        </p:spPr>
      </p:pic>
      <p:pic>
        <p:nvPicPr>
          <p:cNvPr id="15" name="Picture 14">
            <a:extLst>
              <a:ext uri="{FF2B5EF4-FFF2-40B4-BE49-F238E27FC236}">
                <a16:creationId xmlns:a16="http://schemas.microsoft.com/office/drawing/2014/main" id="{813287C8-870E-40F6-9FF1-3C1299D58DEC}"/>
              </a:ext>
            </a:extLst>
          </p:cNvPr>
          <p:cNvPicPr>
            <a:picLocks noChangeAspect="1"/>
          </p:cNvPicPr>
          <p:nvPr/>
        </p:nvPicPr>
        <p:blipFill>
          <a:blip r:embed="rId7"/>
          <a:stretch>
            <a:fillRect/>
          </a:stretch>
        </p:blipFill>
        <p:spPr>
          <a:xfrm>
            <a:off x="944815" y="5771575"/>
            <a:ext cx="1171575" cy="676275"/>
          </a:xfrm>
          <a:prstGeom prst="rect">
            <a:avLst/>
          </a:prstGeom>
        </p:spPr>
      </p:pic>
      <p:pic>
        <p:nvPicPr>
          <p:cNvPr id="16" name="Picture 15">
            <a:extLst>
              <a:ext uri="{FF2B5EF4-FFF2-40B4-BE49-F238E27FC236}">
                <a16:creationId xmlns:a16="http://schemas.microsoft.com/office/drawing/2014/main" id="{5F419D6C-7840-435F-AD07-A68196264519}"/>
              </a:ext>
            </a:extLst>
          </p:cNvPr>
          <p:cNvPicPr>
            <a:picLocks noChangeAspect="1"/>
          </p:cNvPicPr>
          <p:nvPr/>
        </p:nvPicPr>
        <p:blipFill>
          <a:blip r:embed="rId8"/>
          <a:stretch>
            <a:fillRect/>
          </a:stretch>
        </p:blipFill>
        <p:spPr>
          <a:xfrm>
            <a:off x="2091748" y="5808888"/>
            <a:ext cx="1047750" cy="695325"/>
          </a:xfrm>
          <a:prstGeom prst="rect">
            <a:avLst/>
          </a:prstGeom>
        </p:spPr>
      </p:pic>
      <p:pic>
        <p:nvPicPr>
          <p:cNvPr id="17" name="Picture 16">
            <a:extLst>
              <a:ext uri="{FF2B5EF4-FFF2-40B4-BE49-F238E27FC236}">
                <a16:creationId xmlns:a16="http://schemas.microsoft.com/office/drawing/2014/main" id="{FF4EEC0D-5ED3-4612-9A4A-44930D7EE59F}"/>
              </a:ext>
            </a:extLst>
          </p:cNvPr>
          <p:cNvPicPr>
            <a:picLocks noChangeAspect="1"/>
          </p:cNvPicPr>
          <p:nvPr/>
        </p:nvPicPr>
        <p:blipFill>
          <a:blip r:embed="rId9"/>
          <a:stretch>
            <a:fillRect/>
          </a:stretch>
        </p:blipFill>
        <p:spPr>
          <a:xfrm>
            <a:off x="3068429" y="5796663"/>
            <a:ext cx="1276350" cy="628650"/>
          </a:xfrm>
          <a:prstGeom prst="rect">
            <a:avLst/>
          </a:prstGeom>
        </p:spPr>
      </p:pic>
      <p:pic>
        <p:nvPicPr>
          <p:cNvPr id="18" name="Picture 17">
            <a:extLst>
              <a:ext uri="{FF2B5EF4-FFF2-40B4-BE49-F238E27FC236}">
                <a16:creationId xmlns:a16="http://schemas.microsoft.com/office/drawing/2014/main" id="{D61DD504-F1AF-42C8-B572-00F3710674EE}"/>
              </a:ext>
            </a:extLst>
          </p:cNvPr>
          <p:cNvPicPr>
            <a:picLocks noChangeAspect="1"/>
          </p:cNvPicPr>
          <p:nvPr/>
        </p:nvPicPr>
        <p:blipFill>
          <a:blip r:embed="rId10"/>
          <a:stretch>
            <a:fillRect/>
          </a:stretch>
        </p:blipFill>
        <p:spPr>
          <a:xfrm>
            <a:off x="4344779" y="5796663"/>
            <a:ext cx="1000125" cy="666750"/>
          </a:xfrm>
          <a:prstGeom prst="rect">
            <a:avLst/>
          </a:prstGeom>
        </p:spPr>
      </p:pic>
    </p:spTree>
    <p:extLst>
      <p:ext uri="{BB962C8B-B14F-4D97-AF65-F5344CB8AC3E}">
        <p14:creationId xmlns:p14="http://schemas.microsoft.com/office/powerpoint/2010/main" val="52275479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254</a:t>
            </a:fld>
            <a:endParaRPr lang="en-US" dirty="0"/>
          </a:p>
        </p:txBody>
      </p:sp>
      <p:sp>
        <p:nvSpPr>
          <p:cNvPr id="2" name="TextBox 1">
            <a:extLst>
              <a:ext uri="{FF2B5EF4-FFF2-40B4-BE49-F238E27FC236}">
                <a16:creationId xmlns:a16="http://schemas.microsoft.com/office/drawing/2014/main" id="{C0B8A90A-34EA-454F-8922-C3057706ABC0}"/>
              </a:ext>
            </a:extLst>
          </p:cNvPr>
          <p:cNvSpPr txBox="1"/>
          <p:nvPr/>
        </p:nvSpPr>
        <p:spPr>
          <a:xfrm>
            <a:off x="198647" y="742927"/>
            <a:ext cx="9083376" cy="9325630"/>
          </a:xfrm>
          <a:prstGeom prst="rect">
            <a:avLst/>
          </a:prstGeom>
          <a:noFill/>
        </p:spPr>
        <p:txBody>
          <a:bodyPr wrap="square" rtlCol="0">
            <a:spAutoFit/>
          </a:bodyPr>
          <a:lstStyle/>
          <a:p>
            <a:r>
              <a:rPr lang="en-US" dirty="0"/>
              <a:t>Loss in the cells:</a:t>
            </a:r>
          </a:p>
          <a:p>
            <a:r>
              <a:rPr lang="en-US" dirty="0"/>
              <a:t>Ohmic loss on the metallic surface:</a:t>
            </a:r>
          </a:p>
          <a:p>
            <a:endParaRPr lang="en-US" dirty="0"/>
          </a:p>
          <a:p>
            <a:endParaRPr lang="en-US" dirty="0"/>
          </a:p>
          <a:p>
            <a:r>
              <a:rPr lang="en-US" dirty="0"/>
              <a:t>and </a:t>
            </a:r>
          </a:p>
          <a:p>
            <a:endParaRPr lang="en-US" dirty="0"/>
          </a:p>
          <a:p>
            <a:endParaRPr lang="en-US" dirty="0"/>
          </a:p>
          <a:p>
            <a:endParaRPr lang="en-US" dirty="0"/>
          </a:p>
          <a:p>
            <a:r>
              <a:rPr lang="en-US" dirty="0"/>
              <a:t>Equivalent circuit is the following:</a:t>
            </a:r>
          </a:p>
          <a:p>
            <a:endParaRPr lang="en-US" dirty="0"/>
          </a:p>
          <a:p>
            <a:endParaRPr lang="en-US" dirty="0"/>
          </a:p>
          <a:p>
            <a:endParaRPr lang="en-US" dirty="0"/>
          </a:p>
          <a:p>
            <a:endParaRPr lang="en-US" dirty="0"/>
          </a:p>
          <a:p>
            <a:endParaRPr lang="en-US" dirty="0"/>
          </a:p>
          <a:p>
            <a:r>
              <a:rPr lang="en-US" dirty="0"/>
              <a:t>where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31E64065-1D18-4E20-B5B3-8517FD86732B}"/>
              </a:ext>
            </a:extLst>
          </p:cNvPr>
          <p:cNvPicPr>
            <a:picLocks noChangeAspect="1"/>
          </p:cNvPicPr>
          <p:nvPr/>
        </p:nvPicPr>
        <p:blipFill>
          <a:blip r:embed="rId3"/>
          <a:stretch>
            <a:fillRect/>
          </a:stretch>
        </p:blipFill>
        <p:spPr>
          <a:xfrm>
            <a:off x="222250" y="1487241"/>
            <a:ext cx="2152650" cy="819150"/>
          </a:xfrm>
          <a:prstGeom prst="rect">
            <a:avLst/>
          </a:prstGeom>
        </p:spPr>
      </p:pic>
      <p:pic>
        <p:nvPicPr>
          <p:cNvPr id="8" name="Picture 7">
            <a:extLst>
              <a:ext uri="{FF2B5EF4-FFF2-40B4-BE49-F238E27FC236}">
                <a16:creationId xmlns:a16="http://schemas.microsoft.com/office/drawing/2014/main" id="{E870175A-8D48-4DAE-B772-C23A567A06C4}"/>
              </a:ext>
            </a:extLst>
          </p:cNvPr>
          <p:cNvPicPr>
            <a:picLocks noChangeAspect="1"/>
          </p:cNvPicPr>
          <p:nvPr/>
        </p:nvPicPr>
        <p:blipFill>
          <a:blip r:embed="rId4"/>
          <a:stretch>
            <a:fillRect/>
          </a:stretch>
        </p:blipFill>
        <p:spPr>
          <a:xfrm>
            <a:off x="222250" y="2625632"/>
            <a:ext cx="5886450" cy="933450"/>
          </a:xfrm>
          <a:prstGeom prst="rect">
            <a:avLst/>
          </a:prstGeom>
        </p:spPr>
      </p:pic>
      <p:pic>
        <p:nvPicPr>
          <p:cNvPr id="9" name="Picture 8">
            <a:extLst>
              <a:ext uri="{FF2B5EF4-FFF2-40B4-BE49-F238E27FC236}">
                <a16:creationId xmlns:a16="http://schemas.microsoft.com/office/drawing/2014/main" id="{AE588B2C-287D-41A1-9130-C7B19E50C289}"/>
              </a:ext>
            </a:extLst>
          </p:cNvPr>
          <p:cNvPicPr>
            <a:picLocks noChangeAspect="1"/>
          </p:cNvPicPr>
          <p:nvPr/>
        </p:nvPicPr>
        <p:blipFill>
          <a:blip r:embed="rId5"/>
          <a:stretch>
            <a:fillRect/>
          </a:stretch>
        </p:blipFill>
        <p:spPr>
          <a:xfrm>
            <a:off x="198647" y="4144133"/>
            <a:ext cx="6676845" cy="1517902"/>
          </a:xfrm>
          <a:prstGeom prst="rect">
            <a:avLst/>
          </a:prstGeom>
        </p:spPr>
      </p:pic>
      <p:pic>
        <p:nvPicPr>
          <p:cNvPr id="10" name="Picture 9">
            <a:extLst>
              <a:ext uri="{FF2B5EF4-FFF2-40B4-BE49-F238E27FC236}">
                <a16:creationId xmlns:a16="http://schemas.microsoft.com/office/drawing/2014/main" id="{85CDA20B-E3A2-444E-A39D-FE77F7A001F2}"/>
              </a:ext>
            </a:extLst>
          </p:cNvPr>
          <p:cNvPicPr>
            <a:picLocks noChangeAspect="1"/>
          </p:cNvPicPr>
          <p:nvPr/>
        </p:nvPicPr>
        <p:blipFill>
          <a:blip r:embed="rId6"/>
          <a:stretch>
            <a:fillRect/>
          </a:stretch>
        </p:blipFill>
        <p:spPr>
          <a:xfrm>
            <a:off x="1231150" y="5684886"/>
            <a:ext cx="1057275" cy="714375"/>
          </a:xfrm>
          <a:prstGeom prst="rect">
            <a:avLst/>
          </a:prstGeom>
        </p:spPr>
      </p:pic>
    </p:spTree>
    <p:extLst>
      <p:ext uri="{BB962C8B-B14F-4D97-AF65-F5344CB8AC3E}">
        <p14:creationId xmlns:p14="http://schemas.microsoft.com/office/powerpoint/2010/main" val="330527053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pPr algn="ctr"/>
            <a:r>
              <a:rPr lang="en-US" sz="2400" dirty="0"/>
              <a:t>Appendix 8:</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255</a:t>
            </a:fld>
            <a:endParaRPr lang="en-US" dirty="0"/>
          </a:p>
        </p:txBody>
      </p:sp>
      <p:sp>
        <p:nvSpPr>
          <p:cNvPr id="11" name="TextBox 10">
            <a:extLst>
              <a:ext uri="{FF2B5EF4-FFF2-40B4-BE49-F238E27FC236}">
                <a16:creationId xmlns:a16="http://schemas.microsoft.com/office/drawing/2014/main" id="{099BADAC-77B4-4B9D-BA5D-0E408FBF5402}"/>
              </a:ext>
            </a:extLst>
          </p:cNvPr>
          <p:cNvSpPr txBox="1"/>
          <p:nvPr/>
        </p:nvSpPr>
        <p:spPr>
          <a:xfrm>
            <a:off x="194334" y="704028"/>
            <a:ext cx="8665234" cy="6524863"/>
          </a:xfrm>
          <a:prstGeom prst="rect">
            <a:avLst/>
          </a:prstGeom>
          <a:noFill/>
        </p:spPr>
        <p:txBody>
          <a:bodyPr wrap="square" rtlCol="0">
            <a:spAutoFit/>
          </a:bodyPr>
          <a:lstStyle/>
          <a:p>
            <a:r>
              <a:rPr lang="en-US" dirty="0"/>
              <a:t>However, in a long periodic TW structure Ohmic losses change acceleration field distribution along the structure.</a:t>
            </a:r>
          </a:p>
          <a:p>
            <a:r>
              <a:rPr lang="en-US" dirty="0"/>
              <a:t>Energy conservation law in the </a:t>
            </a:r>
            <a:r>
              <a:rPr lang="en-US" dirty="0" err="1"/>
              <a:t>j</a:t>
            </a:r>
            <a:r>
              <a:rPr lang="en-US" baseline="30000" dirty="0" err="1"/>
              <a:t>th</a:t>
            </a:r>
            <a:r>
              <a:rPr lang="en-US" dirty="0"/>
              <a:t> cell:</a:t>
            </a:r>
          </a:p>
          <a:p>
            <a:endParaRPr lang="en-US" dirty="0"/>
          </a:p>
          <a:p>
            <a:endParaRPr lang="en-US" dirty="0"/>
          </a:p>
          <a:p>
            <a:r>
              <a:rPr lang="en-US" dirty="0"/>
              <a:t>Taking into account that                and                         we have</a:t>
            </a:r>
          </a:p>
          <a:p>
            <a:endParaRPr lang="en-US" dirty="0"/>
          </a:p>
          <a:p>
            <a:endParaRPr lang="en-US" dirty="0"/>
          </a:p>
          <a:p>
            <a:r>
              <a:rPr lang="en-US" dirty="0"/>
              <a:t>In steady-state case we have</a:t>
            </a:r>
          </a:p>
          <a:p>
            <a:endParaRPr lang="en-US" sz="1000" dirty="0"/>
          </a:p>
          <a:p>
            <a:pPr marL="342900" indent="-342900">
              <a:buFont typeface="Arial" panose="020B0604020202020204" pitchFamily="34" charset="0"/>
              <a:buChar char="•"/>
            </a:pPr>
            <a:r>
              <a:rPr lang="en-US" dirty="0">
                <a:solidFill>
                  <a:srgbClr val="FF0000"/>
                </a:solidFill>
              </a:rPr>
              <a:t>Constant impedance structure:</a:t>
            </a:r>
          </a:p>
          <a:p>
            <a:endParaRPr lang="en-US" dirty="0"/>
          </a:p>
          <a:p>
            <a:pPr marL="342900" indent="-342900">
              <a:buFont typeface="Arial" panose="020B0604020202020204" pitchFamily="34" charset="0"/>
              <a:buChar char="•"/>
            </a:pPr>
            <a:r>
              <a:rPr lang="en-US" dirty="0">
                <a:solidFill>
                  <a:srgbClr val="FF0000"/>
                </a:solidFill>
              </a:rPr>
              <a:t>Constant gradient structure:</a:t>
            </a:r>
          </a:p>
          <a:p>
            <a:pPr marL="342900" indent="-342900">
              <a:buFont typeface="Arial" panose="020B0604020202020204" pitchFamily="34" charset="0"/>
              <a:buChar char="•"/>
            </a:pPr>
            <a:endParaRPr lang="en-US" dirty="0"/>
          </a:p>
          <a:p>
            <a:endParaRPr lang="en-US" dirty="0"/>
          </a:p>
          <a:p>
            <a:r>
              <a:rPr lang="en-US" dirty="0"/>
              <a:t>     Aperture </a:t>
            </a:r>
            <a:r>
              <a:rPr lang="en-US" i="1" dirty="0">
                <a:solidFill>
                  <a:schemeClr val="accent6">
                    <a:lumMod val="50000"/>
                  </a:schemeClr>
                </a:solidFill>
                <a:latin typeface="Times New Roman" panose="02020603050405020304" pitchFamily="18" charset="0"/>
                <a:cs typeface="Times New Roman" panose="02020603050405020304" pitchFamily="18" charset="0"/>
              </a:rPr>
              <a:t>a</a:t>
            </a:r>
            <a:r>
              <a:rPr lang="en-US" dirty="0"/>
              <a:t> should decrease with </a:t>
            </a:r>
            <a:r>
              <a:rPr lang="en-US" i="1" dirty="0">
                <a:solidFill>
                  <a:schemeClr val="accent6">
                    <a:lumMod val="50000"/>
                  </a:schemeClr>
                </a:solidFill>
                <a:latin typeface="Times New Roman" panose="02020603050405020304" pitchFamily="18" charset="0"/>
                <a:cs typeface="Times New Roman" panose="02020603050405020304" pitchFamily="18" charset="0"/>
              </a:rPr>
              <a:t>z.</a:t>
            </a:r>
          </a:p>
          <a:p>
            <a:endParaRPr lang="en-US" dirty="0"/>
          </a:p>
          <a:p>
            <a:endParaRPr lang="en-US" dirty="0"/>
          </a:p>
        </p:txBody>
      </p:sp>
      <p:pic>
        <p:nvPicPr>
          <p:cNvPr id="12" name="Picture 11">
            <a:extLst>
              <a:ext uri="{FF2B5EF4-FFF2-40B4-BE49-F238E27FC236}">
                <a16:creationId xmlns:a16="http://schemas.microsoft.com/office/drawing/2014/main" id="{D65BA2F1-3025-465F-9CBD-39E597517B94}"/>
              </a:ext>
            </a:extLst>
          </p:cNvPr>
          <p:cNvPicPr>
            <a:picLocks noChangeAspect="1"/>
          </p:cNvPicPr>
          <p:nvPr/>
        </p:nvPicPr>
        <p:blipFill>
          <a:blip r:embed="rId3"/>
          <a:stretch>
            <a:fillRect/>
          </a:stretch>
        </p:blipFill>
        <p:spPr>
          <a:xfrm>
            <a:off x="2579298" y="1824536"/>
            <a:ext cx="2544793" cy="760513"/>
          </a:xfrm>
          <a:prstGeom prst="rect">
            <a:avLst/>
          </a:prstGeom>
        </p:spPr>
      </p:pic>
      <p:pic>
        <p:nvPicPr>
          <p:cNvPr id="14" name="Picture 13">
            <a:extLst>
              <a:ext uri="{FF2B5EF4-FFF2-40B4-BE49-F238E27FC236}">
                <a16:creationId xmlns:a16="http://schemas.microsoft.com/office/drawing/2014/main" id="{7CA6D957-46E7-45C5-B9ED-FED31E6E1B3D}"/>
              </a:ext>
            </a:extLst>
          </p:cNvPr>
          <p:cNvPicPr>
            <a:picLocks noChangeAspect="1"/>
          </p:cNvPicPr>
          <p:nvPr/>
        </p:nvPicPr>
        <p:blipFill>
          <a:blip r:embed="rId4"/>
          <a:stretch>
            <a:fillRect/>
          </a:stretch>
        </p:blipFill>
        <p:spPr>
          <a:xfrm>
            <a:off x="4975827" y="2621200"/>
            <a:ext cx="1202218" cy="369913"/>
          </a:xfrm>
          <a:prstGeom prst="rect">
            <a:avLst/>
          </a:prstGeom>
        </p:spPr>
      </p:pic>
      <p:pic>
        <p:nvPicPr>
          <p:cNvPr id="15" name="Picture 14">
            <a:extLst>
              <a:ext uri="{FF2B5EF4-FFF2-40B4-BE49-F238E27FC236}">
                <a16:creationId xmlns:a16="http://schemas.microsoft.com/office/drawing/2014/main" id="{4444F7EC-C045-4E80-8C12-DE58629FD980}"/>
              </a:ext>
            </a:extLst>
          </p:cNvPr>
          <p:cNvPicPr>
            <a:picLocks noChangeAspect="1"/>
          </p:cNvPicPr>
          <p:nvPr/>
        </p:nvPicPr>
        <p:blipFill>
          <a:blip r:embed="rId5"/>
          <a:stretch>
            <a:fillRect/>
          </a:stretch>
        </p:blipFill>
        <p:spPr>
          <a:xfrm>
            <a:off x="242198" y="2897807"/>
            <a:ext cx="5865304" cy="742276"/>
          </a:xfrm>
          <a:prstGeom prst="rect">
            <a:avLst/>
          </a:prstGeom>
        </p:spPr>
      </p:pic>
      <p:pic>
        <p:nvPicPr>
          <p:cNvPr id="17" name="Picture 16">
            <a:extLst>
              <a:ext uri="{FF2B5EF4-FFF2-40B4-BE49-F238E27FC236}">
                <a16:creationId xmlns:a16="http://schemas.microsoft.com/office/drawing/2014/main" id="{2218921C-5191-46E8-A81C-B978A1B2D6F9}"/>
              </a:ext>
            </a:extLst>
          </p:cNvPr>
          <p:cNvPicPr>
            <a:picLocks noChangeAspect="1"/>
          </p:cNvPicPr>
          <p:nvPr/>
        </p:nvPicPr>
        <p:blipFill>
          <a:blip r:embed="rId6"/>
          <a:stretch>
            <a:fillRect/>
          </a:stretch>
        </p:blipFill>
        <p:spPr>
          <a:xfrm>
            <a:off x="636588" y="4498334"/>
            <a:ext cx="5539925" cy="465023"/>
          </a:xfrm>
          <a:prstGeom prst="rect">
            <a:avLst/>
          </a:prstGeom>
        </p:spPr>
      </p:pic>
      <p:pic>
        <p:nvPicPr>
          <p:cNvPr id="18" name="Picture 17">
            <a:extLst>
              <a:ext uri="{FF2B5EF4-FFF2-40B4-BE49-F238E27FC236}">
                <a16:creationId xmlns:a16="http://schemas.microsoft.com/office/drawing/2014/main" id="{639E1E15-21B3-401E-8D0F-7753E0BCD586}"/>
              </a:ext>
            </a:extLst>
          </p:cNvPr>
          <p:cNvPicPr>
            <a:picLocks noChangeAspect="1"/>
          </p:cNvPicPr>
          <p:nvPr/>
        </p:nvPicPr>
        <p:blipFill>
          <a:blip r:embed="rId7"/>
          <a:stretch>
            <a:fillRect/>
          </a:stretch>
        </p:blipFill>
        <p:spPr>
          <a:xfrm>
            <a:off x="6750599" y="4457624"/>
            <a:ext cx="769046" cy="488930"/>
          </a:xfrm>
          <a:prstGeom prst="rect">
            <a:avLst/>
          </a:prstGeom>
        </p:spPr>
      </p:pic>
      <p:pic>
        <p:nvPicPr>
          <p:cNvPr id="19" name="Picture 18">
            <a:extLst>
              <a:ext uri="{FF2B5EF4-FFF2-40B4-BE49-F238E27FC236}">
                <a16:creationId xmlns:a16="http://schemas.microsoft.com/office/drawing/2014/main" id="{61F3792A-4977-409A-B34C-C07336FB60C4}"/>
              </a:ext>
            </a:extLst>
          </p:cNvPr>
          <p:cNvPicPr>
            <a:picLocks noChangeAspect="1"/>
          </p:cNvPicPr>
          <p:nvPr/>
        </p:nvPicPr>
        <p:blipFill>
          <a:blip r:embed="rId8"/>
          <a:stretch>
            <a:fillRect/>
          </a:stretch>
        </p:blipFill>
        <p:spPr>
          <a:xfrm>
            <a:off x="589665" y="5376558"/>
            <a:ext cx="6132485" cy="588609"/>
          </a:xfrm>
          <a:prstGeom prst="rect">
            <a:avLst/>
          </a:prstGeom>
        </p:spPr>
      </p:pic>
      <p:pic>
        <p:nvPicPr>
          <p:cNvPr id="2" name="Picture 1">
            <a:extLst>
              <a:ext uri="{FF2B5EF4-FFF2-40B4-BE49-F238E27FC236}">
                <a16:creationId xmlns:a16="http://schemas.microsoft.com/office/drawing/2014/main" id="{6019E000-2FA3-4BC3-ABCE-008143788342}"/>
              </a:ext>
            </a:extLst>
          </p:cNvPr>
          <p:cNvPicPr>
            <a:picLocks noChangeAspect="1"/>
          </p:cNvPicPr>
          <p:nvPr/>
        </p:nvPicPr>
        <p:blipFill>
          <a:blip r:embed="rId9"/>
          <a:stretch>
            <a:fillRect/>
          </a:stretch>
        </p:blipFill>
        <p:spPr>
          <a:xfrm>
            <a:off x="3957278" y="3605195"/>
            <a:ext cx="2333625" cy="666750"/>
          </a:xfrm>
          <a:prstGeom prst="rect">
            <a:avLst/>
          </a:prstGeom>
        </p:spPr>
      </p:pic>
      <p:pic>
        <p:nvPicPr>
          <p:cNvPr id="13" name="Picture 12">
            <a:extLst>
              <a:ext uri="{FF2B5EF4-FFF2-40B4-BE49-F238E27FC236}">
                <a16:creationId xmlns:a16="http://schemas.microsoft.com/office/drawing/2014/main" id="{99E79E51-A285-4318-B3CB-410B393B0009}"/>
              </a:ext>
            </a:extLst>
          </p:cNvPr>
          <p:cNvPicPr>
            <a:picLocks noChangeAspect="1"/>
          </p:cNvPicPr>
          <p:nvPr/>
        </p:nvPicPr>
        <p:blipFill>
          <a:blip r:embed="rId10"/>
          <a:stretch>
            <a:fillRect/>
          </a:stretch>
        </p:blipFill>
        <p:spPr>
          <a:xfrm>
            <a:off x="3319552" y="2526965"/>
            <a:ext cx="848623" cy="510745"/>
          </a:xfrm>
          <a:prstGeom prst="rect">
            <a:avLst/>
          </a:prstGeom>
        </p:spPr>
      </p:pic>
    </p:spTree>
    <p:extLst>
      <p:ext uri="{BB962C8B-B14F-4D97-AF65-F5344CB8AC3E}">
        <p14:creationId xmlns:p14="http://schemas.microsoft.com/office/powerpoint/2010/main" val="226194902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FCA95B-6C83-4E9C-9A3B-010C1CEB9DD5}"/>
              </a:ext>
            </a:extLst>
          </p:cNvPr>
          <p:cNvPicPr>
            <a:picLocks noChangeAspect="1"/>
          </p:cNvPicPr>
          <p:nvPr/>
        </p:nvPicPr>
        <p:blipFill>
          <a:blip r:embed="rId3"/>
          <a:stretch>
            <a:fillRect/>
          </a:stretch>
        </p:blipFill>
        <p:spPr>
          <a:xfrm>
            <a:off x="294630" y="1087534"/>
            <a:ext cx="2562225" cy="914400"/>
          </a:xfrm>
          <a:prstGeom prst="rect">
            <a:avLst/>
          </a:prstGeom>
        </p:spPr>
      </p:pic>
      <p:sp>
        <p:nvSpPr>
          <p:cNvPr id="7" name="Title 6"/>
          <p:cNvSpPr>
            <a:spLocks noGrp="1"/>
          </p:cNvSpPr>
          <p:nvPr>
            <p:ph type="title"/>
          </p:nvPr>
        </p:nvSpPr>
        <p:spPr>
          <a:xfrm>
            <a:off x="222250" y="148595"/>
            <a:ext cx="8665234" cy="663359"/>
          </a:xfrm>
        </p:spPr>
        <p:txBody>
          <a:bodyPr/>
          <a:lstStyle/>
          <a:p>
            <a:r>
              <a:rPr lang="en-US" sz="2400" dirty="0"/>
              <a:t>Appendix 9: Standing –Wave acceleration structures.</a:t>
            </a:r>
            <a:br>
              <a:rPr lang="en-US" sz="2400" dirty="0"/>
            </a:br>
            <a:r>
              <a:rPr lang="en-US" sz="2400" dirty="0"/>
              <a:t>Perturbation theory.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256</a:t>
            </a:fld>
            <a:endParaRPr lang="en-US" dirty="0"/>
          </a:p>
        </p:txBody>
      </p:sp>
      <p:sp>
        <p:nvSpPr>
          <p:cNvPr id="2" name="TextBox 1">
            <a:extLst>
              <a:ext uri="{FF2B5EF4-FFF2-40B4-BE49-F238E27FC236}">
                <a16:creationId xmlns:a16="http://schemas.microsoft.com/office/drawing/2014/main" id="{44C9C55D-00CA-4F12-8428-3581F663DBF1}"/>
              </a:ext>
            </a:extLst>
          </p:cNvPr>
          <p:cNvSpPr txBox="1"/>
          <p:nvPr/>
        </p:nvSpPr>
        <p:spPr>
          <a:xfrm>
            <a:off x="198647" y="692193"/>
            <a:ext cx="9247278" cy="5632311"/>
          </a:xfrm>
          <a:prstGeom prst="rect">
            <a:avLst/>
          </a:prstGeom>
          <a:noFill/>
        </p:spPr>
        <p:txBody>
          <a:bodyPr wrap="square" rtlCol="0">
            <a:spAutoFit/>
          </a:bodyPr>
          <a:lstStyle/>
          <a:p>
            <a:r>
              <a:rPr lang="en-US" dirty="0"/>
              <a:t>In matrix form Eq(1), Slide 30:</a:t>
            </a:r>
          </a:p>
          <a:p>
            <a:endParaRPr lang="en-US" dirty="0"/>
          </a:p>
          <a:p>
            <a:endParaRPr lang="en-US" dirty="0"/>
          </a:p>
          <a:p>
            <a:r>
              <a:rPr lang="en-US" dirty="0"/>
              <a:t>where</a:t>
            </a:r>
          </a:p>
          <a:p>
            <a:endParaRPr lang="en-US" dirty="0"/>
          </a:p>
          <a:p>
            <a:endParaRPr lang="en-US" dirty="0"/>
          </a:p>
          <a:p>
            <a:r>
              <a:rPr lang="en-US" dirty="0"/>
              <a:t>and</a:t>
            </a:r>
          </a:p>
          <a:p>
            <a:r>
              <a:rPr lang="en-US" dirty="0"/>
              <a:t>Eigenvectors and eigenvalues: </a:t>
            </a:r>
          </a:p>
          <a:p>
            <a:endParaRPr lang="en-US" dirty="0"/>
          </a:p>
          <a:p>
            <a:endParaRPr lang="en-US" dirty="0"/>
          </a:p>
          <a:p>
            <a:r>
              <a:rPr lang="en-US" dirty="0"/>
              <a:t>Orthogonality:</a:t>
            </a:r>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B6548802-A4F7-4E9F-A968-DA0BD6E9FD10}"/>
              </a:ext>
            </a:extLst>
          </p:cNvPr>
          <p:cNvPicPr>
            <a:picLocks noChangeAspect="1"/>
          </p:cNvPicPr>
          <p:nvPr/>
        </p:nvPicPr>
        <p:blipFill>
          <a:blip r:embed="rId4"/>
          <a:stretch>
            <a:fillRect/>
          </a:stretch>
        </p:blipFill>
        <p:spPr>
          <a:xfrm>
            <a:off x="1075888" y="1879911"/>
            <a:ext cx="2562226" cy="412494"/>
          </a:xfrm>
          <a:prstGeom prst="rect">
            <a:avLst/>
          </a:prstGeom>
        </p:spPr>
      </p:pic>
      <p:pic>
        <p:nvPicPr>
          <p:cNvPr id="9" name="Picture 8">
            <a:extLst>
              <a:ext uri="{FF2B5EF4-FFF2-40B4-BE49-F238E27FC236}">
                <a16:creationId xmlns:a16="http://schemas.microsoft.com/office/drawing/2014/main" id="{E559E27D-9B4F-4E9D-ACAE-AE02A403FF52}"/>
              </a:ext>
            </a:extLst>
          </p:cNvPr>
          <p:cNvPicPr>
            <a:picLocks noChangeAspect="1"/>
          </p:cNvPicPr>
          <p:nvPr/>
        </p:nvPicPr>
        <p:blipFill>
          <a:blip r:embed="rId5"/>
          <a:stretch>
            <a:fillRect/>
          </a:stretch>
        </p:blipFill>
        <p:spPr>
          <a:xfrm>
            <a:off x="222250" y="2233535"/>
            <a:ext cx="3006745" cy="663359"/>
          </a:xfrm>
          <a:prstGeom prst="rect">
            <a:avLst/>
          </a:prstGeom>
        </p:spPr>
      </p:pic>
      <p:pic>
        <p:nvPicPr>
          <p:cNvPr id="11" name="Picture 10">
            <a:extLst>
              <a:ext uri="{FF2B5EF4-FFF2-40B4-BE49-F238E27FC236}">
                <a16:creationId xmlns:a16="http://schemas.microsoft.com/office/drawing/2014/main" id="{3EAF2E9F-D3EB-4A45-898E-19B365979956}"/>
              </a:ext>
            </a:extLst>
          </p:cNvPr>
          <p:cNvPicPr>
            <a:picLocks noChangeAspect="1"/>
          </p:cNvPicPr>
          <p:nvPr/>
        </p:nvPicPr>
        <p:blipFill>
          <a:blip r:embed="rId6"/>
          <a:stretch>
            <a:fillRect/>
          </a:stretch>
        </p:blipFill>
        <p:spPr>
          <a:xfrm>
            <a:off x="3228995" y="2277515"/>
            <a:ext cx="3380464" cy="619379"/>
          </a:xfrm>
          <a:prstGeom prst="rect">
            <a:avLst/>
          </a:prstGeom>
        </p:spPr>
      </p:pic>
      <p:pic>
        <p:nvPicPr>
          <p:cNvPr id="12" name="Picture 11">
            <a:extLst>
              <a:ext uri="{FF2B5EF4-FFF2-40B4-BE49-F238E27FC236}">
                <a16:creationId xmlns:a16="http://schemas.microsoft.com/office/drawing/2014/main" id="{7884CA3E-8596-4E30-A901-82F545D97987}"/>
              </a:ext>
            </a:extLst>
          </p:cNvPr>
          <p:cNvPicPr>
            <a:picLocks noChangeAspect="1"/>
          </p:cNvPicPr>
          <p:nvPr/>
        </p:nvPicPr>
        <p:blipFill>
          <a:blip r:embed="rId7"/>
          <a:stretch>
            <a:fillRect/>
          </a:stretch>
        </p:blipFill>
        <p:spPr>
          <a:xfrm>
            <a:off x="893704" y="2926983"/>
            <a:ext cx="3230290" cy="466062"/>
          </a:xfrm>
          <a:prstGeom prst="rect">
            <a:avLst/>
          </a:prstGeom>
        </p:spPr>
      </p:pic>
      <p:pic>
        <p:nvPicPr>
          <p:cNvPr id="13" name="Picture 12">
            <a:extLst>
              <a:ext uri="{FF2B5EF4-FFF2-40B4-BE49-F238E27FC236}">
                <a16:creationId xmlns:a16="http://schemas.microsoft.com/office/drawing/2014/main" id="{2A0EBB46-827D-4711-A082-C079133F75B7}"/>
              </a:ext>
            </a:extLst>
          </p:cNvPr>
          <p:cNvPicPr>
            <a:picLocks noChangeAspect="1"/>
          </p:cNvPicPr>
          <p:nvPr/>
        </p:nvPicPr>
        <p:blipFill>
          <a:blip r:embed="rId8"/>
          <a:stretch>
            <a:fillRect/>
          </a:stretch>
        </p:blipFill>
        <p:spPr>
          <a:xfrm>
            <a:off x="3988802" y="2831947"/>
            <a:ext cx="2118497" cy="652465"/>
          </a:xfrm>
          <a:prstGeom prst="rect">
            <a:avLst/>
          </a:prstGeom>
        </p:spPr>
      </p:pic>
      <p:pic>
        <p:nvPicPr>
          <p:cNvPr id="15" name="Picture 14">
            <a:extLst>
              <a:ext uri="{FF2B5EF4-FFF2-40B4-BE49-F238E27FC236}">
                <a16:creationId xmlns:a16="http://schemas.microsoft.com/office/drawing/2014/main" id="{D9FB06E5-F70C-40FA-AF51-2D6FB5C468A9}"/>
              </a:ext>
            </a:extLst>
          </p:cNvPr>
          <p:cNvPicPr>
            <a:picLocks noChangeAspect="1"/>
          </p:cNvPicPr>
          <p:nvPr/>
        </p:nvPicPr>
        <p:blipFill>
          <a:blip r:embed="rId9"/>
          <a:stretch>
            <a:fillRect/>
          </a:stretch>
        </p:blipFill>
        <p:spPr>
          <a:xfrm>
            <a:off x="270517" y="3669332"/>
            <a:ext cx="4577528" cy="781529"/>
          </a:xfrm>
          <a:prstGeom prst="rect">
            <a:avLst/>
          </a:prstGeom>
        </p:spPr>
      </p:pic>
      <p:pic>
        <p:nvPicPr>
          <p:cNvPr id="18" name="Picture 17">
            <a:extLst>
              <a:ext uri="{FF2B5EF4-FFF2-40B4-BE49-F238E27FC236}">
                <a16:creationId xmlns:a16="http://schemas.microsoft.com/office/drawing/2014/main" id="{CE4B1480-ABF1-4514-B19B-70B0DAA83536}"/>
              </a:ext>
            </a:extLst>
          </p:cNvPr>
          <p:cNvPicPr>
            <a:picLocks noChangeAspect="1"/>
          </p:cNvPicPr>
          <p:nvPr/>
        </p:nvPicPr>
        <p:blipFill>
          <a:blip r:embed="rId10"/>
          <a:stretch>
            <a:fillRect/>
          </a:stretch>
        </p:blipFill>
        <p:spPr>
          <a:xfrm>
            <a:off x="294630" y="4848963"/>
            <a:ext cx="8153639" cy="1023469"/>
          </a:xfrm>
          <a:prstGeom prst="rect">
            <a:avLst/>
          </a:prstGeom>
        </p:spPr>
      </p:pic>
    </p:spTree>
    <p:extLst>
      <p:ext uri="{BB962C8B-B14F-4D97-AF65-F5344CB8AC3E}">
        <p14:creationId xmlns:p14="http://schemas.microsoft.com/office/powerpoint/2010/main" val="211819716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341998"/>
            <a:ext cx="8686800" cy="427877"/>
          </a:xfrm>
        </p:spPr>
        <p:txBody>
          <a:bodyPr/>
          <a:lstStyle/>
          <a:p>
            <a:pPr algn="ctr"/>
            <a:r>
              <a:rPr lang="en-US" sz="2400" dirty="0"/>
              <a:t>Appendix 9:</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257</a:t>
            </a:fld>
            <a:endParaRPr lang="en-US" dirty="0"/>
          </a:p>
        </p:txBody>
      </p:sp>
      <p:sp>
        <p:nvSpPr>
          <p:cNvPr id="2" name="TextBox 1">
            <a:extLst>
              <a:ext uri="{FF2B5EF4-FFF2-40B4-BE49-F238E27FC236}">
                <a16:creationId xmlns:a16="http://schemas.microsoft.com/office/drawing/2014/main" id="{33B7D2C0-1D46-4E4B-96F3-CB7FF080C75D}"/>
              </a:ext>
            </a:extLst>
          </p:cNvPr>
          <p:cNvSpPr txBox="1"/>
          <p:nvPr/>
        </p:nvSpPr>
        <p:spPr>
          <a:xfrm>
            <a:off x="75601" y="741872"/>
            <a:ext cx="8811883" cy="4308872"/>
          </a:xfrm>
          <a:prstGeom prst="rect">
            <a:avLst/>
          </a:prstGeom>
          <a:noFill/>
        </p:spPr>
        <p:txBody>
          <a:bodyPr wrap="square" rtlCol="0">
            <a:spAutoFit/>
          </a:bodyPr>
          <a:lstStyle/>
          <a:p>
            <a:pPr marL="342900" indent="-342900">
              <a:buFont typeface="Arial" panose="020B0604020202020204" pitchFamily="34" charset="0"/>
              <a:buChar char="•"/>
            </a:pPr>
            <a:r>
              <a:rPr lang="en-US" dirty="0"/>
              <a:t>Perturbation of the cell resonance frequencies causes perturbation of the mode resonance frequencies </a:t>
            </a:r>
            <a:r>
              <a:rPr lang="el-GR" i="1" dirty="0">
                <a:solidFill>
                  <a:schemeClr val="accent6">
                    <a:lumMod val="50000"/>
                  </a:schemeClr>
                </a:solidFill>
                <a:latin typeface="Cambria Math" panose="02040503050406030204" pitchFamily="18" charset="0"/>
                <a:ea typeface="Cambria Math" panose="02040503050406030204" pitchFamily="18" charset="0"/>
              </a:rPr>
              <a:t>δω</a:t>
            </a:r>
            <a:r>
              <a:rPr lang="en-US" i="1" baseline="-25000" dirty="0">
                <a:solidFill>
                  <a:schemeClr val="accent6">
                    <a:lumMod val="50000"/>
                  </a:schemeClr>
                </a:solidFill>
                <a:latin typeface="Cambria Math" panose="02040503050406030204" pitchFamily="18" charset="0"/>
                <a:ea typeface="Cambria Math" panose="02040503050406030204" pitchFamily="18" charset="0"/>
              </a:rPr>
              <a:t>q</a:t>
            </a:r>
            <a:r>
              <a:rPr lang="en-US" dirty="0"/>
              <a:t>;</a:t>
            </a:r>
          </a:p>
          <a:p>
            <a:pPr marL="342900" indent="-342900">
              <a:buFont typeface="Arial" panose="020B0604020202020204" pitchFamily="34" charset="0"/>
              <a:buChar char="•"/>
            </a:pPr>
            <a:r>
              <a:rPr lang="en-US" dirty="0"/>
              <a:t>the field distribution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δ</a:t>
            </a:r>
            <a:r>
              <a:rPr lang="en-US" i="1" dirty="0">
                <a:solidFill>
                  <a:schemeClr val="accent6">
                    <a:lumMod val="50000"/>
                  </a:schemeClr>
                </a:solidFill>
                <a:latin typeface="Times New Roman" panose="02020603050405020304" pitchFamily="18" charset="0"/>
                <a:cs typeface="Times New Roman" panose="02020603050405020304" pitchFamily="18" charset="0"/>
              </a:rPr>
              <a:t>X</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q</a:t>
            </a:r>
            <a:r>
              <a:rPr lang="en-US" dirty="0">
                <a:latin typeface="Cambria Math" panose="02040503050406030204" pitchFamily="18" charset="0"/>
                <a:ea typeface="Cambria Math" panose="02040503050406030204" pitchFamily="18" charset="0"/>
              </a:rPr>
              <a:t>.</a:t>
            </a:r>
          </a:p>
          <a:p>
            <a:pPr marL="342900" indent="-342900">
              <a:buFont typeface="Arial" panose="020B0604020202020204" pitchFamily="34" charset="0"/>
              <a:buChar char="•"/>
            </a:pPr>
            <a:endParaRPr lang="en-US" dirty="0">
              <a:latin typeface="Cambria Math" panose="02040503050406030204" pitchFamily="18" charset="0"/>
              <a:ea typeface="Cambria Math" panose="02040503050406030204" pitchFamily="18" charset="0"/>
            </a:endParaRPr>
          </a:p>
          <a:p>
            <a:r>
              <a:rPr lang="en-US" dirty="0"/>
              <a:t>Variation of the equation (1), see previous </a:t>
            </a:r>
          </a:p>
          <a:p>
            <a:endParaRPr lang="en-US" sz="1000" dirty="0"/>
          </a:p>
          <a:p>
            <a:r>
              <a:rPr lang="en-US" dirty="0"/>
              <a:t>slide, gives                                                         where</a:t>
            </a:r>
          </a:p>
          <a:p>
            <a:endParaRPr lang="en-US" dirty="0"/>
          </a:p>
          <a:p>
            <a:endParaRPr lang="en-US" dirty="0"/>
          </a:p>
          <a:p>
            <a:r>
              <a:rPr lang="en-US" dirty="0"/>
              <a:t>                                                                            </a:t>
            </a:r>
          </a:p>
          <a:p>
            <a:endParaRPr lang="en-US" dirty="0"/>
          </a:p>
          <a:p>
            <a:endParaRPr lang="en-US" dirty="0"/>
          </a:p>
        </p:txBody>
      </p:sp>
      <p:sp>
        <p:nvSpPr>
          <p:cNvPr id="6" name="TextBox 5">
            <a:extLst>
              <a:ext uri="{FF2B5EF4-FFF2-40B4-BE49-F238E27FC236}">
                <a16:creationId xmlns:a16="http://schemas.microsoft.com/office/drawing/2014/main" id="{446C8576-F814-44BA-8BBD-DE784CF40DC1}"/>
              </a:ext>
            </a:extLst>
          </p:cNvPr>
          <p:cNvSpPr txBox="1"/>
          <p:nvPr/>
        </p:nvSpPr>
        <p:spPr>
          <a:xfrm>
            <a:off x="3226279" y="1367914"/>
            <a:ext cx="312906" cy="369332"/>
          </a:xfrm>
          <a:prstGeom prst="rect">
            <a:avLst/>
          </a:prstGeom>
          <a:noFill/>
        </p:spPr>
        <p:txBody>
          <a:bodyPr wrap="none" rtlCol="0">
            <a:spAutoFit/>
          </a:bodyPr>
          <a:lstStyle/>
          <a:p>
            <a:r>
              <a:rPr lang="en-US" sz="1800" dirty="0">
                <a:solidFill>
                  <a:schemeClr val="accent6">
                    <a:lumMod val="50000"/>
                  </a:schemeClr>
                </a:solidFill>
                <a:latin typeface="Cambria Math" panose="02040503050406030204" pitchFamily="18" charset="0"/>
                <a:ea typeface="Cambria Math" panose="02040503050406030204" pitchFamily="18" charset="0"/>
              </a:rPr>
              <a:t>^</a:t>
            </a:r>
            <a:endParaRPr lang="en-US" sz="1800" dirty="0">
              <a:solidFill>
                <a:schemeClr val="accent6">
                  <a:lumMod val="50000"/>
                </a:schemeClr>
              </a:solidFill>
            </a:endParaRPr>
          </a:p>
        </p:txBody>
      </p:sp>
      <p:pic>
        <p:nvPicPr>
          <p:cNvPr id="8" name="Picture 7">
            <a:extLst>
              <a:ext uri="{FF2B5EF4-FFF2-40B4-BE49-F238E27FC236}">
                <a16:creationId xmlns:a16="http://schemas.microsoft.com/office/drawing/2014/main" id="{13BA7F6F-C66B-4752-887C-EE6524A4121F}"/>
              </a:ext>
            </a:extLst>
          </p:cNvPr>
          <p:cNvPicPr>
            <a:picLocks noChangeAspect="1"/>
          </p:cNvPicPr>
          <p:nvPr/>
        </p:nvPicPr>
        <p:blipFill>
          <a:blip r:embed="rId3"/>
          <a:stretch>
            <a:fillRect/>
          </a:stretch>
        </p:blipFill>
        <p:spPr>
          <a:xfrm>
            <a:off x="546241" y="1867450"/>
            <a:ext cx="1968724" cy="465473"/>
          </a:xfrm>
          <a:prstGeom prst="rect">
            <a:avLst/>
          </a:prstGeom>
        </p:spPr>
      </p:pic>
      <p:sp>
        <p:nvSpPr>
          <p:cNvPr id="9" name="TextBox 8">
            <a:extLst>
              <a:ext uri="{FF2B5EF4-FFF2-40B4-BE49-F238E27FC236}">
                <a16:creationId xmlns:a16="http://schemas.microsoft.com/office/drawing/2014/main" id="{91CDB099-E91C-411B-98DC-EBC25B2696EB}"/>
              </a:ext>
            </a:extLst>
          </p:cNvPr>
          <p:cNvSpPr txBox="1"/>
          <p:nvPr/>
        </p:nvSpPr>
        <p:spPr>
          <a:xfrm>
            <a:off x="2579298" y="1887746"/>
            <a:ext cx="442750" cy="461665"/>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a:t>
            </a:r>
            <a:endParaRPr lang="en-US" dirty="0"/>
          </a:p>
        </p:txBody>
      </p:sp>
      <p:pic>
        <p:nvPicPr>
          <p:cNvPr id="10" name="Picture 9">
            <a:extLst>
              <a:ext uri="{FF2B5EF4-FFF2-40B4-BE49-F238E27FC236}">
                <a16:creationId xmlns:a16="http://schemas.microsoft.com/office/drawing/2014/main" id="{67FA623B-D4D2-4315-9865-57816D902A0E}"/>
              </a:ext>
            </a:extLst>
          </p:cNvPr>
          <p:cNvPicPr>
            <a:picLocks noChangeAspect="1"/>
          </p:cNvPicPr>
          <p:nvPr/>
        </p:nvPicPr>
        <p:blipFill>
          <a:blip r:embed="rId4"/>
          <a:stretch>
            <a:fillRect/>
          </a:stretch>
        </p:blipFill>
        <p:spPr>
          <a:xfrm>
            <a:off x="3030675" y="1850391"/>
            <a:ext cx="3232102" cy="499809"/>
          </a:xfrm>
          <a:prstGeom prst="rect">
            <a:avLst/>
          </a:prstGeom>
        </p:spPr>
      </p:pic>
      <p:pic>
        <p:nvPicPr>
          <p:cNvPr id="11" name="Picture 10">
            <a:extLst>
              <a:ext uri="{FF2B5EF4-FFF2-40B4-BE49-F238E27FC236}">
                <a16:creationId xmlns:a16="http://schemas.microsoft.com/office/drawing/2014/main" id="{26989373-D3B7-4E96-8A3C-4B7B48CE129A}"/>
              </a:ext>
            </a:extLst>
          </p:cNvPr>
          <p:cNvPicPr>
            <a:picLocks noChangeAspect="1"/>
          </p:cNvPicPr>
          <p:nvPr/>
        </p:nvPicPr>
        <p:blipFill>
          <a:blip r:embed="rId5"/>
          <a:stretch>
            <a:fillRect/>
          </a:stretch>
        </p:blipFill>
        <p:spPr>
          <a:xfrm>
            <a:off x="1530603" y="2589262"/>
            <a:ext cx="3715208" cy="801181"/>
          </a:xfrm>
          <a:prstGeom prst="rect">
            <a:avLst/>
          </a:prstGeom>
        </p:spPr>
      </p:pic>
      <p:pic>
        <p:nvPicPr>
          <p:cNvPr id="12" name="Picture 11">
            <a:extLst>
              <a:ext uri="{FF2B5EF4-FFF2-40B4-BE49-F238E27FC236}">
                <a16:creationId xmlns:a16="http://schemas.microsoft.com/office/drawing/2014/main" id="{D5C20A11-4088-43B3-9BEB-53F4DB133DD0}"/>
              </a:ext>
            </a:extLst>
          </p:cNvPr>
          <p:cNvPicPr>
            <a:picLocks noChangeAspect="1"/>
          </p:cNvPicPr>
          <p:nvPr/>
        </p:nvPicPr>
        <p:blipFill>
          <a:blip r:embed="rId6"/>
          <a:stretch>
            <a:fillRect/>
          </a:stretch>
        </p:blipFill>
        <p:spPr>
          <a:xfrm>
            <a:off x="6262647" y="2118578"/>
            <a:ext cx="2881353" cy="1661107"/>
          </a:xfrm>
          <a:prstGeom prst="rect">
            <a:avLst/>
          </a:prstGeom>
        </p:spPr>
      </p:pic>
      <p:sp>
        <p:nvSpPr>
          <p:cNvPr id="13" name="Arrow: Down 12">
            <a:extLst>
              <a:ext uri="{FF2B5EF4-FFF2-40B4-BE49-F238E27FC236}">
                <a16:creationId xmlns:a16="http://schemas.microsoft.com/office/drawing/2014/main" id="{8438DE4F-C712-40B2-8D13-6B80F4B14319}"/>
              </a:ext>
            </a:extLst>
          </p:cNvPr>
          <p:cNvSpPr/>
          <p:nvPr/>
        </p:nvSpPr>
        <p:spPr>
          <a:xfrm>
            <a:off x="3030675" y="3301000"/>
            <a:ext cx="385385" cy="5808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569B6CE-DCEC-45EF-A8B0-4CEE56A8BC0B}"/>
              </a:ext>
            </a:extLst>
          </p:cNvPr>
          <p:cNvPicPr>
            <a:picLocks noChangeAspect="1"/>
          </p:cNvPicPr>
          <p:nvPr/>
        </p:nvPicPr>
        <p:blipFill>
          <a:blip r:embed="rId7"/>
          <a:stretch>
            <a:fillRect/>
          </a:stretch>
        </p:blipFill>
        <p:spPr>
          <a:xfrm>
            <a:off x="1992701" y="3969433"/>
            <a:ext cx="3150350" cy="800560"/>
          </a:xfrm>
          <a:prstGeom prst="rect">
            <a:avLst/>
          </a:prstGeom>
        </p:spPr>
      </p:pic>
      <p:pic>
        <p:nvPicPr>
          <p:cNvPr id="15" name="Picture 14">
            <a:extLst>
              <a:ext uri="{FF2B5EF4-FFF2-40B4-BE49-F238E27FC236}">
                <a16:creationId xmlns:a16="http://schemas.microsoft.com/office/drawing/2014/main" id="{E4A60210-B8B3-4938-8AE5-C5000489EF4E}"/>
              </a:ext>
            </a:extLst>
          </p:cNvPr>
          <p:cNvPicPr>
            <a:picLocks noChangeAspect="1"/>
          </p:cNvPicPr>
          <p:nvPr/>
        </p:nvPicPr>
        <p:blipFill>
          <a:blip r:embed="rId8"/>
          <a:stretch>
            <a:fillRect/>
          </a:stretch>
        </p:blipFill>
        <p:spPr>
          <a:xfrm>
            <a:off x="2006003" y="4794605"/>
            <a:ext cx="3150350" cy="1091062"/>
          </a:xfrm>
          <a:prstGeom prst="rect">
            <a:avLst/>
          </a:prstGeom>
        </p:spPr>
      </p:pic>
      <p:sp>
        <p:nvSpPr>
          <p:cNvPr id="16" name="Rectangle 15">
            <a:extLst>
              <a:ext uri="{FF2B5EF4-FFF2-40B4-BE49-F238E27FC236}">
                <a16:creationId xmlns:a16="http://schemas.microsoft.com/office/drawing/2014/main" id="{EBB184EB-48FF-428B-B5C9-01A21CAA7417}"/>
              </a:ext>
            </a:extLst>
          </p:cNvPr>
          <p:cNvSpPr/>
          <p:nvPr/>
        </p:nvSpPr>
        <p:spPr>
          <a:xfrm>
            <a:off x="1992700" y="3953955"/>
            <a:ext cx="3150349" cy="1982342"/>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E8BD524-8ABB-4873-9778-66CF50E7D52F}"/>
              </a:ext>
            </a:extLst>
          </p:cNvPr>
          <p:cNvPicPr>
            <a:picLocks noChangeAspect="1"/>
          </p:cNvPicPr>
          <p:nvPr/>
        </p:nvPicPr>
        <p:blipFill>
          <a:blip r:embed="rId9"/>
          <a:stretch>
            <a:fillRect/>
          </a:stretch>
        </p:blipFill>
        <p:spPr>
          <a:xfrm>
            <a:off x="5803152" y="4849598"/>
            <a:ext cx="2607604" cy="886413"/>
          </a:xfrm>
          <a:prstGeom prst="rect">
            <a:avLst/>
          </a:prstGeom>
        </p:spPr>
      </p:pic>
      <p:sp>
        <p:nvSpPr>
          <p:cNvPr id="18" name="Arrow: Right 17">
            <a:extLst>
              <a:ext uri="{FF2B5EF4-FFF2-40B4-BE49-F238E27FC236}">
                <a16:creationId xmlns:a16="http://schemas.microsoft.com/office/drawing/2014/main" id="{DD9EDF2C-AA91-4A81-B947-DDF0227C9740}"/>
              </a:ext>
            </a:extLst>
          </p:cNvPr>
          <p:cNvSpPr/>
          <p:nvPr/>
        </p:nvSpPr>
        <p:spPr>
          <a:xfrm>
            <a:off x="5245811" y="5070995"/>
            <a:ext cx="497899" cy="4361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024918-16E5-4C0B-8E6B-E85882AB980F}"/>
              </a:ext>
            </a:extLst>
          </p:cNvPr>
          <p:cNvSpPr/>
          <p:nvPr/>
        </p:nvSpPr>
        <p:spPr>
          <a:xfrm>
            <a:off x="5803152" y="4849598"/>
            <a:ext cx="2607604" cy="88641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1130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Appendix 10: The cavity coupled to the line.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258</a:t>
            </a:fld>
            <a:endParaRPr lang="en-US" dirty="0"/>
          </a:p>
        </p:txBody>
      </p:sp>
      <p:pic>
        <p:nvPicPr>
          <p:cNvPr id="2" name="Picture 1"/>
          <p:cNvPicPr>
            <a:picLocks noChangeAspect="1"/>
          </p:cNvPicPr>
          <p:nvPr/>
        </p:nvPicPr>
        <p:blipFill>
          <a:blip r:embed="rId3"/>
          <a:stretch>
            <a:fillRect/>
          </a:stretch>
        </p:blipFill>
        <p:spPr>
          <a:xfrm>
            <a:off x="411162" y="1122519"/>
            <a:ext cx="2797551" cy="1475073"/>
          </a:xfrm>
          <a:prstGeom prst="rect">
            <a:avLst/>
          </a:prstGeom>
        </p:spPr>
      </p:pic>
      <p:sp>
        <p:nvSpPr>
          <p:cNvPr id="6" name="TextBox 5"/>
          <p:cNvSpPr txBox="1"/>
          <p:nvPr/>
        </p:nvSpPr>
        <p:spPr>
          <a:xfrm>
            <a:off x="228600" y="748878"/>
            <a:ext cx="5660204" cy="400110"/>
          </a:xfrm>
          <a:prstGeom prst="rect">
            <a:avLst/>
          </a:prstGeom>
          <a:noFill/>
        </p:spPr>
        <p:txBody>
          <a:bodyPr wrap="none" rtlCol="0">
            <a:spAutoFit/>
          </a:bodyPr>
          <a:lstStyle/>
          <a:p>
            <a:r>
              <a:rPr lang="en-US" sz="2000" dirty="0"/>
              <a:t>Let’s consider the cavity coupled to the feeding line:</a:t>
            </a:r>
          </a:p>
        </p:txBody>
      </p:sp>
      <p:sp>
        <p:nvSpPr>
          <p:cNvPr id="8" name="TextBox 7"/>
          <p:cNvSpPr txBox="1"/>
          <p:nvPr/>
        </p:nvSpPr>
        <p:spPr>
          <a:xfrm>
            <a:off x="329290" y="2436816"/>
            <a:ext cx="8733453" cy="3939540"/>
          </a:xfrm>
          <a:prstGeom prst="rect">
            <a:avLst/>
          </a:prstGeom>
          <a:noFill/>
        </p:spPr>
        <p:txBody>
          <a:bodyPr wrap="square" rtlCol="0">
            <a:spAutoFit/>
          </a:bodyPr>
          <a:lstStyle/>
          <a:p>
            <a:r>
              <a:rPr lang="en-US" sz="2000" dirty="0"/>
              <a:t>Consider another problem – the cavity coupled to the line shortened by a perfectly conducting plane </a:t>
            </a:r>
            <a:r>
              <a:rPr lang="en-US" sz="2000" dirty="0">
                <a:solidFill>
                  <a:schemeClr val="accent6">
                    <a:lumMod val="50000"/>
                  </a:schemeClr>
                </a:solidFill>
              </a:rPr>
              <a:t>S</a:t>
            </a:r>
            <a:r>
              <a:rPr lang="en-US" sz="2000" baseline="-25000" dirty="0">
                <a:solidFill>
                  <a:schemeClr val="accent6">
                    <a:lumMod val="50000"/>
                  </a:schemeClr>
                </a:solidFill>
              </a:rPr>
              <a:t>1</a:t>
            </a:r>
            <a:r>
              <a:rPr lang="en-US" sz="2000" dirty="0"/>
              <a:t> placed such a way, that the electric field at the coupling slot has no tangential component:</a:t>
            </a:r>
          </a:p>
          <a:p>
            <a:endParaRPr lang="en-US" sz="2000" dirty="0"/>
          </a:p>
          <a:p>
            <a:endParaRPr lang="en-US" sz="2000" dirty="0"/>
          </a:p>
          <a:p>
            <a:endParaRPr lang="en-US" sz="2000" dirty="0"/>
          </a:p>
          <a:p>
            <a:endParaRPr lang="en-US" sz="2000" dirty="0"/>
          </a:p>
          <a:p>
            <a:endParaRPr lang="en-US" sz="2000" dirty="0"/>
          </a:p>
          <a:p>
            <a:endParaRPr lang="en-US" sz="1800" dirty="0"/>
          </a:p>
          <a:p>
            <a:pPr marL="285750" indent="-285750">
              <a:buFont typeface="Arial" panose="020B0604020202020204" pitchFamily="34" charset="0"/>
              <a:buChar char="•"/>
            </a:pPr>
            <a:r>
              <a:rPr lang="en-US" sz="1800" dirty="0"/>
              <a:t>The eigenfrequency of the new problem will be the same as for uncoupled cavity;</a:t>
            </a:r>
          </a:p>
          <a:p>
            <a:pPr marL="285750" indent="-285750">
              <a:buFont typeface="Arial" panose="020B0604020202020204" pitchFamily="34" charset="0"/>
              <a:buChar char="•"/>
            </a:pPr>
            <a:r>
              <a:rPr lang="en-US" sz="1800" dirty="0"/>
              <a:t>The fields inside the cavity will be the same as for uncoupled cavity;</a:t>
            </a:r>
          </a:p>
          <a:p>
            <a:pPr marL="285750" indent="-285750">
              <a:buFont typeface="Arial" panose="020B0604020202020204" pitchFamily="34" charset="0"/>
              <a:buChar char="•"/>
            </a:pPr>
            <a:r>
              <a:rPr lang="en-US" sz="1800" dirty="0"/>
              <a:t>The magnetic field on  will be proportional to WG magnetic transverse eigenfunction </a:t>
            </a:r>
            <a:r>
              <a:rPr lang="en-US" sz="1800" b="1" i="1" dirty="0">
                <a:solidFill>
                  <a:schemeClr val="accent6">
                    <a:lumMod val="50000"/>
                  </a:schemeClr>
                </a:solidFill>
                <a:latin typeface="Times New Roman" panose="02020603050405020304" pitchFamily="18" charset="0"/>
                <a:cs typeface="Times New Roman" panose="02020603050405020304" pitchFamily="18" charset="0"/>
              </a:rPr>
              <a:t>h</a:t>
            </a:r>
            <a:r>
              <a:rPr lang="en-US" sz="1800" dirty="0"/>
              <a:t>, </a:t>
            </a:r>
            <a:r>
              <a:rPr lang="en-US" sz="1800" i="1" dirty="0" err="1">
                <a:solidFill>
                  <a:schemeClr val="accent6">
                    <a:lumMod val="50000"/>
                  </a:schemeClr>
                </a:solidFill>
                <a:latin typeface="Times New Roman" panose="02020603050405020304" pitchFamily="18" charset="0"/>
                <a:cs typeface="Times New Roman" panose="02020603050405020304" pitchFamily="18" charset="0"/>
              </a:rPr>
              <a:t>H</a:t>
            </a:r>
            <a:r>
              <a:rPr lang="en-US" sz="1800" i="1" baseline="-25000" dirty="0" err="1">
                <a:solidFill>
                  <a:schemeClr val="accent6">
                    <a:lumMod val="50000"/>
                  </a:schemeClr>
                </a:solidFill>
                <a:latin typeface="Times New Roman" panose="02020603050405020304" pitchFamily="18" charset="0"/>
                <a:cs typeface="Times New Roman" panose="02020603050405020304" pitchFamily="18" charset="0"/>
              </a:rPr>
              <a:t>t</a:t>
            </a:r>
            <a:r>
              <a:rPr lang="en-US" sz="1800" i="1" dirty="0">
                <a:solidFill>
                  <a:schemeClr val="accent6">
                    <a:lumMod val="50000"/>
                  </a:schemeClr>
                </a:solidFill>
                <a:latin typeface="Times New Roman" panose="02020603050405020304" pitchFamily="18" charset="0"/>
                <a:cs typeface="Times New Roman" panose="02020603050405020304" pitchFamily="18" charset="0"/>
              </a:rPr>
              <a:t>=</a:t>
            </a:r>
            <a:r>
              <a:rPr lang="en-US" sz="1800" i="1" dirty="0" err="1">
                <a:solidFill>
                  <a:schemeClr val="accent6">
                    <a:lumMod val="50000"/>
                  </a:schemeClr>
                </a:solidFill>
                <a:latin typeface="Times New Roman" panose="02020603050405020304" pitchFamily="18" charset="0"/>
                <a:cs typeface="Times New Roman" panose="02020603050405020304" pitchFamily="18" charset="0"/>
              </a:rPr>
              <a:t>ik</a:t>
            </a:r>
            <a:r>
              <a:rPr lang="en-US" sz="1800" b="1" i="1" dirty="0" err="1">
                <a:solidFill>
                  <a:schemeClr val="accent6">
                    <a:lumMod val="50000"/>
                  </a:schemeClr>
                </a:solidFill>
                <a:latin typeface="Times New Roman" panose="02020603050405020304" pitchFamily="18" charset="0"/>
                <a:cs typeface="Times New Roman" panose="02020603050405020304" pitchFamily="18" charset="0"/>
              </a:rPr>
              <a:t>h</a:t>
            </a:r>
            <a:r>
              <a:rPr lang="en-US" sz="1800" i="1" dirty="0">
                <a:solidFill>
                  <a:schemeClr val="accent6">
                    <a:lumMod val="50000"/>
                  </a:schemeClr>
                </a:solidFill>
                <a:latin typeface="Times New Roman" panose="02020603050405020304" pitchFamily="18" charset="0"/>
                <a:cs typeface="Times New Roman" panose="02020603050405020304" pitchFamily="18" charset="0"/>
              </a:rPr>
              <a:t>(</a:t>
            </a:r>
            <a:r>
              <a:rPr lang="en-US" sz="1800" i="1" dirty="0" err="1">
                <a:solidFill>
                  <a:schemeClr val="accent6">
                    <a:lumMod val="50000"/>
                  </a:schemeClr>
                </a:solidFill>
                <a:latin typeface="Times New Roman" panose="02020603050405020304" pitchFamily="18" charset="0"/>
                <a:cs typeface="Times New Roman" panose="02020603050405020304" pitchFamily="18" charset="0"/>
              </a:rPr>
              <a:t>x,y</a:t>
            </a:r>
            <a:r>
              <a:rPr lang="en-US" sz="1800" i="1" dirty="0">
                <a:solidFill>
                  <a:schemeClr val="accent6">
                    <a:lumMod val="50000"/>
                  </a:schemeClr>
                </a:solidFill>
                <a:latin typeface="Times New Roman" panose="02020603050405020304" pitchFamily="18" charset="0"/>
                <a:cs typeface="Times New Roman" panose="02020603050405020304" pitchFamily="18" charset="0"/>
              </a:rPr>
              <a:t>); k</a:t>
            </a:r>
            <a:r>
              <a:rPr lang="en-US" sz="1800" dirty="0">
                <a:latin typeface="+mj-lt"/>
                <a:cs typeface="Times New Roman" panose="02020603050405020304" pitchFamily="18" charset="0"/>
              </a:rPr>
              <a:t> is coefficient (real for convenience). Tangential electric field is zero.</a:t>
            </a:r>
          </a:p>
        </p:txBody>
      </p:sp>
      <p:pic>
        <p:nvPicPr>
          <p:cNvPr id="10" name="Picture 9">
            <a:extLst>
              <a:ext uri="{FF2B5EF4-FFF2-40B4-BE49-F238E27FC236}">
                <a16:creationId xmlns:a16="http://schemas.microsoft.com/office/drawing/2014/main" id="{E7A21E79-2F9A-4A88-A82A-E872C47B8B45}"/>
              </a:ext>
            </a:extLst>
          </p:cNvPr>
          <p:cNvPicPr>
            <a:picLocks noChangeAspect="1"/>
          </p:cNvPicPr>
          <p:nvPr/>
        </p:nvPicPr>
        <p:blipFill>
          <a:blip r:embed="rId4"/>
          <a:stretch>
            <a:fillRect/>
          </a:stretch>
        </p:blipFill>
        <p:spPr>
          <a:xfrm>
            <a:off x="990599" y="3465342"/>
            <a:ext cx="6372225" cy="1590134"/>
          </a:xfrm>
          <a:prstGeom prst="rect">
            <a:avLst/>
          </a:prstGeom>
        </p:spPr>
      </p:pic>
      <p:sp>
        <p:nvSpPr>
          <p:cNvPr id="13" name="Arrow: Right 12">
            <a:extLst>
              <a:ext uri="{FF2B5EF4-FFF2-40B4-BE49-F238E27FC236}">
                <a16:creationId xmlns:a16="http://schemas.microsoft.com/office/drawing/2014/main" id="{35F50D27-660B-4F0A-80AB-566E14BC5560}"/>
              </a:ext>
            </a:extLst>
          </p:cNvPr>
          <p:cNvSpPr/>
          <p:nvPr/>
        </p:nvSpPr>
        <p:spPr>
          <a:xfrm>
            <a:off x="3838575" y="4101489"/>
            <a:ext cx="523875" cy="3592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3CE7D3B-3350-4981-954A-C5F564BA0699}"/>
              </a:ext>
            </a:extLst>
          </p:cNvPr>
          <p:cNvSpPr txBox="1"/>
          <p:nvPr/>
        </p:nvSpPr>
        <p:spPr>
          <a:xfrm>
            <a:off x="2081212" y="1018775"/>
            <a:ext cx="1425390" cy="369332"/>
          </a:xfrm>
          <a:prstGeom prst="rect">
            <a:avLst/>
          </a:prstGeom>
          <a:noFill/>
        </p:spPr>
        <p:txBody>
          <a:bodyPr wrap="none" rtlCol="0">
            <a:spAutoFit/>
          </a:bodyPr>
          <a:lstStyle/>
          <a:p>
            <a:r>
              <a:rPr lang="en-US" sz="1800" b="1" dirty="0">
                <a:solidFill>
                  <a:schemeClr val="accent6">
                    <a:lumMod val="50000"/>
                  </a:schemeClr>
                </a:solidFill>
              </a:rPr>
              <a:t>Coupling slot</a:t>
            </a:r>
          </a:p>
        </p:txBody>
      </p:sp>
      <p:cxnSp>
        <p:nvCxnSpPr>
          <p:cNvPr id="17" name="Straight Arrow Connector 16">
            <a:extLst>
              <a:ext uri="{FF2B5EF4-FFF2-40B4-BE49-F238E27FC236}">
                <a16:creationId xmlns:a16="http://schemas.microsoft.com/office/drawing/2014/main" id="{026A1142-F70E-4C59-82CA-90CC3FB51788}"/>
              </a:ext>
            </a:extLst>
          </p:cNvPr>
          <p:cNvCxnSpPr>
            <a:cxnSpLocks/>
          </p:cNvCxnSpPr>
          <p:nvPr/>
        </p:nvCxnSpPr>
        <p:spPr>
          <a:xfrm flipH="1">
            <a:off x="1809937" y="1297531"/>
            <a:ext cx="406913" cy="562524"/>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C307A6F-5EEB-4AC0-838B-E5FBC8A5A20F}"/>
              </a:ext>
            </a:extLst>
          </p:cNvPr>
          <p:cNvSpPr txBox="1"/>
          <p:nvPr/>
        </p:nvSpPr>
        <p:spPr>
          <a:xfrm>
            <a:off x="2946307" y="3407140"/>
            <a:ext cx="1425390" cy="369332"/>
          </a:xfrm>
          <a:prstGeom prst="rect">
            <a:avLst/>
          </a:prstGeom>
          <a:noFill/>
        </p:spPr>
        <p:txBody>
          <a:bodyPr wrap="none" rtlCol="0">
            <a:spAutoFit/>
          </a:bodyPr>
          <a:lstStyle/>
          <a:p>
            <a:r>
              <a:rPr lang="en-US" sz="1800" b="1" dirty="0">
                <a:solidFill>
                  <a:schemeClr val="accent6">
                    <a:lumMod val="50000"/>
                  </a:schemeClr>
                </a:solidFill>
              </a:rPr>
              <a:t>Coupling slot</a:t>
            </a:r>
          </a:p>
        </p:txBody>
      </p:sp>
      <p:cxnSp>
        <p:nvCxnSpPr>
          <p:cNvPr id="20" name="Straight Arrow Connector 19">
            <a:extLst>
              <a:ext uri="{FF2B5EF4-FFF2-40B4-BE49-F238E27FC236}">
                <a16:creationId xmlns:a16="http://schemas.microsoft.com/office/drawing/2014/main" id="{31694BC0-A7A2-4C98-93C1-38A920394EF7}"/>
              </a:ext>
            </a:extLst>
          </p:cNvPr>
          <p:cNvCxnSpPr>
            <a:cxnSpLocks/>
          </p:cNvCxnSpPr>
          <p:nvPr/>
        </p:nvCxnSpPr>
        <p:spPr>
          <a:xfrm flipH="1">
            <a:off x="2618451" y="3720986"/>
            <a:ext cx="406913" cy="562524"/>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0BC90D1-A261-4D71-B2F4-47CE4D665C25}"/>
              </a:ext>
            </a:extLst>
          </p:cNvPr>
          <p:cNvCxnSpPr>
            <a:cxnSpLocks/>
          </p:cNvCxnSpPr>
          <p:nvPr/>
        </p:nvCxnSpPr>
        <p:spPr>
          <a:xfrm>
            <a:off x="4303969" y="3657054"/>
            <a:ext cx="1477706" cy="562524"/>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C840D52-D354-4EB7-9B21-1F7766BBC7F7}"/>
              </a:ext>
            </a:extLst>
          </p:cNvPr>
          <p:cNvSpPr txBox="1"/>
          <p:nvPr/>
        </p:nvSpPr>
        <p:spPr>
          <a:xfrm>
            <a:off x="6043611" y="4848785"/>
            <a:ext cx="1400176" cy="461665"/>
          </a:xfrm>
          <a:prstGeom prst="rect">
            <a:avLst/>
          </a:prstGeom>
          <a:noFill/>
        </p:spPr>
        <p:txBody>
          <a:bodyPr wrap="squar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E</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t</a:t>
            </a:r>
            <a:r>
              <a:rPr lang="en-US" i="1" dirty="0">
                <a:solidFill>
                  <a:schemeClr val="accent6">
                    <a:lumMod val="50000"/>
                  </a:schemeClr>
                </a:solidFill>
                <a:latin typeface="Times New Roman" panose="02020603050405020304" pitchFamily="18" charset="0"/>
                <a:cs typeface="Times New Roman" panose="02020603050405020304" pitchFamily="18" charset="0"/>
              </a:rPr>
              <a:t>=0</a:t>
            </a:r>
          </a:p>
        </p:txBody>
      </p:sp>
      <p:sp>
        <p:nvSpPr>
          <p:cNvPr id="24" name="TextBox 23">
            <a:extLst>
              <a:ext uri="{FF2B5EF4-FFF2-40B4-BE49-F238E27FC236}">
                <a16:creationId xmlns:a16="http://schemas.microsoft.com/office/drawing/2014/main" id="{4D63B667-FE9E-4E08-B4D5-91B989E089DB}"/>
              </a:ext>
            </a:extLst>
          </p:cNvPr>
          <p:cNvSpPr txBox="1"/>
          <p:nvPr/>
        </p:nvSpPr>
        <p:spPr>
          <a:xfrm>
            <a:off x="6657974" y="3328142"/>
            <a:ext cx="704849" cy="461665"/>
          </a:xfrm>
          <a:prstGeom prst="rect">
            <a:avLst/>
          </a:prstGeom>
          <a:noFill/>
        </p:spPr>
        <p:txBody>
          <a:bodyPr wrap="square" rtlCol="0">
            <a:spAutoFit/>
          </a:bodyPr>
          <a:lstStyle/>
          <a:p>
            <a:r>
              <a:rPr lang="en-US" dirty="0">
                <a:solidFill>
                  <a:schemeClr val="accent6">
                    <a:lumMod val="50000"/>
                  </a:schemeClr>
                </a:solidFill>
              </a:rPr>
              <a:t>S</a:t>
            </a:r>
            <a:r>
              <a:rPr lang="en-US" baseline="-25000" dirty="0">
                <a:solidFill>
                  <a:schemeClr val="accent6">
                    <a:lumMod val="50000"/>
                  </a:schemeClr>
                </a:solidFill>
              </a:rPr>
              <a:t>1</a:t>
            </a:r>
          </a:p>
        </p:txBody>
      </p:sp>
      <p:cxnSp>
        <p:nvCxnSpPr>
          <p:cNvPr id="26" name="Straight Arrow Connector 25">
            <a:extLst>
              <a:ext uri="{FF2B5EF4-FFF2-40B4-BE49-F238E27FC236}">
                <a16:creationId xmlns:a16="http://schemas.microsoft.com/office/drawing/2014/main" id="{654E6253-686E-47EA-9137-995EFDA24DB1}"/>
              </a:ext>
            </a:extLst>
          </p:cNvPr>
          <p:cNvCxnSpPr/>
          <p:nvPr/>
        </p:nvCxnSpPr>
        <p:spPr>
          <a:xfrm flipH="1" flipV="1">
            <a:off x="5781675" y="4283510"/>
            <a:ext cx="342899" cy="679015"/>
          </a:xfrm>
          <a:prstGeom prst="straightConnector1">
            <a:avLst/>
          </a:prstGeom>
          <a:ln w="22225">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27E9C95-9FC3-4ED1-8540-9D1EC2805223}"/>
              </a:ext>
            </a:extLst>
          </p:cNvPr>
          <p:cNvCxnSpPr>
            <a:cxnSpLocks/>
          </p:cNvCxnSpPr>
          <p:nvPr/>
        </p:nvCxnSpPr>
        <p:spPr>
          <a:xfrm flipV="1">
            <a:off x="6657974" y="4460706"/>
            <a:ext cx="209551" cy="501819"/>
          </a:xfrm>
          <a:prstGeom prst="straightConnector1">
            <a:avLst/>
          </a:prstGeom>
          <a:ln w="22225">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A318517-A9E7-46FB-8D1C-3732E7C876D0}"/>
              </a:ext>
            </a:extLst>
          </p:cNvPr>
          <p:cNvSpPr txBox="1"/>
          <p:nvPr/>
        </p:nvSpPr>
        <p:spPr>
          <a:xfrm>
            <a:off x="1609725" y="4914510"/>
            <a:ext cx="4171950" cy="400110"/>
          </a:xfrm>
          <a:prstGeom prst="rect">
            <a:avLst/>
          </a:prstGeom>
          <a:noFill/>
        </p:spPr>
        <p:txBody>
          <a:bodyPr wrap="square" rtlCol="0">
            <a:spAutoFit/>
          </a:bodyPr>
          <a:lstStyle/>
          <a:p>
            <a:r>
              <a:rPr lang="en-US" sz="2000" dirty="0"/>
              <a:t>(1)                                                    (2)</a:t>
            </a:r>
          </a:p>
        </p:txBody>
      </p:sp>
    </p:spTree>
    <p:extLst>
      <p:ext uri="{BB962C8B-B14F-4D97-AF65-F5344CB8AC3E}">
        <p14:creationId xmlns:p14="http://schemas.microsoft.com/office/powerpoint/2010/main" val="181978485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400" dirty="0"/>
              <a:t>Appendix 10:</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259</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28600" y="748878"/>
                <a:ext cx="8733453" cy="5406993"/>
              </a:xfrm>
              <a:prstGeom prst="rect">
                <a:avLst/>
              </a:prstGeom>
              <a:noFill/>
            </p:spPr>
            <p:txBody>
              <a:bodyPr wrap="square" rtlCol="0">
                <a:spAutoFit/>
              </a:bodyPr>
              <a:lstStyle/>
              <a:p>
                <a:r>
                  <a:rPr lang="en-US" sz="2000" dirty="0"/>
                  <a:t>For the cavity excited by the line (problem 1) one has on </a:t>
                </a:r>
                <a:r>
                  <a:rPr lang="en-US" sz="2000" dirty="0">
                    <a:solidFill>
                      <a:schemeClr val="accent6">
                        <a:lumMod val="50000"/>
                      </a:schemeClr>
                    </a:solidFill>
                  </a:rPr>
                  <a:t>S</a:t>
                </a:r>
                <a:r>
                  <a:rPr lang="en-US" sz="2000" baseline="-25000" dirty="0">
                    <a:solidFill>
                      <a:schemeClr val="accent6">
                        <a:lumMod val="50000"/>
                      </a:schemeClr>
                    </a:solidFill>
                  </a:rPr>
                  <a:t>1 </a:t>
                </a:r>
                <a:r>
                  <a:rPr lang="en-US" sz="2000" dirty="0"/>
                  <a:t>for transverse fields:</a:t>
                </a:r>
              </a:p>
              <a:p>
                <a:r>
                  <a:rPr lang="en-US" sz="2000" i="1" dirty="0">
                    <a:latin typeface="Times New Roman" panose="02020603050405020304" pitchFamily="18" charset="0"/>
                    <a:cs typeface="Times New Roman" panose="02020603050405020304" pitchFamily="18" charset="0"/>
                  </a:rPr>
                  <a:t>            </a:t>
                </a:r>
                <a:r>
                  <a:rPr lang="en-US" sz="2000" i="1" dirty="0">
                    <a:solidFill>
                      <a:schemeClr val="accent6">
                        <a:lumMod val="50000"/>
                      </a:schemeClr>
                    </a:solidFill>
                    <a:latin typeface="Times New Roman" panose="02020603050405020304" pitchFamily="18" charset="0"/>
                    <a:cs typeface="Times New Roman" panose="02020603050405020304" pitchFamily="18" charset="0"/>
                  </a:rPr>
                  <a:t>E</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t</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U∙</a:t>
                </a:r>
                <a:r>
                  <a:rPr lang="en-US" sz="2000" b="1" i="1" dirty="0" err="1">
                    <a:solidFill>
                      <a:schemeClr val="accent6">
                        <a:lumMod val="50000"/>
                      </a:schemeClr>
                    </a:solidFill>
                    <a:latin typeface="Times New Roman" panose="02020603050405020304" pitchFamily="18" charset="0"/>
                    <a:cs typeface="Times New Roman" panose="02020603050405020304" pitchFamily="18" charset="0"/>
                  </a:rPr>
                  <a:t>e</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x,y</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H</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t</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I∙</a:t>
                </a:r>
                <a:r>
                  <a:rPr lang="en-US" sz="2000" b="1" i="1" dirty="0" err="1">
                    <a:solidFill>
                      <a:schemeClr val="accent6">
                        <a:lumMod val="50000"/>
                      </a:schemeClr>
                    </a:solidFill>
                    <a:latin typeface="Times New Roman" panose="02020603050405020304" pitchFamily="18" charset="0"/>
                    <a:cs typeface="Times New Roman" panose="02020603050405020304" pitchFamily="18" charset="0"/>
                  </a:rPr>
                  <a:t>h</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x,y</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a:solidFill>
                      <a:schemeClr val="tx1">
                        <a:lumMod val="75000"/>
                      </a:schemeClr>
                    </a:solidFill>
                    <a:latin typeface="+mj-lt"/>
                    <a:cs typeface="Times New Roman" panose="02020603050405020304" pitchFamily="18" charset="0"/>
                  </a:rPr>
                  <a:t>(1)</a:t>
                </a:r>
              </a:p>
              <a:p>
                <a:r>
                  <a:rPr lang="en-US" sz="2000" dirty="0"/>
                  <a:t>where </a:t>
                </a:r>
                <a:r>
                  <a:rPr lang="en-US" sz="2000" b="1" i="1" dirty="0">
                    <a:solidFill>
                      <a:schemeClr val="accent6">
                        <a:lumMod val="50000"/>
                      </a:schemeClr>
                    </a:solidFill>
                    <a:latin typeface="Times New Roman" panose="02020603050405020304" pitchFamily="18" charset="0"/>
                    <a:cs typeface="Times New Roman" panose="02020603050405020304" pitchFamily="18" charset="0"/>
                  </a:rPr>
                  <a:t>e</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x,y</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 </a:t>
                </a:r>
                <a:r>
                  <a:rPr lang="en-US" sz="2000" dirty="0"/>
                  <a:t>is the electric WG transverse eigenfunction</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nary>
                      <m:naryPr>
                        <m:ctrlPr>
                          <a:rPr lang="en-US" sz="2000" i="1" smtClean="0">
                            <a:solidFill>
                              <a:schemeClr val="accent6">
                                <a:lumMod val="50000"/>
                              </a:schemeClr>
                            </a:solidFill>
                            <a:latin typeface="Cambria Math" panose="02040503050406030204" pitchFamily="18" charset="0"/>
                            <a:cs typeface="Times New Roman" panose="02020603050405020304" pitchFamily="18" charset="0"/>
                          </a:rPr>
                        </m:ctrlPr>
                      </m:naryPr>
                      <m:sub>
                        <m:sSub>
                          <m:sSubPr>
                            <m:ctrlPr>
                              <a:rPr lang="en-US" sz="200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𝑆</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1</m:t>
                            </m:r>
                          </m:sub>
                        </m:sSub>
                      </m:sub>
                      <m:sup/>
                      <m:e>
                        <m:d>
                          <m:dPr>
                            <m:ctrlPr>
                              <a:rPr lang="en-US" sz="2000" i="1" smtClean="0">
                                <a:solidFill>
                                  <a:schemeClr val="accent6">
                                    <a:lumMod val="50000"/>
                                  </a:schemeClr>
                                </a:solidFill>
                                <a:latin typeface="Cambria Math" panose="02040503050406030204" pitchFamily="18" charset="0"/>
                                <a:cs typeface="Times New Roman" panose="02020603050405020304" pitchFamily="18" charset="0"/>
                              </a:rPr>
                            </m:ctrlPr>
                          </m:dPr>
                          <m:e>
                            <m:r>
                              <a:rPr lang="en-US" sz="2000" b="1" i="1" smtClean="0">
                                <a:solidFill>
                                  <a:schemeClr val="accent6">
                                    <a:lumMod val="50000"/>
                                  </a:schemeClr>
                                </a:solidFill>
                                <a:latin typeface="Cambria Math" panose="02040503050406030204" pitchFamily="18" charset="0"/>
                                <a:cs typeface="Times New Roman" panose="02020603050405020304" pitchFamily="18" charset="0"/>
                              </a:rPr>
                              <m:t>𝒆</m:t>
                            </m:r>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1"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𝒉</m:t>
                            </m:r>
                          </m:e>
                        </m:d>
                        <m:r>
                          <a:rPr lang="en-US" sz="2000" b="0" i="1" smtClean="0">
                            <a:solidFill>
                              <a:schemeClr val="accent6">
                                <a:lumMod val="50000"/>
                              </a:schemeClr>
                            </a:solidFill>
                            <a:latin typeface="Cambria Math" panose="02040503050406030204" pitchFamily="18" charset="0"/>
                            <a:cs typeface="Times New Roman" panose="02020603050405020304" pitchFamily="18" charset="0"/>
                          </a:rPr>
                          <m:t>𝑑</m:t>
                        </m:r>
                        <m:r>
                          <a:rPr lang="en-US" sz="2000" b="1" i="1" smtClean="0">
                            <a:solidFill>
                              <a:schemeClr val="accent6">
                                <a:lumMod val="50000"/>
                              </a:schemeClr>
                            </a:solidFill>
                            <a:latin typeface="Cambria Math" panose="02040503050406030204" pitchFamily="18" charset="0"/>
                            <a:cs typeface="Times New Roman" panose="02020603050405020304" pitchFamily="18" charset="0"/>
                          </a:rPr>
                          <m:t>𝑺</m:t>
                        </m:r>
                        <m:r>
                          <a:rPr lang="en-US" sz="2000" b="0" i="1" smtClean="0">
                            <a:solidFill>
                              <a:schemeClr val="accent6">
                                <a:lumMod val="50000"/>
                              </a:schemeClr>
                            </a:solidFill>
                            <a:latin typeface="Cambria Math" panose="02040503050406030204" pitchFamily="18" charset="0"/>
                            <a:cs typeface="Times New Roman" panose="02020603050405020304" pitchFamily="18" charset="0"/>
                          </a:rPr>
                          <m:t>=1</m:t>
                        </m:r>
                      </m:e>
                    </m:nary>
                  </m:oMath>
                </a14:m>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p>
              <a:p>
                <a:r>
                  <a:rPr lang="en-US" sz="2000" dirty="0"/>
                  <a:t>The field in the cavity </a:t>
                </a:r>
                <a:r>
                  <a:rPr lang="en-US" sz="2000" b="1" i="1" dirty="0">
                    <a:solidFill>
                      <a:schemeClr val="accent6">
                        <a:lumMod val="50000"/>
                      </a:schemeClr>
                    </a:solidFill>
                    <a:latin typeface="Times New Roman" panose="02020603050405020304" pitchFamily="18" charset="0"/>
                    <a:cs typeface="Times New Roman" panose="02020603050405020304" pitchFamily="18" charset="0"/>
                  </a:rPr>
                  <a:t>H</a:t>
                </a:r>
                <a:r>
                  <a:rPr lang="en-US" sz="2000" dirty="0"/>
                  <a:t> is proportional to the eigenfunction </a:t>
                </a:r>
                <a:r>
                  <a:rPr lang="en-US" sz="2000" b="1" i="1" dirty="0">
                    <a:solidFill>
                      <a:schemeClr val="accent6">
                        <a:lumMod val="50000"/>
                      </a:schemeClr>
                    </a:solidFill>
                    <a:latin typeface="Times New Roman" panose="02020603050405020304" pitchFamily="18" charset="0"/>
                    <a:cs typeface="Times New Roman" panose="02020603050405020304" pitchFamily="18" charset="0"/>
                  </a:rPr>
                  <a:t>H</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s </a:t>
                </a:r>
                <a:r>
                  <a:rPr lang="en-US" sz="2000" dirty="0"/>
                  <a:t>of the cavity coupled to the shortened line  (see previous slide):</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           H</a:t>
                </a:r>
                <a:r>
                  <a:rPr lang="en-US" sz="2000" i="1" dirty="0">
                    <a:solidFill>
                      <a:schemeClr val="accent6">
                        <a:lumMod val="50000"/>
                      </a:schemeClr>
                    </a:solidFill>
                    <a:latin typeface="Times New Roman" panose="02020603050405020304" pitchFamily="18" charset="0"/>
                    <a:cs typeface="Times New Roman" panose="02020603050405020304" pitchFamily="18" charset="0"/>
                  </a:rPr>
                  <a:t> = B</a:t>
                </a:r>
                <a:r>
                  <a:rPr lang="en-US" sz="2000" i="1" dirty="0">
                    <a:latin typeface="Times New Roman" panose="02020603050405020304" pitchFamily="18" charset="0"/>
                    <a:cs typeface="Times New Roman" panose="02020603050405020304" pitchFamily="18" charset="0"/>
                  </a:rPr>
                  <a:t>∙</a:t>
                </a:r>
                <a:r>
                  <a:rPr lang="en-US" sz="2000" b="1" i="1" dirty="0">
                    <a:solidFill>
                      <a:schemeClr val="accent6">
                        <a:lumMod val="50000"/>
                      </a:schemeClr>
                    </a:solidFill>
                    <a:latin typeface="Times New Roman" panose="02020603050405020304" pitchFamily="18" charset="0"/>
                    <a:cs typeface="Times New Roman" panose="02020603050405020304" pitchFamily="18" charset="0"/>
                  </a:rPr>
                  <a:t> H</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s</a:t>
                </a:r>
                <a:r>
                  <a:rPr lang="en-US" sz="2000" i="1" dirty="0">
                    <a:solidFill>
                      <a:schemeClr val="accent6">
                        <a:lumMod val="50000"/>
                      </a:schemeClr>
                    </a:solidFill>
                    <a:latin typeface="Times New Roman" panose="02020603050405020304" pitchFamily="18" charset="0"/>
                    <a:cs typeface="Times New Roman" panose="02020603050405020304" pitchFamily="18" charset="0"/>
                  </a:rPr>
                  <a:t> =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ikB</a:t>
                </a:r>
                <a:r>
                  <a:rPr lang="en-US" sz="2000" b="1" i="1" dirty="0" err="1">
                    <a:solidFill>
                      <a:schemeClr val="accent6">
                        <a:lumMod val="50000"/>
                      </a:schemeClr>
                    </a:solidFill>
                    <a:latin typeface="Times New Roman" panose="02020603050405020304" pitchFamily="18" charset="0"/>
                    <a:cs typeface="Times New Roman" panose="02020603050405020304" pitchFamily="18" charset="0"/>
                  </a:rPr>
                  <a:t>h</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x,y</a:t>
                </a:r>
                <a:r>
                  <a:rPr lang="en-US" sz="2000" i="1" dirty="0">
                    <a:solidFill>
                      <a:schemeClr val="accent6">
                        <a:lumMod val="50000"/>
                      </a:schemeClr>
                    </a:solidFill>
                    <a:latin typeface="Times New Roman" panose="02020603050405020304" pitchFamily="18" charset="0"/>
                    <a:cs typeface="Times New Roman" panose="02020603050405020304" pitchFamily="18" charset="0"/>
                  </a:rPr>
                  <a:t>)</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a:solidFill>
                      <a:schemeClr val="tx1">
                        <a:lumMod val="75000"/>
                      </a:schemeClr>
                    </a:solidFill>
                    <a:cs typeface="Times New Roman" panose="02020603050405020304" pitchFamily="18" charset="0"/>
                  </a:rPr>
                  <a:t>(2)</a:t>
                </a:r>
                <a:endParaRPr lang="en-US" sz="2000" baseline="-25000" dirty="0"/>
              </a:p>
              <a:p>
                <a:r>
                  <a:rPr lang="en-US" sz="2000" dirty="0"/>
                  <a:t>From (1) and (2) one can find that </a:t>
                </a:r>
              </a:p>
              <a:p>
                <a:r>
                  <a:rPr lang="en-US" sz="2000" dirty="0"/>
                  <a:t>             </a:t>
                </a:r>
                <a:r>
                  <a:rPr lang="en-US" sz="2000" i="1" dirty="0">
                    <a:solidFill>
                      <a:schemeClr val="accent6">
                        <a:lumMod val="50000"/>
                      </a:schemeClr>
                    </a:solidFill>
                    <a:latin typeface="Times New Roman" panose="02020603050405020304" pitchFamily="18" charset="0"/>
                    <a:cs typeface="Times New Roman" panose="02020603050405020304" pitchFamily="18" charset="0"/>
                  </a:rPr>
                  <a:t>I=</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ikB</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a:solidFill>
                      <a:schemeClr val="accent6">
                        <a:lumMod val="50000"/>
                      </a:schemeClr>
                    </a:solidFill>
                  </a:rPr>
                  <a:t>                                                                            </a:t>
                </a:r>
                <a:r>
                  <a:rPr lang="en-US" sz="2000" dirty="0"/>
                  <a:t>(3)</a:t>
                </a:r>
              </a:p>
              <a:p>
                <a:r>
                  <a:rPr lang="en-US" sz="2000" dirty="0"/>
                  <a:t>Following the procedure from Appendix 8, we have, see Formulas 1,2 and 3 from this Appendix 8 and (1-3):</a:t>
                </a:r>
              </a:p>
              <a:p>
                <a:endParaRPr lang="en-US" sz="2000" dirty="0"/>
              </a:p>
              <a:p>
                <a:endParaRPr lang="en-US" sz="2000" dirty="0"/>
              </a:p>
              <a:p>
                <a:endParaRPr lang="en-US" sz="2000" dirty="0"/>
              </a:p>
              <a:p>
                <a:r>
                  <a:rPr lang="en-US" sz="2000" dirty="0"/>
                  <a:t>and </a:t>
                </a:r>
              </a:p>
              <a:p>
                <a:r>
                  <a:rPr lang="en-US" sz="2000" dirty="0"/>
                  <a:t>                                                                                                       (4)</a:t>
                </a:r>
              </a:p>
              <a:p>
                <a:r>
                  <a:rPr lang="en-US" sz="2000" b="0" dirty="0">
                    <a:solidFill>
                      <a:schemeClr val="accent6">
                        <a:lumMod val="50000"/>
                      </a:schemeClr>
                    </a:solidFill>
                    <a:cs typeface="Times New Roman" panose="02020603050405020304" pitchFamily="18" charset="0"/>
                  </a:rPr>
                  <a:t>            </a:t>
                </a:r>
                <a14:m>
                  <m:oMath xmlns:m="http://schemas.openxmlformats.org/officeDocument/2006/math">
                    <m:r>
                      <a:rPr lang="en-US" sz="2000" b="0" i="1" smtClean="0">
                        <a:solidFill>
                          <a:schemeClr val="accent6">
                            <a:lumMod val="50000"/>
                          </a:schemeClr>
                        </a:solidFill>
                        <a:latin typeface="Cambria Math" panose="02040503050406030204" pitchFamily="18" charset="0"/>
                        <a:cs typeface="Times New Roman" panose="02020603050405020304" pitchFamily="18" charset="0"/>
                      </a:rPr>
                      <m:t>𝐼</m:t>
                    </m:r>
                    <m:r>
                      <a:rPr lang="en-US" sz="2000" b="0" i="1" smtClean="0">
                        <a:solidFill>
                          <a:schemeClr val="accent6">
                            <a:lumMod val="50000"/>
                          </a:schemeClr>
                        </a:solidFill>
                        <a:latin typeface="Cambria Math" panose="02040503050406030204" pitchFamily="18" charset="0"/>
                        <a:cs typeface="Times New Roman" panose="02020603050405020304" pitchFamily="18" charset="0"/>
                      </a:rPr>
                      <m:t>=−</m:t>
                    </m:r>
                    <m:f>
                      <m:f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fPr>
                      <m:num>
                        <m:r>
                          <a:rPr lang="en-US" sz="2000" b="0" i="1" smtClean="0">
                            <a:solidFill>
                              <a:schemeClr val="accent6">
                                <a:lumMod val="50000"/>
                              </a:schemeClr>
                            </a:solidFill>
                            <a:latin typeface="Cambria Math" panose="02040503050406030204" pitchFamily="18" charset="0"/>
                            <a:cs typeface="Times New Roman" panose="02020603050405020304" pitchFamily="18" charset="0"/>
                          </a:rPr>
                          <m:t>𝑖</m:t>
                        </m:r>
                        <m:sSub>
                          <m:sSub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𝑠</m:t>
                            </m:r>
                          </m:sub>
                        </m:sSub>
                      </m:num>
                      <m:den>
                        <m:sSup>
                          <m:sSup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pPr>
                          <m:e>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p>
                            <m:r>
                              <a:rPr lang="en-US" sz="2000" b="0" i="1" smtClean="0">
                                <a:solidFill>
                                  <a:schemeClr val="accent6">
                                    <a:lumMod val="50000"/>
                                  </a:schemeClr>
                                </a:solidFill>
                                <a:latin typeface="Cambria Math" panose="02040503050406030204" pitchFamily="18" charset="0"/>
                                <a:cs typeface="Times New Roman" panose="02020603050405020304" pitchFamily="18" charset="0"/>
                              </a:rPr>
                              <m:t>2</m:t>
                            </m:r>
                          </m:sup>
                        </m:sSup>
                        <m:r>
                          <a:rPr lang="en-US" sz="2000" b="0" i="1" smtClean="0">
                            <a:solidFill>
                              <a:schemeClr val="accent6">
                                <a:lumMod val="50000"/>
                              </a:schemeClr>
                            </a:solidFill>
                            <a:latin typeface="Cambria Math" panose="02040503050406030204" pitchFamily="18" charset="0"/>
                            <a:cs typeface="Times New Roman" panose="02020603050405020304" pitchFamily="18" charset="0"/>
                          </a:rPr>
                          <m:t>−</m:t>
                        </m:r>
                        <m:sSubSup>
                          <m:sSubSup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SupPr>
                          <m:e>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𝑠</m:t>
                            </m:r>
                          </m:sub>
                          <m:sup>
                            <m:r>
                              <a:rPr lang="en-US" sz="2000" b="0" i="1" smtClean="0">
                                <a:solidFill>
                                  <a:schemeClr val="accent6">
                                    <a:lumMod val="50000"/>
                                  </a:schemeClr>
                                </a:solidFill>
                                <a:latin typeface="Cambria Math" panose="02040503050406030204" pitchFamily="18" charset="0"/>
                                <a:cs typeface="Times New Roman" panose="02020603050405020304" pitchFamily="18" charset="0"/>
                              </a:rPr>
                              <m:t>2</m:t>
                            </m:r>
                          </m:sup>
                        </m:sSubSup>
                      </m:den>
                    </m:f>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0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𝑈</m:t>
                        </m:r>
                        <m:sSup>
                          <m:sSupPr>
                            <m:ctrlP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𝑘</m:t>
                            </m:r>
                          </m:e>
                          <m:sup>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𝑊</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oMath>
                </a14:m>
                <a:endParaRPr lang="en-US" sz="2000" i="1" dirty="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28600" y="748878"/>
                <a:ext cx="8733453" cy="5406993"/>
              </a:xfrm>
              <a:prstGeom prst="rect">
                <a:avLst/>
              </a:prstGeom>
              <a:blipFill>
                <a:blip r:embed="rId3"/>
                <a:stretch>
                  <a:fillRect l="-768" t="-676"/>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A2A3DBEF-ECFA-4893-948E-372E2D8604EC}"/>
              </a:ext>
            </a:extLst>
          </p:cNvPr>
          <p:cNvPicPr>
            <a:picLocks noChangeAspect="1"/>
          </p:cNvPicPr>
          <p:nvPr/>
        </p:nvPicPr>
        <p:blipFill>
          <a:blip r:embed="rId4"/>
          <a:stretch>
            <a:fillRect/>
          </a:stretch>
        </p:blipFill>
        <p:spPr>
          <a:xfrm>
            <a:off x="885870" y="3977447"/>
            <a:ext cx="5113247" cy="928688"/>
          </a:xfrm>
          <a:prstGeom prst="rect">
            <a:avLst/>
          </a:prstGeom>
        </p:spPr>
      </p:pic>
    </p:spTree>
    <p:extLst>
      <p:ext uri="{BB962C8B-B14F-4D97-AF65-F5344CB8AC3E}">
        <p14:creationId xmlns:p14="http://schemas.microsoft.com/office/powerpoint/2010/main" val="17318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162816"/>
            <a:ext cx="9023350" cy="641739"/>
          </a:xfrm>
        </p:spPr>
        <p:txBody>
          <a:bodyPr/>
          <a:lstStyle/>
          <a:p>
            <a:pPr algn="ctr"/>
            <a:br>
              <a:rPr lang="en-US" dirty="0"/>
            </a:br>
            <a:r>
              <a:rPr lang="en-US" dirty="0"/>
              <a:t>Acceleration and focusing of charged particles in electromagnetic field</a:t>
            </a:r>
            <a:endParaRPr lang="en-US" sz="2800" dirty="0"/>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26</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DA7E3BA-212A-4E6D-9130-DD1373251F74}"/>
                  </a:ext>
                </a:extLst>
              </p:cNvPr>
              <p:cNvSpPr/>
              <p:nvPr/>
            </p:nvSpPr>
            <p:spPr>
              <a:xfrm>
                <a:off x="19169" y="980719"/>
                <a:ext cx="9124831" cy="3976345"/>
              </a:xfrm>
              <a:prstGeom prst="rect">
                <a:avLst/>
              </a:prstGeom>
            </p:spPr>
            <p:txBody>
              <a:bodyPr wrap="square">
                <a:spAutoFit/>
              </a:bodyPr>
              <a:lstStyle/>
              <a:p>
                <a:pPr marL="0" marR="0" algn="just">
                  <a:spcBef>
                    <a:spcPts val="0"/>
                  </a:spcBef>
                  <a:spcAft>
                    <a:spcPts val="600"/>
                  </a:spcAft>
                </a:pPr>
                <a:r>
                  <a:rPr lang="en-US" sz="2000" dirty="0">
                    <a:solidFill>
                      <a:srgbClr val="0000FF"/>
                    </a:solidFill>
                    <a:latin typeface="+mn-lt"/>
                    <a:ea typeface="Arial" panose="020B0604020202020204" pitchFamily="34" charset="0"/>
                  </a:rPr>
                  <a:t>RF electric field has a longitudinal component next to the beam axis. In cylindrical coordinate  it may be expanded over azimuthal harmonics, </a:t>
                </a:r>
                <a:r>
                  <a:rPr lang="en-US" sz="2000" dirty="0" err="1">
                    <a:solidFill>
                      <a:srgbClr val="0000FF"/>
                    </a:solidFill>
                    <a:latin typeface="+mn-lt"/>
                    <a:ea typeface="Arial" panose="020B0604020202020204" pitchFamily="34" charset="0"/>
                  </a:rPr>
                  <a:t>i.e</a:t>
                </a:r>
                <a:r>
                  <a:rPr lang="en-US" sz="2000" dirty="0">
                    <a:solidFill>
                      <a:srgbClr val="0000FF"/>
                    </a:solidFill>
                    <a:latin typeface="+mn-lt"/>
                    <a:ea typeface="Arial" panose="020B0604020202020204" pitchFamily="34" charset="0"/>
                  </a:rPr>
                  <a:t>., </a:t>
                </a:r>
              </a:p>
              <a:p>
                <a:pPr marL="0" marR="0" algn="just">
                  <a:spcBef>
                    <a:spcPts val="0"/>
                  </a:spcBef>
                  <a:spcAft>
                    <a:spcPts val="600"/>
                  </a:spcAft>
                </a:pPr>
                <a:r>
                  <a:rPr lang="en-US" dirty="0">
                    <a:solidFill>
                      <a:srgbClr val="000000"/>
                    </a:solidFill>
                    <a:latin typeface="Times New Roman" panose="02020603050405020304" pitchFamily="18" charset="0"/>
                    <a:ea typeface="Arial" panose="020B0604020202020204" pitchFamily="34" charset="0"/>
                  </a:rPr>
                  <a:t> </a:t>
                </a:r>
                <a14:m>
                  <m:oMath xmlns:m="http://schemas.openxmlformats.org/officeDocument/2006/math">
                    <m:r>
                      <a:rPr lang="en-US" sz="2000" b="0" i="0" smtClean="0">
                        <a:solidFill>
                          <a:srgbClr val="000000"/>
                        </a:solidFill>
                        <a:latin typeface="Cambria Math" panose="02040503050406030204" pitchFamily="18" charset="0"/>
                        <a:ea typeface="Arial" panose="020B0604020202020204" pitchFamily="34" charset="0"/>
                      </a:rPr>
                      <m:t>                        </m:t>
                    </m:r>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𝑟</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𝜑</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e>
                    </m:d>
                    <m:r>
                      <a:rPr lang="en-US" sz="2000" i="1">
                        <a:solidFill>
                          <a:srgbClr val="000000"/>
                        </a:solidFill>
                        <a:latin typeface="Cambria Math" panose="02040503050406030204" pitchFamily="18" charset="0"/>
                        <a:ea typeface="Arial" panose="020B0604020202020204" pitchFamily="34" charset="0"/>
                      </a:rPr>
                      <m:t>=</m:t>
                    </m:r>
                    <m:nary>
                      <m:naryPr>
                        <m:chr m:val="∑"/>
                        <m:limLoc m:val="subSup"/>
                        <m:ctrlPr>
                          <a:rPr lang="en-US" sz="2000" i="1">
                            <a:solidFill>
                              <a:srgbClr val="000000"/>
                            </a:solidFill>
                            <a:latin typeface="Cambria Math" panose="02040503050406030204" pitchFamily="18" charset="0"/>
                            <a:ea typeface="Arial" panose="020B0604020202020204" pitchFamily="34" charset="0"/>
                          </a:rPr>
                        </m:ctrlPr>
                      </m:naryPr>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sub>
                      <m:sup>
                        <m:r>
                          <a:rPr lang="en-US" sz="2000" i="1">
                            <a:solidFill>
                              <a:srgbClr val="000000"/>
                            </a:solidFill>
                            <a:latin typeface="Cambria Math" panose="02040503050406030204" pitchFamily="18" charset="0"/>
                            <a:ea typeface="Arial" panose="020B0604020202020204" pitchFamily="34" charset="0"/>
                          </a:rPr>
                          <m:t>∞</m:t>
                        </m:r>
                      </m:sup>
                      <m:e>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𝑒</m:t>
                            </m:r>
                          </m:e>
                          <m:sup>
                            <m:r>
                              <a:rPr lang="en-US" sz="2000" i="1">
                                <a:solidFill>
                                  <a:srgbClr val="000000"/>
                                </a:solidFill>
                                <a:latin typeface="Cambria Math" panose="02040503050406030204" pitchFamily="18" charset="0"/>
                                <a:ea typeface="Arial" panose="020B0604020202020204" pitchFamily="34" charset="0"/>
                              </a:rPr>
                              <m:t>𝑖𝑚</m:t>
                            </m:r>
                            <m:r>
                              <a:rPr lang="en-US" sz="2000" i="1">
                                <a:solidFill>
                                  <a:srgbClr val="000000"/>
                                </a:solidFill>
                                <a:latin typeface="Cambria Math" panose="02040503050406030204" pitchFamily="18" charset="0"/>
                                <a:ea typeface="Arial" panose="020B0604020202020204" pitchFamily="34" charset="0"/>
                              </a:rPr>
                              <m:t>𝜑</m:t>
                            </m:r>
                          </m:sup>
                        </m:sSup>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sub>
                        </m:sSub>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𝑟</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r>
                          <a:rPr lang="en-US" sz="2000" i="1">
                            <a:solidFill>
                              <a:srgbClr val="000000"/>
                            </a:solidFill>
                            <a:latin typeface="Cambria Math" panose="02040503050406030204" pitchFamily="18" charset="0"/>
                            <a:ea typeface="Arial" panose="020B0604020202020204" pitchFamily="34" charset="0"/>
                          </a:rPr>
                          <m:t>)</m:t>
                        </m:r>
                      </m:e>
                    </m:nary>
                  </m:oMath>
                </a14:m>
                <a:r>
                  <a:rPr lang="en-US" sz="2000" dirty="0">
                    <a:solidFill>
                      <a:srgbClr val="000000"/>
                    </a:solidFill>
                    <a:latin typeface="Times New Roman" panose="02020603050405020304" pitchFamily="18" charset="0"/>
                    <a:ea typeface="Arial" panose="020B0604020202020204" pitchFamily="34" charset="0"/>
                  </a:rPr>
                  <a:t>          </a:t>
                </a:r>
              </a:p>
              <a:p>
                <a:pPr marR="0" algn="just">
                  <a:spcBef>
                    <a:spcPts val="0"/>
                  </a:spcBef>
                  <a:spcAft>
                    <a:spcPts val="600"/>
                  </a:spcAft>
                </a:pPr>
                <a:r>
                  <a:rPr lang="en-US" sz="2000" dirty="0">
                    <a:solidFill>
                      <a:srgbClr val="0000FF"/>
                    </a:solidFill>
                    <a:latin typeface="+mn-lt"/>
                    <a:ea typeface="Arial" panose="020B0604020202020204" pitchFamily="34" charset="0"/>
                  </a:rPr>
                  <a:t>To understand general properties of the acceleration field, the amplitudes may be expanded into Fourier integral </a:t>
                </a:r>
                <a:r>
                  <a:rPr lang="en-US" sz="2000" dirty="0">
                    <a:solidFill>
                      <a:srgbClr val="0000FF"/>
                    </a:solidFill>
                    <a:ea typeface="Arial" panose="020B0604020202020204" pitchFamily="34" charset="0"/>
                  </a:rPr>
                  <a:t>for </a:t>
                </a:r>
                <a:r>
                  <a:rPr lang="en-US" sz="2000"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r</a:t>
                </a:r>
                <a:r>
                  <a:rPr lang="en-US" sz="20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&lt; </a:t>
                </a:r>
                <a:r>
                  <a:rPr lang="en-US" sz="2000"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a:t>
                </a:r>
                <a:r>
                  <a:rPr lang="en-US" sz="20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000"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a:t>
                </a:r>
                <a:r>
                  <a:rPr lang="en-US" sz="20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a:solidFill>
                      <a:srgbClr val="0000FF"/>
                    </a:solidFill>
                    <a:ea typeface="Arial" panose="020B0604020202020204" pitchFamily="34" charset="0"/>
                  </a:rPr>
                  <a:t>is the beam aperture </a:t>
                </a:r>
                <a:r>
                  <a:rPr lang="en-US" sz="2000" dirty="0">
                    <a:solidFill>
                      <a:srgbClr val="0000FF"/>
                    </a:solidFill>
                    <a:latin typeface="+mn-lt"/>
                    <a:ea typeface="Arial" panose="020B0604020202020204" pitchFamily="34" charset="0"/>
                  </a:rPr>
                  <a:t>:</a:t>
                </a:r>
                <a:endParaRPr lang="en-US" sz="2000" i="1" dirty="0">
                  <a:solidFill>
                    <a:srgbClr val="000000"/>
                  </a:solidFill>
                  <a:latin typeface="Cambria Math" panose="02040503050406030204" pitchFamily="18" charset="0"/>
                  <a:ea typeface="Arial" panose="020B0604020202020204" pitchFamily="34" charset="0"/>
                </a:endParaRPr>
              </a:p>
              <a:p>
                <a:pPr marR="0" algn="ctr">
                  <a:spcBef>
                    <a:spcPts val="0"/>
                  </a:spcBef>
                  <a:spcAft>
                    <a:spcPts val="600"/>
                  </a:spcAft>
                </a:pP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𝑟</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e>
                    </m:d>
                    <m:r>
                      <a:rPr lang="en-US" sz="2000" i="1">
                        <a:solidFill>
                          <a:srgbClr val="000000"/>
                        </a:solidFill>
                        <a:latin typeface="Cambria Math" panose="02040503050406030204" pitchFamily="18" charset="0"/>
                        <a:ea typeface="Arial" panose="020B0604020202020204" pitchFamily="34" charset="0"/>
                      </a:rPr>
                      <m:t>=</m:t>
                    </m:r>
                    <m:f>
                      <m:fPr>
                        <m:ctrlPr>
                          <a:rPr lang="en-US" sz="2000" i="1">
                            <a:solidFill>
                              <a:srgbClr val="000000"/>
                            </a:solidFill>
                            <a:latin typeface="Cambria Math" panose="02040503050406030204" pitchFamily="18" charset="0"/>
                            <a:ea typeface="Arial" panose="020B0604020202020204" pitchFamily="34" charset="0"/>
                          </a:rPr>
                        </m:ctrlPr>
                      </m:fPr>
                      <m:num>
                        <m:r>
                          <a:rPr lang="en-US" sz="2000" i="1">
                            <a:solidFill>
                              <a:srgbClr val="000000"/>
                            </a:solidFill>
                            <a:latin typeface="Cambria Math" panose="02040503050406030204" pitchFamily="18" charset="0"/>
                            <a:ea typeface="Arial" panose="020B0604020202020204" pitchFamily="34" charset="0"/>
                          </a:rPr>
                          <m:t>1</m:t>
                        </m:r>
                      </m:num>
                      <m:den>
                        <m:r>
                          <a:rPr lang="en-US" sz="2000" i="1">
                            <a:solidFill>
                              <a:srgbClr val="000000"/>
                            </a:solidFill>
                            <a:latin typeface="Cambria Math" panose="02040503050406030204" pitchFamily="18" charset="0"/>
                            <a:ea typeface="Arial" panose="020B0604020202020204" pitchFamily="34" charset="0"/>
                          </a:rPr>
                          <m:t>2</m:t>
                        </m:r>
                        <m:r>
                          <a:rPr lang="en-US" sz="2000" i="1">
                            <a:solidFill>
                              <a:srgbClr val="000000"/>
                            </a:solidFill>
                            <a:latin typeface="Cambria Math" panose="02040503050406030204" pitchFamily="18" charset="0"/>
                            <a:ea typeface="Arial" panose="020B0604020202020204" pitchFamily="34" charset="0"/>
                          </a:rPr>
                          <m:t>𝜋</m:t>
                        </m:r>
                      </m:den>
                    </m:f>
                    <m:nary>
                      <m:naryPr>
                        <m:limLoc m:val="undOvr"/>
                        <m:ctrlPr>
                          <a:rPr lang="en-US" sz="2000" i="1">
                            <a:solidFill>
                              <a:srgbClr val="000000"/>
                            </a:solidFill>
                            <a:latin typeface="Cambria Math" panose="02040503050406030204" pitchFamily="18" charset="0"/>
                            <a:ea typeface="Arial" panose="020B0604020202020204" pitchFamily="34" charset="0"/>
                          </a:rPr>
                        </m:ctrlPr>
                      </m:naryPr>
                      <m:sub>
                        <m:r>
                          <a:rPr lang="en-US" sz="2000" i="1">
                            <a:solidFill>
                              <a:srgbClr val="000000"/>
                            </a:solidFill>
                            <a:latin typeface="Cambria Math" panose="02040503050406030204" pitchFamily="18" charset="0"/>
                            <a:ea typeface="Arial" panose="020B0604020202020204" pitchFamily="34" charset="0"/>
                          </a:rPr>
                          <m:t>−∞</m:t>
                        </m:r>
                      </m:sub>
                      <m:sup>
                        <m:r>
                          <a:rPr lang="en-US" sz="2000" i="1">
                            <a:solidFill>
                              <a:srgbClr val="000000"/>
                            </a:solidFill>
                            <a:latin typeface="Cambria Math" panose="02040503050406030204" pitchFamily="18" charset="0"/>
                            <a:ea typeface="Arial" panose="020B0604020202020204" pitchFamily="34" charset="0"/>
                          </a:rPr>
                          <m:t>∞</m:t>
                        </m:r>
                      </m:sup>
                      <m:e>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𝑘</m:t>
                            </m:r>
                            <m:r>
                              <a:rPr lang="en-US" sz="2000" b="0" i="1" baseline="-25000" smtClean="0">
                                <a:solidFill>
                                  <a:srgbClr val="000000"/>
                                </a:solidFill>
                                <a:latin typeface="Cambria Math" panose="02040503050406030204" pitchFamily="18" charset="0"/>
                                <a:ea typeface="Arial" panose="020B0604020202020204" pitchFamily="34" charset="0"/>
                              </a:rPr>
                              <m:t>𝑧</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𝑟</m:t>
                            </m:r>
                          </m:e>
                        </m:d>
                      </m:e>
                    </m:nary>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𝑒</m:t>
                        </m:r>
                      </m:e>
                      <m:sup>
                        <m:r>
                          <a:rPr lang="en-US" sz="2000" i="1">
                            <a:solidFill>
                              <a:srgbClr val="000000"/>
                            </a:solidFill>
                            <a:latin typeface="Cambria Math" panose="02040503050406030204" pitchFamily="18" charset="0"/>
                            <a:ea typeface="Arial" panose="020B0604020202020204" pitchFamily="34" charset="0"/>
                          </a:rPr>
                          <m:t>𝑖</m:t>
                        </m:r>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𝑧</m:t>
                            </m:r>
                          </m:sub>
                        </m:sSub>
                        <m:r>
                          <a:rPr lang="en-US" sz="2000" i="1">
                            <a:solidFill>
                              <a:srgbClr val="000000"/>
                            </a:solidFill>
                            <a:latin typeface="Cambria Math" panose="02040503050406030204" pitchFamily="18" charset="0"/>
                            <a:ea typeface="Arial" panose="020B0604020202020204" pitchFamily="34" charset="0"/>
                          </a:rPr>
                          <m:t>𝑧</m:t>
                        </m:r>
                      </m:sup>
                    </m:sSup>
                    <m:r>
                      <a:rPr lang="en-US" sz="2000" i="1">
                        <a:solidFill>
                          <a:srgbClr val="000000"/>
                        </a:solidFill>
                        <a:latin typeface="Cambria Math" panose="02040503050406030204" pitchFamily="18" charset="0"/>
                        <a:ea typeface="Arial" panose="020B0604020202020204" pitchFamily="34" charset="0"/>
                      </a:rPr>
                      <m:t>𝑑</m:t>
                    </m:r>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𝑧</m:t>
                        </m:r>
                      </m:sub>
                    </m:sSub>
                    <m:r>
                      <a:rPr lang="en-US" sz="2000" i="1">
                        <a:solidFill>
                          <a:srgbClr val="000000"/>
                        </a:solidFill>
                        <a:latin typeface="Cambria Math" panose="02040503050406030204" pitchFamily="18" charset="0"/>
                        <a:ea typeface="Arial" panose="020B0604020202020204" pitchFamily="34" charset="0"/>
                      </a:rPr>
                      <m:t>          </m:t>
                    </m:r>
                  </m:oMath>
                </a14:m>
                <a:r>
                  <a:rPr lang="en-US" sz="2000" dirty="0">
                    <a:solidFill>
                      <a:srgbClr val="000000"/>
                    </a:solidFill>
                    <a:latin typeface="Times New Roman" panose="02020603050405020304" pitchFamily="18" charset="0"/>
                    <a:ea typeface="Arial" panose="020B0604020202020204" pitchFamily="34" charset="0"/>
                  </a:rPr>
                  <a:t>(1) </a:t>
                </a:r>
              </a:p>
              <a:p>
                <a:pPr marL="0" marR="0" algn="just">
                  <a:spcBef>
                    <a:spcPts val="0"/>
                  </a:spcBef>
                  <a:spcAft>
                    <a:spcPts val="600"/>
                  </a:spcAft>
                </a:pPr>
                <a:r>
                  <a:rPr lang="en-US" sz="2000" dirty="0">
                    <a:solidFill>
                      <a:srgbClr val="0000FF"/>
                    </a:solidFill>
                    <a:latin typeface="+mn-lt"/>
                    <a:ea typeface="Arial" panose="020B0604020202020204" pitchFamily="34" charset="0"/>
                  </a:rPr>
                  <a:t>or over the travelling waves existing from</a:t>
                </a:r>
                <a:r>
                  <a:rPr lang="en-US" sz="2000" i="1" dirty="0">
                    <a:solidFill>
                      <a:srgbClr val="0000FF"/>
                    </a:solidFill>
                    <a:latin typeface="+mn-lt"/>
                    <a:ea typeface="Arial" panose="020B0604020202020204" pitchFamily="34" charset="0"/>
                  </a:rPr>
                  <a:t> </a:t>
                </a:r>
                <a:r>
                  <a:rPr lang="en-US" sz="2000" i="1"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z=-</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solidFill>
                      <a:srgbClr val="0000FF"/>
                    </a:solidFill>
                    <a:latin typeface="Cambria Math" panose="02040503050406030204" pitchFamily="18" charset="0"/>
                    <a:ea typeface="Cambria Math" panose="02040503050406030204" pitchFamily="18" charset="0"/>
                  </a:rPr>
                  <a:t>to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z=∞</a:t>
                </a:r>
                <a:r>
                  <a:rPr lang="en-US" sz="2000" dirty="0">
                    <a:solidFill>
                      <a:srgbClr val="0000FF"/>
                    </a:solidFill>
                    <a:latin typeface="Cambria Math" panose="02040503050406030204" pitchFamily="18" charset="0"/>
                    <a:ea typeface="Cambria Math" panose="02040503050406030204" pitchFamily="18" charset="0"/>
                  </a:rPr>
                  <a:t>.</a:t>
                </a:r>
                <a:endParaRPr lang="en-US" sz="2000" dirty="0">
                  <a:solidFill>
                    <a:srgbClr val="0000FF"/>
                  </a:solidFill>
                  <a:latin typeface="+mn-lt"/>
                  <a:ea typeface="Arial" panose="020B0604020202020204" pitchFamily="34" charset="0"/>
                </a:endParaRPr>
              </a:p>
              <a:p>
                <a:pPr marL="0" marR="0" algn="just">
                  <a:spcBef>
                    <a:spcPts val="0"/>
                  </a:spcBef>
                  <a:spcAft>
                    <a:spcPts val="600"/>
                  </a:spcAft>
                </a:pPr>
                <a:r>
                  <a:rPr lang="en-US" sz="2000" dirty="0">
                    <a:solidFill>
                      <a:srgbClr val="0000FF"/>
                    </a:solidFill>
                    <a:latin typeface="+mn-lt"/>
                    <a:ea typeface="Arial" panose="020B0604020202020204" pitchFamily="34" charset="0"/>
                  </a:rPr>
                  <a:t>The RF field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acc>
                          <m:accPr>
                            <m:chr m:val="⃗"/>
                            <m:ctrlPr>
                              <a:rPr lang="en-US" sz="2000" i="1">
                                <a:solidFill>
                                  <a:srgbClr val="000000"/>
                                </a:solidFill>
                                <a:latin typeface="Cambria Math" panose="02040503050406030204" pitchFamily="18" charset="0"/>
                                <a:ea typeface="Arial" panose="020B0604020202020204" pitchFamily="34" charset="0"/>
                              </a:rPr>
                            </m:ctrlPr>
                          </m:accPr>
                          <m:e>
                            <m:r>
                              <a:rPr lang="en-US" sz="2000" i="1">
                                <a:solidFill>
                                  <a:srgbClr val="000000"/>
                                </a:solidFill>
                                <a:latin typeface="Cambria Math" panose="02040503050406030204" pitchFamily="18" charset="0"/>
                                <a:ea typeface="Arial" panose="020B0604020202020204" pitchFamily="34" charset="0"/>
                              </a:rPr>
                              <m:t>𝐸</m:t>
                            </m:r>
                          </m:e>
                        </m:acc>
                      </m:e>
                      <m:sub>
                        <m:r>
                          <a:rPr lang="en-US" sz="2000" i="1">
                            <a:solidFill>
                              <a:srgbClr val="000000"/>
                            </a:solidFill>
                            <a:latin typeface="Cambria Math" panose="02040503050406030204" pitchFamily="18" charset="0"/>
                            <a:ea typeface="Arial" panose="020B0604020202020204" pitchFamily="34" charset="0"/>
                          </a:rPr>
                          <m:t>0</m:t>
                        </m:r>
                      </m:sub>
                    </m:sSub>
                    <m:r>
                      <a:rPr lang="en-US" sz="2000" i="1">
                        <a:solidFill>
                          <a:srgbClr val="000000"/>
                        </a:solidFill>
                        <a:latin typeface="Cambria Math" panose="02040503050406030204" pitchFamily="18" charset="0"/>
                        <a:ea typeface="Arial" panose="020B0604020202020204" pitchFamily="34" charset="0"/>
                      </a:rPr>
                      <m:t>(</m:t>
                    </m:r>
                    <m:acc>
                      <m:accPr>
                        <m:chr m:val="⃗"/>
                        <m:ctrlPr>
                          <a:rPr lang="en-US" sz="2000" i="1">
                            <a:solidFill>
                              <a:srgbClr val="000000"/>
                            </a:solidFill>
                            <a:latin typeface="Cambria Math" panose="02040503050406030204" pitchFamily="18" charset="0"/>
                            <a:ea typeface="Arial" panose="020B0604020202020204" pitchFamily="34" charset="0"/>
                          </a:rPr>
                        </m:ctrlPr>
                      </m:accPr>
                      <m:e>
                        <m:r>
                          <a:rPr lang="en-US" sz="2000" i="1">
                            <a:solidFill>
                              <a:srgbClr val="000000"/>
                            </a:solidFill>
                            <a:latin typeface="Cambria Math" panose="02040503050406030204" pitchFamily="18" charset="0"/>
                            <a:ea typeface="Arial" panose="020B0604020202020204" pitchFamily="34" charset="0"/>
                          </a:rPr>
                          <m:t>𝑟</m:t>
                        </m:r>
                      </m:e>
                    </m:acc>
                  </m:oMath>
                </a14:m>
                <a:r>
                  <a:rPr lang="en-US" sz="2000" dirty="0">
                    <a:solidFill>
                      <a:srgbClr val="000000"/>
                    </a:solidFill>
                    <a:latin typeface="Times New Roman" panose="02020603050405020304" pitchFamily="18" charset="0"/>
                    <a:ea typeface="Arial" panose="020B0604020202020204" pitchFamily="34" charset="0"/>
                  </a:rPr>
                  <a:t>,t) </a:t>
                </a:r>
                <a:r>
                  <a:rPr lang="en-US" sz="2000" dirty="0">
                    <a:solidFill>
                      <a:srgbClr val="0000FF"/>
                    </a:solidFill>
                    <a:latin typeface="+mn-lt"/>
                    <a:ea typeface="Arial" panose="020B0604020202020204" pitchFamily="34" charset="0"/>
                  </a:rPr>
                  <a:t>satisfies the wave equation:</a:t>
                </a:r>
              </a:p>
              <a:p>
                <a:pPr marL="0" marR="0" algn="just">
                  <a:spcBef>
                    <a:spcPts val="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000000"/>
                          </a:solidFill>
                          <a:latin typeface="Cambria Math" panose="02040503050406030204" pitchFamily="18" charset="0"/>
                          <a:ea typeface="Arial" panose="020B0604020202020204" pitchFamily="34" charset="0"/>
                        </a:rPr>
                        <m:t>∆</m:t>
                      </m:r>
                      <m:sSub>
                        <m:sSubPr>
                          <m:ctrlPr>
                            <a:rPr lang="en-US" sz="2000" i="1">
                              <a:solidFill>
                                <a:srgbClr val="000000"/>
                              </a:solidFill>
                              <a:latin typeface="Cambria Math" panose="02040503050406030204" pitchFamily="18" charset="0"/>
                              <a:ea typeface="Arial" panose="020B0604020202020204" pitchFamily="34" charset="0"/>
                            </a:rPr>
                          </m:ctrlPr>
                        </m:sSubPr>
                        <m:e>
                          <m:acc>
                            <m:accPr>
                              <m:chr m:val="⃗"/>
                              <m:ctrlPr>
                                <a:rPr lang="en-US" sz="2000" i="1">
                                  <a:solidFill>
                                    <a:srgbClr val="000000"/>
                                  </a:solidFill>
                                  <a:latin typeface="Cambria Math" panose="02040503050406030204" pitchFamily="18" charset="0"/>
                                  <a:ea typeface="Arial" panose="020B0604020202020204" pitchFamily="34" charset="0"/>
                                </a:rPr>
                              </m:ctrlPr>
                            </m:accPr>
                            <m:e>
                              <m:r>
                                <a:rPr lang="en-US" sz="2000" i="1">
                                  <a:solidFill>
                                    <a:srgbClr val="000000"/>
                                  </a:solidFill>
                                  <a:latin typeface="Cambria Math" panose="02040503050406030204" pitchFamily="18" charset="0"/>
                                  <a:ea typeface="Arial" panose="020B0604020202020204" pitchFamily="34" charset="0"/>
                                </a:rPr>
                                <m:t>𝐸</m:t>
                              </m:r>
                            </m:e>
                          </m:acc>
                        </m:e>
                        <m:sub>
                          <m:r>
                            <a:rPr lang="en-US" sz="2000" i="1">
                              <a:solidFill>
                                <a:srgbClr val="000000"/>
                              </a:solidFill>
                              <a:latin typeface="Cambria Math" panose="02040503050406030204" pitchFamily="18" charset="0"/>
                              <a:ea typeface="Arial" panose="020B0604020202020204" pitchFamily="34" charset="0"/>
                            </a:rPr>
                            <m:t>0</m:t>
                          </m:r>
                        </m:sub>
                      </m:sSub>
                      <m:r>
                        <a:rPr lang="en-US" sz="2000" i="1">
                          <a:solidFill>
                            <a:srgbClr val="000000"/>
                          </a:solidFill>
                          <a:latin typeface="Cambria Math" panose="02040503050406030204" pitchFamily="18" charset="0"/>
                          <a:ea typeface="Arial" panose="020B0604020202020204" pitchFamily="34" charset="0"/>
                        </a:rPr>
                        <m:t>(</m:t>
                      </m:r>
                      <m:acc>
                        <m:accPr>
                          <m:chr m:val="⃗"/>
                          <m:ctrlPr>
                            <a:rPr lang="en-US" sz="2000" i="1">
                              <a:solidFill>
                                <a:srgbClr val="000000"/>
                              </a:solidFill>
                              <a:latin typeface="Cambria Math" panose="02040503050406030204" pitchFamily="18" charset="0"/>
                              <a:ea typeface="Arial" panose="020B0604020202020204" pitchFamily="34" charset="0"/>
                            </a:rPr>
                          </m:ctrlPr>
                        </m:accPr>
                        <m:e>
                          <m:r>
                            <a:rPr lang="en-US" sz="2000" i="1">
                              <a:solidFill>
                                <a:srgbClr val="000000"/>
                              </a:solidFill>
                              <a:latin typeface="Cambria Math" panose="02040503050406030204" pitchFamily="18" charset="0"/>
                              <a:ea typeface="Arial" panose="020B0604020202020204" pitchFamily="34" charset="0"/>
                            </a:rPr>
                            <m:t>𝑟</m:t>
                          </m:r>
                        </m:e>
                      </m:acc>
                      <m:r>
                        <a:rPr lang="en-US" sz="2000">
                          <a:solidFill>
                            <a:srgbClr val="000000"/>
                          </a:solidFill>
                          <a:latin typeface="Cambria Math" panose="02040503050406030204" pitchFamily="18" charset="0"/>
                          <a:ea typeface="Arial" panose="020B0604020202020204" pitchFamily="34" charset="0"/>
                        </a:rPr>
                        <m:t>,</m:t>
                      </m:r>
                      <m:r>
                        <m:rPr>
                          <m:sty m:val="p"/>
                        </m:rPr>
                        <a:rPr lang="en-US" sz="2000">
                          <a:solidFill>
                            <a:srgbClr val="000000"/>
                          </a:solidFill>
                          <a:latin typeface="Cambria Math" panose="02040503050406030204" pitchFamily="18" charset="0"/>
                          <a:ea typeface="Arial" panose="020B0604020202020204" pitchFamily="34" charset="0"/>
                        </a:rPr>
                        <m:t>t</m:t>
                      </m:r>
                      <m:r>
                        <a:rPr lang="en-US" sz="2000">
                          <a:solidFill>
                            <a:srgbClr val="000000"/>
                          </a:solidFill>
                          <a:latin typeface="Cambria Math" panose="02040503050406030204" pitchFamily="18" charset="0"/>
                          <a:ea typeface="Arial" panose="020B0604020202020204" pitchFamily="34" charset="0"/>
                        </a:rPr>
                        <m:t>) </m:t>
                      </m:r>
                      <m:r>
                        <a:rPr lang="en-US" sz="2000" i="1">
                          <a:solidFill>
                            <a:srgbClr val="000000"/>
                          </a:solidFill>
                          <a:latin typeface="Cambria Math" panose="02040503050406030204" pitchFamily="18" charset="0"/>
                          <a:ea typeface="Arial" panose="020B0604020202020204" pitchFamily="34" charset="0"/>
                        </a:rPr>
                        <m:t>+</m:t>
                      </m:r>
                      <m:f>
                        <m:fPr>
                          <m:ctrlPr>
                            <a:rPr lang="en-US" sz="2000" i="1">
                              <a:solidFill>
                                <a:srgbClr val="000000"/>
                              </a:solidFill>
                              <a:latin typeface="Cambria Math" panose="02040503050406030204" pitchFamily="18" charset="0"/>
                              <a:ea typeface="Arial" panose="020B0604020202020204" pitchFamily="34" charset="0"/>
                            </a:rPr>
                          </m:ctrlPr>
                        </m:fPr>
                        <m:num>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m:t>
                              </m:r>
                            </m:e>
                            <m:sup>
                              <m:r>
                                <a:rPr lang="en-US" sz="2000" i="1">
                                  <a:solidFill>
                                    <a:srgbClr val="000000"/>
                                  </a:solidFill>
                                  <a:latin typeface="Cambria Math" panose="02040503050406030204" pitchFamily="18" charset="0"/>
                                  <a:ea typeface="Arial" panose="020B0604020202020204" pitchFamily="34" charset="0"/>
                                </a:rPr>
                                <m:t>2</m:t>
                              </m:r>
                            </m:sup>
                          </m:sSup>
                          <m:sSub>
                            <m:sSubPr>
                              <m:ctrlPr>
                                <a:rPr lang="en-US" sz="2000" i="1">
                                  <a:solidFill>
                                    <a:srgbClr val="000000"/>
                                  </a:solidFill>
                                  <a:latin typeface="Cambria Math" panose="02040503050406030204" pitchFamily="18" charset="0"/>
                                  <a:ea typeface="Arial" panose="020B0604020202020204" pitchFamily="34" charset="0"/>
                                </a:rPr>
                              </m:ctrlPr>
                            </m:sSubPr>
                            <m:e>
                              <m:acc>
                                <m:accPr>
                                  <m:chr m:val="⃗"/>
                                  <m:ctrlPr>
                                    <a:rPr lang="en-US" sz="2000" i="1">
                                      <a:solidFill>
                                        <a:srgbClr val="000000"/>
                                      </a:solidFill>
                                      <a:latin typeface="Cambria Math" panose="02040503050406030204" pitchFamily="18" charset="0"/>
                                      <a:ea typeface="Arial" panose="020B0604020202020204" pitchFamily="34" charset="0"/>
                                    </a:rPr>
                                  </m:ctrlPr>
                                </m:accPr>
                                <m:e>
                                  <m:r>
                                    <a:rPr lang="en-US" sz="2000" i="1">
                                      <a:solidFill>
                                        <a:srgbClr val="000000"/>
                                      </a:solidFill>
                                      <a:latin typeface="Cambria Math" panose="02040503050406030204" pitchFamily="18" charset="0"/>
                                      <a:ea typeface="Arial" panose="020B0604020202020204" pitchFamily="34" charset="0"/>
                                    </a:rPr>
                                    <m:t>𝐸</m:t>
                                  </m:r>
                                </m:e>
                              </m:acc>
                            </m:e>
                            <m:sub>
                              <m:r>
                                <a:rPr lang="en-US" sz="2000" i="1">
                                  <a:solidFill>
                                    <a:srgbClr val="000000"/>
                                  </a:solidFill>
                                  <a:latin typeface="Cambria Math" panose="02040503050406030204" pitchFamily="18" charset="0"/>
                                  <a:ea typeface="Arial" panose="020B0604020202020204" pitchFamily="34" charset="0"/>
                                </a:rPr>
                                <m:t>0</m:t>
                              </m:r>
                            </m:sub>
                          </m:sSub>
                          <m:d>
                            <m:dPr>
                              <m:ctrlPr>
                                <a:rPr lang="en-US" sz="2000" i="1">
                                  <a:solidFill>
                                    <a:srgbClr val="000000"/>
                                  </a:solidFill>
                                  <a:latin typeface="Cambria Math" panose="02040503050406030204" pitchFamily="18" charset="0"/>
                                  <a:ea typeface="Arial" panose="020B0604020202020204" pitchFamily="34" charset="0"/>
                                </a:rPr>
                              </m:ctrlPr>
                            </m:dPr>
                            <m:e>
                              <m:acc>
                                <m:accPr>
                                  <m:chr m:val="⃗"/>
                                  <m:ctrlPr>
                                    <a:rPr lang="en-US" sz="2000" i="1">
                                      <a:solidFill>
                                        <a:srgbClr val="000000"/>
                                      </a:solidFill>
                                      <a:latin typeface="Cambria Math" panose="02040503050406030204" pitchFamily="18" charset="0"/>
                                      <a:ea typeface="Arial" panose="020B0604020202020204" pitchFamily="34" charset="0"/>
                                    </a:rPr>
                                  </m:ctrlPr>
                                </m:accPr>
                                <m:e>
                                  <m:r>
                                    <a:rPr lang="en-US" sz="2000" i="1">
                                      <a:solidFill>
                                        <a:srgbClr val="000000"/>
                                      </a:solidFill>
                                      <a:latin typeface="Cambria Math" panose="02040503050406030204" pitchFamily="18" charset="0"/>
                                      <a:ea typeface="Arial" panose="020B0604020202020204" pitchFamily="34" charset="0"/>
                                    </a:rPr>
                                    <m:t>𝑟</m:t>
                                  </m:r>
                                </m:e>
                              </m:acc>
                              <m:r>
                                <a:rPr lang="en-US" sz="2000">
                                  <a:solidFill>
                                    <a:srgbClr val="000000"/>
                                  </a:solidFill>
                                  <a:latin typeface="Cambria Math" panose="02040503050406030204" pitchFamily="18" charset="0"/>
                                  <a:ea typeface="Arial" panose="020B0604020202020204" pitchFamily="34" charset="0"/>
                                </a:rPr>
                                <m:t>,</m:t>
                              </m:r>
                              <m:r>
                                <m:rPr>
                                  <m:sty m:val="p"/>
                                </m:rPr>
                                <a:rPr lang="en-US" sz="2000">
                                  <a:solidFill>
                                    <a:srgbClr val="000000"/>
                                  </a:solidFill>
                                  <a:latin typeface="Cambria Math" panose="02040503050406030204" pitchFamily="18" charset="0"/>
                                  <a:ea typeface="Arial" panose="020B0604020202020204" pitchFamily="34" charset="0"/>
                                </a:rPr>
                                <m:t>t</m:t>
                              </m:r>
                            </m:e>
                          </m:d>
                        </m:num>
                        <m:den>
                          <m:r>
                            <a:rPr lang="en-US" sz="2000" i="1">
                              <a:solidFill>
                                <a:srgbClr val="000000"/>
                              </a:solidFill>
                              <a:latin typeface="Cambria Math" panose="02040503050406030204" pitchFamily="18" charset="0"/>
                              <a:ea typeface="Arial" panose="020B0604020202020204" pitchFamily="34" charset="0"/>
                            </a:rPr>
                            <m:t>𝜕</m:t>
                          </m:r>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𝑡</m:t>
                              </m:r>
                            </m:e>
                            <m:sup>
                              <m:r>
                                <a:rPr lang="en-US" sz="2000" i="1">
                                  <a:solidFill>
                                    <a:srgbClr val="000000"/>
                                  </a:solidFill>
                                  <a:latin typeface="Cambria Math" panose="02040503050406030204" pitchFamily="18" charset="0"/>
                                  <a:ea typeface="Arial" panose="020B0604020202020204" pitchFamily="34" charset="0"/>
                                </a:rPr>
                                <m:t>2</m:t>
                              </m:r>
                            </m:sup>
                          </m:sSup>
                        </m:den>
                      </m:f>
                      <m:r>
                        <a:rPr lang="en-US" sz="2000" i="1">
                          <a:solidFill>
                            <a:srgbClr val="000000"/>
                          </a:solidFill>
                          <a:latin typeface="Cambria Math" panose="02040503050406030204" pitchFamily="18" charset="0"/>
                          <a:ea typeface="Arial" panose="020B0604020202020204" pitchFamily="34" charset="0"/>
                        </a:rPr>
                        <m:t>=0            </m:t>
                      </m:r>
                      <m:r>
                        <a:rPr lang="en-US" sz="2000" b="0" i="1" smtClean="0">
                          <a:solidFill>
                            <a:srgbClr val="000000"/>
                          </a:solidFill>
                          <a:latin typeface="Cambria Math" panose="02040503050406030204" pitchFamily="18" charset="0"/>
                          <a:ea typeface="Arial" panose="020B0604020202020204" pitchFamily="34" charset="0"/>
                        </a:rPr>
                        <m:t>(2)</m:t>
                      </m:r>
                      <m:r>
                        <a:rPr lang="en-US" sz="2000" i="1">
                          <a:solidFill>
                            <a:srgbClr val="000000"/>
                          </a:solidFill>
                          <a:latin typeface="Cambria Math" panose="02040503050406030204" pitchFamily="18" charset="0"/>
                          <a:ea typeface="Arial" panose="020B0604020202020204" pitchFamily="34" charset="0"/>
                        </a:rPr>
                        <m:t>                     </m:t>
                      </m:r>
                    </m:oMath>
                  </m:oMathPara>
                </a14:m>
                <a:endParaRPr lang="en-US" sz="2000" dirty="0">
                  <a:solidFill>
                    <a:srgbClr val="000000"/>
                  </a:solidFill>
                  <a:latin typeface="Times New Roman" panose="02020603050405020304" pitchFamily="18" charset="0"/>
                  <a:ea typeface="Arial" panose="020B0604020202020204" pitchFamily="34" charset="0"/>
                </a:endParaRPr>
              </a:p>
            </p:txBody>
          </p:sp>
        </mc:Choice>
        <mc:Fallback xmlns="">
          <p:sp>
            <p:nvSpPr>
              <p:cNvPr id="5" name="Rectangle 4">
                <a:extLst>
                  <a:ext uri="{FF2B5EF4-FFF2-40B4-BE49-F238E27FC236}">
                    <a16:creationId xmlns:a16="http://schemas.microsoft.com/office/drawing/2014/main" id="{5DA7E3BA-212A-4E6D-9130-DD1373251F74}"/>
                  </a:ext>
                </a:extLst>
              </p:cNvPr>
              <p:cNvSpPr>
                <a:spLocks noRot="1" noChangeAspect="1" noMove="1" noResize="1" noEditPoints="1" noAdjustHandles="1" noChangeArrowheads="1" noChangeShapeType="1" noTextEdit="1"/>
              </p:cNvSpPr>
              <p:nvPr/>
            </p:nvSpPr>
            <p:spPr>
              <a:xfrm>
                <a:off x="19169" y="980719"/>
                <a:ext cx="9124831" cy="3976345"/>
              </a:xfrm>
              <a:prstGeom prst="rect">
                <a:avLst/>
              </a:prstGeom>
              <a:blipFill>
                <a:blip r:embed="rId3"/>
                <a:stretch>
                  <a:fillRect l="-668" t="-920" r="-735"/>
                </a:stretch>
              </a:blipFill>
            </p:spPr>
            <p:txBody>
              <a:bodyPr/>
              <a:lstStyle/>
              <a:p>
                <a:r>
                  <a:rPr lang="en-US">
                    <a:noFill/>
                  </a:rPr>
                  <a:t> </a:t>
                </a:r>
              </a:p>
            </p:txBody>
          </p:sp>
        </mc:Fallback>
      </mc:AlternateContent>
      <p:pic>
        <p:nvPicPr>
          <p:cNvPr id="7" name="Picture 20" descr="ILC_Cavity_general_view">
            <a:extLst>
              <a:ext uri="{FF2B5EF4-FFF2-40B4-BE49-F238E27FC236}">
                <a16:creationId xmlns:a16="http://schemas.microsoft.com/office/drawing/2014/main" id="{D2821EEE-B9FC-46C6-A38D-7571B7145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526"/>
            <a:ext cx="2250804" cy="144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8FA67A-2421-4724-8B7C-BBEF8CEDC05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83882" y="4880613"/>
            <a:ext cx="2807942" cy="1355521"/>
          </a:xfrm>
          <a:prstGeom prst="rect">
            <a:avLst/>
          </a:prstGeom>
          <a:noFill/>
          <a:ln>
            <a:noFill/>
          </a:ln>
        </p:spPr>
      </p:pic>
      <p:sp>
        <p:nvSpPr>
          <p:cNvPr id="9" name="TextBox 8">
            <a:extLst>
              <a:ext uri="{FF2B5EF4-FFF2-40B4-BE49-F238E27FC236}">
                <a16:creationId xmlns:a16="http://schemas.microsoft.com/office/drawing/2014/main" id="{4085C419-ACED-4DCB-9DD5-1D92AC7A3443}"/>
              </a:ext>
            </a:extLst>
          </p:cNvPr>
          <p:cNvSpPr txBox="1"/>
          <p:nvPr/>
        </p:nvSpPr>
        <p:spPr>
          <a:xfrm>
            <a:off x="1323852" y="5874564"/>
            <a:ext cx="2306081" cy="307777"/>
          </a:xfrm>
          <a:prstGeom prst="rect">
            <a:avLst/>
          </a:prstGeom>
          <a:noFill/>
        </p:spPr>
        <p:txBody>
          <a:bodyPr wrap="none" rtlCol="0">
            <a:spAutoFit/>
          </a:bodyPr>
          <a:lstStyle/>
          <a:p>
            <a:r>
              <a:rPr lang="en-US" sz="1400" dirty="0"/>
              <a:t>XFEL 9-cell 1.3 GHz SW cavity</a:t>
            </a:r>
          </a:p>
        </p:txBody>
      </p:sp>
      <p:cxnSp>
        <p:nvCxnSpPr>
          <p:cNvPr id="11" name="Straight Arrow Connector 10">
            <a:extLst>
              <a:ext uri="{FF2B5EF4-FFF2-40B4-BE49-F238E27FC236}">
                <a16:creationId xmlns:a16="http://schemas.microsoft.com/office/drawing/2014/main" id="{763A41CE-D05C-4A46-A19A-32629D59A3AA}"/>
              </a:ext>
            </a:extLst>
          </p:cNvPr>
          <p:cNvCxnSpPr/>
          <p:nvPr/>
        </p:nvCxnSpPr>
        <p:spPr>
          <a:xfrm flipH="1" flipV="1">
            <a:off x="1125402" y="5406013"/>
            <a:ext cx="271319" cy="46855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CCA0E6A-766A-4730-9E59-A798F8AF999B}"/>
              </a:ext>
            </a:extLst>
          </p:cNvPr>
          <p:cNvSpPr txBox="1"/>
          <p:nvPr/>
        </p:nvSpPr>
        <p:spPr>
          <a:xfrm>
            <a:off x="4302871" y="5133228"/>
            <a:ext cx="1128835" cy="461665"/>
          </a:xfrm>
          <a:prstGeom prst="rect">
            <a:avLst/>
          </a:prstGeom>
          <a:noFill/>
        </p:spPr>
        <p:txBody>
          <a:bodyPr wrap="square" rtlCol="0">
            <a:spAutoFit/>
          </a:bodyPr>
          <a:lstStyle/>
          <a:p>
            <a:r>
              <a:rPr lang="en-US" dirty="0"/>
              <a:t>|</a:t>
            </a:r>
            <a:r>
              <a:rPr lang="en-US" sz="1800" i="1" dirty="0"/>
              <a:t>E</a:t>
            </a:r>
            <a:r>
              <a:rPr lang="en-US" sz="1800" i="1" baseline="-25000" dirty="0"/>
              <a:t>0,z</a:t>
            </a:r>
            <a:r>
              <a:rPr lang="en-US" sz="1800" i="1" dirty="0"/>
              <a:t>(0,z)</a:t>
            </a:r>
            <a:r>
              <a:rPr lang="en-US" sz="1800" dirty="0"/>
              <a:t>|</a:t>
            </a:r>
          </a:p>
        </p:txBody>
      </p:sp>
      <p:cxnSp>
        <p:nvCxnSpPr>
          <p:cNvPr id="14" name="Straight Arrow Connector 13">
            <a:extLst>
              <a:ext uri="{FF2B5EF4-FFF2-40B4-BE49-F238E27FC236}">
                <a16:creationId xmlns:a16="http://schemas.microsoft.com/office/drawing/2014/main" id="{8CF4BD10-B0D4-4EC2-A62B-29A62608FE4E}"/>
              </a:ext>
            </a:extLst>
          </p:cNvPr>
          <p:cNvCxnSpPr>
            <a:cxnSpLocks/>
            <a:stCxn id="12" idx="3"/>
          </p:cNvCxnSpPr>
          <p:nvPr/>
        </p:nvCxnSpPr>
        <p:spPr>
          <a:xfrm flipV="1">
            <a:off x="5431706" y="5133228"/>
            <a:ext cx="765894" cy="230833"/>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811124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400" dirty="0"/>
              <a:t>Appendix 10:</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260</a:t>
            </a:fld>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08EBB4D-6AF1-43CD-8A6D-FEDAA05C4C5F}"/>
                  </a:ext>
                </a:extLst>
              </p:cNvPr>
              <p:cNvSpPr txBox="1"/>
              <p:nvPr/>
            </p:nvSpPr>
            <p:spPr>
              <a:xfrm>
                <a:off x="374468" y="962241"/>
                <a:ext cx="8540931" cy="6174639"/>
              </a:xfrm>
              <a:prstGeom prst="rect">
                <a:avLst/>
              </a:prstGeom>
              <a:noFill/>
            </p:spPr>
            <p:txBody>
              <a:bodyPr wrap="square" rtlCol="0">
                <a:spAutoFit/>
              </a:bodyPr>
              <a:lstStyle/>
              <a:p>
                <a:r>
                  <a:rPr lang="en-US" sz="2200" dirty="0"/>
                  <a:t>If there is wall loss in the cavity, </a:t>
                </a:r>
                <a14:m>
                  <m:oMath xmlns:m="http://schemas.openxmlformats.org/officeDocument/2006/math">
                    <m:sSubSup>
                      <m:sSubSupPr>
                        <m:ctrlPr>
                          <a:rPr lang="en-US" sz="1800" i="1">
                            <a:solidFill>
                              <a:schemeClr val="accent6">
                                <a:lumMod val="50000"/>
                              </a:schemeClr>
                            </a:solidFill>
                            <a:latin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rPr>
                          <m:t>𝑠</m:t>
                        </m:r>
                      </m:sub>
                      <m:sup>
                        <m:r>
                          <a:rPr lang="en-US" sz="1800" i="1">
                            <a:solidFill>
                              <a:schemeClr val="accent6">
                                <a:lumMod val="50000"/>
                              </a:schemeClr>
                            </a:solidFill>
                            <a:latin typeface="Cambria Math" panose="02040503050406030204" pitchFamily="18" charset="0"/>
                          </a:rPr>
                          <m:t>2</m:t>
                        </m:r>
                      </m:sup>
                    </m:sSubSup>
                    <m:r>
                      <a:rPr lang="en-US" sz="1800" i="1">
                        <a:solidFill>
                          <a:schemeClr val="accent6">
                            <a:lumMod val="50000"/>
                          </a:schemeClr>
                        </a:solidFill>
                        <a:latin typeface="Cambria Math" panose="02040503050406030204" pitchFamily="18" charset="0"/>
                        <a:ea typeface="Cambria Math" panose="02040503050406030204" pitchFamily="18" charset="0"/>
                      </a:rPr>
                      <m:t>→</m:t>
                    </m:r>
                  </m:oMath>
                </a14:m>
                <a:r>
                  <a:rPr lang="en-US" sz="1800" dirty="0">
                    <a:solidFill>
                      <a:schemeClr val="accent6">
                        <a:lumMod val="50000"/>
                      </a:schemeClr>
                    </a:solidFill>
                  </a:rPr>
                  <a:t> </a:t>
                </a:r>
                <a14:m>
                  <m:oMath xmlns:m="http://schemas.openxmlformats.org/officeDocument/2006/math">
                    <m:sSubSup>
                      <m:sSubSupPr>
                        <m:ctrlPr>
                          <a:rPr lang="en-US" sz="1800" i="1">
                            <a:solidFill>
                              <a:schemeClr val="accent6">
                                <a:lumMod val="50000"/>
                              </a:schemeClr>
                            </a:solidFill>
                            <a:latin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rPr>
                          <m:t>𝑠</m:t>
                        </m:r>
                      </m:sub>
                      <m:sup>
                        <m:r>
                          <a:rPr lang="en-US" sz="1800" i="1">
                            <a:solidFill>
                              <a:schemeClr val="accent6">
                                <a:lumMod val="50000"/>
                              </a:schemeClr>
                            </a:solidFill>
                            <a:latin typeface="Cambria Math" panose="02040503050406030204" pitchFamily="18" charset="0"/>
                          </a:rPr>
                          <m:t>2</m:t>
                        </m:r>
                      </m:sup>
                    </m:sSubSup>
                    <m:d>
                      <m:dPr>
                        <m:ctrlPr>
                          <a:rPr lang="en-US" sz="1800" i="1">
                            <a:solidFill>
                              <a:schemeClr val="accent6">
                                <a:lumMod val="50000"/>
                              </a:schemeClr>
                            </a:solidFill>
                            <a:latin typeface="Cambria Math" panose="02040503050406030204" pitchFamily="18" charset="0"/>
                          </a:rPr>
                        </m:ctrlPr>
                      </m:dPr>
                      <m:e>
                        <m:r>
                          <a:rPr lang="en-US" sz="1800" i="1">
                            <a:solidFill>
                              <a:schemeClr val="accent6">
                                <a:lumMod val="50000"/>
                              </a:schemeClr>
                            </a:solidFill>
                            <a:latin typeface="Cambria Math" panose="02040503050406030204" pitchFamily="18" charset="0"/>
                          </a:rPr>
                          <m:t>1+</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𝑖</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0</m:t>
                                </m:r>
                              </m:sub>
                            </m:sSub>
                          </m:den>
                        </m:f>
                      </m:e>
                    </m:d>
                  </m:oMath>
                </a14:m>
                <a:r>
                  <a:rPr lang="en-US" sz="1800" dirty="0"/>
                  <a:t> </a:t>
                </a:r>
                <a:r>
                  <a:rPr lang="en-US" sz="2200" dirty="0"/>
                  <a:t>and </a:t>
                </a:r>
              </a:p>
              <a:p>
                <a:r>
                  <a:rPr lang="en-US" sz="2000" dirty="0">
                    <a:solidFill>
                      <a:schemeClr val="accent6">
                        <a:lumMod val="50000"/>
                      </a:schemeClr>
                    </a:solidFill>
                    <a:cs typeface="Times New Roman" panose="02020603050405020304" pitchFamily="18" charset="0"/>
                  </a:rPr>
                  <a:t> </a:t>
                </a:r>
                <a14:m>
                  <m:oMath xmlns:m="http://schemas.openxmlformats.org/officeDocument/2006/math">
                    <m:r>
                      <a:rPr lang="en-US" sz="2000" i="1">
                        <a:solidFill>
                          <a:schemeClr val="accent6">
                            <a:lumMod val="50000"/>
                          </a:schemeClr>
                        </a:solidFill>
                        <a:latin typeface="Cambria Math" panose="02040503050406030204" pitchFamily="18" charset="0"/>
                        <a:cs typeface="Times New Roman" panose="02020603050405020304" pitchFamily="18" charset="0"/>
                      </a:rPr>
                      <m:t>𝐼</m:t>
                    </m:r>
                    <m:r>
                      <a:rPr lang="en-US" sz="2000" i="1">
                        <a:solidFill>
                          <a:schemeClr val="accent6">
                            <a:lumMod val="50000"/>
                          </a:schemeClr>
                        </a:solidFill>
                        <a:latin typeface="Cambria Math" panose="02040503050406030204" pitchFamily="18" charset="0"/>
                        <a:cs typeface="Times New Roman" panose="02020603050405020304" pitchFamily="18" charset="0"/>
                      </a:rPr>
                      <m:t>=−</m:t>
                    </m:r>
                    <m:f>
                      <m:fPr>
                        <m:ctrlPr>
                          <a:rPr lang="en-US" sz="2000" i="1">
                            <a:solidFill>
                              <a:schemeClr val="accent6">
                                <a:lumMod val="50000"/>
                              </a:schemeClr>
                            </a:solidFill>
                            <a:latin typeface="Cambria Math" panose="02040503050406030204" pitchFamily="18" charset="0"/>
                            <a:cs typeface="Times New Roman" panose="02020603050405020304" pitchFamily="18" charset="0"/>
                          </a:rPr>
                        </m:ctrlPr>
                      </m:fPr>
                      <m:num>
                        <m:r>
                          <a:rPr lang="en-US" sz="2000" i="1">
                            <a:solidFill>
                              <a:schemeClr val="accent6">
                                <a:lumMod val="50000"/>
                              </a:schemeClr>
                            </a:solidFill>
                            <a:latin typeface="Cambria Math" panose="02040503050406030204" pitchFamily="18" charset="0"/>
                            <a:cs typeface="Times New Roman" panose="02020603050405020304" pitchFamily="18" charset="0"/>
                          </a:rPr>
                          <m:t>𝑖</m:t>
                        </m:r>
                        <m:sSub>
                          <m:sSubPr>
                            <m:ctrlPr>
                              <a:rPr lang="en-US" sz="2000" i="1">
                                <a:solidFill>
                                  <a:schemeClr val="accent6">
                                    <a:lumMod val="50000"/>
                                  </a:schemeClr>
                                </a:solidFill>
                                <a:latin typeface="Cambria Math" panose="02040503050406030204" pitchFamily="18" charset="0"/>
                                <a:cs typeface="Times New Roman" panose="020206030504050203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2000" i="1">
                                <a:solidFill>
                                  <a:schemeClr val="accent6">
                                    <a:lumMod val="50000"/>
                                  </a:schemeClr>
                                </a:solidFill>
                                <a:latin typeface="Cambria Math" panose="02040503050406030204" pitchFamily="18" charset="0"/>
                                <a:cs typeface="Times New Roman" panose="02020603050405020304" pitchFamily="18" charset="0"/>
                              </a:rPr>
                              <m:t>𝑠</m:t>
                            </m:r>
                          </m:sub>
                        </m:sSub>
                      </m:num>
                      <m:den>
                        <m:sSup>
                          <m:sSupPr>
                            <m:ctrlPr>
                              <a:rPr lang="en-US" sz="2000" i="1">
                                <a:solidFill>
                                  <a:schemeClr val="accent6">
                                    <a:lumMod val="50000"/>
                                  </a:schemeClr>
                                </a:solidFill>
                                <a:latin typeface="Cambria Math" panose="02040503050406030204" pitchFamily="18" charset="0"/>
                                <a:cs typeface="Times New Roman" panose="02020603050405020304" pitchFamily="18" charset="0"/>
                              </a:rPr>
                            </m:ctrlPr>
                          </m:sSup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p>
                            <m:r>
                              <a:rPr lang="en-US" sz="2000" i="1">
                                <a:solidFill>
                                  <a:schemeClr val="accent6">
                                    <a:lumMod val="50000"/>
                                  </a:schemeClr>
                                </a:solidFill>
                                <a:latin typeface="Cambria Math" panose="02040503050406030204" pitchFamily="18" charset="0"/>
                                <a:cs typeface="Times New Roman" panose="02020603050405020304" pitchFamily="18" charset="0"/>
                              </a:rPr>
                              <m:t>2</m:t>
                            </m:r>
                          </m:sup>
                        </m:sSup>
                        <m:r>
                          <a:rPr lang="en-US" sz="2000" i="1">
                            <a:solidFill>
                              <a:schemeClr val="accent6">
                                <a:lumMod val="50000"/>
                              </a:schemeClr>
                            </a:solidFill>
                            <a:latin typeface="Cambria Math" panose="02040503050406030204" pitchFamily="18" charset="0"/>
                            <a:cs typeface="Times New Roman" panose="02020603050405020304" pitchFamily="18" charset="0"/>
                          </a:rPr>
                          <m:t>−</m:t>
                        </m:r>
                        <m:sSubSup>
                          <m:sSubSupPr>
                            <m:ctrlPr>
                              <a:rPr lang="en-US" sz="2000" i="1">
                                <a:solidFill>
                                  <a:schemeClr val="accent6">
                                    <a:lumMod val="50000"/>
                                  </a:schemeClr>
                                </a:solidFill>
                                <a:latin typeface="Cambria Math" panose="02040503050406030204" pitchFamily="18" charset="0"/>
                                <a:cs typeface="Times New Roman" panose="02020603050405020304" pitchFamily="18" charset="0"/>
                              </a:rPr>
                            </m:ctrlPr>
                          </m:sSubSup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2000" i="1">
                                <a:solidFill>
                                  <a:schemeClr val="accent6">
                                    <a:lumMod val="50000"/>
                                  </a:schemeClr>
                                </a:solidFill>
                                <a:latin typeface="Cambria Math" panose="02040503050406030204" pitchFamily="18" charset="0"/>
                                <a:cs typeface="Times New Roman" panose="02020603050405020304" pitchFamily="18" charset="0"/>
                              </a:rPr>
                              <m:t>𝑠</m:t>
                            </m:r>
                          </m:sub>
                          <m:sup>
                            <m:r>
                              <a:rPr lang="en-US" sz="2000" i="1">
                                <a:solidFill>
                                  <a:schemeClr val="accent6">
                                    <a:lumMod val="50000"/>
                                  </a:schemeClr>
                                </a:solidFill>
                                <a:latin typeface="Cambria Math" panose="02040503050406030204" pitchFamily="18" charset="0"/>
                                <a:cs typeface="Times New Roman" panose="02020603050405020304" pitchFamily="18" charset="0"/>
                              </a:rPr>
                              <m:t>2</m:t>
                            </m:r>
                          </m:sup>
                        </m:sSubSup>
                        <m:r>
                          <a:rPr lang="en-US" sz="2000" b="0" i="1" smtClean="0">
                            <a:solidFill>
                              <a:schemeClr val="accent6">
                                <a:lumMod val="50000"/>
                              </a:schemeClr>
                            </a:solidFill>
                            <a:latin typeface="Cambria Math" panose="02040503050406030204" pitchFamily="18" charset="0"/>
                            <a:cs typeface="Times New Roman" panose="02020603050405020304" pitchFamily="18" charset="0"/>
                          </a:rPr>
                          <m:t>−</m:t>
                        </m:r>
                        <m:f>
                          <m:f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fPr>
                          <m:num>
                            <m:r>
                              <a:rPr lang="en-US" sz="2000" b="0" i="1" smtClean="0">
                                <a:solidFill>
                                  <a:schemeClr val="accent6">
                                    <a:lumMod val="50000"/>
                                  </a:schemeClr>
                                </a:solidFill>
                                <a:latin typeface="Cambria Math" panose="02040503050406030204" pitchFamily="18" charset="0"/>
                                <a:cs typeface="Times New Roman" panose="02020603050405020304" pitchFamily="18" charset="0"/>
                              </a:rPr>
                              <m:t>𝑖</m:t>
                            </m:r>
                            <m:sSubSup>
                              <m:sSubSup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SupPr>
                              <m:e>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𝑠</m:t>
                                </m:r>
                              </m:sub>
                              <m:sup>
                                <m:r>
                                  <a:rPr lang="en-US" sz="2000" b="0" i="1" smtClean="0">
                                    <a:solidFill>
                                      <a:schemeClr val="accent6">
                                        <a:lumMod val="50000"/>
                                      </a:schemeClr>
                                    </a:solidFill>
                                    <a:latin typeface="Cambria Math" panose="02040503050406030204" pitchFamily="18" charset="0"/>
                                    <a:cs typeface="Times New Roman" panose="02020603050405020304" pitchFamily="18" charset="0"/>
                                  </a:rPr>
                                  <m:t>2</m:t>
                                </m:r>
                              </m:sup>
                            </m:sSubSup>
                          </m:num>
                          <m:den>
                            <m:sSub>
                              <m:sSub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𝑄</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0</m:t>
                                </m:r>
                              </m:sub>
                            </m:sSub>
                          </m:den>
                        </m:f>
                      </m:den>
                    </m:f>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𝑈</m:t>
                        </m:r>
                        <m:sSup>
                          <m:sSupPr>
                            <m:ctrlP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𝑘</m:t>
                            </m:r>
                          </m:e>
                          <m:sup>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𝑊</m:t>
                            </m:r>
                          </m:e>
                          <m:sub>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oMath>
                </a14:m>
                <a:r>
                  <a:rPr lang="en-US" sz="2000" dirty="0"/>
                  <a:t>.</a:t>
                </a:r>
              </a:p>
              <a:p>
                <a:r>
                  <a:rPr lang="en-US" sz="2200" dirty="0"/>
                  <a:t>The cavity impedance at </a:t>
                </a:r>
                <a:r>
                  <a:rPr lang="en-US" sz="2200" dirty="0">
                    <a:solidFill>
                      <a:schemeClr val="accent6">
                        <a:lumMod val="50000"/>
                      </a:schemeClr>
                    </a:solidFill>
                  </a:rPr>
                  <a:t>S</a:t>
                </a:r>
                <a:r>
                  <a:rPr lang="en-US" sz="2200" baseline="-25000" dirty="0">
                    <a:solidFill>
                      <a:schemeClr val="accent6">
                        <a:lumMod val="50000"/>
                      </a:schemeClr>
                    </a:solidFill>
                  </a:rPr>
                  <a:t>1</a:t>
                </a:r>
                <a:r>
                  <a:rPr lang="en-US" sz="2200" dirty="0"/>
                  <a:t> is therefore</a:t>
                </a:r>
              </a:p>
              <a:p>
                <a14:m>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𝑍</m:t>
                        </m:r>
                      </m:e>
                      <m:sub>
                        <m:r>
                          <a:rPr lang="en-US" sz="1800" b="0" i="1" smtClean="0">
                            <a:solidFill>
                              <a:schemeClr val="accent6">
                                <a:lumMod val="50000"/>
                              </a:schemeClr>
                            </a:solidFill>
                            <a:latin typeface="Cambria Math" panose="02040503050406030204" pitchFamily="18" charset="0"/>
                          </a:rPr>
                          <m:t>1</m:t>
                        </m:r>
                      </m:sub>
                    </m:sSub>
                    <m:r>
                      <a:rPr lang="en-US" sz="1800" b="0" i="1" smtClean="0">
                        <a:solidFill>
                          <a:schemeClr val="accent6">
                            <a:lumMod val="50000"/>
                          </a:schemeClr>
                        </a:solidFill>
                        <a:latin typeface="Cambria Math" panose="02040503050406030204" pitchFamily="18" charset="0"/>
                      </a:rPr>
                      <m:t>=−</m:t>
                    </m:r>
                    <m:r>
                      <a:rPr lang="en-US" sz="1800" b="0" i="1" smtClean="0">
                        <a:solidFill>
                          <a:schemeClr val="accent6">
                            <a:lumMod val="50000"/>
                          </a:schemeClr>
                        </a:solidFill>
                        <a:latin typeface="Cambria Math" panose="02040503050406030204" pitchFamily="18" charset="0"/>
                      </a:rPr>
                      <m:t>𝑅</m:t>
                    </m:r>
                    <m:d>
                      <m:dPr>
                        <m:ctrlPr>
                          <a:rPr lang="en-US" sz="1800" b="0" i="1" smtClean="0">
                            <a:solidFill>
                              <a:schemeClr val="accent6">
                                <a:lumMod val="50000"/>
                              </a:schemeClr>
                            </a:solidFill>
                            <a:latin typeface="Cambria Math" panose="02040503050406030204" pitchFamily="18" charset="0"/>
                          </a:rPr>
                        </m:ctrlPr>
                      </m:dPr>
                      <m:e>
                        <m:f>
                          <m:fPr>
                            <m:ctrlPr>
                              <a:rPr lang="en-US" sz="1800" b="0" i="1" smtClean="0">
                                <a:solidFill>
                                  <a:schemeClr val="accent6">
                                    <a:lumMod val="50000"/>
                                  </a:schemeClr>
                                </a:solidFill>
                                <a:latin typeface="Cambria Math" panose="02040503050406030204" pitchFamily="18" charset="0"/>
                              </a:rPr>
                            </m:ctrlPr>
                          </m:fPr>
                          <m:num>
                            <m:sSup>
                              <m:sSupPr>
                                <m:ctrlPr>
                                  <a:rPr lang="en-US" sz="1800" i="1">
                                    <a:solidFill>
                                      <a:schemeClr val="accent6">
                                        <a:lumMod val="50000"/>
                                      </a:schemeClr>
                                    </a:solidFill>
                                    <a:latin typeface="Cambria Math" panose="02040503050406030204" pitchFamily="18" charset="0"/>
                                    <a:cs typeface="Times New Roman" panose="020206030504050203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p>
                                <m:r>
                                  <a:rPr lang="en-US" sz="1800" i="1">
                                    <a:solidFill>
                                      <a:schemeClr val="accent6">
                                        <a:lumMod val="50000"/>
                                      </a:schemeClr>
                                    </a:solidFill>
                                    <a:latin typeface="Cambria Math" panose="02040503050406030204" pitchFamily="18" charset="0"/>
                                    <a:cs typeface="Times New Roman" panose="02020603050405020304" pitchFamily="18" charset="0"/>
                                  </a:rPr>
                                  <m:t>2</m:t>
                                </m:r>
                              </m:sup>
                            </m:sSup>
                            <m:r>
                              <a:rPr lang="en-US" sz="1800" i="1">
                                <a:solidFill>
                                  <a:schemeClr val="accent6">
                                    <a:lumMod val="50000"/>
                                  </a:schemeClr>
                                </a:solidFill>
                                <a:latin typeface="Cambria Math" panose="02040503050406030204" pitchFamily="18" charset="0"/>
                                <a:cs typeface="Times New Roman" panose="02020603050405020304" pitchFamily="18" charset="0"/>
                              </a:rPr>
                              <m:t>−</m:t>
                            </m:r>
                            <m:sSubSup>
                              <m:sSubSupPr>
                                <m:ctrlPr>
                                  <a:rPr lang="en-US" sz="1800" i="1">
                                    <a:solidFill>
                                      <a:schemeClr val="accent6">
                                        <a:lumMod val="50000"/>
                                      </a:schemeClr>
                                    </a:solidFill>
                                    <a:latin typeface="Cambria Math" panose="02040503050406030204" pitchFamily="18" charset="0"/>
                                    <a:cs typeface="Times New Roman" panose="020206030504050203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1800" i="1">
                                    <a:solidFill>
                                      <a:schemeClr val="accent6">
                                        <a:lumMod val="50000"/>
                                      </a:schemeClr>
                                    </a:solidFill>
                                    <a:latin typeface="Cambria Math" panose="02040503050406030204" pitchFamily="18" charset="0"/>
                                    <a:cs typeface="Times New Roman" panose="02020603050405020304" pitchFamily="18" charset="0"/>
                                  </a:rPr>
                                  <m:t>𝑠</m:t>
                                </m:r>
                              </m:sub>
                              <m:sup>
                                <m:r>
                                  <a:rPr lang="en-US" sz="1800" i="1">
                                    <a:solidFill>
                                      <a:schemeClr val="accent6">
                                        <a:lumMod val="50000"/>
                                      </a:schemeClr>
                                    </a:solidFill>
                                    <a:latin typeface="Cambria Math" panose="02040503050406030204" pitchFamily="18" charset="0"/>
                                    <a:cs typeface="Times New Roman" panose="02020603050405020304" pitchFamily="18" charset="0"/>
                                  </a:rPr>
                                  <m:t>2</m:t>
                                </m:r>
                              </m:sup>
                            </m:sSubSup>
                            <m:r>
                              <a:rPr lang="en-US" sz="1800" i="1">
                                <a:solidFill>
                                  <a:schemeClr val="accent6">
                                    <a:lumMod val="50000"/>
                                  </a:schemeClr>
                                </a:solidFill>
                                <a:latin typeface="Cambria Math" panose="02040503050406030204" pitchFamily="18" charset="0"/>
                                <a:cs typeface="Times New Roman" panose="02020603050405020304" pitchFamily="18" charset="0"/>
                              </a:rPr>
                              <m:t>−</m:t>
                            </m:r>
                            <m:f>
                              <m:fPr>
                                <m:ctrlPr>
                                  <a:rPr lang="en-US" sz="1800" i="1">
                                    <a:solidFill>
                                      <a:schemeClr val="accent6">
                                        <a:lumMod val="50000"/>
                                      </a:schemeClr>
                                    </a:solidFill>
                                    <a:latin typeface="Cambria Math" panose="02040503050406030204" pitchFamily="18" charset="0"/>
                                    <a:cs typeface="Times New Roman" panose="02020603050405020304" pitchFamily="18" charset="0"/>
                                  </a:rPr>
                                </m:ctrlPr>
                              </m:fPr>
                              <m:num>
                                <m:r>
                                  <a:rPr lang="en-US" sz="1800" i="1">
                                    <a:solidFill>
                                      <a:schemeClr val="accent6">
                                        <a:lumMod val="50000"/>
                                      </a:schemeClr>
                                    </a:solidFill>
                                    <a:latin typeface="Cambria Math" panose="02040503050406030204" pitchFamily="18" charset="0"/>
                                    <a:cs typeface="Times New Roman" panose="02020603050405020304" pitchFamily="18" charset="0"/>
                                  </a:rPr>
                                  <m:t>𝑖</m:t>
                                </m:r>
                                <m:sSubSup>
                                  <m:sSubSupPr>
                                    <m:ctrlPr>
                                      <a:rPr lang="en-US" sz="1800" i="1">
                                        <a:solidFill>
                                          <a:schemeClr val="accent6">
                                            <a:lumMod val="50000"/>
                                          </a:schemeClr>
                                        </a:solidFill>
                                        <a:latin typeface="Cambria Math" panose="02040503050406030204" pitchFamily="18" charset="0"/>
                                        <a:cs typeface="Times New Roman" panose="020206030504050203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1800" i="1">
                                        <a:solidFill>
                                          <a:schemeClr val="accent6">
                                            <a:lumMod val="50000"/>
                                          </a:schemeClr>
                                        </a:solidFill>
                                        <a:latin typeface="Cambria Math" panose="02040503050406030204" pitchFamily="18" charset="0"/>
                                        <a:cs typeface="Times New Roman" panose="02020603050405020304" pitchFamily="18" charset="0"/>
                                      </a:rPr>
                                      <m:t>𝑠</m:t>
                                    </m:r>
                                  </m:sub>
                                  <m:sup>
                                    <m:r>
                                      <a:rPr lang="en-US" sz="1800" i="1">
                                        <a:solidFill>
                                          <a:schemeClr val="accent6">
                                            <a:lumMod val="50000"/>
                                          </a:schemeClr>
                                        </a:solidFill>
                                        <a:latin typeface="Cambria Math" panose="02040503050406030204" pitchFamily="18" charset="0"/>
                                        <a:cs typeface="Times New Roman" panose="02020603050405020304" pitchFamily="18" charset="0"/>
                                      </a:rPr>
                                      <m:t>2</m:t>
                                    </m:r>
                                  </m:sup>
                                </m:sSubSup>
                              </m:num>
                              <m:den>
                                <m:sSub>
                                  <m:sSubPr>
                                    <m:ctrlPr>
                                      <a:rPr lang="en-US" sz="1800" i="1">
                                        <a:solidFill>
                                          <a:schemeClr val="accent6">
                                            <a:lumMod val="50000"/>
                                          </a:schemeClr>
                                        </a:solidFill>
                                        <a:latin typeface="Cambria Math" panose="02040503050406030204" pitchFamily="18" charset="0"/>
                                        <a:cs typeface="Times New Roman" panose="02020603050405020304" pitchFamily="18" charset="0"/>
                                      </a:rPr>
                                    </m:ctrlPr>
                                  </m:sSubPr>
                                  <m:e>
                                    <m:r>
                                      <a:rPr lang="en-US" sz="1800" i="1">
                                        <a:solidFill>
                                          <a:schemeClr val="accent6">
                                            <a:lumMod val="50000"/>
                                          </a:schemeClr>
                                        </a:solidFill>
                                        <a:latin typeface="Cambria Math" panose="02040503050406030204" pitchFamily="18" charset="0"/>
                                        <a:cs typeface="Times New Roman" panose="02020603050405020304" pitchFamily="18" charset="0"/>
                                      </a:rPr>
                                      <m:t>𝑄</m:t>
                                    </m:r>
                                  </m:e>
                                  <m:sub>
                                    <m:r>
                                      <a:rPr lang="en-US" sz="1800" i="1">
                                        <a:solidFill>
                                          <a:schemeClr val="accent6">
                                            <a:lumMod val="50000"/>
                                          </a:schemeClr>
                                        </a:solidFill>
                                        <a:latin typeface="Cambria Math" panose="02040503050406030204" pitchFamily="18" charset="0"/>
                                        <a:cs typeface="Times New Roman" panose="02020603050405020304" pitchFamily="18" charset="0"/>
                                      </a:rPr>
                                      <m:t>0</m:t>
                                    </m:r>
                                  </m:sub>
                                </m:sSub>
                              </m:den>
                            </m:f>
                          </m:num>
                          <m:den>
                            <m:r>
                              <a:rPr lang="en-US" sz="1800" b="0" i="1" smtClean="0">
                                <a:solidFill>
                                  <a:schemeClr val="accent6">
                                    <a:lumMod val="50000"/>
                                  </a:schemeClr>
                                </a:solidFill>
                                <a:latin typeface="Cambria Math" panose="02040503050406030204" pitchFamily="18" charset="0"/>
                              </a:rPr>
                              <m:t>𝑖</m:t>
                            </m:r>
                            <m:sSubSup>
                              <m:sSubSupPr>
                                <m:ctrlPr>
                                  <a:rPr lang="en-US" sz="1800" b="0" i="1" smtClean="0">
                                    <a:solidFill>
                                      <a:schemeClr val="accent6">
                                        <a:lumMod val="50000"/>
                                      </a:schemeClr>
                                    </a:solidFill>
                                    <a:latin typeface="Cambria Math" panose="02040503050406030204" pitchFamily="18" charset="0"/>
                                  </a:rPr>
                                </m:ctrlPr>
                              </m:sSubSup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𝜔</m:t>
                                </m:r>
                              </m:e>
                              <m:sub>
                                <m:r>
                                  <a:rPr lang="en-US" sz="1800" b="0" i="1" smtClean="0">
                                    <a:solidFill>
                                      <a:schemeClr val="accent6">
                                        <a:lumMod val="50000"/>
                                      </a:schemeClr>
                                    </a:solidFill>
                                    <a:latin typeface="Cambria Math" panose="02040503050406030204" pitchFamily="18" charset="0"/>
                                  </a:rPr>
                                  <m:t>𝑠</m:t>
                                </m:r>
                              </m:sub>
                              <m:sup>
                                <m:r>
                                  <a:rPr lang="en-US" sz="1800" b="0" i="1" smtClean="0">
                                    <a:solidFill>
                                      <a:schemeClr val="accent6">
                                        <a:lumMod val="50000"/>
                                      </a:schemeClr>
                                    </a:solidFill>
                                    <a:latin typeface="Cambria Math" panose="02040503050406030204" pitchFamily="18" charset="0"/>
                                  </a:rPr>
                                  <m:t>2</m:t>
                                </m:r>
                              </m:sup>
                            </m:sSubSup>
                          </m:den>
                        </m:f>
                      </m:e>
                    </m:d>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𝑅</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sub>
                    </m:sSub>
                    <m:d>
                      <m:d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0</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rPr>
                          <m:t>𝑥</m:t>
                        </m:r>
                      </m:e>
                    </m:d>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oMath>
                </a14:m>
                <a:r>
                  <a:rPr lang="en-US" sz="1800" dirty="0">
                    <a:solidFill>
                      <a:schemeClr val="accent6">
                        <a:lumMod val="50000"/>
                      </a:schemeClr>
                    </a:solidFill>
                  </a:rPr>
                  <a:t>                                    </a:t>
                </a:r>
                <a:r>
                  <a:rPr lang="en-US" dirty="0">
                    <a:solidFill>
                      <a:schemeClr val="tx2">
                        <a:lumMod val="75000"/>
                      </a:schemeClr>
                    </a:solidFill>
                  </a:rPr>
                  <a:t>(5)</a:t>
                </a:r>
              </a:p>
              <a:p>
                <a:r>
                  <a:rPr lang="en-US" sz="2200" dirty="0"/>
                  <a:t>where</a:t>
                </a:r>
              </a:p>
              <a:p>
                <a14:m>
                  <m:oMath xmlns:m="http://schemas.openxmlformats.org/officeDocument/2006/math">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𝑅</m:t>
                        </m:r>
                      </m:e>
                      <m:sub>
                        <m:r>
                          <a:rPr lang="en-US" sz="1800" b="0" i="1" smtClean="0">
                            <a:solidFill>
                              <a:schemeClr val="accent6">
                                <a:lumMod val="50000"/>
                              </a:schemeClr>
                            </a:solidFill>
                            <a:latin typeface="Cambria Math" panose="02040503050406030204" pitchFamily="18" charset="0"/>
                          </a:rPr>
                          <m:t>1</m:t>
                        </m:r>
                      </m:sub>
                    </m:sSub>
                    <m:r>
                      <a:rPr lang="en-US" sz="1800" b="0" i="1" smtClean="0">
                        <a:solidFill>
                          <a:schemeClr val="accent6">
                            <a:lumMod val="50000"/>
                          </a:schemeClr>
                        </a:solidFill>
                        <a:latin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1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sSub>
                          <m:sSubPr>
                            <m:ctrlP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𝑊</m:t>
                            </m:r>
                          </m:e>
                          <m:sub>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num>
                      <m:den>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0</m:t>
                            </m:r>
                          </m:sub>
                        </m:sSub>
                        <m:sSup>
                          <m:sSupPr>
                            <m:ctrlP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𝑘</m:t>
                            </m:r>
                          </m:e>
                          <m:sup>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1800" b="0" i="1" smtClean="0">
                        <a:solidFill>
                          <a:schemeClr val="accent6">
                            <a:lumMod val="50000"/>
                          </a:schemeClr>
                        </a:solidFill>
                        <a:latin typeface="Cambria Math" panose="02040503050406030204" pitchFamily="18" charset="0"/>
                      </a:rPr>
                      <m:t>, </m:t>
                    </m:r>
                    <m:r>
                      <a:rPr lang="en-US" sz="1800" b="0" i="1" smtClean="0">
                        <a:solidFill>
                          <a:schemeClr val="accent6">
                            <a:lumMod val="50000"/>
                          </a:schemeClr>
                        </a:solidFill>
                        <a:latin typeface="Cambria Math" panose="02040503050406030204" pitchFamily="18" charset="0"/>
                      </a:rPr>
                      <m:t>𝑥</m:t>
                    </m:r>
                    <m:r>
                      <a:rPr lang="en-US" sz="1800" b="0" i="1" smtClean="0">
                        <a:solidFill>
                          <a:schemeClr val="accent6">
                            <a:lumMod val="50000"/>
                          </a:schemeClr>
                        </a:solidFill>
                        <a:latin typeface="Cambria Math" panose="02040503050406030204" pitchFamily="18" charset="0"/>
                      </a:rPr>
                      <m:t>= </m:t>
                    </m:r>
                    <m:f>
                      <m:fPr>
                        <m:ctrlPr>
                          <a:rPr lang="en-US" sz="1800" b="0" i="1" smtClean="0">
                            <a:solidFill>
                              <a:schemeClr val="accent6">
                                <a:lumMod val="50000"/>
                              </a:schemeClr>
                            </a:solidFill>
                            <a:latin typeface="Cambria Math" panose="02040503050406030204" pitchFamily="18" charset="0"/>
                          </a:rPr>
                        </m:ctrlPr>
                      </m:fPr>
                      <m:num>
                        <m:sSup>
                          <m:sSupPr>
                            <m:ctrlPr>
                              <a:rPr lang="en-US" sz="1800" b="0" i="1" smtClean="0">
                                <a:solidFill>
                                  <a:schemeClr val="accent6">
                                    <a:lumMod val="50000"/>
                                  </a:schemeClr>
                                </a:solidFill>
                                <a:latin typeface="Cambria Math" panose="02040503050406030204" pitchFamily="18" charset="0"/>
                              </a:rPr>
                            </m:ctrlPr>
                          </m:sSup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𝜔</m:t>
                            </m:r>
                          </m:e>
                          <m:sup>
                            <m:r>
                              <a:rPr lang="en-US" sz="1800" b="0" i="1" smtClean="0">
                                <a:solidFill>
                                  <a:schemeClr val="accent6">
                                    <a:lumMod val="50000"/>
                                  </a:schemeClr>
                                </a:solidFill>
                                <a:latin typeface="Cambria Math" panose="02040503050406030204" pitchFamily="18" charset="0"/>
                              </a:rPr>
                              <m:t>2</m:t>
                            </m:r>
                          </m:sup>
                        </m:sSup>
                      </m:num>
                      <m:den>
                        <m:sSubSup>
                          <m:sSubSupPr>
                            <m:ctrlPr>
                              <a:rPr lang="en-US" sz="1800" b="0" i="1" smtClean="0">
                                <a:solidFill>
                                  <a:schemeClr val="accent6">
                                    <a:lumMod val="50000"/>
                                  </a:schemeClr>
                                </a:solidFill>
                                <a:latin typeface="Cambria Math" panose="02040503050406030204" pitchFamily="18" charset="0"/>
                              </a:rPr>
                            </m:ctrlPr>
                          </m:sSubSup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𝜔</m:t>
                            </m:r>
                          </m:e>
                          <m:sub>
                            <m:r>
                              <a:rPr lang="en-US" sz="1800" b="0" i="1" smtClean="0">
                                <a:solidFill>
                                  <a:schemeClr val="accent6">
                                    <a:lumMod val="50000"/>
                                  </a:schemeClr>
                                </a:solidFill>
                                <a:latin typeface="Cambria Math" panose="02040503050406030204" pitchFamily="18" charset="0"/>
                              </a:rPr>
                              <m:t>𝑠</m:t>
                            </m:r>
                          </m:sub>
                          <m:sup>
                            <m:r>
                              <a:rPr lang="en-US" sz="1800" b="0" i="1" smtClean="0">
                                <a:solidFill>
                                  <a:schemeClr val="accent6">
                                    <a:lumMod val="50000"/>
                                  </a:schemeClr>
                                </a:solidFill>
                                <a:latin typeface="Cambria Math" panose="02040503050406030204" pitchFamily="18" charset="0"/>
                              </a:rPr>
                              <m:t>2</m:t>
                            </m:r>
                          </m:sup>
                        </m:sSubSup>
                      </m:den>
                    </m:f>
                    <m:r>
                      <a:rPr lang="en-US" sz="1800" b="0" i="1" smtClean="0">
                        <a:solidFill>
                          <a:schemeClr val="accent6">
                            <a:lumMod val="50000"/>
                          </a:schemeClr>
                        </a:solidFill>
                        <a:latin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n-US" sz="18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r>
                              <a:rPr lang="en-US" sz="18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num>
                      <m:den>
                        <m:sSub>
                          <m:sSubPr>
                            <m:ctrlP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oMath>
                </a14:m>
                <a:r>
                  <a:rPr lang="en-US" sz="1800" dirty="0">
                    <a:solidFill>
                      <a:schemeClr val="accent6">
                        <a:lumMod val="50000"/>
                      </a:schemeClr>
                    </a:solidFill>
                  </a:rPr>
                  <a:t>.</a:t>
                </a:r>
              </a:p>
              <a:p>
                <a:r>
                  <a:rPr lang="en-US" sz="2200" dirty="0"/>
                  <a:t>The impedance (5) coincides to the impedance </a:t>
                </a:r>
              </a:p>
              <a:p>
                <a:r>
                  <a:rPr lang="en-US" sz="2200" dirty="0"/>
                  <a:t>of a serial resonance circuit . At the distance of </a:t>
                </a:r>
              </a:p>
              <a:p>
                <a:r>
                  <a:rPr lang="el-GR" sz="2200" dirty="0">
                    <a:latin typeface="Times New Roman" panose="02020603050405020304" pitchFamily="18" charset="0"/>
                    <a:cs typeface="Times New Roman" panose="02020603050405020304" pitchFamily="18" charset="0"/>
                  </a:rPr>
                  <a:t>Λ</a:t>
                </a:r>
                <a:r>
                  <a:rPr lang="en-US" sz="2200" dirty="0">
                    <a:latin typeface="Times New Roman" panose="02020603050405020304" pitchFamily="18" charset="0"/>
                    <a:cs typeface="Times New Roman" panose="02020603050405020304" pitchFamily="18" charset="0"/>
                  </a:rPr>
                  <a:t>/4</a:t>
                </a:r>
                <a:r>
                  <a:rPr lang="en-US" sz="2200" dirty="0"/>
                  <a:t> (</a:t>
                </a:r>
                <a:r>
                  <a:rPr lang="el-GR" sz="2200" dirty="0">
                    <a:latin typeface="Times New Roman" panose="02020603050405020304" pitchFamily="18" charset="0"/>
                    <a:cs typeface="Times New Roman" panose="02020603050405020304" pitchFamily="18" charset="0"/>
                  </a:rPr>
                  <a:t>Λ</a:t>
                </a:r>
                <a:r>
                  <a:rPr lang="en-US" sz="2200" dirty="0">
                    <a:latin typeface="Times New Roman" panose="02020603050405020304" pitchFamily="18" charset="0"/>
                    <a:cs typeface="Times New Roman" panose="02020603050405020304" pitchFamily="18" charset="0"/>
                  </a:rPr>
                  <a:t> </a:t>
                </a:r>
                <a:r>
                  <a:rPr lang="en-US" sz="2200" dirty="0">
                    <a:latin typeface="+mj-lt"/>
                    <a:cs typeface="Times New Roman" panose="02020603050405020304" pitchFamily="18" charset="0"/>
                  </a:rPr>
                  <a:t>is  wavelength in the WG) the cavity impedance is</a:t>
                </a:r>
              </a:p>
              <a:p>
                <a:pPr/>
                <a14:m>
                  <m:oMathPara xmlns:m="http://schemas.openxmlformats.org/officeDocument/2006/math">
                    <m:oMathParaPr>
                      <m:jc m:val="left"/>
                    </m:oMathParaPr>
                    <m:oMath xmlns:m="http://schemas.openxmlformats.org/officeDocument/2006/math">
                      <m:sSub>
                        <m:sSubPr>
                          <m:ctrlPr>
                            <a:rPr lang="en-US" sz="200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𝑍</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2</m:t>
                          </m:r>
                        </m:sub>
                      </m:sSub>
                      <m:r>
                        <a:rPr lang="en-US" sz="2000" b="0" i="1" smtClean="0">
                          <a:solidFill>
                            <a:schemeClr val="accent6">
                              <a:lumMod val="50000"/>
                            </a:schemeClr>
                          </a:solidFill>
                          <a:latin typeface="Cambria Math" panose="02040503050406030204" pitchFamily="18" charset="0"/>
                          <a:cs typeface="Times New Roman" panose="02020603050405020304" pitchFamily="18" charset="0"/>
                        </a:rPr>
                        <m:t>=</m:t>
                      </m:r>
                      <m:f>
                        <m:f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fPr>
                        <m:num>
                          <m:sSubSup>
                            <m:sSubSup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Sup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𝑍</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0</m:t>
                              </m:r>
                            </m:sub>
                            <m:sup>
                              <m:r>
                                <a:rPr lang="en-US" sz="2000" b="0" i="1" smtClean="0">
                                  <a:solidFill>
                                    <a:schemeClr val="accent6">
                                      <a:lumMod val="50000"/>
                                    </a:schemeClr>
                                  </a:solidFill>
                                  <a:latin typeface="Cambria Math" panose="02040503050406030204" pitchFamily="18" charset="0"/>
                                  <a:cs typeface="Times New Roman" panose="02020603050405020304" pitchFamily="18" charset="0"/>
                                </a:rPr>
                                <m:t>2</m:t>
                              </m:r>
                            </m:sup>
                          </m:sSubSup>
                        </m:num>
                        <m:den>
                          <m:sSub>
                            <m:sSub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𝑍</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1</m:t>
                              </m:r>
                            </m:sub>
                          </m:sSub>
                        </m:den>
                      </m:f>
                      <m:r>
                        <a:rPr lang="en-US" sz="2000" b="0" i="1" smtClean="0">
                          <a:solidFill>
                            <a:schemeClr val="accent6">
                              <a:lumMod val="50000"/>
                            </a:schemeClr>
                          </a:solidFill>
                          <a:latin typeface="Cambria Math" panose="02040503050406030204" pitchFamily="18" charset="0"/>
                          <a:cs typeface="Times New Roman" panose="02020603050405020304" pitchFamily="18" charset="0"/>
                        </a:rPr>
                        <m:t>=</m:t>
                      </m:r>
                      <m:f>
                        <m:f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fPr>
                        <m:num>
                          <m:sSubSup>
                            <m:sSubSupPr>
                              <m:ctrlPr>
                                <a:rPr lang="en-US" sz="2000" i="1">
                                  <a:solidFill>
                                    <a:schemeClr val="accent6">
                                      <a:lumMod val="50000"/>
                                    </a:schemeClr>
                                  </a:solidFill>
                                  <a:latin typeface="Cambria Math" panose="02040503050406030204" pitchFamily="18" charset="0"/>
                                  <a:cs typeface="Times New Roman" panose="02020603050405020304" pitchFamily="18" charset="0"/>
                                </a:rPr>
                              </m:ctrlPr>
                            </m:sSubSupPr>
                            <m:e>
                              <m:r>
                                <a:rPr lang="en-US" sz="2000" i="1">
                                  <a:solidFill>
                                    <a:schemeClr val="accent6">
                                      <a:lumMod val="50000"/>
                                    </a:schemeClr>
                                  </a:solidFill>
                                  <a:latin typeface="Cambria Math" panose="02040503050406030204" pitchFamily="18" charset="0"/>
                                  <a:cs typeface="Times New Roman" panose="02020603050405020304" pitchFamily="18" charset="0"/>
                                </a:rPr>
                                <m:t>𝑍</m:t>
                              </m:r>
                            </m:e>
                            <m:sub>
                              <m:r>
                                <a:rPr lang="en-US" sz="2000" i="1">
                                  <a:solidFill>
                                    <a:schemeClr val="accent6">
                                      <a:lumMod val="50000"/>
                                    </a:schemeClr>
                                  </a:solidFill>
                                  <a:latin typeface="Cambria Math" panose="02040503050406030204" pitchFamily="18" charset="0"/>
                                  <a:cs typeface="Times New Roman" panose="02020603050405020304" pitchFamily="18" charset="0"/>
                                </a:rPr>
                                <m:t>0</m:t>
                              </m:r>
                            </m:sub>
                            <m:sup>
                              <m:r>
                                <a:rPr lang="en-US" sz="2000" i="1">
                                  <a:solidFill>
                                    <a:schemeClr val="accent6">
                                      <a:lumMod val="50000"/>
                                    </a:schemeClr>
                                  </a:solidFill>
                                  <a:latin typeface="Cambria Math" panose="02040503050406030204" pitchFamily="18" charset="0"/>
                                  <a:cs typeface="Times New Roman" panose="02020603050405020304" pitchFamily="18" charset="0"/>
                                </a:rPr>
                                <m:t>2</m:t>
                              </m:r>
                            </m:sup>
                          </m:sSubSup>
                        </m:num>
                        <m:den>
                          <m:sSub>
                            <m:sSub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𝑅</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1</m:t>
                              </m:r>
                            </m:sub>
                          </m:sSub>
                          <m:d>
                            <m:dPr>
                              <m:ctrlPr>
                                <a:rPr lang="en-US" sz="2000" i="1">
                                  <a:solidFill>
                                    <a:schemeClr val="accent6">
                                      <a:lumMod val="50000"/>
                                    </a:schemeClr>
                                  </a:solidFill>
                                  <a:latin typeface="Cambria Math" panose="02040503050406030204" pitchFamily="18" charset="0"/>
                                  <a:ea typeface="Cambria Math" panose="02040503050406030204" pitchFamily="18" charset="0"/>
                                </a:rPr>
                              </m:ctrlPr>
                            </m:dPr>
                            <m:e>
                              <m:r>
                                <a:rPr lang="en-US" sz="2000" i="1">
                                  <a:solidFill>
                                    <a:schemeClr val="accent6">
                                      <a:lumMod val="50000"/>
                                    </a:schemeClr>
                                  </a:solidFill>
                                  <a:latin typeface="Cambria Math" panose="02040503050406030204" pitchFamily="18" charset="0"/>
                                  <a:ea typeface="Cambria Math" panose="02040503050406030204" pitchFamily="18" charset="0"/>
                                </a:rPr>
                                <m:t>1+</m:t>
                              </m:r>
                              <m:r>
                                <a:rPr lang="en-US" sz="2000" i="1">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𝑄</m:t>
                                  </m:r>
                                </m:e>
                                <m:sub>
                                  <m:r>
                                    <a:rPr lang="en-US" sz="2000" i="1">
                                      <a:solidFill>
                                        <a:schemeClr val="accent6">
                                          <a:lumMod val="50000"/>
                                        </a:schemeClr>
                                      </a:solidFill>
                                      <a:latin typeface="Cambria Math" panose="02040503050406030204" pitchFamily="18" charset="0"/>
                                      <a:ea typeface="Cambria Math" panose="02040503050406030204" pitchFamily="18" charset="0"/>
                                    </a:rPr>
                                    <m:t>0</m:t>
                                  </m:r>
                                </m:sub>
                              </m:sSub>
                              <m:r>
                                <a:rPr lang="en-US" sz="2000" i="1">
                                  <a:solidFill>
                                    <a:schemeClr val="accent6">
                                      <a:lumMod val="50000"/>
                                    </a:schemeClr>
                                  </a:solidFill>
                                  <a:latin typeface="Cambria Math" panose="02040503050406030204" pitchFamily="18" charset="0"/>
                                  <a:ea typeface="Cambria Math" panose="02040503050406030204" pitchFamily="18" charset="0"/>
                                </a:rPr>
                                <m:t>𝑥</m:t>
                              </m:r>
                            </m:e>
                          </m:d>
                        </m:den>
                      </m:f>
                      <m:r>
                        <a:rPr lang="en-US" sz="2000" b="0" i="1" smtClean="0">
                          <a:solidFill>
                            <a:schemeClr val="accent6">
                              <a:lumMod val="50000"/>
                            </a:schemeClr>
                          </a:solidFill>
                          <a:latin typeface="Cambria Math" panose="02040503050406030204" pitchFamily="18" charset="0"/>
                          <a:cs typeface="Times New Roman" panose="02020603050405020304" pitchFamily="18" charset="0"/>
                        </a:rPr>
                        <m:t>=</m:t>
                      </m:r>
                      <m:f>
                        <m:f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fPr>
                        <m:num>
                          <m:sSub>
                            <m:sSub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𝑅</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2</m:t>
                              </m:r>
                            </m:sub>
                          </m:sSub>
                        </m:num>
                        <m:den>
                          <m:d>
                            <m:dPr>
                              <m:ctrlPr>
                                <a:rPr lang="en-US" sz="2000" i="1">
                                  <a:solidFill>
                                    <a:schemeClr val="accent6">
                                      <a:lumMod val="50000"/>
                                    </a:schemeClr>
                                  </a:solidFill>
                                  <a:latin typeface="Cambria Math" panose="02040503050406030204" pitchFamily="18" charset="0"/>
                                  <a:ea typeface="Cambria Math" panose="02040503050406030204" pitchFamily="18" charset="0"/>
                                </a:rPr>
                              </m:ctrlPr>
                            </m:dPr>
                            <m:e>
                              <m:r>
                                <a:rPr lang="en-US" sz="2000" i="1">
                                  <a:solidFill>
                                    <a:schemeClr val="accent6">
                                      <a:lumMod val="50000"/>
                                    </a:schemeClr>
                                  </a:solidFill>
                                  <a:latin typeface="Cambria Math" panose="02040503050406030204" pitchFamily="18" charset="0"/>
                                  <a:ea typeface="Cambria Math" panose="02040503050406030204" pitchFamily="18" charset="0"/>
                                </a:rPr>
                                <m:t>1+</m:t>
                              </m:r>
                              <m:r>
                                <a:rPr lang="en-US" sz="2000" i="1">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𝑄</m:t>
                                  </m:r>
                                </m:e>
                                <m:sub>
                                  <m:r>
                                    <a:rPr lang="en-US" sz="2000" i="1">
                                      <a:solidFill>
                                        <a:schemeClr val="accent6">
                                          <a:lumMod val="50000"/>
                                        </a:schemeClr>
                                      </a:solidFill>
                                      <a:latin typeface="Cambria Math" panose="02040503050406030204" pitchFamily="18" charset="0"/>
                                      <a:ea typeface="Cambria Math" panose="02040503050406030204" pitchFamily="18" charset="0"/>
                                    </a:rPr>
                                    <m:t>0</m:t>
                                  </m:r>
                                </m:sub>
                              </m:sSub>
                              <m:r>
                                <a:rPr lang="en-US" sz="2000" i="1">
                                  <a:solidFill>
                                    <a:schemeClr val="accent6">
                                      <a:lumMod val="50000"/>
                                    </a:schemeClr>
                                  </a:solidFill>
                                  <a:latin typeface="Cambria Math" panose="02040503050406030204" pitchFamily="18" charset="0"/>
                                  <a:ea typeface="Cambria Math" panose="02040503050406030204" pitchFamily="18" charset="0"/>
                                </a:rPr>
                                <m:t>𝑥</m:t>
                              </m:r>
                            </m:e>
                          </m:d>
                        </m:den>
                      </m:f>
                      <m:r>
                        <a:rPr lang="en-US" sz="2000" b="0" i="0" smtClean="0">
                          <a:solidFill>
                            <a:schemeClr val="accent6">
                              <a:lumMod val="50000"/>
                            </a:schemeClr>
                          </a:solidFill>
                          <a:latin typeface="Cambria Math" panose="02040503050406030204" pitchFamily="18" charset="0"/>
                          <a:cs typeface="Times New Roman" panose="02020603050405020304" pitchFamily="18" charset="0"/>
                        </a:rPr>
                        <m:t>, </m:t>
                      </m:r>
                      <m:sSub>
                        <m:sSub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2000" b="0" i="1" smtClean="0">
                              <a:solidFill>
                                <a:schemeClr val="accent6">
                                  <a:lumMod val="50000"/>
                                </a:schemeClr>
                              </a:solidFill>
                              <a:latin typeface="Cambria Math" panose="02040503050406030204" pitchFamily="18" charset="0"/>
                              <a:cs typeface="Times New Roman" panose="02020603050405020304" pitchFamily="18" charset="0"/>
                            </a:rPr>
                            <m:t>𝑅</m:t>
                          </m:r>
                        </m:e>
                        <m:sub>
                          <m:r>
                            <a:rPr lang="en-US" sz="2000" b="0" i="1" smtClean="0">
                              <a:solidFill>
                                <a:schemeClr val="accent6">
                                  <a:lumMod val="50000"/>
                                </a:schemeClr>
                              </a:solidFill>
                              <a:latin typeface="Cambria Math" panose="02040503050406030204" pitchFamily="18" charset="0"/>
                              <a:cs typeface="Times New Roman" panose="02020603050405020304" pitchFamily="18" charset="0"/>
                            </a:rPr>
                            <m:t>2</m:t>
                          </m:r>
                        </m:sub>
                      </m:sSub>
                      <m:r>
                        <a:rPr lang="en-US" sz="2000" b="0" i="1" smtClean="0">
                          <a:solidFill>
                            <a:schemeClr val="accent6">
                              <a:lumMod val="50000"/>
                            </a:schemeClr>
                          </a:solidFill>
                          <a:latin typeface="Cambria Math" panose="02040503050406030204" pitchFamily="18" charset="0"/>
                          <a:cs typeface="Times New Roman" panose="02020603050405020304" pitchFamily="18" charset="0"/>
                        </a:rPr>
                        <m:t>=</m:t>
                      </m:r>
                      <m:f>
                        <m:fPr>
                          <m:ctrlPr>
                            <a:rPr lang="en-US" sz="2000" b="0" i="1" smtClean="0">
                              <a:solidFill>
                                <a:schemeClr val="accent6">
                                  <a:lumMod val="50000"/>
                                </a:schemeClr>
                              </a:solidFill>
                              <a:latin typeface="Cambria Math" panose="02040503050406030204" pitchFamily="18" charset="0"/>
                              <a:cs typeface="Times New Roman" panose="02020603050405020304" pitchFamily="18" charset="0"/>
                            </a:rPr>
                          </m:ctrlPr>
                        </m:fPr>
                        <m:num>
                          <m:sSubSup>
                            <m:sSubSupPr>
                              <m:ctrlPr>
                                <a:rPr lang="en-US" sz="2000" i="1">
                                  <a:solidFill>
                                    <a:schemeClr val="accent6">
                                      <a:lumMod val="50000"/>
                                    </a:schemeClr>
                                  </a:solidFill>
                                  <a:latin typeface="Cambria Math" panose="02040503050406030204" pitchFamily="18" charset="0"/>
                                  <a:cs typeface="Times New Roman" panose="02020603050405020304" pitchFamily="18" charset="0"/>
                                </a:rPr>
                              </m:ctrlPr>
                            </m:sSubSupPr>
                            <m:e>
                              <m:r>
                                <a:rPr lang="en-US" sz="2000" i="1">
                                  <a:solidFill>
                                    <a:schemeClr val="accent6">
                                      <a:lumMod val="50000"/>
                                    </a:schemeClr>
                                  </a:solidFill>
                                  <a:latin typeface="Cambria Math" panose="02040503050406030204" pitchFamily="18" charset="0"/>
                                  <a:cs typeface="Times New Roman" panose="02020603050405020304" pitchFamily="18" charset="0"/>
                                </a:rPr>
                                <m:t>𝑍</m:t>
                              </m:r>
                            </m:e>
                            <m:sub>
                              <m:r>
                                <a:rPr lang="en-US" sz="2000" i="1">
                                  <a:solidFill>
                                    <a:schemeClr val="accent6">
                                      <a:lumMod val="50000"/>
                                    </a:schemeClr>
                                  </a:solidFill>
                                  <a:latin typeface="Cambria Math" panose="02040503050406030204" pitchFamily="18" charset="0"/>
                                  <a:cs typeface="Times New Roman" panose="02020603050405020304" pitchFamily="18" charset="0"/>
                                </a:rPr>
                                <m:t>0</m:t>
                              </m:r>
                            </m:sub>
                            <m:sup>
                              <m:r>
                                <a:rPr lang="en-US" sz="2000" i="1">
                                  <a:solidFill>
                                    <a:schemeClr val="accent6">
                                      <a:lumMod val="50000"/>
                                    </a:schemeClr>
                                  </a:solidFill>
                                  <a:latin typeface="Cambria Math" panose="02040503050406030204" pitchFamily="18" charset="0"/>
                                  <a:cs typeface="Times New Roman" panose="02020603050405020304" pitchFamily="18" charset="0"/>
                                </a:rPr>
                                <m:t>2</m:t>
                              </m:r>
                            </m:sup>
                          </m:sSubSup>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𝑄</m:t>
                              </m:r>
                            </m:e>
                            <m:sub>
                              <m:r>
                                <a:rPr lang="en-US" sz="2000" i="1">
                                  <a:solidFill>
                                    <a:schemeClr val="accent6">
                                      <a:lumMod val="50000"/>
                                    </a:schemeClr>
                                  </a:solidFill>
                                  <a:latin typeface="Cambria Math" panose="02040503050406030204" pitchFamily="18" charset="0"/>
                                </a:rPr>
                                <m:t>0</m:t>
                              </m:r>
                            </m:sub>
                          </m:sSub>
                          <m:sSup>
                            <m:sSupPr>
                              <m:ctrlP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𝑘</m:t>
                              </m:r>
                            </m:e>
                            <m:sup>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sSub>
                            <m:sSubPr>
                              <m:ctrlP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𝑊</m:t>
                              </m:r>
                            </m:e>
                            <m:sub>
                              <m:r>
                                <a:rPr lang="en-US" sz="20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r>
                        <a:rPr lang="en-US" sz="2000" b="0" i="1" smtClean="0">
                          <a:solidFill>
                            <a:schemeClr val="accent6">
                              <a:lumMod val="50000"/>
                            </a:schemeClr>
                          </a:solidFill>
                          <a:latin typeface="Cambria Math" panose="02040503050406030204" pitchFamily="18" charset="0"/>
                          <a:cs typeface="Times New Roman" panose="02020603050405020304" pitchFamily="18" charset="0"/>
                        </a:rPr>
                        <m:t> </m:t>
                      </m:r>
                      <m:r>
                        <a:rPr lang="en-US" sz="2000" b="0" i="1" smtClean="0">
                          <a:solidFill>
                            <a:schemeClr val="tx1">
                              <a:lumMod val="75000"/>
                            </a:schemeClr>
                          </a:solidFill>
                          <a:latin typeface="Cambria Math" panose="02040503050406030204" pitchFamily="18" charset="0"/>
                          <a:cs typeface="Times New Roman" panose="02020603050405020304" pitchFamily="18" charset="0"/>
                        </a:rPr>
                        <m:t>(6)</m:t>
                      </m:r>
                    </m:oMath>
                  </m:oMathPara>
                </a14:m>
                <a:endParaRPr lang="en-US" sz="2000" b="0" dirty="0">
                  <a:latin typeface="+mn-lt"/>
                  <a:cs typeface="Times New Roman" panose="02020603050405020304" pitchFamily="18" charset="0"/>
                </a:endParaRPr>
              </a:p>
              <a:p>
                <a:r>
                  <a:rPr lang="en-US" sz="2200" dirty="0">
                    <a:latin typeface="+mj-lt"/>
                    <a:cs typeface="Times New Roman" panose="02020603050405020304" pitchFamily="18" charset="0"/>
                  </a:rPr>
                  <a:t> It is the impedance of a parallel resonance circuit</a:t>
                </a:r>
              </a:p>
              <a:p>
                <a:r>
                  <a:rPr lang="en-US" sz="2200" dirty="0">
                    <a:latin typeface="+mj-lt"/>
                    <a:cs typeface="Times New Roman" panose="02020603050405020304" pitchFamily="18" charset="0"/>
                  </a:rPr>
                  <a:t>(</a:t>
                </a:r>
                <a:r>
                  <a:rPr lang="en-US" sz="2200" i="1" dirty="0">
                    <a:solidFill>
                      <a:schemeClr val="accent6">
                        <a:lumMod val="50000"/>
                      </a:schemeClr>
                    </a:solidFill>
                    <a:latin typeface="Times New Roman" panose="02020603050405020304" pitchFamily="18" charset="0"/>
                    <a:cs typeface="Times New Roman" panose="02020603050405020304" pitchFamily="18" charset="0"/>
                  </a:rPr>
                  <a:t>Z</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n-US" sz="2200" dirty="0">
                    <a:latin typeface="+mj-lt"/>
                    <a:cs typeface="Times New Roman" panose="02020603050405020304" pitchFamily="18" charset="0"/>
                  </a:rPr>
                  <a:t>is the WG impedance). </a:t>
                </a:r>
              </a:p>
              <a:p>
                <a:endParaRPr lang="en-US" dirty="0">
                  <a:latin typeface="+mj-lt"/>
                  <a:cs typeface="Times New Roman" panose="02020603050405020304" pitchFamily="18" charset="0"/>
                </a:endParaRPr>
              </a:p>
              <a:p>
                <a:endParaRPr lang="en-US" dirty="0">
                  <a:latin typeface="+mj-lt"/>
                </a:endParaRPr>
              </a:p>
            </p:txBody>
          </p:sp>
        </mc:Choice>
        <mc:Fallback xmlns="">
          <p:sp>
            <p:nvSpPr>
              <p:cNvPr id="2" name="TextBox 1">
                <a:extLst>
                  <a:ext uri="{FF2B5EF4-FFF2-40B4-BE49-F238E27FC236}">
                    <a16:creationId xmlns:a16="http://schemas.microsoft.com/office/drawing/2014/main" id="{408EBB4D-6AF1-43CD-8A6D-FEDAA05C4C5F}"/>
                  </a:ext>
                </a:extLst>
              </p:cNvPr>
              <p:cNvSpPr txBox="1">
                <a:spLocks noRot="1" noChangeAspect="1" noMove="1" noResize="1" noEditPoints="1" noAdjustHandles="1" noChangeArrowheads="1" noChangeShapeType="1" noTextEdit="1"/>
              </p:cNvSpPr>
              <p:nvPr/>
            </p:nvSpPr>
            <p:spPr>
              <a:xfrm>
                <a:off x="374468" y="962241"/>
                <a:ext cx="8540931" cy="6174639"/>
              </a:xfrm>
              <a:prstGeom prst="rect">
                <a:avLst/>
              </a:prstGeom>
              <a:blipFill>
                <a:blip r:embed="rId3"/>
                <a:stretch>
                  <a:fillRect l="-928" t="-296"/>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157F8D14-D4A5-4263-B1A4-339A831F113A}"/>
              </a:ext>
            </a:extLst>
          </p:cNvPr>
          <p:cNvSpPr/>
          <p:nvPr/>
        </p:nvSpPr>
        <p:spPr>
          <a:xfrm>
            <a:off x="6181725" y="3851904"/>
            <a:ext cx="1028700" cy="4278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B935E50-DD0E-47BE-9849-E7A22D4E22AF}"/>
              </a:ext>
            </a:extLst>
          </p:cNvPr>
          <p:cNvPicPr>
            <a:picLocks noChangeAspect="1"/>
          </p:cNvPicPr>
          <p:nvPr/>
        </p:nvPicPr>
        <p:blipFill>
          <a:blip r:embed="rId4"/>
          <a:stretch>
            <a:fillRect/>
          </a:stretch>
        </p:blipFill>
        <p:spPr>
          <a:xfrm>
            <a:off x="7306764" y="2655940"/>
            <a:ext cx="1297983" cy="1824038"/>
          </a:xfrm>
          <a:prstGeom prst="rect">
            <a:avLst/>
          </a:prstGeom>
        </p:spPr>
      </p:pic>
      <p:pic>
        <p:nvPicPr>
          <p:cNvPr id="14" name="Picture 13">
            <a:extLst>
              <a:ext uri="{FF2B5EF4-FFF2-40B4-BE49-F238E27FC236}">
                <a16:creationId xmlns:a16="http://schemas.microsoft.com/office/drawing/2014/main" id="{F4B37A4F-9320-4203-997A-CB44AF4A72D6}"/>
              </a:ext>
            </a:extLst>
          </p:cNvPr>
          <p:cNvPicPr>
            <a:picLocks noChangeAspect="1"/>
          </p:cNvPicPr>
          <p:nvPr/>
        </p:nvPicPr>
        <p:blipFill>
          <a:blip r:embed="rId5"/>
          <a:stretch>
            <a:fillRect/>
          </a:stretch>
        </p:blipFill>
        <p:spPr>
          <a:xfrm>
            <a:off x="6634545" y="4774340"/>
            <a:ext cx="2509455" cy="1348832"/>
          </a:xfrm>
          <a:prstGeom prst="rect">
            <a:avLst/>
          </a:prstGeom>
        </p:spPr>
      </p:pic>
      <p:sp>
        <p:nvSpPr>
          <p:cNvPr id="15" name="Arrow: Right 14">
            <a:extLst>
              <a:ext uri="{FF2B5EF4-FFF2-40B4-BE49-F238E27FC236}">
                <a16:creationId xmlns:a16="http://schemas.microsoft.com/office/drawing/2014/main" id="{6AA0973E-D8EB-48C0-84D5-3A83B9E72941}"/>
              </a:ext>
            </a:extLst>
          </p:cNvPr>
          <p:cNvSpPr/>
          <p:nvPr/>
        </p:nvSpPr>
        <p:spPr>
          <a:xfrm>
            <a:off x="6181725" y="5467882"/>
            <a:ext cx="771525" cy="4278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19919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400" dirty="0"/>
              <a:t>Appendix 10:</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261</a:t>
            </a:fld>
            <a:endParaRPr lang="en-US" dirty="0"/>
          </a:p>
        </p:txBody>
      </p:sp>
      <p:sp>
        <p:nvSpPr>
          <p:cNvPr id="2" name="TextBox 1">
            <a:extLst>
              <a:ext uri="{FF2B5EF4-FFF2-40B4-BE49-F238E27FC236}">
                <a16:creationId xmlns:a16="http://schemas.microsoft.com/office/drawing/2014/main" id="{408EBB4D-6AF1-43CD-8A6D-FEDAA05C4C5F}"/>
              </a:ext>
            </a:extLst>
          </p:cNvPr>
          <p:cNvSpPr txBox="1"/>
          <p:nvPr/>
        </p:nvSpPr>
        <p:spPr>
          <a:xfrm>
            <a:off x="374468" y="962241"/>
            <a:ext cx="8540931" cy="830997"/>
          </a:xfrm>
          <a:prstGeom prst="rect">
            <a:avLst/>
          </a:prstGeom>
          <a:noFill/>
        </p:spPr>
        <p:txBody>
          <a:bodyPr wrap="square" rtlCol="0">
            <a:spAutoFit/>
          </a:bodyPr>
          <a:lstStyle/>
          <a:p>
            <a:endParaRPr lang="en-US" dirty="0">
              <a:latin typeface="+mj-lt"/>
              <a:cs typeface="Times New Roman" panose="02020603050405020304" pitchFamily="18" charset="0"/>
            </a:endParaRPr>
          </a:p>
          <a:p>
            <a:endParaRPr lang="en-US" dirty="0">
              <a:latin typeface="+mj-lt"/>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2000055-DE2E-4FAB-9C30-55D9D26369C5}"/>
                  </a:ext>
                </a:extLst>
              </p:cNvPr>
              <p:cNvSpPr txBox="1"/>
              <p:nvPr/>
            </p:nvSpPr>
            <p:spPr>
              <a:xfrm>
                <a:off x="114299" y="611274"/>
                <a:ext cx="8782051" cy="5496056"/>
              </a:xfrm>
              <a:prstGeom prst="rect">
                <a:avLst/>
              </a:prstGeom>
              <a:noFill/>
            </p:spPr>
            <p:txBody>
              <a:bodyPr wrap="square" rtlCol="0">
                <a:spAutoFit/>
              </a:bodyPr>
              <a:lstStyle/>
              <a:p>
                <a:r>
                  <a:rPr lang="en-US" sz="2000" dirty="0"/>
                  <a:t>If the line is matched, the equivalent circuit is</a:t>
                </a:r>
              </a:p>
              <a:p>
                <a:endParaRPr lang="en-US" dirty="0"/>
              </a:p>
              <a:p>
                <a:endParaRPr lang="en-US" dirty="0"/>
              </a:p>
              <a:p>
                <a:endParaRPr lang="en-US" dirty="0"/>
              </a:p>
              <a:p>
                <a:pPr marL="342900" indent="-342900">
                  <a:buFont typeface="Arial" panose="020B0604020202020204" pitchFamily="34" charset="0"/>
                  <a:buChar char="•"/>
                </a:pPr>
                <a:r>
                  <a:rPr lang="en-US" sz="2000" dirty="0"/>
                  <a:t>Power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𝑃</m:t>
                        </m:r>
                      </m:e>
                      <m:sub>
                        <m:r>
                          <a:rPr lang="en-US" sz="2000" b="0" i="1" smtClean="0">
                            <a:solidFill>
                              <a:schemeClr val="accent6">
                                <a:lumMod val="50000"/>
                              </a:schemeClr>
                            </a:solidFill>
                            <a:latin typeface="Cambria Math" panose="02040503050406030204" pitchFamily="18" charset="0"/>
                          </a:rPr>
                          <m:t>𝑅</m:t>
                        </m:r>
                      </m:sub>
                    </m:sSub>
                  </m:oMath>
                </a14:m>
                <a:r>
                  <a:rPr lang="en-US" sz="2000" dirty="0">
                    <a:solidFill>
                      <a:schemeClr val="accent6">
                        <a:lumMod val="50000"/>
                      </a:schemeClr>
                    </a:solidFill>
                  </a:rPr>
                  <a:t> </a:t>
                </a:r>
                <a:r>
                  <a:rPr lang="en-US" sz="2000" dirty="0"/>
                  <a:t>dissipated in </a:t>
                </a:r>
                <a:r>
                  <a:rPr lang="en-US" sz="2000" i="1" dirty="0">
                    <a:solidFill>
                      <a:schemeClr val="accent6">
                        <a:lumMod val="50000"/>
                      </a:schemeClr>
                    </a:solidFill>
                    <a:latin typeface="Times New Roman" panose="02020603050405020304" pitchFamily="18" charset="0"/>
                    <a:cs typeface="Times New Roman" panose="02020603050405020304" pitchFamily="18" charset="0"/>
                  </a:rPr>
                  <a:t>R</a:t>
                </a:r>
                <a:r>
                  <a:rPr lang="en-US" sz="2000" dirty="0"/>
                  <a:t> corresponds to the Ohmic losses in the cavity walls;  </a:t>
                </a:r>
              </a:p>
              <a:p>
                <a:pPr marL="342900" indent="-342900">
                  <a:buFont typeface="Arial" panose="020B0604020202020204" pitchFamily="34" charset="0"/>
                  <a:buChar char="•"/>
                </a:pPr>
                <a:r>
                  <a:rPr lang="en-US" sz="2000" dirty="0"/>
                  <a:t>Power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𝑃</m:t>
                        </m:r>
                      </m:e>
                      <m:sub>
                        <m:sSub>
                          <m:sSubPr>
                            <m:ctrlPr>
                              <a:rPr lang="en-US" sz="200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𝑍</m:t>
                            </m:r>
                          </m:e>
                          <m:sub>
                            <m:r>
                              <a:rPr lang="en-US" sz="2000" b="0" i="1" smtClean="0">
                                <a:solidFill>
                                  <a:schemeClr val="accent6">
                                    <a:lumMod val="50000"/>
                                  </a:schemeClr>
                                </a:solidFill>
                                <a:latin typeface="Cambria Math" panose="02040503050406030204" pitchFamily="18" charset="0"/>
                              </a:rPr>
                              <m:t>0</m:t>
                            </m:r>
                          </m:sub>
                        </m:sSub>
                      </m:sub>
                    </m:sSub>
                  </m:oMath>
                </a14:m>
                <a:r>
                  <a:rPr lang="en-US" sz="2000" dirty="0">
                    <a:solidFill>
                      <a:schemeClr val="accent6">
                        <a:lumMod val="50000"/>
                      </a:schemeClr>
                    </a:solidFill>
                  </a:rPr>
                  <a:t> </a:t>
                </a:r>
                <a:r>
                  <a:rPr lang="en-US" sz="2000" dirty="0"/>
                  <a:t>dissipated in </a:t>
                </a:r>
                <a:r>
                  <a:rPr lang="en-US" sz="2000" i="1" dirty="0">
                    <a:solidFill>
                      <a:schemeClr val="accent6">
                        <a:lumMod val="50000"/>
                      </a:schemeClr>
                    </a:solidFill>
                    <a:latin typeface="Times New Roman" panose="02020603050405020304" pitchFamily="18" charset="0"/>
                    <a:cs typeface="Times New Roman" panose="02020603050405020304" pitchFamily="18" charset="0"/>
                  </a:rPr>
                  <a:t>Z</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000" baseline="-25000" dirty="0"/>
                  <a:t> </a:t>
                </a:r>
                <a:r>
                  <a:rPr lang="en-US" sz="2000" dirty="0"/>
                  <a:t>corresponds to radiation in the line.</a:t>
                </a:r>
              </a:p>
              <a:p>
                <a:r>
                  <a:rPr lang="en-US" sz="2000" dirty="0"/>
                  <a:t>One can see:</a:t>
                </a:r>
              </a:p>
              <a:p>
                <a:r>
                  <a:rPr lang="en-US" sz="2000" dirty="0"/>
                  <a:t>        </a:t>
                </a:r>
                <a14:m>
                  <m:oMath xmlns:m="http://schemas.openxmlformats.org/officeDocument/2006/math">
                    <m:f>
                      <m:fPr>
                        <m:ctrlPr>
                          <a:rPr lang="en-US" sz="2000" i="1" smtClean="0">
                            <a:solidFill>
                              <a:schemeClr val="accent6">
                                <a:lumMod val="50000"/>
                              </a:schemeClr>
                            </a:solidFill>
                            <a:latin typeface="Cambria Math" panose="02040503050406030204" pitchFamily="18" charset="0"/>
                          </a:rPr>
                        </m:ctrlPr>
                      </m:fPr>
                      <m:num>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𝑃</m:t>
                            </m:r>
                          </m:e>
                          <m:sub>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𝑍</m:t>
                                </m:r>
                              </m:e>
                              <m:sub>
                                <m:r>
                                  <a:rPr lang="en-US" sz="2000" i="1">
                                    <a:solidFill>
                                      <a:schemeClr val="accent6">
                                        <a:lumMod val="50000"/>
                                      </a:schemeClr>
                                    </a:solidFill>
                                    <a:latin typeface="Cambria Math" panose="02040503050406030204" pitchFamily="18" charset="0"/>
                                  </a:rPr>
                                  <m:t>0</m:t>
                                </m:r>
                              </m:sub>
                            </m:sSub>
                          </m:sub>
                        </m:sSub>
                      </m:num>
                      <m:den>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𝑃</m:t>
                            </m:r>
                          </m:e>
                          <m:sub>
                            <m:r>
                              <a:rPr lang="en-US" sz="2000" i="1">
                                <a:solidFill>
                                  <a:schemeClr val="accent6">
                                    <a:lumMod val="50000"/>
                                  </a:schemeClr>
                                </a:solidFill>
                                <a:latin typeface="Cambria Math" panose="02040503050406030204" pitchFamily="18" charset="0"/>
                              </a:rPr>
                              <m:t>𝑅</m:t>
                            </m:r>
                          </m:sub>
                        </m:sSub>
                      </m:den>
                    </m:f>
                    <m:r>
                      <a:rPr lang="en-US" sz="2000" b="0" i="1" smtClean="0">
                        <a:solidFill>
                          <a:schemeClr val="accent6">
                            <a:lumMod val="50000"/>
                          </a:schemeClr>
                        </a:solidFill>
                        <a:latin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rPr>
                          <m:t>𝑅</m:t>
                        </m:r>
                      </m:num>
                      <m:den>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𝑍</m:t>
                            </m:r>
                          </m:e>
                          <m:sub>
                            <m:r>
                              <a:rPr lang="en-US" sz="2000" b="0" i="1" smtClean="0">
                                <a:solidFill>
                                  <a:schemeClr val="accent6">
                                    <a:lumMod val="50000"/>
                                  </a:schemeClr>
                                </a:solidFill>
                                <a:latin typeface="Cambria Math" panose="02040503050406030204" pitchFamily="18" charset="0"/>
                              </a:rPr>
                              <m:t>0</m:t>
                            </m:r>
                          </m:sub>
                        </m:sSub>
                      </m:den>
                    </m:f>
                    <m:r>
                      <a:rPr lang="en-US" sz="2000" b="0" i="1" smtClean="0">
                        <a:solidFill>
                          <a:schemeClr val="accent6">
                            <a:lumMod val="50000"/>
                          </a:schemeClr>
                        </a:solidFill>
                        <a:latin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rPr>
                        </m:ctrlPr>
                      </m:fPr>
                      <m:num>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𝑄</m:t>
                            </m:r>
                          </m:e>
                          <m:sub>
                            <m:r>
                              <a:rPr lang="en-US" sz="2000" b="0" i="1" smtClean="0">
                                <a:solidFill>
                                  <a:schemeClr val="accent6">
                                    <a:lumMod val="50000"/>
                                  </a:schemeClr>
                                </a:solidFill>
                                <a:latin typeface="Cambria Math" panose="02040503050406030204" pitchFamily="18" charset="0"/>
                              </a:rPr>
                              <m:t>0</m:t>
                            </m:r>
                          </m:sub>
                        </m:sSub>
                      </m:num>
                      <m:den>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𝑄</m:t>
                            </m:r>
                          </m:e>
                          <m:sub>
                            <m:r>
                              <a:rPr lang="en-US" sz="2000" b="0" i="1" smtClean="0">
                                <a:solidFill>
                                  <a:schemeClr val="accent6">
                                    <a:lumMod val="50000"/>
                                  </a:schemeClr>
                                </a:solidFill>
                                <a:latin typeface="Cambria Math" panose="02040503050406030204" pitchFamily="18" charset="0"/>
                              </a:rPr>
                              <m:t>𝑒𝑥𝑡</m:t>
                            </m:r>
                          </m:sub>
                        </m:sSub>
                      </m:den>
                    </m:f>
                  </m:oMath>
                </a14:m>
                <a:r>
                  <a:rPr lang="en-US" sz="2000" dirty="0">
                    <a:solidFill>
                      <a:schemeClr val="accent6">
                        <a:lumMod val="50000"/>
                      </a:schemeClr>
                    </a:solidFill>
                  </a:rPr>
                  <a:t>,</a:t>
                </a:r>
              </a:p>
              <a:p>
                <a:r>
                  <a:rPr lang="en-US" sz="2000" dirty="0"/>
                  <a:t>External quality factor,</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a:t>describes radiation to the line:</a:t>
                </a:r>
              </a:p>
              <a:p>
                <a:pPr/>
                <a14:m>
                  <m:oMathPara xmlns:m="http://schemas.openxmlformats.org/officeDocument/2006/math">
                    <m:oMathParaPr>
                      <m:jc m:val="centerGroup"/>
                    </m:oMathParaPr>
                    <m:oMath xmlns:m="http://schemas.openxmlformats.org/officeDocument/2006/math">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𝑒𝑥𝑡</m:t>
                          </m:r>
                        </m:sub>
                      </m:sSub>
                      <m:r>
                        <a:rPr lang="en-US" sz="1800" b="0" i="0" smtClean="0">
                          <a:solidFill>
                            <a:schemeClr val="accent6">
                              <a:lumMod val="50000"/>
                            </a:schemeClr>
                          </a:solidFill>
                          <a:latin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𝜔</m:t>
                              </m:r>
                            </m:e>
                            <m:sub>
                              <m:r>
                                <a:rPr lang="en-US" sz="1800" b="0" i="1" smtClean="0">
                                  <a:solidFill>
                                    <a:schemeClr val="accent6">
                                      <a:lumMod val="50000"/>
                                    </a:schemeClr>
                                  </a:solidFill>
                                  <a:latin typeface="Cambria Math" panose="02040503050406030204" pitchFamily="18" charset="0"/>
                                </a:rPr>
                                <m:t>𝑠</m:t>
                              </m:r>
                            </m:sub>
                          </m:sSub>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𝑊</m:t>
                              </m:r>
                            </m:e>
                            <m:sub>
                              <m:r>
                                <a:rPr lang="en-US" sz="1800" b="0" i="1" smtClean="0">
                                  <a:solidFill>
                                    <a:schemeClr val="accent6">
                                      <a:lumMod val="50000"/>
                                    </a:schemeClr>
                                  </a:solidFill>
                                  <a:latin typeface="Cambria Math" panose="02040503050406030204" pitchFamily="18" charset="0"/>
                                </a:rPr>
                                <m:t>𝑠</m:t>
                              </m:r>
                            </m:sub>
                          </m:sSub>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𝑃</m:t>
                              </m:r>
                            </m:e>
                            <m:sub>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𝑍</m:t>
                                  </m:r>
                                </m:e>
                                <m:sub>
                                  <m:r>
                                    <a:rPr lang="en-US" sz="1800" i="1">
                                      <a:solidFill>
                                        <a:schemeClr val="accent6">
                                          <a:lumMod val="50000"/>
                                        </a:schemeClr>
                                      </a:solidFill>
                                      <a:latin typeface="Cambria Math" panose="02040503050406030204" pitchFamily="18" charset="0"/>
                                    </a:rPr>
                                    <m:t>0</m:t>
                                  </m:r>
                                </m:sub>
                              </m:sSub>
                            </m:sub>
                          </m:sSub>
                        </m:den>
                      </m:f>
                    </m:oMath>
                  </m:oMathPara>
                </a14:m>
                <a:endParaRPr lang="en-US" sz="1800" dirty="0"/>
              </a:p>
              <a:p>
                <a:r>
                  <a:rPr lang="en-US" sz="2000" dirty="0"/>
                  <a:t>Note that </a:t>
                </a:r>
                <a14:m>
                  <m:oMath xmlns:m="http://schemas.openxmlformats.org/officeDocument/2006/math">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𝑄</m:t>
                        </m:r>
                      </m:e>
                      <m:sub>
                        <m:r>
                          <a:rPr lang="en-US" sz="2000" b="0" i="1" smtClean="0">
                            <a:solidFill>
                              <a:schemeClr val="accent6">
                                <a:lumMod val="50000"/>
                              </a:schemeClr>
                            </a:solidFill>
                            <a:latin typeface="Cambria Math" panose="02040503050406030204" pitchFamily="18" charset="0"/>
                          </a:rPr>
                          <m:t>0</m:t>
                        </m:r>
                      </m:sub>
                    </m:sSub>
                    <m:r>
                      <a:rPr lang="en-US" sz="2000">
                        <a:solidFill>
                          <a:schemeClr val="accent6">
                            <a:lumMod val="50000"/>
                          </a:schemeClr>
                        </a:solidFill>
                        <a:latin typeface="Cambria Math" panose="02040503050406030204" pitchFamily="18" charset="0"/>
                      </a:rPr>
                      <m:t>=</m:t>
                    </m:r>
                    <m:f>
                      <m:fPr>
                        <m:ctrlPr>
                          <a:rPr lang="en-US" sz="2000" i="1">
                            <a:solidFill>
                              <a:schemeClr val="accent6">
                                <a:lumMod val="50000"/>
                              </a:schemeClr>
                            </a:solidFill>
                            <a:latin typeface="Cambria Math" panose="02040503050406030204" pitchFamily="18" charset="0"/>
                          </a:rPr>
                        </m:ctrlPr>
                      </m:fPr>
                      <m:num>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𝜔</m:t>
                            </m:r>
                          </m:e>
                          <m:sub>
                            <m:r>
                              <a:rPr lang="en-US" sz="2000" i="1">
                                <a:solidFill>
                                  <a:schemeClr val="accent6">
                                    <a:lumMod val="50000"/>
                                  </a:schemeClr>
                                </a:solidFill>
                                <a:latin typeface="Cambria Math" panose="02040503050406030204" pitchFamily="18" charset="0"/>
                              </a:rPr>
                              <m:t>𝑠</m:t>
                            </m:r>
                          </m:sub>
                        </m:sSub>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𝑊</m:t>
                            </m:r>
                          </m:e>
                          <m:sub>
                            <m:r>
                              <a:rPr lang="en-US" sz="2000" i="1">
                                <a:solidFill>
                                  <a:schemeClr val="accent6">
                                    <a:lumMod val="50000"/>
                                  </a:schemeClr>
                                </a:solidFill>
                                <a:latin typeface="Cambria Math" panose="02040503050406030204" pitchFamily="18" charset="0"/>
                              </a:rPr>
                              <m:t>𝑠</m:t>
                            </m:r>
                          </m:sub>
                        </m:sSub>
                      </m:num>
                      <m:den>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𝑃</m:t>
                            </m:r>
                          </m:e>
                          <m:sub>
                            <m:r>
                              <a:rPr lang="en-US" sz="2000" b="0" i="1" smtClean="0">
                                <a:solidFill>
                                  <a:schemeClr val="accent6">
                                    <a:lumMod val="50000"/>
                                  </a:schemeClr>
                                </a:solidFill>
                                <a:latin typeface="Cambria Math" panose="02040503050406030204" pitchFamily="18" charset="0"/>
                              </a:rPr>
                              <m:t>𝑅</m:t>
                            </m:r>
                          </m:sub>
                        </m:sSub>
                      </m:den>
                    </m:f>
                    <m:r>
                      <a:rPr lang="en-US" sz="2000" i="1">
                        <a:solidFill>
                          <a:schemeClr val="accent6">
                            <a:lumMod val="50000"/>
                          </a:schemeClr>
                        </a:solidFill>
                        <a:latin typeface="Cambria Math" panose="02040503050406030204" pitchFamily="18" charset="0"/>
                      </a:rPr>
                      <m:t> </m:t>
                    </m:r>
                  </m:oMath>
                </a14:m>
                <a:r>
                  <a:rPr lang="en-US" sz="2000" dirty="0"/>
                  <a:t>. The total loss is described by the loaded quality factor,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load</a:t>
                </a:r>
                <a:endParaRPr lang="en-US" sz="2000" i="1" baseline="-25000" dirty="0">
                  <a:solidFill>
                    <a:schemeClr val="accent6">
                      <a:lumMod val="50000"/>
                    </a:schemeClr>
                  </a:solidFill>
                  <a:latin typeface="Times New Roman" panose="02020603050405020304" pitchFamily="18" charset="0"/>
                  <a:cs typeface="Times New Roman" panose="02020603050405020304" pitchFamily="18" charset="0"/>
                </a:endParaRPr>
              </a:p>
              <a:p>
                <a:pPr algn="ctr"/>
                <a14:m>
                  <m:oMath xmlns:m="http://schemas.openxmlformats.org/officeDocument/2006/math">
                    <m:f>
                      <m:fPr>
                        <m:ctrlPr>
                          <a:rPr lang="en-US" sz="180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1</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𝑙𝑜𝑎𝑑</m:t>
                            </m:r>
                          </m:sub>
                        </m:sSub>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𝑃</m:t>
                            </m:r>
                          </m:e>
                          <m:sub>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𝑍</m:t>
                                </m:r>
                              </m:e>
                              <m:sub>
                                <m:r>
                                  <a:rPr lang="en-US" sz="1800" i="1">
                                    <a:solidFill>
                                      <a:schemeClr val="accent6">
                                        <a:lumMod val="50000"/>
                                      </a:schemeClr>
                                    </a:solidFill>
                                    <a:latin typeface="Cambria Math" panose="02040503050406030204" pitchFamily="18" charset="0"/>
                                  </a:rPr>
                                  <m:t>0</m:t>
                                </m:r>
                              </m:sub>
                            </m:sSub>
                          </m:sub>
                        </m:sSub>
                        <m:r>
                          <a:rPr lang="en-US" sz="1800" b="0" i="1" smtClean="0">
                            <a:solidFill>
                              <a:schemeClr val="accent6">
                                <a:lumMod val="50000"/>
                              </a:schemeClr>
                            </a:solidFill>
                            <a:latin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𝑃</m:t>
                            </m:r>
                          </m:e>
                          <m:sub>
                            <m:r>
                              <a:rPr lang="en-US" sz="1800" i="1">
                                <a:solidFill>
                                  <a:schemeClr val="accent6">
                                    <a:lumMod val="50000"/>
                                  </a:schemeClr>
                                </a:solidFill>
                                <a:latin typeface="Cambria Math" panose="02040503050406030204" pitchFamily="18" charset="0"/>
                              </a:rPr>
                              <m:t>𝑅</m:t>
                            </m:r>
                          </m:sub>
                        </m:sSub>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rPr>
                              <m:t>𝑠</m:t>
                            </m:r>
                          </m:sub>
                        </m:sSub>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𝑊</m:t>
                            </m:r>
                          </m:e>
                          <m:sub>
                            <m:r>
                              <a:rPr lang="en-US" sz="1800" i="1">
                                <a:solidFill>
                                  <a:schemeClr val="accent6">
                                    <a:lumMod val="50000"/>
                                  </a:schemeClr>
                                </a:solidFill>
                                <a:latin typeface="Cambria Math" panose="02040503050406030204" pitchFamily="18" charset="0"/>
                              </a:rPr>
                              <m:t>𝑠</m:t>
                            </m:r>
                          </m:sub>
                        </m:sSub>
                      </m:den>
                    </m:f>
                    <m:r>
                      <a:rPr lang="en-US" sz="1800" b="0" i="0" smtClean="0">
                        <a:latin typeface="Cambria Math" panose="02040503050406030204" pitchFamily="18" charset="0"/>
                      </a:rPr>
                      <m:t>=</m:t>
                    </m:r>
                    <m:f>
                      <m:fPr>
                        <m:ctrlPr>
                          <a:rPr lang="en-US" sz="1800" i="1" smtClean="0">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𝑒𝑥𝑡</m:t>
                            </m:r>
                          </m:sub>
                        </m:sSub>
                      </m:den>
                    </m:f>
                    <m:r>
                      <a:rPr lang="en-US" sz="1800" b="0" i="1" smtClean="0">
                        <a:solidFill>
                          <a:schemeClr val="accent6">
                            <a:lumMod val="50000"/>
                          </a:schemeClr>
                        </a:solidFill>
                        <a:latin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0</m:t>
                            </m:r>
                          </m:sub>
                        </m:sSub>
                      </m:den>
                    </m:f>
                  </m:oMath>
                </a14:m>
                <a:r>
                  <a:rPr lang="en-US" sz="1800" dirty="0"/>
                  <a:t>                   (7)</a:t>
                </a:r>
              </a:p>
              <a:p>
                <a:r>
                  <a:rPr lang="en-US" sz="1800" dirty="0"/>
                  <a:t>Ratio of </a:t>
                </a:r>
                <a:r>
                  <a:rPr lang="en-US" sz="1800" i="1" dirty="0">
                    <a:solidFill>
                      <a:schemeClr val="accent6">
                        <a:lumMod val="50000"/>
                      </a:schemeClr>
                    </a:solidFill>
                    <a:latin typeface="Times New Roman" panose="02020603050405020304" pitchFamily="18" charset="0"/>
                    <a:cs typeface="Times New Roman" panose="02020603050405020304" pitchFamily="18" charset="0"/>
                  </a:rPr>
                  <a:t>Q</a:t>
                </a:r>
                <a:r>
                  <a:rPr lang="en-US" sz="18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1800" dirty="0"/>
                  <a:t> to </a:t>
                </a:r>
                <a:r>
                  <a:rPr lang="en-US" sz="18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18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r>
                  <a:rPr lang="en-US" sz="1800" dirty="0"/>
                  <a:t> is called coupling,</a:t>
                </a:r>
                <a:r>
                  <a:rPr lang="el-GR" sz="1800" i="1" dirty="0">
                    <a:solidFill>
                      <a:schemeClr val="accent6">
                        <a:lumMod val="50000"/>
                      </a:schemeClr>
                    </a:solidFill>
                    <a:latin typeface="Times New Roman" panose="02020603050405020304" pitchFamily="18" charset="0"/>
                    <a:cs typeface="Times New Roman" panose="02020603050405020304" pitchFamily="18" charset="0"/>
                  </a:rPr>
                  <a:t> β</a:t>
                </a:r>
                <a:r>
                  <a:rPr lang="en-US" sz="1800" dirty="0"/>
                  <a:t> : </a:t>
                </a:r>
              </a:p>
              <a:p>
                <a:r>
                  <a:rPr lang="en-US" sz="1800" dirty="0">
                    <a:solidFill>
                      <a:schemeClr val="accent6">
                        <a:lumMod val="50000"/>
                      </a:schemeClr>
                    </a:solidFill>
                  </a:rPr>
                  <a:t>                                                      </a:t>
                </a:r>
                <a14:m>
                  <m:oMath xmlns:m="http://schemas.openxmlformats.org/officeDocument/2006/math">
                    <m:f>
                      <m:fPr>
                        <m:ctrlPr>
                          <a:rPr lang="en-US" sz="1800" i="1">
                            <a:solidFill>
                              <a:schemeClr val="accent6">
                                <a:lumMod val="50000"/>
                              </a:schemeClr>
                            </a:solidFill>
                            <a:latin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0</m:t>
                            </m:r>
                          </m:sub>
                        </m:sSub>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𝑒𝑥𝑡</m:t>
                            </m:r>
                          </m:sub>
                        </m:sSub>
                      </m:den>
                    </m:f>
                    <m:r>
                      <a:rPr lang="en-US" sz="1800" i="1">
                        <a:solidFill>
                          <a:schemeClr val="accent6">
                            <a:lumMod val="50000"/>
                          </a:schemeClr>
                        </a:solidFill>
                        <a:latin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𝑅</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𝑍</m:t>
                            </m:r>
                          </m:e>
                          <m:sub>
                            <m:r>
                              <a:rPr lang="en-US" sz="1800" i="1">
                                <a:solidFill>
                                  <a:schemeClr val="accent6">
                                    <a:lumMod val="50000"/>
                                  </a:schemeClr>
                                </a:solidFill>
                                <a:latin typeface="Cambria Math" panose="02040503050406030204" pitchFamily="18" charset="0"/>
                              </a:rPr>
                              <m:t>0</m:t>
                            </m:r>
                          </m:sub>
                        </m:sSub>
                      </m:den>
                    </m:f>
                    <m:r>
                      <a:rPr lang="en-US" sz="1800" i="1">
                        <a:solidFill>
                          <a:schemeClr val="accent6">
                            <a:lumMod val="50000"/>
                          </a:schemeClr>
                        </a:solidFill>
                        <a:latin typeface="Cambria Math" panose="02040503050406030204" pitchFamily="18" charset="0"/>
                        <a:ea typeface="Cambria Math" panose="02040503050406030204" pitchFamily="18" charset="0"/>
                      </a:rPr>
                      <m:t>≡</m:t>
                    </m:r>
                    <m:r>
                      <a:rPr lang="en-US" sz="1800" i="1">
                        <a:solidFill>
                          <a:schemeClr val="accent6">
                            <a:lumMod val="50000"/>
                          </a:schemeClr>
                        </a:solidFill>
                        <a:latin typeface="Cambria Math" panose="02040503050406030204" pitchFamily="18" charset="0"/>
                        <a:ea typeface="Cambria Math" panose="02040503050406030204" pitchFamily="18" charset="0"/>
                      </a:rPr>
                      <m:t>𝛽</m:t>
                    </m:r>
                  </m:oMath>
                </a14:m>
                <a:r>
                  <a:rPr lang="en-US" sz="1800" dirty="0"/>
                  <a:t>                                   (8)  </a:t>
                </a:r>
              </a:p>
            </p:txBody>
          </p:sp>
        </mc:Choice>
        <mc:Fallback xmlns="">
          <p:sp>
            <p:nvSpPr>
              <p:cNvPr id="6" name="TextBox 5">
                <a:extLst>
                  <a:ext uri="{FF2B5EF4-FFF2-40B4-BE49-F238E27FC236}">
                    <a16:creationId xmlns:a16="http://schemas.microsoft.com/office/drawing/2014/main" id="{42000055-DE2E-4FAB-9C30-55D9D26369C5}"/>
                  </a:ext>
                </a:extLst>
              </p:cNvPr>
              <p:cNvSpPr txBox="1">
                <a:spLocks noRot="1" noChangeAspect="1" noMove="1" noResize="1" noEditPoints="1" noAdjustHandles="1" noChangeArrowheads="1" noChangeShapeType="1" noTextEdit="1"/>
              </p:cNvSpPr>
              <p:nvPr/>
            </p:nvSpPr>
            <p:spPr>
              <a:xfrm>
                <a:off x="114299" y="611274"/>
                <a:ext cx="8782051" cy="5496056"/>
              </a:xfrm>
              <a:prstGeom prst="rect">
                <a:avLst/>
              </a:prstGeom>
              <a:blipFill>
                <a:blip r:embed="rId3"/>
                <a:stretch>
                  <a:fillRect l="-764" t="-55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0BB58D7-A517-439B-A8F7-626B1ACAC51C}"/>
              </a:ext>
            </a:extLst>
          </p:cNvPr>
          <p:cNvPicPr>
            <a:picLocks noChangeAspect="1"/>
          </p:cNvPicPr>
          <p:nvPr/>
        </p:nvPicPr>
        <p:blipFill>
          <a:blip r:embed="rId4"/>
          <a:stretch>
            <a:fillRect/>
          </a:stretch>
        </p:blipFill>
        <p:spPr>
          <a:xfrm>
            <a:off x="1504523" y="962241"/>
            <a:ext cx="3578905" cy="1122895"/>
          </a:xfrm>
          <a:prstGeom prst="rect">
            <a:avLst/>
          </a:prstGeom>
        </p:spPr>
      </p:pic>
    </p:spTree>
    <p:extLst>
      <p:ext uri="{BB962C8B-B14F-4D97-AF65-F5344CB8AC3E}">
        <p14:creationId xmlns:p14="http://schemas.microsoft.com/office/powerpoint/2010/main" val="92354157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400" dirty="0"/>
              <a:t>Appendix 10:</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262</a:t>
            </a:fld>
            <a:endParaRPr lang="en-US" dirty="0"/>
          </a:p>
        </p:txBody>
      </p:sp>
      <p:sp>
        <p:nvSpPr>
          <p:cNvPr id="2" name="TextBox 1">
            <a:extLst>
              <a:ext uri="{FF2B5EF4-FFF2-40B4-BE49-F238E27FC236}">
                <a16:creationId xmlns:a16="http://schemas.microsoft.com/office/drawing/2014/main" id="{408EBB4D-6AF1-43CD-8A6D-FEDAA05C4C5F}"/>
              </a:ext>
            </a:extLst>
          </p:cNvPr>
          <p:cNvSpPr txBox="1"/>
          <p:nvPr/>
        </p:nvSpPr>
        <p:spPr>
          <a:xfrm>
            <a:off x="374468" y="962241"/>
            <a:ext cx="8540931" cy="830997"/>
          </a:xfrm>
          <a:prstGeom prst="rect">
            <a:avLst/>
          </a:prstGeom>
          <a:noFill/>
        </p:spPr>
        <p:txBody>
          <a:bodyPr wrap="square" rtlCol="0">
            <a:spAutoFit/>
          </a:bodyPr>
          <a:lstStyle/>
          <a:p>
            <a:endParaRPr lang="en-US" dirty="0">
              <a:latin typeface="+mj-lt"/>
              <a:cs typeface="Times New Roman" panose="02020603050405020304" pitchFamily="18" charset="0"/>
            </a:endParaRPr>
          </a:p>
          <a:p>
            <a:endParaRPr lang="en-US" dirty="0">
              <a:latin typeface="+mj-lt"/>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2000055-DE2E-4FAB-9C30-55D9D26369C5}"/>
                  </a:ext>
                </a:extLst>
              </p:cNvPr>
              <p:cNvSpPr txBox="1"/>
              <p:nvPr/>
            </p:nvSpPr>
            <p:spPr>
              <a:xfrm>
                <a:off x="0" y="679629"/>
                <a:ext cx="9144000" cy="5999399"/>
              </a:xfrm>
              <a:prstGeom prst="rect">
                <a:avLst/>
              </a:prstGeom>
              <a:noFill/>
            </p:spPr>
            <p:txBody>
              <a:bodyPr wrap="square" rtlCol="0">
                <a:spAutoFit/>
              </a:bodyPr>
              <a:lstStyle/>
              <a:p>
                <a:r>
                  <a:rPr lang="en-US" sz="1800" dirty="0">
                    <a:solidFill>
                      <a:schemeClr val="tx1">
                        <a:lumMod val="75000"/>
                      </a:schemeClr>
                    </a:solidFill>
                  </a:rPr>
                  <a:t>Let’s estimate the reflection coefficient </a:t>
                </a:r>
                <a:r>
                  <a:rPr lang="el-GR" sz="1800" dirty="0">
                    <a:solidFill>
                      <a:schemeClr val="tx1">
                        <a:lumMod val="75000"/>
                      </a:schemeClr>
                    </a:solidFill>
                    <a:latin typeface="Times New Roman" panose="02020603050405020304" pitchFamily="18" charset="0"/>
                    <a:cs typeface="Times New Roman" panose="02020603050405020304" pitchFamily="18" charset="0"/>
                  </a:rPr>
                  <a:t>Γ</a:t>
                </a:r>
                <a:r>
                  <a:rPr lang="en-US" sz="1800" i="1" dirty="0">
                    <a:solidFill>
                      <a:schemeClr val="tx1">
                        <a:lumMod val="75000"/>
                      </a:schemeClr>
                    </a:solidFill>
                    <a:latin typeface="Times New Roman" panose="02020603050405020304" pitchFamily="18" charset="0"/>
                    <a:cs typeface="Times New Roman" panose="02020603050405020304" pitchFamily="18" charset="0"/>
                  </a:rPr>
                  <a:t> </a:t>
                </a:r>
                <a:r>
                  <a:rPr lang="en-US" sz="1800" dirty="0">
                    <a:solidFill>
                      <a:schemeClr val="tx1">
                        <a:lumMod val="75000"/>
                      </a:schemeClr>
                    </a:solidFill>
                  </a:rPr>
                  <a:t>of the parallel resonance circuit connected to the line:</a:t>
                </a:r>
              </a:p>
              <a:p>
                <a:pPr/>
                <a14:m>
                  <m:oMathPara xmlns:m="http://schemas.openxmlformats.org/officeDocument/2006/math">
                    <m:oMathParaPr>
                      <m:jc m:val="centerGroup"/>
                    </m:oMathParaPr>
                    <m:oMath xmlns:m="http://schemas.openxmlformats.org/officeDocument/2006/math">
                      <m:r>
                        <m:rPr>
                          <m:sty m:val="p"/>
                        </m:rPr>
                        <a:rPr lang="el-GR" sz="1800" i="1" smtClean="0">
                          <a:solidFill>
                            <a:schemeClr val="accent6">
                              <a:lumMod val="50000"/>
                            </a:schemeClr>
                          </a:solidFill>
                          <a:latin typeface="Cambria Math" panose="02040503050406030204" pitchFamily="18" charset="0"/>
                          <a:ea typeface="Cambria Math" panose="02040503050406030204" pitchFamily="18" charset="0"/>
                        </a:rPr>
                        <m:t>Γ</m:t>
                      </m:r>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ea typeface="Cambria Math" panose="02040503050406030204" pitchFamily="18" charset="0"/>
                            </a:rPr>
                            <m:t>𝑍</m:t>
                          </m:r>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0</m:t>
                              </m:r>
                            </m:sub>
                          </m:sSub>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𝑍</m:t>
                          </m:r>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den>
                      </m:f>
                      <m:r>
                        <a:rPr lang="en-US" sz="1800" b="0" i="0" smtClean="0">
                          <a:solidFill>
                            <a:schemeClr val="accent6">
                              <a:lumMod val="50000"/>
                            </a:schemeClr>
                          </a:solidFill>
                          <a:latin typeface="Cambria Math" panose="02040503050406030204" pitchFamily="18" charset="0"/>
                          <a:ea typeface="Cambria Math" panose="02040503050406030204" pitchFamily="18" charset="0"/>
                        </a:rPr>
                        <m:t>,</m:t>
                      </m:r>
                    </m:oMath>
                  </m:oMathPara>
                </a14:m>
                <a:endParaRPr lang="en-US" sz="1800" dirty="0">
                  <a:solidFill>
                    <a:schemeClr val="accent6">
                      <a:lumMod val="50000"/>
                    </a:schemeClr>
                  </a:solidFill>
                </a:endParaRPr>
              </a:p>
              <a:p>
                <a:r>
                  <a:rPr lang="en-US" sz="1800" dirty="0">
                    <a:solidFill>
                      <a:schemeClr val="tx1">
                        <a:lumMod val="75000"/>
                      </a:schemeClr>
                    </a:solidFill>
                  </a:rPr>
                  <a:t>According to (6) </a:t>
                </a:r>
              </a:p>
              <a:p>
                <a:pPr/>
                <a14:m>
                  <m:oMathPara xmlns:m="http://schemas.openxmlformats.org/officeDocument/2006/math">
                    <m:oMathParaPr>
                      <m:jc m:val="centerGroup"/>
                    </m:oMathParaPr>
                    <m:oMath xmlns:m="http://schemas.openxmlformats.org/officeDocument/2006/math">
                      <m:r>
                        <a:rPr lang="en-US" sz="1800" b="0" i="1" smtClean="0">
                          <a:solidFill>
                            <a:schemeClr val="accent6">
                              <a:lumMod val="50000"/>
                            </a:schemeClr>
                          </a:solidFill>
                          <a:latin typeface="Cambria Math" panose="02040503050406030204" pitchFamily="18" charset="0"/>
                        </a:rPr>
                        <m:t>𝑍</m:t>
                      </m:r>
                      <m:r>
                        <a:rPr lang="en-US" sz="1800" b="0" i="1" smtClean="0">
                          <a:solidFill>
                            <a:schemeClr val="accent6">
                              <a:lumMod val="50000"/>
                            </a:schemeClr>
                          </a:solidFill>
                          <a:latin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𝑅</m:t>
                          </m:r>
                        </m:num>
                        <m:den>
                          <m:d>
                            <m:dPr>
                              <m:ctrlPr>
                                <a:rPr lang="en-US" sz="1800" i="1">
                                  <a:solidFill>
                                    <a:schemeClr val="accent6">
                                      <a:lumMod val="50000"/>
                                    </a:schemeClr>
                                  </a:solidFill>
                                  <a:latin typeface="Cambria Math" panose="02040503050406030204" pitchFamily="18" charset="0"/>
                                  <a:ea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r>
                                <a:rPr lang="en-US" sz="1800" i="1">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𝑄</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𝑥</m:t>
                              </m:r>
                            </m:e>
                          </m:d>
                        </m:den>
                      </m:f>
                    </m:oMath>
                  </m:oMathPara>
                </a14:m>
                <a:endParaRPr lang="en-US" sz="1800" dirty="0">
                  <a:solidFill>
                    <a:schemeClr val="tx1">
                      <a:lumMod val="75000"/>
                    </a:schemeClr>
                  </a:solidFill>
                </a:endParaRPr>
              </a:p>
              <a:p>
                <a:r>
                  <a:rPr lang="en-US" sz="1800" dirty="0"/>
                  <a:t>At resonance (</a:t>
                </a:r>
                <a:r>
                  <a:rPr lang="en-US" sz="1800" i="1" dirty="0">
                    <a:latin typeface="Times New Roman" panose="02020603050405020304" pitchFamily="18" charset="0"/>
                    <a:cs typeface="Times New Roman" panose="02020603050405020304" pitchFamily="18" charset="0"/>
                  </a:rPr>
                  <a:t>x</a:t>
                </a:r>
                <a:r>
                  <a:rPr lang="en-US" sz="1800" dirty="0"/>
                  <a:t>=0)  </a:t>
                </a:r>
              </a:p>
              <a:p>
                <a:endParaRPr lang="en-US" sz="1800" dirty="0">
                  <a:solidFill>
                    <a:schemeClr val="accent6">
                      <a:lumMod val="50000"/>
                    </a:schemeClr>
                  </a:solidFill>
                </a:endParaRPr>
              </a:p>
              <a:p>
                <a:pPr/>
                <a14:m>
                  <m:oMathPara xmlns:m="http://schemas.openxmlformats.org/officeDocument/2006/math">
                    <m:oMathParaPr>
                      <m:jc m:val="centerGroup"/>
                    </m:oMathParaPr>
                    <m:oMath xmlns:m="http://schemas.openxmlformats.org/officeDocument/2006/math">
                      <m:sSub>
                        <m:sSub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sSubPr>
                        <m:e>
                          <m:r>
                            <m:rPr>
                              <m:sty m:val="p"/>
                            </m:rPr>
                            <a:rPr lang="el-GR" sz="1800" i="1" smtClean="0">
                              <a:solidFill>
                                <a:schemeClr val="accent6">
                                  <a:lumMod val="50000"/>
                                </a:schemeClr>
                              </a:solidFill>
                              <a:latin typeface="Cambria Math" panose="02040503050406030204" pitchFamily="18" charset="0"/>
                              <a:ea typeface="Cambria Math" panose="02040503050406030204" pitchFamily="18" charset="0"/>
                            </a:rPr>
                            <m:t>Γ</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ea typeface="Cambria Math" panose="02040503050406030204" pitchFamily="18" charset="0"/>
                            </a:rPr>
                            <m:t>𝑅</m:t>
                          </m:r>
                          <m:r>
                            <a:rPr lang="en-US" sz="18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𝑅</m:t>
                          </m:r>
                          <m:r>
                            <a:rPr lang="en-US" sz="18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Cambria Math" panose="02040503050406030204" pitchFamily="18" charset="0"/>
                                </a:rPr>
                                <m:t>𝑅</m:t>
                              </m:r>
                            </m:num>
                            <m:den>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num>
                        <m:den>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Cambria Math" panose="02040503050406030204" pitchFamily="18" charset="0"/>
                                </a:rPr>
                                <m:t>𝑅</m:t>
                              </m:r>
                            </m:num>
                            <m:den>
                              <m:sSub>
                                <m:sSub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ea typeface="Cambria Math" panose="02040503050406030204" pitchFamily="18" charset="0"/>
                            </a:rPr>
                            <m:t>𝛽</m:t>
                          </m:r>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𝛽</m:t>
                          </m:r>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oMath>
                  </m:oMathPara>
                </a14:m>
                <a:endParaRPr lang="en-US" sz="1800" dirty="0">
                  <a:solidFill>
                    <a:schemeClr val="accent6">
                      <a:lumMod val="50000"/>
                    </a:schemeClr>
                  </a:solidFill>
                </a:endParaRPr>
              </a:p>
              <a:p>
                <a:r>
                  <a:rPr lang="en-US" sz="1800" dirty="0">
                    <a:solidFill>
                      <a:schemeClr val="tx2">
                        <a:lumMod val="75000"/>
                      </a:schemeClr>
                    </a:solidFill>
                  </a:rPr>
                  <a:t>For </a:t>
                </a:r>
                <a:r>
                  <a:rPr lang="en-US" sz="1800" i="1" dirty="0">
                    <a:latin typeface="Times New Roman" panose="02020603050405020304" pitchFamily="18" charset="0"/>
                    <a:cs typeface="Times New Roman" panose="02020603050405020304" pitchFamily="18" charset="0"/>
                  </a:rPr>
                  <a:t>x≠</a:t>
                </a:r>
                <a:r>
                  <a:rPr lang="en-US" sz="1800" dirty="0"/>
                  <a:t>0 one has</a:t>
                </a:r>
              </a:p>
              <a:p>
                <a:pPr/>
                <a14:m>
                  <m:oMathPara xmlns:m="http://schemas.openxmlformats.org/officeDocument/2006/math">
                    <m:oMathParaPr>
                      <m:jc m:val="centerGroup"/>
                    </m:oMathParaPr>
                    <m:oMath xmlns:m="http://schemas.openxmlformats.org/officeDocument/2006/math">
                      <m:r>
                        <m:rPr>
                          <m:sty m:val="p"/>
                        </m:rPr>
                        <a:rPr lang="el-GR" sz="1800" i="1">
                          <a:solidFill>
                            <a:schemeClr val="accent6">
                              <a:lumMod val="50000"/>
                            </a:schemeClr>
                          </a:solidFill>
                          <a:latin typeface="Cambria Math" panose="02040503050406030204" pitchFamily="18" charset="0"/>
                          <a:ea typeface="Cambria Math" panose="02040503050406030204" pitchFamily="18" charset="0"/>
                        </a:rPr>
                        <m:t>Γ</m:t>
                      </m:r>
                      <m:r>
                        <a:rPr lang="en-US" sz="1800" i="1">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ea typeface="Cambria Math" panose="02040503050406030204" pitchFamily="18" charset="0"/>
                            </a:rPr>
                            <m:t>𝑅</m:t>
                          </m:r>
                          <m:r>
                            <a:rPr lang="en-US" sz="18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d>
                            <m:dPr>
                              <m:ctrlPr>
                                <a:rPr lang="en-US" sz="1800" i="1">
                                  <a:solidFill>
                                    <a:schemeClr val="accent6">
                                      <a:lumMod val="50000"/>
                                    </a:schemeClr>
                                  </a:solidFill>
                                  <a:latin typeface="Cambria Math" panose="02040503050406030204" pitchFamily="18" charset="0"/>
                                  <a:ea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r>
                                <a:rPr lang="en-US" sz="1800" i="1">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𝑄</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𝑥</m:t>
                              </m:r>
                            </m:e>
                          </m:d>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𝑅</m:t>
                          </m:r>
                          <m:r>
                            <a:rPr lang="en-US" sz="18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d>
                            <m:dPr>
                              <m:ctrlPr>
                                <a:rPr lang="en-US" sz="1800" i="1">
                                  <a:solidFill>
                                    <a:schemeClr val="accent6">
                                      <a:lumMod val="50000"/>
                                    </a:schemeClr>
                                  </a:solidFill>
                                  <a:latin typeface="Cambria Math" panose="02040503050406030204" pitchFamily="18" charset="0"/>
                                  <a:ea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r>
                                <a:rPr lang="en-US" sz="1800" i="1">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𝑄</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𝑥</m:t>
                              </m:r>
                            </m:e>
                          </m:d>
                        </m:den>
                      </m:f>
                      <m:r>
                        <a:rPr lang="en-US" sz="1800" b="0" i="0"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sSubPr>
                            <m:e>
                              <m:r>
                                <m:rPr>
                                  <m:sty m:val="p"/>
                                </m:rPr>
                                <a:rPr lang="el-GR" sz="1800" b="0" i="1" smtClean="0">
                                  <a:solidFill>
                                    <a:schemeClr val="accent6">
                                      <a:lumMod val="50000"/>
                                    </a:schemeClr>
                                  </a:solidFill>
                                  <a:latin typeface="Cambria Math" panose="02040503050406030204" pitchFamily="18" charset="0"/>
                                  <a:ea typeface="Cambria Math" panose="02040503050406030204" pitchFamily="18" charset="0"/>
                                </a:rPr>
                                <m:t>Γ</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0</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0</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rPr>
                            <m:t>𝑥</m:t>
                          </m:r>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𝛽</m:t>
                          </m:r>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m:rPr>
                                  <m:sty m:val="p"/>
                                </m:rPr>
                                <a:rPr lang="el-GR" sz="1800" i="1">
                                  <a:solidFill>
                                    <a:schemeClr val="accent6">
                                      <a:lumMod val="50000"/>
                                    </a:schemeClr>
                                  </a:solidFill>
                                  <a:latin typeface="Cambria Math" panose="02040503050406030204" pitchFamily="18" charset="0"/>
                                  <a:ea typeface="Cambria Math" panose="02040503050406030204" pitchFamily="18" charset="0"/>
                                </a:rPr>
                                <m:t>Γ</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+1</m:t>
                          </m:r>
                        </m:num>
                        <m:den>
                          <m:r>
                            <a:rPr lang="en-US" sz="1800" i="1">
                              <a:solidFill>
                                <a:schemeClr val="accent6">
                                  <a:lumMod val="50000"/>
                                </a:schemeClr>
                              </a:solidFill>
                              <a:latin typeface="Cambria Math" panose="02040503050406030204" pitchFamily="18" charset="0"/>
                              <a:ea typeface="Cambria Math" panose="02040503050406030204" pitchFamily="18" charset="0"/>
                            </a:rPr>
                            <m:t>1+</m:t>
                          </m:r>
                          <m:r>
                            <a:rPr lang="en-US" sz="1800" i="1">
                              <a:solidFill>
                                <a:schemeClr val="accent6">
                                  <a:lumMod val="50000"/>
                                </a:schemeClr>
                              </a:solidFill>
                              <a:latin typeface="Cambria Math" panose="02040503050406030204" pitchFamily="18" charset="0"/>
                              <a:ea typeface="Cambria Math" panose="02040503050406030204" pitchFamily="18" charset="0"/>
                            </a:rPr>
                            <m:t>𝑖</m:t>
                          </m:r>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𝑙𝑜𝑎𝑑</m:t>
                              </m:r>
                            </m:sub>
                          </m:sSub>
                          <m:r>
                            <a:rPr lang="en-US" sz="1800" i="1">
                              <a:solidFill>
                                <a:schemeClr val="accent6">
                                  <a:lumMod val="50000"/>
                                </a:schemeClr>
                              </a:solidFill>
                              <a:latin typeface="Cambria Math" panose="02040503050406030204" pitchFamily="18" charset="0"/>
                              <a:ea typeface="Cambria Math" panose="02040503050406030204" pitchFamily="18" charset="0"/>
                            </a:rPr>
                            <m:t>𝑥</m:t>
                          </m:r>
                        </m:den>
                      </m:f>
                      <m:r>
                        <a:rPr lang="en-US" sz="1800" i="1">
                          <a:solidFill>
                            <a:schemeClr val="accent6">
                              <a:lumMod val="50000"/>
                            </a:schemeClr>
                          </a:solidFill>
                          <a:latin typeface="Cambria Math" panose="02040503050406030204" pitchFamily="18" charset="0"/>
                          <a:ea typeface="Cambria Math" panose="02040503050406030204" pitchFamily="18" charset="0"/>
                        </a:rPr>
                        <m:t>−1</m:t>
                      </m:r>
                    </m:oMath>
                  </m:oMathPara>
                </a14:m>
                <a:endParaRPr lang="en-US" sz="1800" dirty="0">
                  <a:solidFill>
                    <a:schemeClr val="accent6">
                      <a:lumMod val="50000"/>
                    </a:schemeClr>
                  </a:solidFill>
                  <a:ea typeface="Cambria Math" panose="02040503050406030204" pitchFamily="18" charset="0"/>
                </a:endParaRPr>
              </a:p>
              <a:p>
                <a:r>
                  <a:rPr lang="en-US" sz="1800" dirty="0">
                    <a:solidFill>
                      <a:schemeClr val="tx2">
                        <a:lumMod val="75000"/>
                      </a:schemeClr>
                    </a:solidFill>
                  </a:rPr>
                  <a:t>(from (7) and (8) it follows that </a:t>
                </a:r>
                <a14:m>
                  <m:oMath xmlns:m="http://schemas.openxmlformats.org/officeDocument/2006/math">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𝑄</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/(1+</m:t>
                    </m:r>
                    <m:r>
                      <a:rPr lang="en-US" sz="1800" i="1">
                        <a:solidFill>
                          <a:schemeClr val="accent6">
                            <a:lumMod val="50000"/>
                          </a:schemeClr>
                        </a:solidFill>
                        <a:latin typeface="Cambria Math" panose="02040503050406030204" pitchFamily="18" charset="0"/>
                        <a:ea typeface="Cambria Math" panose="02040503050406030204" pitchFamily="18" charset="0"/>
                      </a:rPr>
                      <m:t>𝛽</m:t>
                    </m:r>
                    <m:r>
                      <a:rPr lang="en-US" sz="1800" i="1">
                        <a:solidFill>
                          <a:schemeClr val="accent6">
                            <a:lumMod val="50000"/>
                          </a:schemeClr>
                        </a:solidFill>
                        <a:latin typeface="Cambria Math" panose="02040503050406030204" pitchFamily="18" charset="0"/>
                        <a:ea typeface="Cambria Math" panose="02040503050406030204" pitchFamily="18" charset="0"/>
                      </a:rPr>
                      <m:t>)</m:t>
                    </m:r>
                  </m:oMath>
                </a14:m>
                <a:r>
                  <a:rPr lang="en-US" sz="1800" dirty="0">
                    <a:solidFill>
                      <a:schemeClr val="tx2">
                        <a:lumMod val="75000"/>
                      </a:schemeClr>
                    </a:solidFill>
                  </a:rPr>
                  <a:t>=</a:t>
                </a:r>
                <a:r>
                  <a:rPr lang="en-US" sz="1800" dirty="0">
                    <a:solidFill>
                      <a:schemeClr val="accent6">
                        <a:lumMod val="50000"/>
                      </a:schemeClr>
                    </a:solidFill>
                    <a:ea typeface="Cambria Math" panose="02040503050406030204" pitchFamily="18" charset="0"/>
                  </a:rPr>
                  <a:t> </a:t>
                </a:r>
                <a14:m>
                  <m:oMath xmlns:m="http://schemas.openxmlformats.org/officeDocument/2006/math">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𝑄</m:t>
                        </m:r>
                      </m:e>
                      <m:sub>
                        <m:r>
                          <a:rPr lang="en-US" sz="1800" i="1">
                            <a:solidFill>
                              <a:schemeClr val="accent6">
                                <a:lumMod val="50000"/>
                              </a:schemeClr>
                            </a:solidFill>
                            <a:latin typeface="Cambria Math" panose="02040503050406030204" pitchFamily="18" charset="0"/>
                            <a:ea typeface="Cambria Math" panose="02040503050406030204" pitchFamily="18" charset="0"/>
                          </a:rPr>
                          <m:t>𝑙𝑜𝑎𝑑</m:t>
                        </m:r>
                      </m:sub>
                    </m:sSub>
                  </m:oMath>
                </a14:m>
                <a:r>
                  <a:rPr lang="en-US" sz="1800" dirty="0">
                    <a:solidFill>
                      <a:schemeClr val="tx2">
                        <a:lumMod val="75000"/>
                      </a:schemeClr>
                    </a:solidFill>
                  </a:rPr>
                  <a:t>).</a:t>
                </a:r>
              </a:p>
              <a:p>
                <a:r>
                  <a:rPr lang="en-US" sz="1800" dirty="0">
                    <a:solidFill>
                      <a:schemeClr val="tx2">
                        <a:lumMod val="75000"/>
                      </a:schemeClr>
                    </a:solidFill>
                  </a:rPr>
                  <a:t>The power </a:t>
                </a:r>
                <a:r>
                  <a:rPr lang="en-US" sz="1800" i="1" dirty="0">
                    <a:solidFill>
                      <a:schemeClr val="accent6">
                        <a:lumMod val="50000"/>
                      </a:schemeClr>
                    </a:solidFill>
                    <a:latin typeface="Times New Roman" panose="02020603050405020304" pitchFamily="18" charset="0"/>
                    <a:cs typeface="Times New Roman" panose="02020603050405020304" pitchFamily="18" charset="0"/>
                  </a:rPr>
                  <a:t>P</a:t>
                </a:r>
                <a:r>
                  <a:rPr lang="en-US" sz="1800" dirty="0">
                    <a:solidFill>
                      <a:schemeClr val="tx2">
                        <a:lumMod val="75000"/>
                      </a:schemeClr>
                    </a:solidFill>
                  </a:rPr>
                  <a:t> dissipated in the cavity exited by the input power </a:t>
                </a:r>
                <a:r>
                  <a:rPr lang="en-US" sz="1800" i="1" dirty="0">
                    <a:solidFill>
                      <a:schemeClr val="accent6">
                        <a:lumMod val="50000"/>
                      </a:schemeClr>
                    </a:solidFill>
                    <a:latin typeface="Times New Roman" panose="02020603050405020304" pitchFamily="18" charset="0"/>
                    <a:cs typeface="Times New Roman" panose="02020603050405020304" pitchFamily="18" charset="0"/>
                  </a:rPr>
                  <a:t>P</a:t>
                </a:r>
                <a:r>
                  <a:rPr lang="en-US" sz="1800" i="1" baseline="-25000" dirty="0">
                    <a:solidFill>
                      <a:schemeClr val="accent6">
                        <a:lumMod val="50000"/>
                      </a:schemeClr>
                    </a:solidFill>
                    <a:latin typeface="Times New Roman" panose="02020603050405020304" pitchFamily="18" charset="0"/>
                    <a:cs typeface="Times New Roman" panose="02020603050405020304" pitchFamily="18" charset="0"/>
                  </a:rPr>
                  <a:t>in</a:t>
                </a:r>
                <a:r>
                  <a:rPr lang="en-US" sz="1800" dirty="0">
                    <a:solidFill>
                      <a:schemeClr val="accent6">
                        <a:lumMod val="50000"/>
                      </a:schemeClr>
                    </a:solidFill>
                    <a:latin typeface="Times New Roman" panose="02020603050405020304" pitchFamily="18" charset="0"/>
                    <a:cs typeface="Times New Roman" panose="02020603050405020304" pitchFamily="18" charset="0"/>
                  </a:rPr>
                  <a:t> </a:t>
                </a:r>
                <a:r>
                  <a:rPr lang="en-US" sz="1800" dirty="0">
                    <a:solidFill>
                      <a:schemeClr val="tx2">
                        <a:lumMod val="75000"/>
                      </a:schemeClr>
                    </a:solidFill>
                  </a:rPr>
                  <a:t>is the following: </a:t>
                </a:r>
              </a:p>
              <a:p>
                <a:endParaRPr lang="en-US" sz="18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r>
                        <a:rPr lang="en-US" sz="1800" b="0" i="1" smtClean="0">
                          <a:solidFill>
                            <a:schemeClr val="accent6">
                              <a:lumMod val="50000"/>
                            </a:schemeClr>
                          </a:solidFill>
                          <a:latin typeface="Cambria Math" panose="02040503050406030204" pitchFamily="18" charset="0"/>
                        </a:rPr>
                        <m:t>𝑃</m:t>
                      </m:r>
                      <m:r>
                        <a:rPr lang="en-US" sz="1800" b="0" i="1" smtClean="0">
                          <a:solidFill>
                            <a:schemeClr val="accent6">
                              <a:lumMod val="50000"/>
                            </a:schemeClr>
                          </a:solidFill>
                          <a:latin typeface="Cambria Math" panose="02040503050406030204" pitchFamily="18" charset="0"/>
                        </a:rPr>
                        <m:t>=</m:t>
                      </m:r>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𝑃</m:t>
                          </m:r>
                        </m:e>
                        <m:sub>
                          <m:r>
                            <a:rPr lang="en-US" sz="1800" b="0" i="1" smtClean="0">
                              <a:solidFill>
                                <a:schemeClr val="accent6">
                                  <a:lumMod val="50000"/>
                                </a:schemeClr>
                              </a:solidFill>
                              <a:latin typeface="Cambria Math" panose="02040503050406030204" pitchFamily="18" charset="0"/>
                            </a:rPr>
                            <m:t>𝑖𝑛</m:t>
                          </m:r>
                        </m:sub>
                      </m:sSub>
                      <m:d>
                        <m:dPr>
                          <m:ctrlPr>
                            <a:rPr lang="en-US" sz="1800" b="0" i="1" smtClean="0">
                              <a:solidFill>
                                <a:schemeClr val="accent6">
                                  <a:lumMod val="50000"/>
                                </a:schemeClr>
                              </a:solidFill>
                              <a:latin typeface="Cambria Math" panose="02040503050406030204" pitchFamily="18" charset="0"/>
                            </a:rPr>
                          </m:ctrlPr>
                        </m:dPr>
                        <m:e>
                          <m:r>
                            <a:rPr lang="en-US" sz="1800" b="0" i="1" smtClean="0">
                              <a:solidFill>
                                <a:schemeClr val="accent6">
                                  <a:lumMod val="50000"/>
                                </a:schemeClr>
                              </a:solidFill>
                              <a:latin typeface="Cambria Math" panose="02040503050406030204" pitchFamily="18" charset="0"/>
                            </a:rPr>
                            <m:t>1−</m:t>
                          </m:r>
                          <m:sSup>
                            <m:sSupPr>
                              <m:ctrlPr>
                                <a:rPr lang="en-US" sz="1800" b="0" i="1" smtClean="0">
                                  <a:solidFill>
                                    <a:schemeClr val="accent6">
                                      <a:lumMod val="50000"/>
                                    </a:schemeClr>
                                  </a:solidFill>
                                  <a:latin typeface="Cambria Math" panose="02040503050406030204" pitchFamily="18" charset="0"/>
                                </a:rPr>
                              </m:ctrlPr>
                            </m:sSupPr>
                            <m:e>
                              <m:d>
                                <m:dPr>
                                  <m:begChr m:val="|"/>
                                  <m:endChr m:val="|"/>
                                  <m:ctrlPr>
                                    <a:rPr lang="en-US" sz="1800" b="0" i="1" smtClean="0">
                                      <a:solidFill>
                                        <a:schemeClr val="accent6">
                                          <a:lumMod val="50000"/>
                                        </a:schemeClr>
                                      </a:solidFill>
                                      <a:latin typeface="Cambria Math" panose="02040503050406030204" pitchFamily="18" charset="0"/>
                                    </a:rPr>
                                  </m:ctrlPr>
                                </m:dPr>
                                <m:e>
                                  <m:r>
                                    <m:rPr>
                                      <m:sty m:val="p"/>
                                    </m:rPr>
                                    <a:rPr lang="el-GR" sz="1800" b="0" i="1" smtClean="0">
                                      <a:solidFill>
                                        <a:schemeClr val="accent6">
                                          <a:lumMod val="50000"/>
                                        </a:schemeClr>
                                      </a:solidFill>
                                      <a:latin typeface="Cambria Math" panose="02040503050406030204" pitchFamily="18" charset="0"/>
                                      <a:ea typeface="Cambria Math" panose="02040503050406030204" pitchFamily="18" charset="0"/>
                                    </a:rPr>
                                    <m:t>Γ</m:t>
                                  </m:r>
                                </m:e>
                              </m:d>
                            </m:e>
                            <m:sup>
                              <m:r>
                                <a:rPr lang="en-US" sz="1800" b="0" i="1" smtClean="0">
                                  <a:solidFill>
                                    <a:schemeClr val="accent6">
                                      <a:lumMod val="50000"/>
                                    </a:schemeClr>
                                  </a:solidFill>
                                  <a:latin typeface="Cambria Math" panose="02040503050406030204" pitchFamily="18" charset="0"/>
                                </a:rPr>
                                <m:t>2</m:t>
                              </m:r>
                            </m:sup>
                          </m:sSup>
                        </m:e>
                      </m:d>
                      <m:r>
                        <a:rPr lang="en-US" sz="1800" b="0" i="1" smtClean="0">
                          <a:solidFill>
                            <a:schemeClr val="accent6">
                              <a:lumMod val="50000"/>
                            </a:schemeClr>
                          </a:solidFill>
                          <a:latin typeface="Cambria Math" panose="02040503050406030204" pitchFamily="18" charset="0"/>
                        </a:rPr>
                        <m:t>=</m:t>
                      </m:r>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𝑃</m:t>
                          </m:r>
                        </m:e>
                        <m:sub>
                          <m:r>
                            <a:rPr lang="en-US" sz="1800" i="1">
                              <a:solidFill>
                                <a:schemeClr val="accent6">
                                  <a:lumMod val="50000"/>
                                </a:schemeClr>
                              </a:solidFill>
                              <a:latin typeface="Cambria Math" panose="02040503050406030204" pitchFamily="18" charset="0"/>
                            </a:rPr>
                            <m:t>𝑖𝑛</m:t>
                          </m:r>
                        </m:sub>
                      </m:sSub>
                      <m:f>
                        <m:fPr>
                          <m:ctrlPr>
                            <a:rPr lang="en-US" sz="1800" b="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1−</m:t>
                          </m:r>
                          <m:sSubSup>
                            <m:sSubSupPr>
                              <m:ctrlPr>
                                <a:rPr lang="en-US" sz="1800" b="0" i="1" smtClean="0">
                                  <a:solidFill>
                                    <a:schemeClr val="accent6">
                                      <a:lumMod val="50000"/>
                                    </a:schemeClr>
                                  </a:solidFill>
                                  <a:latin typeface="Cambria Math" panose="02040503050406030204" pitchFamily="18" charset="0"/>
                                </a:rPr>
                              </m:ctrlPr>
                            </m:sSubSupPr>
                            <m:e>
                              <m:r>
                                <m:rPr>
                                  <m:sty m:val="p"/>
                                </m:rPr>
                                <a:rPr lang="el-GR" sz="1800" b="0" i="1" smtClean="0">
                                  <a:solidFill>
                                    <a:schemeClr val="accent6">
                                      <a:lumMod val="50000"/>
                                    </a:schemeClr>
                                  </a:solidFill>
                                  <a:latin typeface="Cambria Math" panose="02040503050406030204" pitchFamily="18" charset="0"/>
                                  <a:ea typeface="Cambria Math" panose="02040503050406030204" pitchFamily="18" charset="0"/>
                                </a:rPr>
                                <m:t>Γ</m:t>
                              </m:r>
                            </m:e>
                            <m:sub>
                              <m:r>
                                <a:rPr lang="en-US" sz="1800" b="0" i="1" smtClean="0">
                                  <a:solidFill>
                                    <a:schemeClr val="accent6">
                                      <a:lumMod val="50000"/>
                                    </a:schemeClr>
                                  </a:solidFill>
                                  <a:latin typeface="Cambria Math" panose="02040503050406030204" pitchFamily="18" charset="0"/>
                                </a:rPr>
                                <m:t>0</m:t>
                              </m:r>
                            </m:sub>
                            <m:sup>
                              <m:r>
                                <a:rPr lang="en-US" sz="1800" b="0" i="1" smtClean="0">
                                  <a:solidFill>
                                    <a:schemeClr val="accent6">
                                      <a:lumMod val="50000"/>
                                    </a:schemeClr>
                                  </a:solidFill>
                                  <a:latin typeface="Cambria Math" panose="02040503050406030204" pitchFamily="18" charset="0"/>
                                </a:rPr>
                                <m:t>2</m:t>
                              </m:r>
                            </m:sup>
                          </m:sSubSup>
                        </m:num>
                        <m:den>
                          <m:r>
                            <a:rPr lang="en-US" sz="1800" b="0" i="1" smtClean="0">
                              <a:solidFill>
                                <a:schemeClr val="accent6">
                                  <a:lumMod val="50000"/>
                                </a:schemeClr>
                              </a:solidFill>
                              <a:latin typeface="Cambria Math" panose="02040503050406030204" pitchFamily="18" charset="0"/>
                            </a:rPr>
                            <m:t>1+</m:t>
                          </m:r>
                          <m:sSubSup>
                            <m:sSubSupPr>
                              <m:ctrlPr>
                                <a:rPr lang="en-US" sz="1800" b="0" i="1" smtClean="0">
                                  <a:solidFill>
                                    <a:schemeClr val="accent6">
                                      <a:lumMod val="50000"/>
                                    </a:schemeClr>
                                  </a:solidFill>
                                  <a:latin typeface="Cambria Math" panose="02040503050406030204" pitchFamily="18" charset="0"/>
                                </a:rPr>
                              </m:ctrlPr>
                            </m:sSubSupPr>
                            <m:e>
                              <m:r>
                                <a:rPr lang="en-US" sz="1800" b="0" i="1" smtClean="0">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𝑙𝑜𝑎𝑑</m:t>
                              </m:r>
                            </m:sub>
                            <m:sup>
                              <m:r>
                                <a:rPr lang="en-US" sz="1800" b="0" i="1" smtClean="0">
                                  <a:solidFill>
                                    <a:schemeClr val="accent6">
                                      <a:lumMod val="50000"/>
                                    </a:schemeClr>
                                  </a:solidFill>
                                  <a:latin typeface="Cambria Math" panose="02040503050406030204" pitchFamily="18" charset="0"/>
                                </a:rPr>
                                <m:t>2</m:t>
                              </m:r>
                            </m:sup>
                          </m:sSubSup>
                          <m:sSup>
                            <m:sSupPr>
                              <m:ctrlPr>
                                <a:rPr lang="en-US" sz="1800" b="0" i="1" smtClean="0">
                                  <a:solidFill>
                                    <a:schemeClr val="accent6">
                                      <a:lumMod val="50000"/>
                                    </a:schemeClr>
                                  </a:solidFill>
                                  <a:latin typeface="Cambria Math" panose="02040503050406030204" pitchFamily="18" charset="0"/>
                                </a:rPr>
                              </m:ctrlPr>
                            </m:sSupPr>
                            <m:e>
                              <m:r>
                                <a:rPr lang="en-US" sz="1800" b="0" i="1" smtClean="0">
                                  <a:solidFill>
                                    <a:schemeClr val="accent6">
                                      <a:lumMod val="50000"/>
                                    </a:schemeClr>
                                  </a:solidFill>
                                  <a:latin typeface="Cambria Math" panose="02040503050406030204" pitchFamily="18" charset="0"/>
                                </a:rPr>
                                <m:t>𝑥</m:t>
                              </m:r>
                            </m:e>
                            <m:sup>
                              <m:r>
                                <a:rPr lang="en-US" sz="1800" b="0" i="1" smtClean="0">
                                  <a:solidFill>
                                    <a:schemeClr val="accent6">
                                      <a:lumMod val="50000"/>
                                    </a:schemeClr>
                                  </a:solidFill>
                                  <a:latin typeface="Cambria Math" panose="02040503050406030204" pitchFamily="18" charset="0"/>
                                </a:rPr>
                                <m:t>2</m:t>
                              </m:r>
                            </m:sup>
                          </m:sSup>
                        </m:den>
                      </m:f>
                      <m:r>
                        <a:rPr lang="en-US" sz="1800" b="0" i="1" smtClean="0">
                          <a:solidFill>
                            <a:schemeClr val="accent6">
                              <a:lumMod val="50000"/>
                            </a:schemeClr>
                          </a:solidFill>
                          <a:latin typeface="Cambria Math" panose="02040503050406030204" pitchFamily="18" charset="0"/>
                        </a:rPr>
                        <m:t>.</m:t>
                      </m:r>
                    </m:oMath>
                  </m:oMathPara>
                </a14:m>
                <a:endParaRPr lang="en-US" sz="1800" dirty="0">
                  <a:solidFill>
                    <a:schemeClr val="accent6">
                      <a:lumMod val="50000"/>
                    </a:schemeClr>
                  </a:solidFill>
                </a:endParaRPr>
              </a:p>
              <a:p>
                <a:endParaRPr lang="en-US" sz="1800" dirty="0">
                  <a:solidFill>
                    <a:schemeClr val="tx2">
                      <a:lumMod val="75000"/>
                    </a:schemeClr>
                  </a:solidFill>
                </a:endParaRPr>
              </a:p>
            </p:txBody>
          </p:sp>
        </mc:Choice>
        <mc:Fallback xmlns="">
          <p:sp>
            <p:nvSpPr>
              <p:cNvPr id="6" name="TextBox 5">
                <a:extLst>
                  <a:ext uri="{FF2B5EF4-FFF2-40B4-BE49-F238E27FC236}">
                    <a16:creationId xmlns:a16="http://schemas.microsoft.com/office/drawing/2014/main" id="{42000055-DE2E-4FAB-9C30-55D9D26369C5}"/>
                  </a:ext>
                </a:extLst>
              </p:cNvPr>
              <p:cNvSpPr txBox="1">
                <a:spLocks noRot="1" noChangeAspect="1" noMove="1" noResize="1" noEditPoints="1" noAdjustHandles="1" noChangeArrowheads="1" noChangeShapeType="1" noTextEdit="1"/>
              </p:cNvSpPr>
              <p:nvPr/>
            </p:nvSpPr>
            <p:spPr>
              <a:xfrm>
                <a:off x="0" y="679629"/>
                <a:ext cx="9144000" cy="5999399"/>
              </a:xfrm>
              <a:prstGeom prst="rect">
                <a:avLst/>
              </a:prstGeom>
              <a:blipFill>
                <a:blip r:embed="rId3"/>
                <a:stretch>
                  <a:fillRect l="-533" t="-609"/>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D297F0B-A7C6-4487-8109-76B8DF8393C1}"/>
              </a:ext>
            </a:extLst>
          </p:cNvPr>
          <p:cNvSpPr/>
          <p:nvPr/>
        </p:nvSpPr>
        <p:spPr>
          <a:xfrm>
            <a:off x="1257300" y="4219575"/>
            <a:ext cx="6677025" cy="5715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01D5D7-1A26-4E55-9FB7-7BCA58176B3B}"/>
              </a:ext>
            </a:extLst>
          </p:cNvPr>
          <p:cNvSpPr/>
          <p:nvPr/>
        </p:nvSpPr>
        <p:spPr>
          <a:xfrm>
            <a:off x="2695575" y="5610225"/>
            <a:ext cx="3905250" cy="69532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63D60A-EA17-487F-893C-4A17CE32E564}"/>
              </a:ext>
            </a:extLst>
          </p:cNvPr>
          <p:cNvSpPr/>
          <p:nvPr/>
        </p:nvSpPr>
        <p:spPr>
          <a:xfrm>
            <a:off x="2905125" y="2905125"/>
            <a:ext cx="3409950" cy="11157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7950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263</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pPr algn="ctr"/>
            <a:r>
              <a:rPr lang="en-US" dirty="0">
                <a:latin typeface="Helvetica" pitchFamily="34" charset="0"/>
              </a:rPr>
              <a:t> </a:t>
            </a:r>
            <a:r>
              <a:rPr lang="en-US" dirty="0"/>
              <a:t>Appendix 11: </a:t>
            </a:r>
            <a:r>
              <a:rPr lang="en-US" dirty="0">
                <a:latin typeface="Helvetica" pitchFamily="34" charset="0"/>
              </a:rPr>
              <a:t>Beam Loading</a:t>
            </a:r>
          </a:p>
        </p:txBody>
      </p:sp>
      <p:pic>
        <p:nvPicPr>
          <p:cNvPr id="3" name="Picture 2">
            <a:extLst>
              <a:ext uri="{FF2B5EF4-FFF2-40B4-BE49-F238E27FC236}">
                <a16:creationId xmlns:a16="http://schemas.microsoft.com/office/drawing/2014/main" id="{B55F19E3-632B-48D3-8EFA-63F96F09F1A5}"/>
              </a:ext>
            </a:extLst>
          </p:cNvPr>
          <p:cNvPicPr>
            <a:picLocks noChangeAspect="1"/>
          </p:cNvPicPr>
          <p:nvPr/>
        </p:nvPicPr>
        <p:blipFill>
          <a:blip r:embed="rId2"/>
          <a:stretch>
            <a:fillRect/>
          </a:stretch>
        </p:blipFill>
        <p:spPr>
          <a:xfrm>
            <a:off x="564590" y="1751132"/>
            <a:ext cx="2771775" cy="3143250"/>
          </a:xfrm>
          <a:prstGeom prst="rect">
            <a:avLst/>
          </a:prstGeom>
        </p:spPr>
      </p:pic>
      <p:cxnSp>
        <p:nvCxnSpPr>
          <p:cNvPr id="5" name="Straight Arrow Connector 4">
            <a:extLst>
              <a:ext uri="{FF2B5EF4-FFF2-40B4-BE49-F238E27FC236}">
                <a16:creationId xmlns:a16="http://schemas.microsoft.com/office/drawing/2014/main" id="{80168C6B-E2CF-4A12-8669-0A62466482EA}"/>
              </a:ext>
            </a:extLst>
          </p:cNvPr>
          <p:cNvCxnSpPr/>
          <p:nvPr/>
        </p:nvCxnSpPr>
        <p:spPr>
          <a:xfrm>
            <a:off x="301066" y="3663501"/>
            <a:ext cx="158902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1461A02-59FF-4411-8B54-D86469BF72B6}"/>
              </a:ext>
            </a:extLst>
          </p:cNvPr>
          <p:cNvCxnSpPr>
            <a:cxnSpLocks/>
          </p:cNvCxnSpPr>
          <p:nvPr/>
        </p:nvCxnSpPr>
        <p:spPr>
          <a:xfrm>
            <a:off x="1933223" y="1751132"/>
            <a:ext cx="0" cy="7591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349829A-BF0C-43DD-A3D5-C71411773E80}"/>
              </a:ext>
            </a:extLst>
          </p:cNvPr>
          <p:cNvSpPr txBox="1"/>
          <p:nvPr/>
        </p:nvSpPr>
        <p:spPr>
          <a:xfrm>
            <a:off x="1687644" y="968445"/>
            <a:ext cx="2094869" cy="830997"/>
          </a:xfrm>
          <a:prstGeom prst="rect">
            <a:avLst/>
          </a:prstGeom>
          <a:noFill/>
        </p:spPr>
        <p:txBody>
          <a:bodyPr wrap="none" rtlCol="0">
            <a:spAutoFit/>
          </a:bodyPr>
          <a:lstStyle/>
          <a:p>
            <a:r>
              <a:rPr lang="en-US" dirty="0"/>
              <a:t>Power from RF </a:t>
            </a:r>
          </a:p>
          <a:p>
            <a:r>
              <a:rPr lang="en-US" dirty="0"/>
              <a:t>source </a:t>
            </a:r>
            <a:r>
              <a:rPr lang="en-US" dirty="0" err="1"/>
              <a:t>P</a:t>
            </a:r>
            <a:r>
              <a:rPr lang="en-US" baseline="-25000" dirty="0" err="1"/>
              <a:t>g</a:t>
            </a:r>
            <a:endParaRPr lang="en-US" baseline="-25000" dirty="0"/>
          </a:p>
        </p:txBody>
      </p:sp>
      <p:sp>
        <p:nvSpPr>
          <p:cNvPr id="15" name="TextBox 14">
            <a:extLst>
              <a:ext uri="{FF2B5EF4-FFF2-40B4-BE49-F238E27FC236}">
                <a16:creationId xmlns:a16="http://schemas.microsoft.com/office/drawing/2014/main" id="{108DB2C8-0E21-4E62-A404-4F6C62B61745}"/>
              </a:ext>
            </a:extLst>
          </p:cNvPr>
          <p:cNvSpPr txBox="1"/>
          <p:nvPr/>
        </p:nvSpPr>
        <p:spPr>
          <a:xfrm>
            <a:off x="-21984" y="3853054"/>
            <a:ext cx="1151277" cy="461665"/>
          </a:xfrm>
          <a:prstGeom prst="rect">
            <a:avLst/>
          </a:prstGeom>
          <a:noFill/>
        </p:spPr>
        <p:txBody>
          <a:bodyPr wrap="none" rtlCol="0">
            <a:spAutoFit/>
          </a:bodyPr>
          <a:lstStyle/>
          <a:p>
            <a:r>
              <a:rPr lang="en-US" dirty="0"/>
              <a:t>Beam </a:t>
            </a:r>
            <a:r>
              <a:rPr lang="en-US" dirty="0" err="1"/>
              <a:t>I</a:t>
            </a:r>
            <a:r>
              <a:rPr lang="en-US" baseline="-25000" dirty="0" err="1"/>
              <a:t>b</a:t>
            </a:r>
            <a:endParaRPr lang="en-US" baseline="-25000" dirty="0"/>
          </a:p>
        </p:txBody>
      </p:sp>
      <p:sp>
        <p:nvSpPr>
          <p:cNvPr id="16" name="TextBox 15">
            <a:extLst>
              <a:ext uri="{FF2B5EF4-FFF2-40B4-BE49-F238E27FC236}">
                <a16:creationId xmlns:a16="http://schemas.microsoft.com/office/drawing/2014/main" id="{A831850C-B190-4480-8D72-7134FC7F8978}"/>
              </a:ext>
            </a:extLst>
          </p:cNvPr>
          <p:cNvSpPr txBox="1"/>
          <p:nvPr/>
        </p:nvSpPr>
        <p:spPr>
          <a:xfrm>
            <a:off x="1479194" y="3912053"/>
            <a:ext cx="942566" cy="461665"/>
          </a:xfrm>
          <a:prstGeom prst="rect">
            <a:avLst/>
          </a:prstGeom>
          <a:noFill/>
        </p:spPr>
        <p:txBody>
          <a:bodyPr wrap="none" rtlCol="0">
            <a:spAutoFit/>
          </a:bodyPr>
          <a:lstStyle/>
          <a:p>
            <a:r>
              <a:rPr lang="en-US" dirty="0"/>
              <a:t>Cavity</a:t>
            </a:r>
          </a:p>
        </p:txBody>
      </p:sp>
      <p:sp>
        <p:nvSpPr>
          <p:cNvPr id="17" name="TextBox 16">
            <a:extLst>
              <a:ext uri="{FF2B5EF4-FFF2-40B4-BE49-F238E27FC236}">
                <a16:creationId xmlns:a16="http://schemas.microsoft.com/office/drawing/2014/main" id="{52FE9F92-EDAD-4439-8016-13B604705369}"/>
              </a:ext>
            </a:extLst>
          </p:cNvPr>
          <p:cNvSpPr txBox="1"/>
          <p:nvPr/>
        </p:nvSpPr>
        <p:spPr>
          <a:xfrm>
            <a:off x="2224191" y="2082047"/>
            <a:ext cx="1375698" cy="461665"/>
          </a:xfrm>
          <a:prstGeom prst="rect">
            <a:avLst/>
          </a:prstGeom>
          <a:noFill/>
        </p:spPr>
        <p:txBody>
          <a:bodyPr wrap="none" rtlCol="0">
            <a:spAutoFit/>
          </a:bodyPr>
          <a:lstStyle/>
          <a:p>
            <a:r>
              <a:rPr lang="en-US" dirty="0"/>
              <a:t>Input line</a:t>
            </a:r>
          </a:p>
        </p:txBody>
      </p:sp>
      <p:sp>
        <p:nvSpPr>
          <p:cNvPr id="18" name="TextBox 17">
            <a:extLst>
              <a:ext uri="{FF2B5EF4-FFF2-40B4-BE49-F238E27FC236}">
                <a16:creationId xmlns:a16="http://schemas.microsoft.com/office/drawing/2014/main" id="{6D86C787-6FA2-4D57-98E1-FA0E7BE3B864}"/>
              </a:ext>
            </a:extLst>
          </p:cNvPr>
          <p:cNvSpPr txBox="1"/>
          <p:nvPr/>
        </p:nvSpPr>
        <p:spPr>
          <a:xfrm>
            <a:off x="2718229" y="2725769"/>
            <a:ext cx="1476480" cy="830997"/>
          </a:xfrm>
          <a:prstGeom prst="rect">
            <a:avLst/>
          </a:prstGeom>
          <a:noFill/>
        </p:spPr>
        <p:txBody>
          <a:bodyPr wrap="square" rtlCol="0">
            <a:spAutoFit/>
          </a:bodyPr>
          <a:lstStyle/>
          <a:p>
            <a:r>
              <a:rPr lang="en-US" dirty="0"/>
              <a:t>Coupling </a:t>
            </a:r>
          </a:p>
          <a:p>
            <a:r>
              <a:rPr lang="en-US" dirty="0"/>
              <a:t>element</a:t>
            </a: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445CFD8-4787-491F-ADA0-972223A907FE}"/>
              </a:ext>
            </a:extLst>
          </p:cNvPr>
          <p:cNvCxnSpPr>
            <a:cxnSpLocks/>
          </p:cNvCxnSpPr>
          <p:nvPr/>
        </p:nvCxnSpPr>
        <p:spPr>
          <a:xfrm flipH="1" flipV="1">
            <a:off x="1874127" y="2898196"/>
            <a:ext cx="928762" cy="24307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78DF5A5-3686-4F4F-8036-EE84D2045D6E}"/>
              </a:ext>
            </a:extLst>
          </p:cNvPr>
          <p:cNvSpPr txBox="1"/>
          <p:nvPr/>
        </p:nvSpPr>
        <p:spPr>
          <a:xfrm>
            <a:off x="4151439" y="537379"/>
            <a:ext cx="5029199" cy="5570756"/>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RF source and beam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pPr marL="342900" indent="-342900">
              <a:buFont typeface="Arial" panose="020B0604020202020204" pitchFamily="34" charset="0"/>
              <a:buChar char="•"/>
            </a:pPr>
            <a:r>
              <a:rPr lang="en-US" sz="2200" dirty="0"/>
              <a:t>Cavity: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p>
          <a:p>
            <a:pPr marL="342900" indent="-342900">
              <a:buFont typeface="Arial" panose="020B0604020202020204" pitchFamily="34" charset="0"/>
              <a:buChar char="•"/>
            </a:pPr>
            <a:r>
              <a:rPr lang="en-US" sz="2200" dirty="0"/>
              <a:t>Cavity voltage :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V</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c</a:t>
            </a:r>
            <a:endParaRPr lang="en-US" sz="2200" i="1" baseline="-25000"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t>Shunt impedance: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sh</a:t>
            </a:r>
            <a:endParaRPr lang="en-US" sz="2200" i="1" baseline="-25000"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t>Losses: </a:t>
            </a:r>
            <a:r>
              <a:rPr lang="en-US" sz="2200" i="1" dirty="0">
                <a:solidFill>
                  <a:schemeClr val="accent6">
                    <a:lumMod val="50000"/>
                  </a:schemeClr>
                </a:solidFill>
                <a:latin typeface="Times New Roman" panose="02020603050405020304" pitchFamily="18" charset="0"/>
                <a:cs typeface="Times New Roman" panose="02020603050405020304" pitchFamily="18" charset="0"/>
              </a:rPr>
              <a:t>P</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dirty="0">
                <a:solidFill>
                  <a:schemeClr val="accent6">
                    <a:lumMod val="50000"/>
                  </a:schemeClr>
                </a:solidFill>
                <a:latin typeface="Times New Roman" panose="02020603050405020304" pitchFamily="18" charset="0"/>
                <a:cs typeface="Times New Roman" panose="02020603050405020304" pitchFamily="18" charset="0"/>
              </a:rPr>
              <a:t> = V</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200" i="1" dirty="0">
                <a:solidFill>
                  <a:schemeClr val="accent6">
                    <a:lumMod val="50000"/>
                  </a:schemeClr>
                </a:solidFill>
                <a:latin typeface="Times New Roman" panose="02020603050405020304" pitchFamily="18" charset="0"/>
                <a:cs typeface="Times New Roman" panose="02020603050405020304" pitchFamily="18" charset="0"/>
              </a:rPr>
              <a:t>/</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sh</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cs typeface="Times New Roman" panose="02020603050405020304" pitchFamily="18" charset="0"/>
              </a:rPr>
              <a:t>= V</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200" i="1" dirty="0">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·R/Q)</a:t>
            </a:r>
          </a:p>
          <a:p>
            <a:pPr marL="342900" indent="-342900">
              <a:buFont typeface="Arial" panose="020B0604020202020204" pitchFamily="34" charset="0"/>
              <a:buChar char="•"/>
            </a:pPr>
            <a:r>
              <a:rPr lang="en-US" sz="2200" dirty="0"/>
              <a:t>Radiation to the line: </a:t>
            </a:r>
            <a:r>
              <a:rPr lang="en-US" sz="2200" i="1" dirty="0">
                <a:solidFill>
                  <a:schemeClr val="accent6">
                    <a:lumMod val="50000"/>
                  </a:schemeClr>
                </a:solidFill>
                <a:latin typeface="Times New Roman" panose="02020603050405020304" pitchFamily="18" charset="0"/>
                <a:cs typeface="Times New Roman" panose="02020603050405020304" pitchFamily="18" charset="0"/>
              </a:rPr>
              <a:t>V</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sz="2200"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200" i="1" dirty="0">
                <a:solidFill>
                  <a:schemeClr val="accent6">
                    <a:lumMod val="50000"/>
                  </a:schemeClr>
                </a:solidFill>
                <a:latin typeface="Times New Roman" panose="02020603050405020304" pitchFamily="18" charset="0"/>
                <a:cs typeface="Times New Roman" panose="02020603050405020304" pitchFamily="18" charset="0"/>
              </a:rPr>
              <a:t>/(</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2200" i="1" dirty="0">
                <a:solidFill>
                  <a:schemeClr val="accent6">
                    <a:lumMod val="50000"/>
                  </a:schemeClr>
                </a:solidFill>
                <a:latin typeface="Times New Roman" panose="02020603050405020304" pitchFamily="18" charset="0"/>
                <a:cs typeface="Times New Roman" panose="02020603050405020304" pitchFamily="18" charset="0"/>
              </a:rPr>
              <a:t>/Q)</a:t>
            </a:r>
          </a:p>
          <a:p>
            <a:pPr marL="342900" indent="-342900">
              <a:buFont typeface="Arial" panose="020B0604020202020204" pitchFamily="34" charset="0"/>
              <a:buChar char="•"/>
            </a:pPr>
            <a:r>
              <a:rPr lang="en-US" sz="2200" dirty="0"/>
              <a:t>Coupling: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cs typeface="Times New Roman" panose="02020603050405020304" pitchFamily="18" charset="0"/>
              </a:rPr>
              <a:t>= 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endParaRPr lang="en-US" sz="2200" i="1" baseline="-25000"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t>Loaded Q: </a:t>
            </a:r>
            <a:r>
              <a:rPr lang="en-US" sz="2200" i="1" dirty="0">
                <a:solidFill>
                  <a:schemeClr val="accent6">
                    <a:lumMod val="50000"/>
                  </a:schemeClr>
                </a:solidFill>
                <a:latin typeface="Times New Roman" panose="02020603050405020304" pitchFamily="18" charset="0"/>
                <a:cs typeface="Times New Roman" panose="02020603050405020304" pitchFamily="18" charset="0"/>
              </a:rPr>
              <a:t>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L</a:t>
            </a:r>
            <a:r>
              <a:rPr lang="en-US" sz="2200" i="1" dirty="0">
                <a:solidFill>
                  <a:schemeClr val="accent6">
                    <a:lumMod val="50000"/>
                  </a:schemeClr>
                </a:solidFill>
                <a:latin typeface="Times New Roman" panose="02020603050405020304" pitchFamily="18" charset="0"/>
                <a:cs typeface="Times New Roman" panose="02020603050405020304" pitchFamily="18" charset="0"/>
              </a:rPr>
              <a:t>= Q</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cs typeface="Times New Roman" panose="02020603050405020304" pitchFamily="18" charset="0"/>
              </a:rPr>
              <a:t>/(1+</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β</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Average beam current: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endPar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Synchronous phase: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Power consumed by the beam: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p>
          <a:p>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I</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cos</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endPar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Input power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a:t>
            </a:r>
            <a:endPar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Cambria Math" panose="02040503050406030204" pitchFamily="18" charset="0"/>
                <a:ea typeface="Cambria Math" panose="02040503050406030204" pitchFamily="18" charset="0"/>
              </a:rPr>
              <a:t>Reflected power: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P</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endParaRPr lang="en-US" sz="2200"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31339048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400" dirty="0"/>
              <a:t>Appendix 11:</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264</a:t>
            </a:fld>
            <a:endParaRPr lang="en-US" dirty="0"/>
          </a:p>
        </p:txBody>
      </p:sp>
      <p:sp>
        <p:nvSpPr>
          <p:cNvPr id="2" name="TextBox 1">
            <a:extLst>
              <a:ext uri="{FF2B5EF4-FFF2-40B4-BE49-F238E27FC236}">
                <a16:creationId xmlns:a16="http://schemas.microsoft.com/office/drawing/2014/main" id="{408EBB4D-6AF1-43CD-8A6D-FEDAA05C4C5F}"/>
              </a:ext>
            </a:extLst>
          </p:cNvPr>
          <p:cNvSpPr txBox="1"/>
          <p:nvPr/>
        </p:nvSpPr>
        <p:spPr>
          <a:xfrm>
            <a:off x="374468" y="962241"/>
            <a:ext cx="8540931" cy="830997"/>
          </a:xfrm>
          <a:prstGeom prst="rect">
            <a:avLst/>
          </a:prstGeom>
          <a:noFill/>
        </p:spPr>
        <p:txBody>
          <a:bodyPr wrap="square" rtlCol="0">
            <a:spAutoFit/>
          </a:bodyPr>
          <a:lstStyle/>
          <a:p>
            <a:endParaRPr lang="en-US" dirty="0">
              <a:latin typeface="+mj-lt"/>
              <a:cs typeface="Times New Roman" panose="02020603050405020304" pitchFamily="18" charset="0"/>
            </a:endParaRPr>
          </a:p>
          <a:p>
            <a:endParaRPr lang="en-US" dirty="0">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D8B62C-58BB-4F23-BBA4-7A497D5B86B6}"/>
                  </a:ext>
                </a:extLst>
              </p:cNvPr>
              <p:cNvSpPr txBox="1"/>
              <p:nvPr/>
            </p:nvSpPr>
            <p:spPr>
              <a:xfrm>
                <a:off x="6308117" y="1141757"/>
                <a:ext cx="1705916" cy="1667508"/>
              </a:xfrm>
              <a:prstGeom prst="rect">
                <a:avLst/>
              </a:prstGeom>
              <a:noFill/>
            </p:spPr>
            <p:txBody>
              <a:bodyPr wrap="none" rtlCol="0">
                <a:spAutoFit/>
              </a:bodyPr>
              <a:lstStyle/>
              <a:p>
                <a:r>
                  <a:rPr lang="en-US" sz="2000" i="1" dirty="0">
                    <a:solidFill>
                      <a:schemeClr val="accent6">
                        <a:lumMod val="50000"/>
                      </a:schemeClr>
                    </a:solidFill>
                    <a:latin typeface="Times New Roman" panose="02020603050405020304" pitchFamily="18" charset="0"/>
                    <a:cs typeface="Times New Roman" panose="02020603050405020304" pitchFamily="18" charset="0"/>
                  </a:rPr>
                  <a:t>L=R/Q/(2</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C=2/(R/Q·</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ω</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r>
                  <a:rPr lang="en-US" sz="20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a:t>
                </a:r>
                <a:r>
                  <a:rPr lang="en-US" sz="20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=R/Q ·Q</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p>
              <a:p>
                <a14:m>
                  <m:oMath xmlns:m="http://schemas.openxmlformats.org/officeDocument/2006/math">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US" sz="20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𝑖</m:t>
                            </m:r>
                          </m:e>
                        </m:acc>
                      </m:e>
                      <m:sub>
                        <m:r>
                          <a:rPr lang="en-US" sz="20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𝑏</m:t>
                        </m:r>
                      </m:sub>
                    </m:sSub>
                  </m:oMath>
                </a14:m>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=-2I</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p>
              <a:p>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 = Q</a:t>
                </a:r>
                <a:r>
                  <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sz="20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Q</a:t>
                </a:r>
                <a:r>
                  <a:rPr lang="en-US" sz="20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ext</a:t>
                </a:r>
                <a:endParaRPr lang="en-US" sz="20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ED8B62C-58BB-4F23-BBA4-7A497D5B86B6}"/>
                  </a:ext>
                </a:extLst>
              </p:cNvPr>
              <p:cNvSpPr txBox="1">
                <a:spLocks noRot="1" noChangeAspect="1" noMove="1" noResize="1" noEditPoints="1" noAdjustHandles="1" noChangeArrowheads="1" noChangeShapeType="1" noTextEdit="1"/>
              </p:cNvSpPr>
              <p:nvPr/>
            </p:nvSpPr>
            <p:spPr>
              <a:xfrm>
                <a:off x="6308117" y="1141757"/>
                <a:ext cx="1705916" cy="1667508"/>
              </a:xfrm>
              <a:prstGeom prst="rect">
                <a:avLst/>
              </a:prstGeom>
              <a:blipFill>
                <a:blip r:embed="rId3"/>
                <a:stretch>
                  <a:fillRect l="-3929" t="-1825" r="-2500" b="-328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2B79BF9-BD00-4B09-BB62-F6992A9A6011}"/>
              </a:ext>
            </a:extLst>
          </p:cNvPr>
          <p:cNvPicPr>
            <a:picLocks noChangeAspect="1"/>
          </p:cNvPicPr>
          <p:nvPr/>
        </p:nvPicPr>
        <p:blipFill>
          <a:blip r:embed="rId4"/>
          <a:stretch>
            <a:fillRect/>
          </a:stretch>
        </p:blipFill>
        <p:spPr>
          <a:xfrm>
            <a:off x="429419" y="1014685"/>
            <a:ext cx="4733925" cy="1857375"/>
          </a:xfrm>
          <a:prstGeom prst="rect">
            <a:avLst/>
          </a:prstGeom>
        </p:spPr>
      </p:pic>
      <p:sp>
        <p:nvSpPr>
          <p:cNvPr id="14" name="TextBox 13">
            <a:extLst>
              <a:ext uri="{FF2B5EF4-FFF2-40B4-BE49-F238E27FC236}">
                <a16:creationId xmlns:a16="http://schemas.microsoft.com/office/drawing/2014/main" id="{4C1FB0A9-4937-46AB-9C79-F7A7778F7643}"/>
              </a:ext>
            </a:extLst>
          </p:cNvPr>
          <p:cNvSpPr txBox="1"/>
          <p:nvPr/>
        </p:nvSpPr>
        <p:spPr>
          <a:xfrm>
            <a:off x="635485" y="1710611"/>
            <a:ext cx="4722703" cy="400110"/>
          </a:xfrm>
          <a:prstGeom prst="rect">
            <a:avLst/>
          </a:prstGeom>
          <a:noFill/>
        </p:spPr>
        <p:txBody>
          <a:bodyPr wrap="none" rtlCol="0">
            <a:spAutoFit/>
          </a:bodyPr>
          <a:lstStyle/>
          <a:p>
            <a:r>
              <a:rPr lang="en-US" sz="2000" dirty="0" err="1">
                <a:latin typeface="+mj-lt"/>
              </a:rPr>
              <a:t>i</a:t>
            </a:r>
            <a:r>
              <a:rPr lang="en-US" sz="2000" baseline="-25000" dirty="0" err="1">
                <a:latin typeface="+mj-lt"/>
              </a:rPr>
              <a:t>g</a:t>
            </a:r>
            <a:r>
              <a:rPr lang="en-US" sz="2000" dirty="0">
                <a:latin typeface="+mj-lt"/>
              </a:rPr>
              <a:t>             </a:t>
            </a:r>
            <a:r>
              <a:rPr lang="en-US" sz="2000" dirty="0" err="1">
                <a:latin typeface="+mj-lt"/>
              </a:rPr>
              <a:t>R</a:t>
            </a:r>
            <a:r>
              <a:rPr lang="en-US" sz="2000" baseline="-25000" dirty="0" err="1">
                <a:latin typeface="+mj-lt"/>
              </a:rPr>
              <a:t>c</a:t>
            </a:r>
            <a:r>
              <a:rPr lang="en-US" sz="2000" dirty="0">
                <a:latin typeface="+mj-lt"/>
              </a:rPr>
              <a:t>/</a:t>
            </a:r>
            <a:r>
              <a:rPr lang="el-GR" sz="2000" dirty="0">
                <a:latin typeface="+mj-lt"/>
                <a:ea typeface="Cambria Math" panose="02040503050406030204" pitchFamily="18" charset="0"/>
              </a:rPr>
              <a:t>β</a:t>
            </a:r>
            <a:r>
              <a:rPr lang="en-US" sz="2000" dirty="0">
                <a:latin typeface="+mj-lt"/>
                <a:ea typeface="Cambria Math" panose="02040503050406030204" pitchFamily="18" charset="0"/>
              </a:rPr>
              <a:t>     </a:t>
            </a:r>
            <a:r>
              <a:rPr lang="en-US" sz="2000" dirty="0" err="1">
                <a:latin typeface="+mj-lt"/>
                <a:ea typeface="Cambria Math" panose="02040503050406030204" pitchFamily="18" charset="0"/>
              </a:rPr>
              <a:t>Vc</a:t>
            </a:r>
            <a:r>
              <a:rPr lang="en-US" sz="2000" dirty="0">
                <a:latin typeface="+mj-lt"/>
                <a:ea typeface="Cambria Math" panose="02040503050406030204" pitchFamily="18" charset="0"/>
              </a:rPr>
              <a:t>   L            C         </a:t>
            </a:r>
            <a:r>
              <a:rPr lang="en-US" sz="2000" dirty="0" err="1">
                <a:latin typeface="+mj-lt"/>
                <a:ea typeface="Cambria Math" panose="02040503050406030204" pitchFamily="18" charset="0"/>
              </a:rPr>
              <a:t>R</a:t>
            </a:r>
            <a:r>
              <a:rPr lang="en-US" sz="2000" baseline="-25000" dirty="0" err="1">
                <a:latin typeface="+mj-lt"/>
                <a:ea typeface="Cambria Math" panose="02040503050406030204" pitchFamily="18" charset="0"/>
              </a:rPr>
              <a:t>c</a:t>
            </a:r>
            <a:r>
              <a:rPr lang="en-US" sz="2000" dirty="0">
                <a:latin typeface="+mj-lt"/>
                <a:ea typeface="Cambria Math" panose="02040503050406030204" pitchFamily="18" charset="0"/>
              </a:rPr>
              <a:t>    </a:t>
            </a:r>
            <a:r>
              <a:rPr lang="en-US" sz="2000" dirty="0" err="1">
                <a:latin typeface="+mj-lt"/>
                <a:ea typeface="Cambria Math" panose="02040503050406030204" pitchFamily="18" charset="0"/>
              </a:rPr>
              <a:t>i</a:t>
            </a:r>
            <a:r>
              <a:rPr lang="en-US" sz="2000" baseline="-25000" dirty="0" err="1">
                <a:latin typeface="+mj-lt"/>
                <a:ea typeface="Cambria Math" panose="02040503050406030204" pitchFamily="18" charset="0"/>
              </a:rPr>
              <a:t>b</a:t>
            </a:r>
            <a:r>
              <a:rPr lang="en-US" sz="2000" dirty="0">
                <a:latin typeface="+mj-lt"/>
                <a:ea typeface="Cambria Math" panose="02040503050406030204" pitchFamily="18" charset="0"/>
              </a:rPr>
              <a:t> </a:t>
            </a:r>
            <a:r>
              <a:rPr lang="en-US" sz="2000" dirty="0">
                <a:latin typeface="Cambria Math" panose="02040503050406030204" pitchFamily="18" charset="0"/>
                <a:ea typeface="Cambria Math" panose="02040503050406030204" pitchFamily="18" charset="0"/>
              </a:rPr>
              <a:t>       </a:t>
            </a:r>
            <a:endParaRPr lang="en-US" sz="2000" dirty="0"/>
          </a:p>
        </p:txBody>
      </p:sp>
      <p:sp>
        <p:nvSpPr>
          <p:cNvPr id="15" name="TextBox 14">
            <a:extLst>
              <a:ext uri="{FF2B5EF4-FFF2-40B4-BE49-F238E27FC236}">
                <a16:creationId xmlns:a16="http://schemas.microsoft.com/office/drawing/2014/main" id="{DA9F321B-C8C0-4D11-AD95-B3A33ADF297A}"/>
              </a:ext>
            </a:extLst>
          </p:cNvPr>
          <p:cNvSpPr txBox="1"/>
          <p:nvPr/>
        </p:nvSpPr>
        <p:spPr>
          <a:xfrm>
            <a:off x="592354" y="1601007"/>
            <a:ext cx="407484" cy="461665"/>
          </a:xfrm>
          <a:prstGeom prst="rect">
            <a:avLst/>
          </a:prstGeom>
          <a:noFill/>
        </p:spPr>
        <p:txBody>
          <a:bodyPr wrap="none" rtlCol="0">
            <a:spAutoFit/>
          </a:bodyPr>
          <a:lstStyle/>
          <a:p>
            <a:r>
              <a:rPr lang="en-US" dirty="0"/>
              <a:t>~ </a:t>
            </a:r>
          </a:p>
        </p:txBody>
      </p:sp>
      <p:sp>
        <p:nvSpPr>
          <p:cNvPr id="16" name="TextBox 15">
            <a:extLst>
              <a:ext uri="{FF2B5EF4-FFF2-40B4-BE49-F238E27FC236}">
                <a16:creationId xmlns:a16="http://schemas.microsoft.com/office/drawing/2014/main" id="{35314FCB-5A9C-4F57-BA68-916F738F4BB0}"/>
              </a:ext>
            </a:extLst>
          </p:cNvPr>
          <p:cNvSpPr txBox="1"/>
          <p:nvPr/>
        </p:nvSpPr>
        <p:spPr>
          <a:xfrm>
            <a:off x="333624" y="637389"/>
            <a:ext cx="7778155" cy="707886"/>
          </a:xfrm>
          <a:prstGeom prst="rect">
            <a:avLst/>
          </a:prstGeom>
          <a:noFill/>
        </p:spPr>
        <p:txBody>
          <a:bodyPr wrap="none" rtlCol="0">
            <a:spAutoFit/>
          </a:bodyPr>
          <a:lstStyle/>
          <a:p>
            <a:r>
              <a:rPr lang="en-US" sz="2000" dirty="0"/>
              <a:t>Equivalent circuit for the cavity excited by a WG and loaded by the beam </a:t>
            </a:r>
          </a:p>
          <a:p>
            <a:r>
              <a:rPr lang="en-US" sz="2000" dirty="0"/>
              <a:t>(transformed to the cavity):</a:t>
            </a:r>
          </a:p>
        </p:txBody>
      </p:sp>
      <p:sp>
        <p:nvSpPr>
          <p:cNvPr id="18" name="Oval 17">
            <a:extLst>
              <a:ext uri="{FF2B5EF4-FFF2-40B4-BE49-F238E27FC236}">
                <a16:creationId xmlns:a16="http://schemas.microsoft.com/office/drawing/2014/main" id="{4556250A-2524-4963-A930-2B4E6CF65833}"/>
              </a:ext>
            </a:extLst>
          </p:cNvPr>
          <p:cNvSpPr/>
          <p:nvPr/>
        </p:nvSpPr>
        <p:spPr>
          <a:xfrm>
            <a:off x="2246814" y="2475341"/>
            <a:ext cx="155915" cy="148045"/>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E8C97A9-CD45-43AE-A5F4-1141DC36717D}"/>
              </a:ext>
            </a:extLst>
          </p:cNvPr>
          <p:cNvCxnSpPr>
            <a:cxnSpLocks/>
          </p:cNvCxnSpPr>
          <p:nvPr/>
        </p:nvCxnSpPr>
        <p:spPr>
          <a:xfrm flipV="1">
            <a:off x="2216333" y="2470197"/>
            <a:ext cx="216875" cy="15833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8C9391C7-ABC7-41EE-91E6-C9F9BFBCC169}"/>
              </a:ext>
            </a:extLst>
          </p:cNvPr>
          <p:cNvSpPr/>
          <p:nvPr/>
        </p:nvSpPr>
        <p:spPr>
          <a:xfrm>
            <a:off x="2251166" y="1255533"/>
            <a:ext cx="155915" cy="148045"/>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384FDB6-BE68-4C71-996A-18B07A93FDE8}"/>
              </a:ext>
            </a:extLst>
          </p:cNvPr>
          <p:cNvCxnSpPr>
            <a:cxnSpLocks/>
          </p:cNvCxnSpPr>
          <p:nvPr/>
        </p:nvCxnSpPr>
        <p:spPr>
          <a:xfrm flipV="1">
            <a:off x="2216333" y="1245248"/>
            <a:ext cx="216875" cy="15833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7C630B6-D831-4882-88BF-658CD3482E79}"/>
              </a:ext>
            </a:extLst>
          </p:cNvPr>
          <p:cNvCxnSpPr>
            <a:stCxn id="24" idx="4"/>
            <a:endCxn id="18" idx="0"/>
          </p:cNvCxnSpPr>
          <p:nvPr/>
        </p:nvCxnSpPr>
        <p:spPr>
          <a:xfrm flipH="1">
            <a:off x="2324772" y="1403578"/>
            <a:ext cx="4352" cy="1071763"/>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99FCA3A-9D84-43C6-9658-351BAD0F1E49}"/>
                  </a:ext>
                </a:extLst>
              </p:cNvPr>
              <p:cNvSpPr txBox="1"/>
              <p:nvPr/>
            </p:nvSpPr>
            <p:spPr>
              <a:xfrm>
                <a:off x="0" y="2788891"/>
                <a:ext cx="9144001" cy="3904595"/>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WG impedance transformed to the cavity is </a:t>
                </a:r>
                <a:r>
                  <a:rPr lang="en-US" sz="1800" i="1" dirty="0">
                    <a:solidFill>
                      <a:schemeClr val="accent6">
                        <a:lumMod val="50000"/>
                      </a:schemeClr>
                    </a:solidFill>
                    <a:latin typeface="Times New Roman" panose="02020603050405020304" pitchFamily="18" charset="0"/>
                    <a:cs typeface="Times New Roman" panose="02020603050405020304" pitchFamily="18" charset="0"/>
                  </a:rPr>
                  <a:t>Z</a:t>
                </a:r>
                <a:r>
                  <a:rPr lang="en-US" sz="1800" i="1" baseline="-25000" dirty="0">
                    <a:solidFill>
                      <a:schemeClr val="accent6">
                        <a:lumMod val="50000"/>
                      </a:schemeClr>
                    </a:solidFill>
                    <a:latin typeface="Times New Roman" panose="02020603050405020304" pitchFamily="18" charset="0"/>
                    <a:cs typeface="Times New Roman" panose="02020603050405020304" pitchFamily="18" charset="0"/>
                  </a:rPr>
                  <a:t>WG</a:t>
                </a:r>
                <a:r>
                  <a:rPr lang="en-US" sz="1800" i="1" dirty="0">
                    <a:solidFill>
                      <a:schemeClr val="accent6">
                        <a:lumMod val="50000"/>
                      </a:schemeClr>
                    </a:solidFill>
                    <a:latin typeface="Times New Roman" panose="02020603050405020304" pitchFamily="18" charset="0"/>
                    <a:cs typeface="Times New Roman" panose="02020603050405020304" pitchFamily="18" charset="0"/>
                  </a:rPr>
                  <a:t>=</a:t>
                </a:r>
                <a:r>
                  <a:rPr lang="en-US" sz="18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1800" i="1" baseline="-25000" dirty="0" err="1">
                    <a:solidFill>
                      <a:schemeClr val="accent6">
                        <a:lumMod val="50000"/>
                      </a:schemeClr>
                    </a:solidFill>
                    <a:latin typeface="Times New Roman" panose="02020603050405020304" pitchFamily="18" charset="0"/>
                    <a:cs typeface="Times New Roman" panose="02020603050405020304" pitchFamily="18" charset="0"/>
                  </a:rPr>
                  <a:t>c</a:t>
                </a:r>
                <a:r>
                  <a:rPr lang="en-US" sz="1800" i="1" dirty="0">
                    <a:solidFill>
                      <a:schemeClr val="accent6">
                        <a:lumMod val="50000"/>
                      </a:schemeClr>
                    </a:solidFill>
                    <a:latin typeface="Times New Roman" panose="02020603050405020304" pitchFamily="18" charset="0"/>
                    <a:cs typeface="Times New Roman" panose="02020603050405020304" pitchFamily="18" charset="0"/>
                  </a:rPr>
                  <a:t>/</a:t>
                </a:r>
                <a:r>
                  <a:rPr lang="el-GR" sz="1800" i="1" dirty="0">
                    <a:solidFill>
                      <a:schemeClr val="accent6">
                        <a:lumMod val="50000"/>
                      </a:schemeClr>
                    </a:solidFill>
                    <a:latin typeface="Times New Roman" panose="02020603050405020304" pitchFamily="18" charset="0"/>
                    <a:cs typeface="Times New Roman" panose="02020603050405020304" pitchFamily="18" charset="0"/>
                  </a:rPr>
                  <a:t>β</a:t>
                </a:r>
                <a:r>
                  <a:rPr lang="en-US" sz="18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a:t>(radiated power is </a:t>
                </a:r>
                <a14:m>
                  <m:oMath xmlns:m="http://schemas.openxmlformats.org/officeDocument/2006/math">
                    <m:f>
                      <m:fPr>
                        <m:ctrlPr>
                          <a:rPr lang="en-US" sz="2000" i="1" smtClean="0">
                            <a:solidFill>
                              <a:schemeClr val="accent6">
                                <a:lumMod val="50000"/>
                              </a:schemeClr>
                            </a:solidFill>
                            <a:latin typeface="Cambria Math" panose="02040503050406030204" pitchFamily="18" charset="0"/>
                          </a:rPr>
                        </m:ctrlPr>
                      </m:fPr>
                      <m:num>
                        <m:sSubSup>
                          <m:sSubSupPr>
                            <m:ctrlPr>
                              <a:rPr lang="en-US" sz="2000" i="1" smtClean="0">
                                <a:solidFill>
                                  <a:schemeClr val="accent6">
                                    <a:lumMod val="50000"/>
                                  </a:schemeClr>
                                </a:solidFill>
                                <a:latin typeface="Cambria Math" panose="02040503050406030204" pitchFamily="18" charset="0"/>
                              </a:rPr>
                            </m:ctrlPr>
                          </m:sSubSupPr>
                          <m:e>
                            <m:r>
                              <a:rPr lang="en-US" sz="2000" b="0" i="1" smtClean="0">
                                <a:solidFill>
                                  <a:schemeClr val="accent6">
                                    <a:lumMod val="50000"/>
                                  </a:schemeClr>
                                </a:solidFill>
                                <a:latin typeface="Cambria Math" panose="02040503050406030204" pitchFamily="18" charset="0"/>
                              </a:rPr>
                              <m:t>𝑉</m:t>
                            </m:r>
                          </m:e>
                          <m:sub>
                            <m:r>
                              <a:rPr lang="en-US" sz="2000" b="0" i="1" smtClean="0">
                                <a:solidFill>
                                  <a:schemeClr val="accent6">
                                    <a:lumMod val="50000"/>
                                  </a:schemeClr>
                                </a:solidFill>
                                <a:latin typeface="Cambria Math" panose="02040503050406030204" pitchFamily="18" charset="0"/>
                              </a:rPr>
                              <m:t>𝑐</m:t>
                            </m:r>
                          </m:sub>
                          <m:sup>
                            <m:r>
                              <a:rPr lang="en-US" sz="2000" b="0" i="1" smtClean="0">
                                <a:solidFill>
                                  <a:schemeClr val="accent6">
                                    <a:lumMod val="50000"/>
                                  </a:schemeClr>
                                </a:solidFill>
                                <a:latin typeface="Cambria Math" panose="02040503050406030204" pitchFamily="18" charset="0"/>
                              </a:rPr>
                              <m:t>2</m:t>
                            </m:r>
                          </m:sup>
                        </m:sSubSup>
                      </m:num>
                      <m:den>
                        <m:sSub>
                          <m:sSubPr>
                            <m:ctrlPr>
                              <a:rPr lang="en-US" sz="200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𝑅</m:t>
                            </m:r>
                          </m:e>
                          <m:sub>
                            <m:r>
                              <a:rPr lang="en-US" sz="2000" b="0" i="1" smtClean="0">
                                <a:solidFill>
                                  <a:schemeClr val="accent6">
                                    <a:lumMod val="50000"/>
                                  </a:schemeClr>
                                </a:solidFill>
                                <a:latin typeface="Cambria Math" panose="02040503050406030204" pitchFamily="18" charset="0"/>
                              </a:rPr>
                              <m:t>𝑐</m:t>
                            </m:r>
                          </m:sub>
                        </m:sSub>
                        <m:r>
                          <a:rPr lang="en-US" sz="2000" b="0" i="1" smtClean="0">
                            <a:solidFill>
                              <a:schemeClr val="accent6">
                                <a:lumMod val="50000"/>
                              </a:schemeClr>
                            </a:solidFill>
                            <a:latin typeface="Cambria Math" panose="02040503050406030204" pitchFamily="18" charset="0"/>
                          </a:rPr>
                          <m:t>/</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𝛽</m:t>
                        </m:r>
                      </m:den>
                    </m:f>
                  </m:oMath>
                </a14:m>
                <a:r>
                  <a:rPr lang="en-US" sz="2000" dirty="0"/>
                  <a:t>);</a:t>
                </a:r>
              </a:p>
              <a:p>
                <a:pPr marL="342900" indent="-342900">
                  <a:buFont typeface="Arial" panose="020B0604020202020204" pitchFamily="34" charset="0"/>
                  <a:buChar char="•"/>
                </a:pPr>
                <a:r>
                  <a:rPr lang="en-US" sz="2000" dirty="0"/>
                  <a:t>The WG is terminated by the cavity impedance</a:t>
                </a:r>
                <a:r>
                  <a:rPr lang="en-US" sz="2000" dirty="0">
                    <a:solidFill>
                      <a:srgbClr val="C00000"/>
                    </a:solidFill>
                  </a:rPr>
                  <a:t>*</a:t>
                </a:r>
                <a:r>
                  <a:rPr lang="en-US" sz="2000" dirty="0"/>
                  <a:t>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𝑍</m:t>
                        </m:r>
                      </m:e>
                      <m:sub>
                        <m:r>
                          <a:rPr lang="en-US" sz="2000" b="0" i="1" smtClean="0">
                            <a:solidFill>
                              <a:schemeClr val="accent6">
                                <a:lumMod val="50000"/>
                              </a:schemeClr>
                            </a:solidFill>
                            <a:latin typeface="Cambria Math" panose="02040503050406030204" pitchFamily="18" charset="0"/>
                          </a:rPr>
                          <m:t>0</m:t>
                        </m:r>
                      </m:sub>
                    </m:sSub>
                    <m:r>
                      <a:rPr lang="en-US" sz="2000" b="0" i="1" smtClean="0">
                        <a:solidFill>
                          <a:schemeClr val="accent6">
                            <a:lumMod val="50000"/>
                          </a:schemeClr>
                        </a:solidFill>
                        <a:latin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rPr>
                        </m:ctrlPr>
                      </m:fPr>
                      <m:num>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𝑅</m:t>
                            </m:r>
                          </m:e>
                          <m:sub>
                            <m:r>
                              <a:rPr lang="en-US" sz="2000" b="0" i="1" smtClean="0">
                                <a:solidFill>
                                  <a:schemeClr val="accent6">
                                    <a:lumMod val="50000"/>
                                  </a:schemeClr>
                                </a:solidFill>
                                <a:latin typeface="Cambria Math" panose="02040503050406030204" pitchFamily="18" charset="0"/>
                              </a:rPr>
                              <m:t>𝑐</m:t>
                            </m:r>
                          </m:sub>
                        </m:sSub>
                      </m:num>
                      <m:den>
                        <m:r>
                          <a:rPr lang="en-US" sz="2000" b="0" i="1" smtClean="0">
                            <a:solidFill>
                              <a:schemeClr val="accent6">
                                <a:lumMod val="50000"/>
                              </a:schemeClr>
                            </a:solidFill>
                            <a:latin typeface="Cambria Math" panose="02040503050406030204" pitchFamily="18" charset="0"/>
                          </a:rPr>
                          <m:t>1+</m:t>
                        </m:r>
                        <m:r>
                          <a:rPr lang="en-US" sz="2000" b="0" i="1" smtClean="0">
                            <a:solidFill>
                              <a:schemeClr val="accent6">
                                <a:lumMod val="50000"/>
                              </a:schemeClr>
                            </a:solidFill>
                            <a:latin typeface="Cambria Math" panose="02040503050406030204" pitchFamily="18" charset="0"/>
                          </a:rPr>
                          <m:t>𝑖</m:t>
                        </m:r>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𝑄</m:t>
                            </m:r>
                          </m:e>
                          <m:sub>
                            <m:r>
                              <a:rPr lang="en-US" sz="2000" b="0" i="1" smtClean="0">
                                <a:solidFill>
                                  <a:schemeClr val="accent6">
                                    <a:lumMod val="50000"/>
                                  </a:schemeClr>
                                </a:solidFill>
                                <a:latin typeface="Cambria Math" panose="02040503050406030204" pitchFamily="18" charset="0"/>
                              </a:rPr>
                              <m:t>0</m:t>
                            </m:r>
                          </m:sub>
                        </m:sSub>
                        <m:r>
                          <a:rPr lang="en-US" sz="2000" b="0" i="1" smtClean="0">
                            <a:solidFill>
                              <a:schemeClr val="accent6">
                                <a:lumMod val="50000"/>
                              </a:schemeClr>
                            </a:solidFill>
                            <a:latin typeface="Cambria Math" panose="02040503050406030204" pitchFamily="18" charset="0"/>
                          </a:rPr>
                          <m:t>𝑥</m:t>
                        </m:r>
                        <m:r>
                          <a:rPr lang="en-US" sz="2000" b="0" i="1" smtClean="0">
                            <a:solidFill>
                              <a:schemeClr val="accent6">
                                <a:lumMod val="50000"/>
                              </a:schemeClr>
                            </a:solidFill>
                            <a:latin typeface="Cambria Math" panose="02040503050406030204" pitchFamily="18" charset="0"/>
                          </a:rPr>
                          <m:t>  </m:t>
                        </m:r>
                      </m:den>
                    </m:f>
                  </m:oMath>
                </a14:m>
                <a:r>
                  <a:rPr lang="en-US" sz="2000" dirty="0">
                    <a:latin typeface="+mn-lt"/>
                  </a:rPr>
                  <a:t> in parallel to the beam impedance </a:t>
                </a:r>
                <a14:m>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𝑍</m:t>
                        </m:r>
                      </m:e>
                      <m:sub>
                        <m:r>
                          <a:rPr lang="en-US" sz="1800" b="0" i="1" smtClean="0">
                            <a:solidFill>
                              <a:schemeClr val="accent6">
                                <a:lumMod val="50000"/>
                              </a:schemeClr>
                            </a:solidFill>
                            <a:latin typeface="Cambria Math" panose="02040503050406030204" pitchFamily="18" charset="0"/>
                          </a:rPr>
                          <m:t>𝑏</m:t>
                        </m:r>
                      </m:sub>
                    </m:sSub>
                    <m:r>
                      <a:rPr lang="en-US" sz="1800" b="0" i="1" smtClean="0">
                        <a:solidFill>
                          <a:schemeClr val="accent6">
                            <a:lumMod val="50000"/>
                          </a:schemeClr>
                        </a:solidFill>
                        <a:latin typeface="Cambria Math" panose="02040503050406030204" pitchFamily="18" charset="0"/>
                      </a:rPr>
                      <m:t>= </m:t>
                    </m:r>
                    <m:f>
                      <m:fPr>
                        <m:ctrlPr>
                          <a:rPr lang="en-US" sz="1800" b="0" i="1" smtClean="0">
                            <a:solidFill>
                              <a:schemeClr val="accent6">
                                <a:lumMod val="50000"/>
                              </a:schemeClr>
                            </a:solidFill>
                            <a:latin typeface="Cambria Math" panose="02040503050406030204" pitchFamily="18" charset="0"/>
                          </a:rPr>
                        </m:ctrlPr>
                      </m:fPr>
                      <m:num>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𝑉</m:t>
                            </m:r>
                          </m:e>
                          <m:sub>
                            <m:r>
                              <a:rPr lang="en-US" sz="1800" b="0" i="1" smtClean="0">
                                <a:solidFill>
                                  <a:schemeClr val="accent6">
                                    <a:lumMod val="50000"/>
                                  </a:schemeClr>
                                </a:solidFill>
                                <a:latin typeface="Cambria Math" panose="02040503050406030204" pitchFamily="18" charset="0"/>
                              </a:rPr>
                              <m:t>𝑐</m:t>
                            </m:r>
                          </m:sub>
                        </m:sSub>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𝐼</m:t>
                            </m:r>
                          </m:e>
                          <m:sub>
                            <m:r>
                              <a:rPr lang="en-US" sz="1800" i="1">
                                <a:solidFill>
                                  <a:schemeClr val="accent6">
                                    <a:lumMod val="50000"/>
                                  </a:schemeClr>
                                </a:solidFill>
                                <a:latin typeface="Cambria Math" panose="02040503050406030204" pitchFamily="18" charset="0"/>
                              </a:rPr>
                              <m:t>𝑏</m:t>
                            </m:r>
                          </m:sub>
                        </m:sSub>
                        <m:sSup>
                          <m:sSupPr>
                            <m:ctrlPr>
                              <a:rPr lang="en-US" sz="1800"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𝑒</m:t>
                            </m:r>
                          </m:e>
                          <m:sup>
                            <m:r>
                              <a:rPr lang="en-US" sz="1800" i="1">
                                <a:solidFill>
                                  <a:schemeClr val="accent6">
                                    <a:lumMod val="50000"/>
                                  </a:schemeClr>
                                </a:solidFill>
                                <a:latin typeface="Cambria Math" panose="02040503050406030204" pitchFamily="18" charset="0"/>
                              </a:rPr>
                              <m:t>𝑖</m:t>
                            </m:r>
                            <m:r>
                              <a:rPr lang="en-US" sz="1800" i="1">
                                <a:solidFill>
                                  <a:schemeClr val="accent6">
                                    <a:lumMod val="50000"/>
                                  </a:schemeClr>
                                </a:solidFill>
                                <a:latin typeface="Cambria Math" panose="02040503050406030204" pitchFamily="18" charset="0"/>
                                <a:ea typeface="Cambria Math" panose="02040503050406030204" pitchFamily="18" charset="0"/>
                              </a:rPr>
                              <m:t>𝜑</m:t>
                            </m:r>
                          </m:sup>
                        </m:sSup>
                      </m:den>
                    </m:f>
                  </m:oMath>
                </a14:m>
                <a:r>
                  <a:rPr lang="en-US" sz="1800" dirty="0">
                    <a:solidFill>
                      <a:schemeClr val="accent6">
                        <a:lumMod val="50000"/>
                      </a:schemeClr>
                    </a:solidFill>
                    <a:latin typeface="+mn-lt"/>
                  </a:rPr>
                  <a:t>, </a:t>
                </a:r>
                <a14:m>
                  <m:oMath xmlns:m="http://schemas.openxmlformats.org/officeDocument/2006/math">
                    <m:r>
                      <a:rPr lang="en-US" sz="1800" i="1" smtClean="0">
                        <a:solidFill>
                          <a:schemeClr val="accent6">
                            <a:lumMod val="50000"/>
                          </a:schemeClr>
                        </a:solidFill>
                        <a:latin typeface="Cambria Math" panose="02040503050406030204" pitchFamily="18" charset="0"/>
                        <a:ea typeface="Cambria Math" panose="02040503050406030204" pitchFamily="18" charset="0"/>
                      </a:rPr>
                      <m:t>𝜑</m:t>
                    </m:r>
                    <m:r>
                      <a:rPr lang="en-US" sz="1800" b="0" i="1" smtClean="0">
                        <a:solidFill>
                          <a:schemeClr val="accent6">
                            <a:lumMod val="50000"/>
                          </a:schemeClr>
                        </a:solidFill>
                        <a:latin typeface="Cambria Math" panose="02040503050406030204" pitchFamily="18" charset="0"/>
                        <a:ea typeface="Cambria Math" panose="02040503050406030204" pitchFamily="18" charset="0"/>
                      </a:rPr>
                      <m:t> </m:t>
                    </m:r>
                  </m:oMath>
                </a14:m>
                <a:r>
                  <a:rPr lang="en-US" sz="2000" dirty="0">
                    <a:latin typeface="+mn-lt"/>
                  </a:rPr>
                  <a:t>is the beam phase versus the voltage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𝑐</m:t>
                        </m:r>
                      </m:sub>
                    </m:sSub>
                  </m:oMath>
                </a14:m>
                <a:r>
                  <a:rPr lang="en-US" sz="2000" dirty="0">
                    <a:latin typeface="+mn-lt"/>
                  </a:rPr>
                  <a:t>.</a:t>
                </a:r>
              </a:p>
              <a:p>
                <a:pPr marL="342900" indent="-342900">
                  <a:buFont typeface="Arial" panose="020B0604020202020204" pitchFamily="34" charset="0"/>
                  <a:buChar char="•"/>
                </a:pPr>
                <a:r>
                  <a:rPr lang="en-US" sz="2000" dirty="0">
                    <a:latin typeface="+mn-lt"/>
                  </a:rPr>
                  <a:t>The total load impedance is </a:t>
                </a:r>
                <a14:m>
                  <m:oMath xmlns:m="http://schemas.openxmlformats.org/officeDocument/2006/math">
                    <m:r>
                      <a:rPr lang="en-US" sz="1800" i="1">
                        <a:solidFill>
                          <a:schemeClr val="accent6">
                            <a:lumMod val="50000"/>
                          </a:schemeClr>
                        </a:solidFill>
                        <a:latin typeface="Cambria Math" panose="02040503050406030204" pitchFamily="18" charset="0"/>
                      </a:rPr>
                      <m:t>𝑍</m:t>
                    </m:r>
                    <m:r>
                      <a:rPr lang="en-US" sz="1800" b="0" i="1" smtClean="0">
                        <a:solidFill>
                          <a:schemeClr val="accent6">
                            <a:lumMod val="50000"/>
                          </a:schemeClr>
                        </a:solidFill>
                        <a:latin typeface="Cambria Math" panose="02040503050406030204" pitchFamily="18" charset="0"/>
                      </a:rPr>
                      <m:t>=</m:t>
                    </m:r>
                    <m:sSup>
                      <m:sSupPr>
                        <m:ctrlPr>
                          <a:rPr lang="en-US" sz="1800" b="0" i="1" smtClean="0">
                            <a:solidFill>
                              <a:schemeClr val="accent6">
                                <a:lumMod val="50000"/>
                              </a:schemeClr>
                            </a:solidFill>
                            <a:latin typeface="Cambria Math" panose="02040503050406030204" pitchFamily="18" charset="0"/>
                          </a:rPr>
                        </m:ctrlPr>
                      </m:sSupPr>
                      <m:e>
                        <m:d>
                          <m:dPr>
                            <m:ctrlPr>
                              <a:rPr lang="en-US" sz="1800" b="0" i="1" smtClean="0">
                                <a:solidFill>
                                  <a:schemeClr val="accent6">
                                    <a:lumMod val="50000"/>
                                  </a:schemeClr>
                                </a:solidFill>
                                <a:latin typeface="Cambria Math" panose="02040503050406030204" pitchFamily="18" charset="0"/>
                              </a:rPr>
                            </m:ctrlPr>
                          </m:dPr>
                          <m:e>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𝑍</m:t>
                                    </m:r>
                                  </m:e>
                                  <m:sub>
                                    <m:r>
                                      <a:rPr lang="en-US" sz="1800" i="1">
                                        <a:solidFill>
                                          <a:schemeClr val="accent6">
                                            <a:lumMod val="50000"/>
                                          </a:schemeClr>
                                        </a:solidFill>
                                        <a:latin typeface="Cambria Math" panose="02040503050406030204" pitchFamily="18" charset="0"/>
                                      </a:rPr>
                                      <m:t>0</m:t>
                                    </m:r>
                                  </m:sub>
                                </m:sSub>
                              </m:den>
                            </m:f>
                            <m:r>
                              <a:rPr lang="en-US" sz="1800" i="1">
                                <a:solidFill>
                                  <a:schemeClr val="accent6">
                                    <a:lumMod val="50000"/>
                                  </a:schemeClr>
                                </a:solidFill>
                                <a:latin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𝑍</m:t>
                                    </m:r>
                                  </m:e>
                                  <m:sub>
                                    <m:r>
                                      <a:rPr lang="en-US" sz="1800" i="1">
                                        <a:solidFill>
                                          <a:schemeClr val="accent6">
                                            <a:lumMod val="50000"/>
                                          </a:schemeClr>
                                        </a:solidFill>
                                        <a:latin typeface="Cambria Math" panose="02040503050406030204" pitchFamily="18" charset="0"/>
                                      </a:rPr>
                                      <m:t>𝑏</m:t>
                                    </m:r>
                                  </m:sub>
                                </m:sSub>
                              </m:den>
                            </m:f>
                          </m:e>
                        </m:d>
                      </m:e>
                      <m:sup>
                        <m:r>
                          <a:rPr lang="en-US" sz="1800" b="0" i="1" smtClean="0">
                            <a:solidFill>
                              <a:schemeClr val="accent6">
                                <a:lumMod val="50000"/>
                              </a:schemeClr>
                            </a:solidFill>
                            <a:latin typeface="Cambria Math" panose="02040503050406030204" pitchFamily="18" charset="0"/>
                          </a:rPr>
                          <m:t>−1</m:t>
                        </m:r>
                      </m:sup>
                    </m:sSup>
                    <m:r>
                      <a:rPr lang="en-US" sz="1800" i="1">
                        <a:solidFill>
                          <a:schemeClr val="accent6">
                            <a:lumMod val="50000"/>
                          </a:schemeClr>
                        </a:solidFill>
                        <a:latin typeface="Cambria Math" panose="02040503050406030204" pitchFamily="18" charset="0"/>
                      </a:rPr>
                      <m:t>=</m:t>
                    </m:r>
                    <m:sSup>
                      <m:sSupPr>
                        <m:ctrlPr>
                          <a:rPr lang="en-US" sz="1800" i="1" smtClean="0">
                            <a:solidFill>
                              <a:schemeClr val="accent6">
                                <a:lumMod val="50000"/>
                              </a:schemeClr>
                            </a:solidFill>
                            <a:latin typeface="Cambria Math" panose="02040503050406030204" pitchFamily="18" charset="0"/>
                          </a:rPr>
                        </m:ctrlPr>
                      </m:sSupPr>
                      <m:e>
                        <m:d>
                          <m:dPr>
                            <m:ctrlPr>
                              <a:rPr lang="en-US" sz="1800" i="1" smtClean="0">
                                <a:solidFill>
                                  <a:schemeClr val="accent6">
                                    <a:lumMod val="50000"/>
                                  </a:schemeClr>
                                </a:solidFill>
                                <a:latin typeface="Cambria Math" panose="02040503050406030204" pitchFamily="18" charset="0"/>
                              </a:rPr>
                            </m:ctrlPr>
                          </m:dPr>
                          <m:e>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r>
                                  <a:rPr lang="en-US" sz="1800" i="1">
                                    <a:solidFill>
                                      <a:schemeClr val="accent6">
                                        <a:lumMod val="50000"/>
                                      </a:schemeClr>
                                    </a:solidFill>
                                    <a:latin typeface="Cambria Math" panose="02040503050406030204" pitchFamily="18" charset="0"/>
                                  </a:rPr>
                                  <m:t>𝑖</m:t>
                                </m:r>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0</m:t>
                                    </m:r>
                                  </m:sub>
                                </m:sSub>
                                <m:r>
                                  <a:rPr lang="en-US" sz="1800" i="1">
                                    <a:solidFill>
                                      <a:schemeClr val="accent6">
                                        <a:lumMod val="50000"/>
                                      </a:schemeClr>
                                    </a:solidFill>
                                    <a:latin typeface="Cambria Math" panose="02040503050406030204" pitchFamily="18" charset="0"/>
                                  </a:rPr>
                                  <m:t>𝑥</m:t>
                                </m:r>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𝑅</m:t>
                                    </m:r>
                                  </m:e>
                                  <m:sub>
                                    <m:r>
                                      <a:rPr lang="en-US" sz="1800" i="1">
                                        <a:solidFill>
                                          <a:schemeClr val="accent6">
                                            <a:lumMod val="50000"/>
                                          </a:schemeClr>
                                        </a:solidFill>
                                        <a:latin typeface="Cambria Math" panose="02040503050406030204" pitchFamily="18" charset="0"/>
                                      </a:rPr>
                                      <m:t>𝑐</m:t>
                                    </m:r>
                                  </m:sub>
                                </m:sSub>
                              </m:den>
                            </m:f>
                            <m:r>
                              <a:rPr lang="en-US" sz="1800" i="1">
                                <a:solidFill>
                                  <a:schemeClr val="accent6">
                                    <a:lumMod val="50000"/>
                                  </a:schemeClr>
                                </a:solidFill>
                                <a:latin typeface="Cambria Math" panose="02040503050406030204" pitchFamily="18" charset="0"/>
                              </a:rPr>
                              <m:t> </m:t>
                            </m:r>
                            <m:r>
                              <m:rPr>
                                <m:nor/>
                              </m:rPr>
                              <a:rPr lang="en-US" sz="1800" dirty="0">
                                <a:solidFill>
                                  <a:schemeClr val="accent6">
                                    <a:lumMod val="50000"/>
                                  </a:schemeClr>
                                </a:solidFill>
                              </a:rPr>
                              <m:t>+ </m:t>
                            </m:r>
                            <m:f>
                              <m:fPr>
                                <m:ctrlPr>
                                  <a:rPr lang="en-US" sz="1800" i="1">
                                    <a:solidFill>
                                      <a:schemeClr val="accent6">
                                        <a:lumMod val="50000"/>
                                      </a:schemeClr>
                                    </a:solidFill>
                                    <a:latin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𝐼</m:t>
                                    </m:r>
                                  </m:e>
                                  <m:sub>
                                    <m:r>
                                      <a:rPr lang="en-US" sz="1800" i="1">
                                        <a:solidFill>
                                          <a:schemeClr val="accent6">
                                            <a:lumMod val="50000"/>
                                          </a:schemeClr>
                                        </a:solidFill>
                                        <a:latin typeface="Cambria Math" panose="02040503050406030204" pitchFamily="18" charset="0"/>
                                      </a:rPr>
                                      <m:t>𝑏</m:t>
                                    </m:r>
                                  </m:sub>
                                </m:sSub>
                                <m:sSup>
                                  <m:sSupPr>
                                    <m:ctrlPr>
                                      <a:rPr lang="en-US" sz="1800"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𝑒</m:t>
                                    </m:r>
                                  </m:e>
                                  <m:sup>
                                    <m:r>
                                      <a:rPr lang="en-US" sz="1800" i="1">
                                        <a:solidFill>
                                          <a:schemeClr val="accent6">
                                            <a:lumMod val="50000"/>
                                          </a:schemeClr>
                                        </a:solidFill>
                                        <a:latin typeface="Cambria Math" panose="02040503050406030204" pitchFamily="18" charset="0"/>
                                      </a:rPr>
                                      <m:t>𝑖</m:t>
                                    </m:r>
                                    <m:r>
                                      <a:rPr lang="en-US" sz="1800" i="1">
                                        <a:solidFill>
                                          <a:schemeClr val="accent6">
                                            <a:lumMod val="50000"/>
                                          </a:schemeClr>
                                        </a:solidFill>
                                        <a:latin typeface="Cambria Math" panose="02040503050406030204" pitchFamily="18" charset="0"/>
                                        <a:ea typeface="Cambria Math" panose="02040503050406030204" pitchFamily="18" charset="0"/>
                                      </a:rPr>
                                      <m:t>𝜑</m:t>
                                    </m:r>
                                  </m:sup>
                                </m:sSup>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𝑉</m:t>
                                    </m:r>
                                  </m:e>
                                  <m:sub>
                                    <m:r>
                                      <a:rPr lang="en-US" sz="1800" i="1">
                                        <a:solidFill>
                                          <a:schemeClr val="accent6">
                                            <a:lumMod val="50000"/>
                                          </a:schemeClr>
                                        </a:solidFill>
                                        <a:latin typeface="Cambria Math" panose="02040503050406030204" pitchFamily="18" charset="0"/>
                                      </a:rPr>
                                      <m:t>𝑐</m:t>
                                    </m:r>
                                  </m:sub>
                                </m:sSub>
                              </m:den>
                            </m:f>
                          </m:e>
                        </m:d>
                      </m:e>
                      <m:sup>
                        <m:r>
                          <a:rPr lang="en-US" sz="1800" b="0" i="1" smtClean="0">
                            <a:solidFill>
                              <a:schemeClr val="accent6">
                                <a:lumMod val="50000"/>
                              </a:schemeClr>
                            </a:solidFill>
                            <a:latin typeface="Cambria Math" panose="02040503050406030204" pitchFamily="18" charset="0"/>
                          </a:rPr>
                          <m:t>−1</m:t>
                        </m:r>
                      </m:sup>
                    </m:sSup>
                  </m:oMath>
                </a14:m>
                <a:r>
                  <a:rPr lang="en-US" sz="2000" dirty="0">
                    <a:latin typeface="+mn-lt"/>
                  </a:rPr>
                  <a:t>.</a:t>
                </a:r>
              </a:p>
              <a:p>
                <a:pPr marL="342900" indent="-342900">
                  <a:buFont typeface="Arial" panose="020B0604020202020204" pitchFamily="34" charset="0"/>
                  <a:buChar char="•"/>
                </a:pPr>
                <a:r>
                  <a:rPr lang="en-US" sz="2000" dirty="0">
                    <a:latin typeface="+mn-lt"/>
                  </a:rPr>
                  <a:t>Reflection for this load is </a:t>
                </a:r>
                <a14:m>
                  <m:oMath xmlns:m="http://schemas.openxmlformats.org/officeDocument/2006/math">
                    <m:r>
                      <m:rPr>
                        <m:sty m:val="p"/>
                      </m:rPr>
                      <a:rPr lang="el-GR" sz="2000" i="1" smtClean="0">
                        <a:solidFill>
                          <a:schemeClr val="accent6">
                            <a:lumMod val="50000"/>
                          </a:schemeClr>
                        </a:solidFill>
                        <a:latin typeface="Cambria Math" panose="02040503050406030204" pitchFamily="18" charset="0"/>
                        <a:ea typeface="Cambria Math" panose="02040503050406030204" pitchFamily="18" charset="0"/>
                      </a:rPr>
                      <m:t>Γ</m:t>
                    </m:r>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𝑉</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𝑟𝑒𝑓</m:t>
                            </m:r>
                          </m:sub>
                        </m:sSub>
                      </m:num>
                      <m:den>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𝑉</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𝑓𝑜𝑟𝑤</m:t>
                            </m:r>
                          </m:sub>
                        </m:sSub>
                      </m:den>
                    </m:f>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ea typeface="Cambria Math" panose="02040503050406030204" pitchFamily="18" charset="0"/>
                          </a:rPr>
                          <m:t>𝑍</m:t>
                        </m:r>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𝑍</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𝑊𝐺</m:t>
                            </m:r>
                          </m:sub>
                        </m:sSub>
                      </m:num>
                      <m:den>
                        <m:r>
                          <a:rPr lang="en-US" sz="2000" i="1">
                            <a:solidFill>
                              <a:schemeClr val="accent6">
                                <a:lumMod val="50000"/>
                              </a:schemeClr>
                            </a:solidFill>
                            <a:latin typeface="Cambria Math" panose="02040503050406030204" pitchFamily="18" charset="0"/>
                            <a:ea typeface="Cambria Math" panose="02040503050406030204" pitchFamily="18" charset="0"/>
                          </a:rPr>
                          <m:t>𝑍</m:t>
                        </m:r>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𝑍</m:t>
                            </m:r>
                          </m:e>
                          <m:sub>
                            <m:r>
                              <a:rPr lang="en-US" sz="2000" i="1">
                                <a:solidFill>
                                  <a:schemeClr val="accent6">
                                    <a:lumMod val="50000"/>
                                  </a:schemeClr>
                                </a:solidFill>
                                <a:latin typeface="Cambria Math" panose="02040503050406030204" pitchFamily="18" charset="0"/>
                                <a:ea typeface="Cambria Math" panose="02040503050406030204" pitchFamily="18" charset="0"/>
                              </a:rPr>
                              <m:t>𝑊𝐺</m:t>
                            </m:r>
                          </m:sub>
                        </m:sSub>
                      </m:den>
                    </m:f>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ea typeface="Cambria Math" panose="02040503050406030204" pitchFamily="18" charset="0"/>
                          </a:rPr>
                          <m:t>1−</m:t>
                        </m:r>
                        <m:f>
                          <m:fPr>
                            <m:type m:val="skw"/>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𝑍</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𝑊𝐺</m:t>
                                </m:r>
                              </m:sub>
                            </m:sSub>
                          </m:num>
                          <m:den>
                            <m:r>
                              <a:rPr lang="en-US" sz="2000" b="0" i="1" smtClean="0">
                                <a:solidFill>
                                  <a:schemeClr val="accent6">
                                    <a:lumMod val="50000"/>
                                  </a:schemeClr>
                                </a:solidFill>
                                <a:latin typeface="Cambria Math" panose="02040503050406030204" pitchFamily="18" charset="0"/>
                                <a:ea typeface="Cambria Math" panose="02040503050406030204" pitchFamily="18" charset="0"/>
                              </a:rPr>
                              <m:t>𝑍</m:t>
                            </m:r>
                          </m:den>
                        </m:f>
                      </m:num>
                      <m:den>
                        <m:r>
                          <a:rPr lang="en-US" sz="2000" i="1">
                            <a:solidFill>
                              <a:schemeClr val="accent6">
                                <a:lumMod val="50000"/>
                              </a:schemeClr>
                            </a:solidFill>
                            <a:latin typeface="Cambria Math" panose="02040503050406030204" pitchFamily="18" charset="0"/>
                            <a:ea typeface="Cambria Math" panose="02040503050406030204" pitchFamily="18" charset="0"/>
                          </a:rPr>
                          <m:t>1</m:t>
                        </m:r>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f>
                          <m:fPr>
                            <m:type m:val="skw"/>
                            <m:ctrlPr>
                              <a:rPr lang="en-US" sz="200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𝑍</m:t>
                                </m:r>
                              </m:e>
                              <m:sub>
                                <m:r>
                                  <a:rPr lang="en-US" sz="2000" i="1">
                                    <a:solidFill>
                                      <a:schemeClr val="accent6">
                                        <a:lumMod val="50000"/>
                                      </a:schemeClr>
                                    </a:solidFill>
                                    <a:latin typeface="Cambria Math" panose="02040503050406030204" pitchFamily="18" charset="0"/>
                                    <a:ea typeface="Cambria Math" panose="02040503050406030204" pitchFamily="18" charset="0"/>
                                  </a:rPr>
                                  <m:t>𝑊𝐺</m:t>
                                </m:r>
                              </m:sub>
                            </m:sSub>
                          </m:num>
                          <m:den>
                            <m:r>
                              <a:rPr lang="en-US" sz="2000" i="1">
                                <a:solidFill>
                                  <a:schemeClr val="accent6">
                                    <a:lumMod val="50000"/>
                                  </a:schemeClr>
                                </a:solidFill>
                                <a:latin typeface="Cambria Math" panose="02040503050406030204" pitchFamily="18" charset="0"/>
                                <a:ea typeface="Cambria Math" panose="02040503050406030204" pitchFamily="18" charset="0"/>
                              </a:rPr>
                              <m:t>𝑍</m:t>
                            </m:r>
                          </m:den>
                        </m:f>
                      </m:den>
                    </m:f>
                  </m:oMath>
                </a14:m>
                <a:r>
                  <a:rPr lang="en-US" sz="2000" dirty="0">
                    <a:solidFill>
                      <a:schemeClr val="accent6">
                        <a:lumMod val="50000"/>
                      </a:schemeClr>
                    </a:solidFill>
                    <a:latin typeface="+mn-lt"/>
                  </a:rPr>
                  <a:t> .</a:t>
                </a:r>
              </a:p>
              <a:p>
                <a:pPr marL="342900" indent="-342900">
                  <a:buFont typeface="Arial" panose="020B0604020202020204" pitchFamily="34" charset="0"/>
                  <a:buChar char="•"/>
                </a:pPr>
                <a:r>
                  <a:rPr lang="en-US" sz="2000" dirty="0">
                    <a:latin typeface="+mn-lt"/>
                  </a:rPr>
                  <a:t>The cavity voltage is </a:t>
                </a:r>
                <a14:m>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𝑉</m:t>
                        </m:r>
                      </m:e>
                      <m:sub>
                        <m:r>
                          <a:rPr lang="en-US" sz="1800" b="0" i="1" smtClean="0">
                            <a:solidFill>
                              <a:schemeClr val="accent6">
                                <a:lumMod val="50000"/>
                              </a:schemeClr>
                            </a:solidFill>
                            <a:latin typeface="Cambria Math" panose="02040503050406030204" pitchFamily="18" charset="0"/>
                          </a:rPr>
                          <m:t>𝑐</m:t>
                        </m:r>
                      </m:sub>
                    </m:sSub>
                    <m:r>
                      <a:rPr lang="en-US" sz="1800" b="0" i="1" smtClean="0">
                        <a:solidFill>
                          <a:schemeClr val="accent6">
                            <a:lumMod val="50000"/>
                          </a:schemeClr>
                        </a:solidFill>
                        <a:latin typeface="Cambria Math" panose="02040503050406030204" pitchFamily="18" charset="0"/>
                      </a:rPr>
                      <m:t>=</m:t>
                    </m:r>
                  </m:oMath>
                </a14:m>
                <a:r>
                  <a:rPr lang="en-US" sz="1800" dirty="0">
                    <a:solidFill>
                      <a:schemeClr val="accent6">
                        <a:lumMod val="50000"/>
                      </a:schemeClr>
                    </a:solidFill>
                    <a:latin typeface="+mn-lt"/>
                  </a:rPr>
                  <a:t> </a:t>
                </a:r>
                <a14:m>
                  <m:oMath xmlns:m="http://schemas.openxmlformats.org/officeDocument/2006/math">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𝑉</m:t>
                        </m:r>
                      </m:e>
                      <m:sub>
                        <m:r>
                          <a:rPr lang="en-US" sz="1800" i="1">
                            <a:solidFill>
                              <a:schemeClr val="accent6">
                                <a:lumMod val="50000"/>
                              </a:schemeClr>
                            </a:solidFill>
                            <a:latin typeface="Cambria Math" panose="02040503050406030204" pitchFamily="18" charset="0"/>
                            <a:ea typeface="Cambria Math" panose="02040503050406030204" pitchFamily="18" charset="0"/>
                          </a:rPr>
                          <m:t>𝑟𝑒𝑓</m:t>
                        </m:r>
                      </m:sub>
                    </m:sSub>
                  </m:oMath>
                </a14:m>
                <a:r>
                  <a:rPr lang="en-US" sz="1800" dirty="0">
                    <a:solidFill>
                      <a:schemeClr val="accent6">
                        <a:lumMod val="50000"/>
                      </a:schemeClr>
                    </a:solidFill>
                    <a:latin typeface="+mn-lt"/>
                  </a:rPr>
                  <a:t>+</a:t>
                </a:r>
                <a:r>
                  <a:rPr lang="en-US" sz="1800" dirty="0">
                    <a:solidFill>
                      <a:schemeClr val="accent6">
                        <a:lumMod val="50000"/>
                      </a:schemeClr>
                    </a:solidFill>
                    <a:ea typeface="Cambria Math" panose="02040503050406030204" pitchFamily="18" charset="0"/>
                  </a:rPr>
                  <a:t> </a:t>
                </a:r>
                <a14:m>
                  <m:oMath xmlns:m="http://schemas.openxmlformats.org/officeDocument/2006/math">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𝑉</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𝑓𝑜𝑟𝑤</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oMath>
                </a14:m>
                <a:r>
                  <a:rPr lang="en-US" sz="1800" dirty="0">
                    <a:solidFill>
                      <a:schemeClr val="accent6">
                        <a:lumMod val="50000"/>
                      </a:schemeClr>
                    </a:solidFill>
                    <a:ea typeface="Cambria Math" panose="02040503050406030204" pitchFamily="18" charset="0"/>
                  </a:rPr>
                  <a:t> </a:t>
                </a:r>
                <a14:m>
                  <m:oMath xmlns:m="http://schemas.openxmlformats.org/officeDocument/2006/math">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𝑉</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𝑓𝑜𝑟𝑤</m:t>
                        </m:r>
                      </m:sub>
                    </m:sSub>
                    <m:d>
                      <m:d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r>
                          <m:rPr>
                            <m:sty m:val="p"/>
                          </m:rPr>
                          <a:rPr lang="el-GR" sz="1800" b="0" i="1" smtClean="0">
                            <a:solidFill>
                              <a:schemeClr val="accent6">
                                <a:lumMod val="50000"/>
                              </a:schemeClr>
                            </a:solidFill>
                            <a:latin typeface="Cambria Math" panose="02040503050406030204" pitchFamily="18" charset="0"/>
                            <a:ea typeface="Cambria Math" panose="02040503050406030204" pitchFamily="18" charset="0"/>
                          </a:rPr>
                          <m:t>Γ</m:t>
                        </m:r>
                      </m:e>
                    </m:d>
                  </m:oMath>
                </a14:m>
                <a:r>
                  <a:rPr lang="en-US" sz="1800" dirty="0">
                    <a:solidFill>
                      <a:schemeClr val="accent6">
                        <a:lumMod val="50000"/>
                      </a:schemeClr>
                    </a:solidFill>
                    <a:latin typeface="+mn-lt"/>
                  </a:rPr>
                  <a:t> = </a:t>
                </a:r>
                <a14:m>
                  <m:oMath xmlns:m="http://schemas.openxmlformats.org/officeDocument/2006/math">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𝑉</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𝑓𝑜𝑟𝑤</m:t>
                        </m:r>
                      </m:sub>
                    </m:sSub>
                    <m:f>
                      <m:f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ea typeface="Cambria Math" panose="02040503050406030204" pitchFamily="18" charset="0"/>
                          </a:rPr>
                          <m:t>2</m:t>
                        </m:r>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f>
                          <m:fPr>
                            <m:type m:val="skw"/>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𝑊𝐺</m:t>
                                </m:r>
                              </m:sub>
                            </m:sSub>
                          </m:num>
                          <m:den>
                            <m:r>
                              <a:rPr lang="en-US" sz="1800" i="1">
                                <a:solidFill>
                                  <a:schemeClr val="accent6">
                                    <a:lumMod val="50000"/>
                                  </a:schemeClr>
                                </a:solidFill>
                                <a:latin typeface="Cambria Math" panose="02040503050406030204" pitchFamily="18" charset="0"/>
                                <a:ea typeface="Cambria Math" panose="02040503050406030204" pitchFamily="18" charset="0"/>
                              </a:rPr>
                              <m:t>𝑍</m:t>
                            </m:r>
                          </m:den>
                        </m:f>
                      </m:den>
                    </m:f>
                  </m:oMath>
                </a14:m>
                <a:r>
                  <a:rPr lang="en-US" sz="2000" dirty="0">
                    <a:solidFill>
                      <a:schemeClr val="accent6">
                        <a:lumMod val="50000"/>
                      </a:schemeClr>
                    </a:solidFill>
                    <a:latin typeface="+mn-lt"/>
                  </a:rPr>
                  <a:t> </a:t>
                </a:r>
                <a:r>
                  <a:rPr lang="en-US" sz="2000" dirty="0">
                    <a:latin typeface="+mn-lt"/>
                  </a:rPr>
                  <a:t> and</a:t>
                </a:r>
              </a:p>
              <a:p>
                <a:endParaRPr lang="en-US" sz="2000" dirty="0">
                  <a:latin typeface="+mn-lt"/>
                </a:endParaRPr>
              </a:p>
              <a:p>
                <a:endParaRPr lang="en-US" sz="2000" dirty="0">
                  <a:latin typeface="+mn-lt"/>
                </a:endParaRPr>
              </a:p>
            </p:txBody>
          </p:sp>
        </mc:Choice>
        <mc:Fallback xmlns="">
          <p:sp>
            <p:nvSpPr>
              <p:cNvPr id="28" name="TextBox 27">
                <a:extLst>
                  <a:ext uri="{FF2B5EF4-FFF2-40B4-BE49-F238E27FC236}">
                    <a16:creationId xmlns:a16="http://schemas.microsoft.com/office/drawing/2014/main" id="{A99FCA3A-9D84-43C6-9658-351BAD0F1E49}"/>
                  </a:ext>
                </a:extLst>
              </p:cNvPr>
              <p:cNvSpPr txBox="1">
                <a:spLocks noRot="1" noChangeAspect="1" noMove="1" noResize="1" noEditPoints="1" noAdjustHandles="1" noChangeArrowheads="1" noChangeShapeType="1" noTextEdit="1"/>
              </p:cNvSpPr>
              <p:nvPr/>
            </p:nvSpPr>
            <p:spPr>
              <a:xfrm>
                <a:off x="0" y="2788891"/>
                <a:ext cx="9144001" cy="3904595"/>
              </a:xfrm>
              <a:prstGeom prst="rect">
                <a:avLst/>
              </a:prstGeom>
              <a:blipFill>
                <a:blip r:embed="rId5"/>
                <a:stretch>
                  <a:fillRect l="-600"/>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C4E87FE3-97A0-45E4-98F6-E7E4ECD23563}"/>
              </a:ext>
            </a:extLst>
          </p:cNvPr>
          <p:cNvSpPr txBox="1"/>
          <p:nvPr/>
        </p:nvSpPr>
        <p:spPr>
          <a:xfrm>
            <a:off x="1137244" y="2628528"/>
            <a:ext cx="3858813" cy="369332"/>
          </a:xfrm>
          <a:prstGeom prst="rect">
            <a:avLst/>
          </a:prstGeom>
          <a:noFill/>
        </p:spPr>
        <p:txBody>
          <a:bodyPr wrap="none" rtlCol="0">
            <a:spAutoFit/>
          </a:bodyPr>
          <a:lstStyle/>
          <a:p>
            <a:r>
              <a:rPr lang="en-US" sz="1800" dirty="0"/>
              <a:t>WG                    Cavity                      Beam</a:t>
            </a:r>
          </a:p>
        </p:txBody>
      </p:sp>
      <p:sp>
        <p:nvSpPr>
          <p:cNvPr id="30" name="TextBox 29">
            <a:extLst>
              <a:ext uri="{FF2B5EF4-FFF2-40B4-BE49-F238E27FC236}">
                <a16:creationId xmlns:a16="http://schemas.microsoft.com/office/drawing/2014/main" id="{D9BCD11A-B921-4238-B223-2DBEB7C197B2}"/>
              </a:ext>
            </a:extLst>
          </p:cNvPr>
          <p:cNvSpPr txBox="1"/>
          <p:nvPr/>
        </p:nvSpPr>
        <p:spPr>
          <a:xfrm>
            <a:off x="4484047" y="1604749"/>
            <a:ext cx="407484" cy="461665"/>
          </a:xfrm>
          <a:prstGeom prst="rect">
            <a:avLst/>
          </a:prstGeom>
          <a:noFill/>
        </p:spPr>
        <p:txBody>
          <a:bodyPr wrap="none" rtlCol="0">
            <a:spAutoFit/>
          </a:bodyPr>
          <a:lstStyle/>
          <a:p>
            <a:r>
              <a:rPr lang="en-US" dirty="0"/>
              <a:t>~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9888323-FFA1-41F9-A8CC-E98D4E1B698D}"/>
                  </a:ext>
                </a:extLst>
              </p:cNvPr>
              <p:cNvSpPr txBox="1"/>
              <p:nvPr/>
            </p:nvSpPr>
            <p:spPr>
              <a:xfrm>
                <a:off x="374639" y="5808537"/>
                <a:ext cx="3194144" cy="514243"/>
              </a:xfrm>
              <a:prstGeom prst="rect">
                <a:avLst/>
              </a:prstGeom>
              <a:noFill/>
            </p:spPr>
            <p:txBody>
              <a:bodyPr wrap="none" rtlCol="0">
                <a:spAutoFit/>
              </a:bodyPr>
              <a:lstStyle/>
              <a:p>
                <a14:m>
                  <m:oMath xmlns:m="http://schemas.openxmlformats.org/officeDocument/2006/math">
                    <m:sSub>
                      <m:sSub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𝑉</m:t>
                        </m:r>
                      </m:e>
                      <m:sub>
                        <m:r>
                          <a:rPr lang="en-US" sz="1800" i="1">
                            <a:solidFill>
                              <a:schemeClr val="accent6">
                                <a:lumMod val="50000"/>
                              </a:schemeClr>
                            </a:solidFill>
                            <a:latin typeface="Cambria Math" panose="02040503050406030204" pitchFamily="18" charset="0"/>
                            <a:ea typeface="Cambria Math" panose="02040503050406030204" pitchFamily="18" charset="0"/>
                          </a:rPr>
                          <m:t>𝑓𝑜𝑟𝑤</m:t>
                        </m:r>
                      </m:sub>
                    </m:sSub>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𝑉</m:t>
                            </m:r>
                          </m:e>
                          <m:sub>
                            <m:r>
                              <a:rPr lang="en-US" sz="1800" i="1">
                                <a:solidFill>
                                  <a:schemeClr val="accent6">
                                    <a:lumMod val="50000"/>
                                  </a:schemeClr>
                                </a:solidFill>
                                <a:latin typeface="Cambria Math" panose="02040503050406030204" pitchFamily="18" charset="0"/>
                              </a:rPr>
                              <m:t>𝑐</m:t>
                            </m:r>
                          </m:sub>
                        </m:sSub>
                      </m:num>
                      <m:den>
                        <m:d>
                          <m:dPr>
                            <m:ctrlPr>
                              <a:rPr lang="en-US" sz="1800" i="1">
                                <a:solidFill>
                                  <a:schemeClr val="accent6">
                                    <a:lumMod val="50000"/>
                                  </a:schemeClr>
                                </a:solidFill>
                                <a:latin typeface="Cambria Math" panose="02040503050406030204" pitchFamily="18" charset="0"/>
                                <a:ea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r>
                              <m:rPr>
                                <m:sty m:val="p"/>
                              </m:rPr>
                              <a:rPr lang="el-GR" sz="1800" i="1">
                                <a:solidFill>
                                  <a:schemeClr val="accent6">
                                    <a:lumMod val="50000"/>
                                  </a:schemeClr>
                                </a:solidFill>
                                <a:latin typeface="Cambria Math" panose="02040503050406030204" pitchFamily="18" charset="0"/>
                                <a:ea typeface="Cambria Math" panose="02040503050406030204" pitchFamily="18" charset="0"/>
                              </a:rPr>
                              <m:t>Γ</m:t>
                            </m:r>
                          </m:e>
                        </m:d>
                      </m:den>
                    </m:f>
                  </m:oMath>
                </a14:m>
                <a:r>
                  <a:rPr lang="en-US" sz="1800" dirty="0">
                    <a:solidFill>
                      <a:schemeClr val="accent6">
                        <a:lumMod val="50000"/>
                      </a:schemeClr>
                    </a:solidFill>
                  </a:rPr>
                  <a:t> = </a:t>
                </a:r>
                <a14:m>
                  <m:oMath xmlns:m="http://schemas.openxmlformats.org/officeDocument/2006/math">
                    <m:f>
                      <m:fPr>
                        <m:ctrlPr>
                          <a:rPr lang="en-US" sz="1800" i="1" smtClean="0">
                            <a:solidFill>
                              <a:schemeClr val="accent6">
                                <a:lumMod val="50000"/>
                              </a:schemeClr>
                            </a:solidFill>
                            <a:latin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𝑉</m:t>
                            </m:r>
                          </m:e>
                          <m:sub>
                            <m:r>
                              <a:rPr lang="en-US" sz="1800" i="1">
                                <a:solidFill>
                                  <a:schemeClr val="accent6">
                                    <a:lumMod val="50000"/>
                                  </a:schemeClr>
                                </a:solidFill>
                                <a:latin typeface="Cambria Math" panose="02040503050406030204" pitchFamily="18" charset="0"/>
                              </a:rPr>
                              <m:t>𝑐</m:t>
                            </m:r>
                          </m:sub>
                        </m:sSub>
                      </m:num>
                      <m:den>
                        <m:r>
                          <a:rPr lang="en-US" sz="1800" b="0" i="1" smtClean="0">
                            <a:solidFill>
                              <a:schemeClr val="accent6">
                                <a:lumMod val="50000"/>
                              </a:schemeClr>
                            </a:solidFill>
                            <a:latin typeface="Cambria Math" panose="02040503050406030204" pitchFamily="18" charset="0"/>
                          </a:rPr>
                          <m:t>2</m:t>
                        </m:r>
                      </m:den>
                    </m:f>
                    <m:d>
                      <m:dPr>
                        <m:ctrlPr>
                          <a:rPr lang="en-US" sz="1800" i="1" smtClean="0">
                            <a:solidFill>
                              <a:schemeClr val="accent6">
                                <a:lumMod val="50000"/>
                              </a:schemeClr>
                            </a:solidFill>
                            <a:latin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f>
                          <m:fPr>
                            <m:type m:val="skw"/>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𝑊𝐺</m:t>
                                </m:r>
                              </m:sub>
                            </m:sSub>
                          </m:num>
                          <m:den>
                            <m:r>
                              <a:rPr lang="en-US" sz="1800" i="1">
                                <a:solidFill>
                                  <a:schemeClr val="accent6">
                                    <a:lumMod val="50000"/>
                                  </a:schemeClr>
                                </a:solidFill>
                                <a:latin typeface="Cambria Math" panose="02040503050406030204" pitchFamily="18" charset="0"/>
                                <a:ea typeface="Cambria Math" panose="02040503050406030204" pitchFamily="18" charset="0"/>
                              </a:rPr>
                              <m:t>𝑍</m:t>
                            </m:r>
                          </m:den>
                        </m:f>
                      </m:e>
                    </m:d>
                  </m:oMath>
                </a14:m>
                <a:r>
                  <a:rPr lang="en-US" sz="1800" dirty="0">
                    <a:solidFill>
                      <a:schemeClr val="accent6">
                        <a:lumMod val="50000"/>
                      </a:schemeClr>
                    </a:solidFill>
                  </a:rPr>
                  <a:t>. </a:t>
                </a:r>
                <a:endParaRPr lang="en-US" sz="1800" dirty="0"/>
              </a:p>
            </p:txBody>
          </p:sp>
        </mc:Choice>
        <mc:Fallback xmlns="">
          <p:sp>
            <p:nvSpPr>
              <p:cNvPr id="31" name="TextBox 30">
                <a:extLst>
                  <a:ext uri="{FF2B5EF4-FFF2-40B4-BE49-F238E27FC236}">
                    <a16:creationId xmlns:a16="http://schemas.microsoft.com/office/drawing/2014/main" id="{89888323-FFA1-41F9-A8CC-E98D4E1B698D}"/>
                  </a:ext>
                </a:extLst>
              </p:cNvPr>
              <p:cNvSpPr txBox="1">
                <a:spLocks noRot="1" noChangeAspect="1" noMove="1" noResize="1" noEditPoints="1" noAdjustHandles="1" noChangeArrowheads="1" noChangeShapeType="1" noTextEdit="1"/>
              </p:cNvSpPr>
              <p:nvPr/>
            </p:nvSpPr>
            <p:spPr>
              <a:xfrm>
                <a:off x="374639" y="5808537"/>
                <a:ext cx="3194144" cy="514243"/>
              </a:xfrm>
              <a:prstGeom prst="rect">
                <a:avLst/>
              </a:prstGeom>
              <a:blipFill>
                <a:blip r:embed="rId6"/>
                <a:stretch>
                  <a:fillRect t="-107143" r="-14695" b="-152381"/>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6B888B35-FCD7-4CA4-903D-897A58D1E231}"/>
              </a:ext>
            </a:extLst>
          </p:cNvPr>
          <p:cNvSpPr txBox="1"/>
          <p:nvPr/>
        </p:nvSpPr>
        <p:spPr>
          <a:xfrm>
            <a:off x="4005943" y="6008914"/>
            <a:ext cx="3060518" cy="369332"/>
          </a:xfrm>
          <a:prstGeom prst="rect">
            <a:avLst/>
          </a:prstGeom>
          <a:noFill/>
        </p:spPr>
        <p:txBody>
          <a:bodyPr wrap="none" rtlCol="0">
            <a:spAutoFit/>
          </a:bodyPr>
          <a:lstStyle/>
          <a:p>
            <a:r>
              <a:rPr lang="en-US" sz="1800" dirty="0">
                <a:solidFill>
                  <a:srgbClr val="C00000"/>
                </a:solidFill>
              </a:rPr>
              <a:t>*See Formula (6), Appendix 10</a:t>
            </a:r>
          </a:p>
        </p:txBody>
      </p:sp>
    </p:spTree>
    <p:extLst>
      <p:ext uri="{BB962C8B-B14F-4D97-AF65-F5344CB8AC3E}">
        <p14:creationId xmlns:p14="http://schemas.microsoft.com/office/powerpoint/2010/main" val="231378933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400" dirty="0"/>
              <a:t>Appendix 11:</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265</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26C596F-B3BF-449D-8D45-B2BE67E6CFBC}"/>
                  </a:ext>
                </a:extLst>
              </p:cNvPr>
              <p:cNvSpPr txBox="1"/>
              <p:nvPr/>
            </p:nvSpPr>
            <p:spPr>
              <a:xfrm>
                <a:off x="470263" y="984069"/>
                <a:ext cx="7559040" cy="4171655"/>
              </a:xfrm>
              <a:prstGeom prst="rect">
                <a:avLst/>
              </a:prstGeom>
              <a:noFill/>
            </p:spPr>
            <p:txBody>
              <a:bodyPr wrap="square" rtlCol="0">
                <a:spAutoFit/>
              </a:bodyPr>
              <a:lstStyle/>
              <a:p>
                <a:r>
                  <a:rPr lang="en-US" sz="2000" dirty="0"/>
                  <a:t>The input power  is: </a:t>
                </a:r>
              </a:p>
              <a:p>
                <a:pPr/>
                <a14:m>
                  <m:oMathPara xmlns:m="http://schemas.openxmlformats.org/officeDocument/2006/math">
                    <m:oMathParaPr>
                      <m:jc m:val="left"/>
                    </m:oMathParaPr>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𝑃</m:t>
                          </m:r>
                        </m:e>
                        <m:sub>
                          <m:r>
                            <a:rPr lang="en-US" sz="1800" b="0" i="1" smtClean="0">
                              <a:solidFill>
                                <a:schemeClr val="accent6">
                                  <a:lumMod val="50000"/>
                                </a:schemeClr>
                              </a:solidFill>
                              <a:latin typeface="Cambria Math" panose="02040503050406030204" pitchFamily="18" charset="0"/>
                            </a:rPr>
                            <m:t>𝑔</m:t>
                          </m:r>
                        </m:sub>
                      </m:sSub>
                      <m:r>
                        <a:rPr lang="en-US" sz="1800" b="0" i="1" smtClean="0">
                          <a:solidFill>
                            <a:schemeClr val="accent6">
                              <a:lumMod val="50000"/>
                            </a:schemeClr>
                          </a:solidFill>
                          <a:latin typeface="Cambria Math" panose="02040503050406030204" pitchFamily="18" charset="0"/>
                        </a:rPr>
                        <m:t>= </m:t>
                      </m:r>
                      <m:f>
                        <m:fPr>
                          <m:ctrlPr>
                            <a:rPr lang="en-US" sz="1800" b="0" i="1" smtClean="0">
                              <a:solidFill>
                                <a:schemeClr val="accent6">
                                  <a:lumMod val="50000"/>
                                </a:schemeClr>
                              </a:solidFill>
                              <a:latin typeface="Cambria Math" panose="02040503050406030204" pitchFamily="18" charset="0"/>
                            </a:rPr>
                          </m:ctrlPr>
                        </m:fPr>
                        <m:num>
                          <m:sSup>
                            <m:sSupPr>
                              <m:ctrlPr>
                                <a:rPr lang="en-US" sz="1800" b="0" i="1" smtClean="0">
                                  <a:solidFill>
                                    <a:schemeClr val="accent6">
                                      <a:lumMod val="50000"/>
                                    </a:schemeClr>
                                  </a:solidFill>
                                  <a:latin typeface="Cambria Math" panose="02040503050406030204" pitchFamily="18" charset="0"/>
                                </a:rPr>
                              </m:ctrlPr>
                            </m:sSupPr>
                            <m:e>
                              <m:d>
                                <m:dPr>
                                  <m:begChr m:val="|"/>
                                  <m:endChr m:val="|"/>
                                  <m:ctrlPr>
                                    <a:rPr lang="en-US" sz="1800" b="0" i="1" smtClean="0">
                                      <a:solidFill>
                                        <a:schemeClr val="accent6">
                                          <a:lumMod val="50000"/>
                                        </a:schemeClr>
                                      </a:solidFill>
                                      <a:latin typeface="Cambria Math" panose="02040503050406030204" pitchFamily="18" charset="0"/>
                                    </a:rPr>
                                  </m:ctrlPr>
                                </m:dPr>
                                <m:e>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𝑉</m:t>
                                      </m:r>
                                    </m:e>
                                    <m:sub>
                                      <m:r>
                                        <a:rPr lang="en-US" sz="1800" b="0" i="1" smtClean="0">
                                          <a:solidFill>
                                            <a:schemeClr val="accent6">
                                              <a:lumMod val="50000"/>
                                            </a:schemeClr>
                                          </a:solidFill>
                                          <a:latin typeface="Cambria Math" panose="02040503050406030204" pitchFamily="18" charset="0"/>
                                        </a:rPr>
                                        <m:t>𝑓𝑜𝑟𝑤</m:t>
                                      </m:r>
                                    </m:sub>
                                  </m:sSub>
                                </m:e>
                              </m:d>
                            </m:e>
                            <m:sup>
                              <m:r>
                                <a:rPr lang="en-US" sz="1800" b="0" i="1" smtClean="0">
                                  <a:solidFill>
                                    <a:schemeClr val="accent6">
                                      <a:lumMod val="50000"/>
                                    </a:schemeClr>
                                  </a:solidFill>
                                  <a:latin typeface="Cambria Math" panose="02040503050406030204" pitchFamily="18" charset="0"/>
                                </a:rPr>
                                <m:t>2</m:t>
                              </m:r>
                            </m:sup>
                          </m:sSup>
                        </m:num>
                        <m:den>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𝑍</m:t>
                              </m:r>
                            </m:e>
                            <m:sub>
                              <m:r>
                                <a:rPr lang="en-US" sz="1800" b="0" i="1" smtClean="0">
                                  <a:solidFill>
                                    <a:schemeClr val="accent6">
                                      <a:lumMod val="50000"/>
                                    </a:schemeClr>
                                  </a:solidFill>
                                  <a:latin typeface="Cambria Math" panose="02040503050406030204" pitchFamily="18" charset="0"/>
                                </a:rPr>
                                <m:t>𝑊𝐺</m:t>
                              </m:r>
                            </m:sub>
                          </m:sSub>
                        </m:den>
                      </m:f>
                      <m:r>
                        <a:rPr lang="en-US" sz="1800" b="0" i="0" smtClean="0">
                          <a:solidFill>
                            <a:schemeClr val="accent6">
                              <a:lumMod val="50000"/>
                            </a:schemeClr>
                          </a:solidFill>
                          <a:latin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sSubSup>
                            <m:sSubSupPr>
                              <m:ctrlPr>
                                <a:rPr lang="en-US" sz="1800" b="0" i="1" smtClean="0">
                                  <a:solidFill>
                                    <a:schemeClr val="accent6">
                                      <a:lumMod val="50000"/>
                                    </a:schemeClr>
                                  </a:solidFill>
                                  <a:latin typeface="Cambria Math" panose="02040503050406030204" pitchFamily="18" charset="0"/>
                                </a:rPr>
                              </m:ctrlPr>
                            </m:sSubSupPr>
                            <m:e>
                              <m:r>
                                <a:rPr lang="en-US" sz="1800" b="0" i="1" smtClean="0">
                                  <a:solidFill>
                                    <a:schemeClr val="accent6">
                                      <a:lumMod val="50000"/>
                                    </a:schemeClr>
                                  </a:solidFill>
                                  <a:latin typeface="Cambria Math" panose="02040503050406030204" pitchFamily="18" charset="0"/>
                                </a:rPr>
                                <m:t>𝑉</m:t>
                              </m:r>
                            </m:e>
                            <m:sub>
                              <m:r>
                                <a:rPr lang="en-US" sz="1800" b="0" i="1" smtClean="0">
                                  <a:solidFill>
                                    <a:schemeClr val="accent6">
                                      <a:lumMod val="50000"/>
                                    </a:schemeClr>
                                  </a:solidFill>
                                  <a:latin typeface="Cambria Math" panose="02040503050406030204" pitchFamily="18" charset="0"/>
                                </a:rPr>
                                <m:t>𝑐</m:t>
                              </m:r>
                            </m:sub>
                            <m:sup>
                              <m:r>
                                <a:rPr lang="en-US" sz="1800" b="0" i="1" smtClean="0">
                                  <a:solidFill>
                                    <a:schemeClr val="accent6">
                                      <a:lumMod val="50000"/>
                                    </a:schemeClr>
                                  </a:solidFill>
                                  <a:latin typeface="Cambria Math" panose="02040503050406030204" pitchFamily="18" charset="0"/>
                                </a:rPr>
                                <m:t>2</m:t>
                              </m:r>
                            </m:sup>
                          </m:sSubSup>
                        </m:num>
                        <m:den>
                          <m:r>
                            <a:rPr lang="en-US" sz="1800" b="0" i="1" smtClean="0">
                              <a:solidFill>
                                <a:schemeClr val="accent6">
                                  <a:lumMod val="50000"/>
                                </a:schemeClr>
                              </a:solidFill>
                              <a:latin typeface="Cambria Math" panose="02040503050406030204" pitchFamily="18" charset="0"/>
                            </a:rPr>
                            <m:t>4</m:t>
                          </m:r>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𝑍</m:t>
                              </m:r>
                            </m:e>
                            <m:sub>
                              <m:r>
                                <a:rPr lang="en-US" sz="1800" i="1">
                                  <a:solidFill>
                                    <a:schemeClr val="accent6">
                                      <a:lumMod val="50000"/>
                                    </a:schemeClr>
                                  </a:solidFill>
                                  <a:latin typeface="Cambria Math" panose="02040503050406030204" pitchFamily="18" charset="0"/>
                                </a:rPr>
                                <m:t>𝑊𝐺</m:t>
                              </m:r>
                            </m:sub>
                          </m:sSub>
                        </m:den>
                      </m:f>
                      <m:sSup>
                        <m:sSupPr>
                          <m:ctrlPr>
                            <a:rPr lang="en-US" sz="1800" b="0" i="1" smtClean="0">
                              <a:solidFill>
                                <a:schemeClr val="accent6">
                                  <a:lumMod val="50000"/>
                                </a:schemeClr>
                              </a:solidFill>
                              <a:latin typeface="Cambria Math" panose="02040503050406030204" pitchFamily="18" charset="0"/>
                            </a:rPr>
                          </m:ctrlPr>
                        </m:sSupPr>
                        <m:e>
                          <m:d>
                            <m:dPr>
                              <m:begChr m:val="|"/>
                              <m:endChr m:val="|"/>
                              <m:ctrlPr>
                                <a:rPr lang="en-US" sz="1800" b="0" i="1" smtClean="0">
                                  <a:solidFill>
                                    <a:schemeClr val="accent6">
                                      <a:lumMod val="50000"/>
                                    </a:schemeClr>
                                  </a:solidFill>
                                  <a:latin typeface="Cambria Math" panose="02040503050406030204" pitchFamily="18" charset="0"/>
                                </a:rPr>
                              </m:ctrlPr>
                            </m:dPr>
                            <m:e>
                              <m:r>
                                <a:rPr lang="en-US" sz="1800" b="0" i="1" smtClean="0">
                                  <a:solidFill>
                                    <a:schemeClr val="accent6">
                                      <a:lumMod val="50000"/>
                                    </a:schemeClr>
                                  </a:solidFill>
                                  <a:latin typeface="Cambria Math" panose="02040503050406030204" pitchFamily="18" charset="0"/>
                                </a:rPr>
                                <m:t>1+</m:t>
                              </m:r>
                              <m:f>
                                <m:fPr>
                                  <m:type m:val="skw"/>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𝑍</m:t>
                                      </m:r>
                                    </m:e>
                                    <m:sub>
                                      <m:r>
                                        <a:rPr lang="en-US" sz="1800" i="1">
                                          <a:solidFill>
                                            <a:schemeClr val="accent6">
                                              <a:lumMod val="50000"/>
                                            </a:schemeClr>
                                          </a:solidFill>
                                          <a:latin typeface="Cambria Math" panose="02040503050406030204" pitchFamily="18" charset="0"/>
                                          <a:ea typeface="Cambria Math" panose="02040503050406030204" pitchFamily="18" charset="0"/>
                                        </a:rPr>
                                        <m:t>𝑊𝐺</m:t>
                                      </m:r>
                                    </m:sub>
                                  </m:sSub>
                                </m:num>
                                <m:den>
                                  <m:r>
                                    <a:rPr lang="en-US" sz="1800" i="1">
                                      <a:solidFill>
                                        <a:schemeClr val="accent6">
                                          <a:lumMod val="50000"/>
                                        </a:schemeClr>
                                      </a:solidFill>
                                      <a:latin typeface="Cambria Math" panose="02040503050406030204" pitchFamily="18" charset="0"/>
                                      <a:ea typeface="Cambria Math" panose="02040503050406030204" pitchFamily="18" charset="0"/>
                                    </a:rPr>
                                    <m:t>𝑍</m:t>
                                  </m:r>
                                </m:den>
                              </m:f>
                            </m:e>
                          </m:d>
                        </m:e>
                        <m:sup>
                          <m:r>
                            <a:rPr lang="en-US" sz="1800" b="0" i="1" smtClean="0">
                              <a:solidFill>
                                <a:schemeClr val="accent6">
                                  <a:lumMod val="50000"/>
                                </a:schemeClr>
                              </a:solidFill>
                              <a:latin typeface="Cambria Math" panose="02040503050406030204" pitchFamily="18" charset="0"/>
                            </a:rPr>
                            <m:t>2</m:t>
                          </m:r>
                        </m:sup>
                      </m:sSup>
                      <m:r>
                        <a:rPr lang="en-US" sz="1800" b="0" i="1" smtClean="0">
                          <a:solidFill>
                            <a:schemeClr val="accent6">
                              <a:lumMod val="50000"/>
                            </a:schemeClr>
                          </a:solidFill>
                          <a:latin typeface="Cambria Math" panose="02040503050406030204" pitchFamily="18" charset="0"/>
                        </a:rPr>
                        <m:t>=</m:t>
                      </m:r>
                    </m:oMath>
                  </m:oMathPara>
                </a14:m>
                <a:endParaRPr lang="en-US" sz="1800" b="0" dirty="0">
                  <a:solidFill>
                    <a:schemeClr val="accent6">
                      <a:lumMod val="50000"/>
                    </a:schemeClr>
                  </a:solidFill>
                </a:endParaRPr>
              </a:p>
              <a:p>
                <a14:m>
                  <m:oMath xmlns:m="http://schemas.openxmlformats.org/officeDocument/2006/math">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rPr>
                            </m:ctrlPr>
                          </m:sSubSupPr>
                          <m:e>
                            <m:r>
                              <a:rPr lang="en-US" sz="1800" i="1">
                                <a:solidFill>
                                  <a:schemeClr val="accent6">
                                    <a:lumMod val="50000"/>
                                  </a:schemeClr>
                                </a:solidFill>
                                <a:latin typeface="Cambria Math" panose="02040503050406030204" pitchFamily="18" charset="0"/>
                              </a:rPr>
                              <m:t>𝑉</m:t>
                            </m:r>
                          </m:e>
                          <m:sub>
                            <m:r>
                              <a:rPr lang="en-US" sz="1800" i="1">
                                <a:solidFill>
                                  <a:schemeClr val="accent6">
                                    <a:lumMod val="50000"/>
                                  </a:schemeClr>
                                </a:solidFill>
                                <a:latin typeface="Cambria Math" panose="02040503050406030204" pitchFamily="18" charset="0"/>
                              </a:rPr>
                              <m:t>𝑐</m:t>
                            </m:r>
                          </m:sub>
                          <m:sup>
                            <m:r>
                              <a:rPr lang="en-US" sz="1800" i="1">
                                <a:solidFill>
                                  <a:schemeClr val="accent6">
                                    <a:lumMod val="50000"/>
                                  </a:schemeClr>
                                </a:solidFill>
                                <a:latin typeface="Cambria Math" panose="02040503050406030204" pitchFamily="18" charset="0"/>
                              </a:rPr>
                              <m:t>2</m:t>
                            </m:r>
                          </m:sup>
                        </m:sSubSup>
                        <m:sSup>
                          <m:sSupPr>
                            <m:ctrlPr>
                              <a:rPr lang="en-US" sz="1800" i="1" smtClean="0">
                                <a:solidFill>
                                  <a:schemeClr val="accent6">
                                    <a:lumMod val="50000"/>
                                  </a:schemeClr>
                                </a:solidFill>
                                <a:latin typeface="Cambria Math" panose="02040503050406030204" pitchFamily="18" charset="0"/>
                              </a:rPr>
                            </m:ctrlPr>
                          </m:sSupPr>
                          <m:e>
                            <m:d>
                              <m:dPr>
                                <m:ctrlPr>
                                  <a:rPr lang="en-US" sz="1800" i="1" smtClean="0">
                                    <a:solidFill>
                                      <a:schemeClr val="accent6">
                                        <a:lumMod val="50000"/>
                                      </a:schemeClr>
                                    </a:solidFill>
                                    <a:latin typeface="Cambria Math" panose="02040503050406030204" pitchFamily="18" charset="0"/>
                                  </a:rPr>
                                </m:ctrlPr>
                              </m:dPr>
                              <m:e>
                                <m:r>
                                  <a:rPr lang="en-US" sz="1800" b="0" i="1" smtClean="0">
                                    <a:solidFill>
                                      <a:schemeClr val="accent6">
                                        <a:lumMod val="50000"/>
                                      </a:schemeClr>
                                    </a:solidFill>
                                    <a:latin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𝛽</m:t>
                                </m:r>
                              </m:e>
                            </m:d>
                          </m:e>
                          <m:sup>
                            <m:r>
                              <a:rPr lang="en-US" sz="1800" b="0" i="1" smtClean="0">
                                <a:solidFill>
                                  <a:schemeClr val="accent6">
                                    <a:lumMod val="50000"/>
                                  </a:schemeClr>
                                </a:solidFill>
                                <a:latin typeface="Cambria Math" panose="02040503050406030204" pitchFamily="18" charset="0"/>
                              </a:rPr>
                              <m:t>2</m:t>
                            </m:r>
                          </m:sup>
                        </m:sSup>
                      </m:num>
                      <m:den>
                        <m:r>
                          <a:rPr lang="en-US" sz="1800" b="0" i="1" smtClean="0">
                            <a:solidFill>
                              <a:schemeClr val="accent6">
                                <a:lumMod val="50000"/>
                              </a:schemeClr>
                            </a:solidFill>
                            <a:latin typeface="Cambria Math" panose="02040503050406030204" pitchFamily="18" charset="0"/>
                          </a:rPr>
                          <m:t>4</m:t>
                        </m:r>
                        <m:d>
                          <m:dPr>
                            <m:ctrlPr>
                              <a:rPr lang="en-US" sz="1800" b="0" i="1" smtClean="0">
                                <a:solidFill>
                                  <a:schemeClr val="accent6">
                                    <a:lumMod val="50000"/>
                                  </a:schemeClr>
                                </a:solidFill>
                                <a:latin typeface="Cambria Math" panose="02040503050406030204" pitchFamily="18" charset="0"/>
                              </a:rPr>
                            </m:ctrlPr>
                          </m:dPr>
                          <m:e>
                            <m:f>
                              <m:fPr>
                                <m:ctrlPr>
                                  <a:rPr lang="en-US" sz="1800" b="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𝑅</m:t>
                                </m:r>
                              </m:num>
                              <m:den>
                                <m:r>
                                  <a:rPr lang="en-US" sz="1800" b="0" i="1" smtClean="0">
                                    <a:solidFill>
                                      <a:schemeClr val="accent6">
                                        <a:lumMod val="50000"/>
                                      </a:schemeClr>
                                    </a:solidFill>
                                    <a:latin typeface="Cambria Math" panose="02040503050406030204" pitchFamily="18" charset="0"/>
                                  </a:rPr>
                                  <m:t>𝑄</m:t>
                                </m:r>
                              </m:den>
                            </m:f>
                          </m:e>
                        </m:d>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𝛽</m:t>
                            </m:r>
                            <m:r>
                              <a:rPr lang="en-US" sz="1800" b="0" i="1" smtClean="0">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0</m:t>
                            </m:r>
                          </m:sub>
                        </m:sSub>
                      </m:den>
                    </m:f>
                    <m:d>
                      <m:dPr>
                        <m:begChr m:val="["/>
                        <m:endChr m:val="]"/>
                        <m:ctrlPr>
                          <a:rPr lang="en-US" sz="1800" b="0" i="1" smtClean="0">
                            <a:solidFill>
                              <a:schemeClr val="accent6">
                                <a:lumMod val="50000"/>
                              </a:schemeClr>
                            </a:solidFill>
                            <a:latin typeface="Cambria Math" panose="02040503050406030204" pitchFamily="18" charset="0"/>
                          </a:rPr>
                        </m:ctrlPr>
                      </m:dPr>
                      <m:e>
                        <m:sSup>
                          <m:sSupPr>
                            <m:ctrlPr>
                              <a:rPr lang="en-US" sz="1800" b="0" i="1" smtClean="0">
                                <a:solidFill>
                                  <a:schemeClr val="accent6">
                                    <a:lumMod val="50000"/>
                                  </a:schemeClr>
                                </a:solidFill>
                                <a:latin typeface="Cambria Math" panose="02040503050406030204" pitchFamily="18" charset="0"/>
                              </a:rPr>
                            </m:ctrlPr>
                          </m:sSupPr>
                          <m:e>
                            <m:d>
                              <m:dPr>
                                <m:ctrlPr>
                                  <a:rPr lang="en-US" sz="1800" b="0" i="1" smtClean="0">
                                    <a:solidFill>
                                      <a:schemeClr val="accent6">
                                        <a:lumMod val="50000"/>
                                      </a:schemeClr>
                                    </a:solidFill>
                                    <a:latin typeface="Cambria Math" panose="02040503050406030204" pitchFamily="18" charset="0"/>
                                  </a:rPr>
                                </m:ctrlPr>
                              </m:dPr>
                              <m:e>
                                <m:r>
                                  <a:rPr lang="en-US" sz="1800" b="0" i="1" smtClean="0">
                                    <a:solidFill>
                                      <a:schemeClr val="accent6">
                                        <a:lumMod val="50000"/>
                                      </a:schemeClr>
                                    </a:solidFill>
                                    <a:latin typeface="Cambria Math" panose="02040503050406030204" pitchFamily="18" charset="0"/>
                                  </a:rPr>
                                  <m:t>1+</m:t>
                                </m:r>
                                <m:f>
                                  <m:fPr>
                                    <m:ctrlPr>
                                      <a:rPr lang="en-US" sz="1800" b="0" i="1" smtClean="0">
                                        <a:solidFill>
                                          <a:schemeClr val="accent6">
                                            <a:lumMod val="50000"/>
                                          </a:schemeClr>
                                        </a:solidFill>
                                        <a:latin typeface="Cambria Math" panose="02040503050406030204" pitchFamily="18" charset="0"/>
                                      </a:rPr>
                                    </m:ctrlPr>
                                  </m:fPr>
                                  <m:num>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𝐼</m:t>
                                        </m:r>
                                      </m:e>
                                      <m:sub>
                                        <m:r>
                                          <a:rPr lang="en-US" sz="1800" b="0" i="1" smtClean="0">
                                            <a:solidFill>
                                              <a:schemeClr val="accent6">
                                                <a:lumMod val="50000"/>
                                              </a:schemeClr>
                                            </a:solidFill>
                                            <a:latin typeface="Cambria Math" panose="02040503050406030204" pitchFamily="18" charset="0"/>
                                          </a:rPr>
                                          <m:t>𝑏</m:t>
                                        </m:r>
                                      </m:sub>
                                    </m:sSub>
                                    <m:r>
                                      <a:rPr lang="en-US" sz="1800" b="0" i="1" smtClean="0">
                                        <a:solidFill>
                                          <a:schemeClr val="accent6">
                                            <a:lumMod val="50000"/>
                                          </a:schemeClr>
                                        </a:solidFill>
                                        <a:latin typeface="Cambria Math" panose="02040503050406030204" pitchFamily="18" charset="0"/>
                                      </a:rPr>
                                      <m:t>𝑐𝑜𝑠</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𝜑</m:t>
                                    </m:r>
                                    <m:d>
                                      <m:dPr>
                                        <m:ctrlPr>
                                          <a:rPr lang="en-US" sz="1800" b="0" i="1" smtClean="0">
                                            <a:solidFill>
                                              <a:schemeClr val="accent6">
                                                <a:lumMod val="50000"/>
                                              </a:schemeClr>
                                            </a:solidFill>
                                            <a:latin typeface="Cambria Math" panose="02040503050406030204" pitchFamily="18" charset="0"/>
                                          </a:rPr>
                                        </m:ctrlPr>
                                      </m:dPr>
                                      <m:e>
                                        <m:f>
                                          <m:fPr>
                                            <m:ctrlPr>
                                              <a:rPr lang="en-US" sz="1800" b="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𝑅</m:t>
                                            </m:r>
                                          </m:num>
                                          <m:den>
                                            <m:r>
                                              <a:rPr lang="en-US" sz="1800" b="0" i="1" smtClean="0">
                                                <a:solidFill>
                                                  <a:schemeClr val="accent6">
                                                    <a:lumMod val="50000"/>
                                                  </a:schemeClr>
                                                </a:solidFill>
                                                <a:latin typeface="Cambria Math" panose="02040503050406030204" pitchFamily="18" charset="0"/>
                                              </a:rPr>
                                              <m:t>𝑄</m:t>
                                            </m:r>
                                          </m:den>
                                        </m:f>
                                      </m:e>
                                    </m:d>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0</m:t>
                                        </m:r>
                                      </m:sub>
                                    </m:sSub>
                                  </m:num>
                                  <m:den>
                                    <m:r>
                                      <a:rPr lang="en-US" sz="1800" b="0" i="1" smtClean="0">
                                        <a:solidFill>
                                          <a:schemeClr val="accent6">
                                            <a:lumMod val="50000"/>
                                          </a:schemeClr>
                                        </a:solidFill>
                                        <a:latin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𝛽</m:t>
                                    </m:r>
                                  </m:den>
                                </m:f>
                              </m:e>
                            </m:d>
                          </m:e>
                          <m:sup>
                            <m:r>
                              <a:rPr lang="en-US" sz="1800" b="0" i="1" smtClean="0">
                                <a:solidFill>
                                  <a:schemeClr val="accent6">
                                    <a:lumMod val="50000"/>
                                  </a:schemeClr>
                                </a:solidFill>
                                <a:latin typeface="Cambria Math" panose="02040503050406030204" pitchFamily="18" charset="0"/>
                              </a:rPr>
                              <m:t>2</m:t>
                            </m:r>
                          </m:sup>
                        </m:sSup>
                        <m:r>
                          <a:rPr lang="en-US" sz="1800" b="0" i="1" smtClean="0">
                            <a:solidFill>
                              <a:schemeClr val="accent6">
                                <a:lumMod val="50000"/>
                              </a:schemeClr>
                            </a:solidFill>
                            <a:latin typeface="Cambria Math" panose="02040503050406030204" pitchFamily="18" charset="0"/>
                          </a:rPr>
                          <m:t>+</m:t>
                        </m:r>
                        <m:sSup>
                          <m:sSupPr>
                            <m:ctrlPr>
                              <a:rPr lang="en-US" sz="1800" b="0" i="1" smtClean="0">
                                <a:solidFill>
                                  <a:schemeClr val="accent6">
                                    <a:lumMod val="50000"/>
                                  </a:schemeClr>
                                </a:solidFill>
                                <a:latin typeface="Cambria Math" panose="02040503050406030204" pitchFamily="18" charset="0"/>
                              </a:rPr>
                            </m:ctrlPr>
                          </m:sSupPr>
                          <m:e>
                            <m:d>
                              <m:dPr>
                                <m:ctrlPr>
                                  <a:rPr lang="en-US" sz="1800" b="0" i="1" smtClean="0">
                                    <a:solidFill>
                                      <a:schemeClr val="accent6">
                                        <a:lumMod val="50000"/>
                                      </a:schemeClr>
                                    </a:solidFill>
                                    <a:latin typeface="Cambria Math" panose="02040503050406030204" pitchFamily="18" charset="0"/>
                                  </a:rPr>
                                </m:ctrlPr>
                              </m:dPr>
                              <m:e>
                                <m:f>
                                  <m:fPr>
                                    <m:ctrlPr>
                                      <a:rPr lang="en-US" sz="1800" b="0" i="1" smtClean="0">
                                        <a:solidFill>
                                          <a:schemeClr val="accent6">
                                            <a:lumMod val="50000"/>
                                          </a:schemeClr>
                                        </a:solidFill>
                                        <a:latin typeface="Cambria Math" panose="02040503050406030204" pitchFamily="18" charset="0"/>
                                      </a:rPr>
                                    </m:ctrlPr>
                                  </m:fPr>
                                  <m:num>
                                    <m:sSub>
                                      <m:sSubPr>
                                        <m:ctrlPr>
                                          <a:rPr lang="en-US" sz="1800" b="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𝑄</m:t>
                                        </m:r>
                                      </m:e>
                                      <m:sub>
                                        <m:r>
                                          <a:rPr lang="en-US" sz="1800" b="0" i="1" smtClean="0">
                                            <a:solidFill>
                                              <a:schemeClr val="accent6">
                                                <a:lumMod val="50000"/>
                                              </a:schemeClr>
                                            </a:solidFill>
                                            <a:latin typeface="Cambria Math" panose="02040503050406030204" pitchFamily="18" charset="0"/>
                                          </a:rPr>
                                          <m:t>0</m:t>
                                        </m:r>
                                      </m:sub>
                                    </m:sSub>
                                  </m:num>
                                  <m:den>
                                    <m:r>
                                      <a:rPr lang="en-US" sz="1800" b="0" i="1" smtClean="0">
                                        <a:solidFill>
                                          <a:schemeClr val="accent6">
                                            <a:lumMod val="50000"/>
                                          </a:schemeClr>
                                        </a:solidFill>
                                        <a:latin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𝛽</m:t>
                                    </m:r>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ea typeface="Cambria Math" panose="02040503050406030204" pitchFamily="18" charset="0"/>
                                      </a:rPr>
                                      <m:t>2</m:t>
                                    </m:r>
                                    <m:r>
                                      <m:rPr>
                                        <m:sty m:val="p"/>
                                      </m:rPr>
                                      <a:rPr lang="el-GR" sz="1800" b="0" i="1" smtClean="0">
                                        <a:solidFill>
                                          <a:schemeClr val="accent6">
                                            <a:lumMod val="50000"/>
                                          </a:schemeClr>
                                        </a:solidFill>
                                        <a:latin typeface="Cambria Math" panose="02040503050406030204" pitchFamily="18" charset="0"/>
                                        <a:ea typeface="Cambria Math" panose="02040503050406030204" pitchFamily="18" charset="0"/>
                                      </a:rPr>
                                      <m:t>Δ</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𝑓</m:t>
                                    </m:r>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𝑓</m:t>
                                    </m:r>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𝐼</m:t>
                                        </m:r>
                                      </m:e>
                                      <m:sub>
                                        <m:r>
                                          <a:rPr lang="en-US" sz="1800" i="1">
                                            <a:solidFill>
                                              <a:schemeClr val="accent6">
                                                <a:lumMod val="50000"/>
                                              </a:schemeClr>
                                            </a:solidFill>
                                            <a:latin typeface="Cambria Math" panose="02040503050406030204" pitchFamily="18" charset="0"/>
                                          </a:rPr>
                                          <m:t>𝑏</m:t>
                                        </m:r>
                                      </m:sub>
                                    </m:sSub>
                                    <m:r>
                                      <a:rPr lang="en-US" sz="1800" b="0" i="1" smtClean="0">
                                        <a:solidFill>
                                          <a:schemeClr val="accent6">
                                            <a:lumMod val="50000"/>
                                          </a:schemeClr>
                                        </a:solidFill>
                                        <a:latin typeface="Cambria Math" panose="02040503050406030204" pitchFamily="18" charset="0"/>
                                      </a:rPr>
                                      <m:t>𝑠𝑖𝑛</m:t>
                                    </m:r>
                                    <m:r>
                                      <a:rPr lang="en-US" sz="1800" i="1">
                                        <a:solidFill>
                                          <a:schemeClr val="accent6">
                                            <a:lumMod val="50000"/>
                                          </a:schemeClr>
                                        </a:solidFill>
                                        <a:latin typeface="Cambria Math" panose="02040503050406030204" pitchFamily="18" charset="0"/>
                                        <a:ea typeface="Cambria Math" panose="02040503050406030204" pitchFamily="18" charset="0"/>
                                      </a:rPr>
                                      <m:t>𝜑</m:t>
                                    </m:r>
                                    <m:d>
                                      <m:dPr>
                                        <m:ctrlPr>
                                          <a:rPr lang="en-US" sz="1800" i="1">
                                            <a:solidFill>
                                              <a:schemeClr val="accent6">
                                                <a:lumMod val="50000"/>
                                              </a:schemeClr>
                                            </a:solidFill>
                                            <a:latin typeface="Cambria Math" panose="02040503050406030204" pitchFamily="18" charset="0"/>
                                          </a:rPr>
                                        </m:ctrlPr>
                                      </m:dPr>
                                      <m:e>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𝑅</m:t>
                                            </m:r>
                                          </m:num>
                                          <m:den>
                                            <m:r>
                                              <a:rPr lang="en-US" sz="1800" i="1">
                                                <a:solidFill>
                                                  <a:schemeClr val="accent6">
                                                    <a:lumMod val="50000"/>
                                                  </a:schemeClr>
                                                </a:solidFill>
                                                <a:latin typeface="Cambria Math" panose="02040503050406030204" pitchFamily="18" charset="0"/>
                                              </a:rPr>
                                              <m:t>𝑄</m:t>
                                            </m:r>
                                          </m:den>
                                        </m:f>
                                      </m:e>
                                    </m:d>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𝑄</m:t>
                                        </m:r>
                                      </m:e>
                                      <m:sub>
                                        <m:r>
                                          <a:rPr lang="en-US" sz="1800" i="1">
                                            <a:solidFill>
                                              <a:schemeClr val="accent6">
                                                <a:lumMod val="50000"/>
                                              </a:schemeClr>
                                            </a:solidFill>
                                            <a:latin typeface="Cambria Math" panose="02040503050406030204" pitchFamily="18" charset="0"/>
                                          </a:rPr>
                                          <m:t>0</m:t>
                                        </m:r>
                                      </m:sub>
                                    </m:sSub>
                                  </m:num>
                                  <m:den>
                                    <m:r>
                                      <a:rPr lang="en-US" sz="1800" i="1">
                                        <a:solidFill>
                                          <a:schemeClr val="accent6">
                                            <a:lumMod val="50000"/>
                                          </a:schemeClr>
                                        </a:solidFill>
                                        <a:latin typeface="Cambria Math" panose="02040503050406030204" pitchFamily="18" charset="0"/>
                                      </a:rPr>
                                      <m:t>1+</m:t>
                                    </m:r>
                                    <m:r>
                                      <a:rPr lang="en-US" sz="1800" i="1">
                                        <a:solidFill>
                                          <a:schemeClr val="accent6">
                                            <a:lumMod val="50000"/>
                                          </a:schemeClr>
                                        </a:solidFill>
                                        <a:latin typeface="Cambria Math" panose="02040503050406030204" pitchFamily="18" charset="0"/>
                                        <a:ea typeface="Cambria Math" panose="02040503050406030204" pitchFamily="18" charset="0"/>
                                      </a:rPr>
                                      <m:t>𝛽</m:t>
                                    </m:r>
                                  </m:den>
                                </m:f>
                              </m:e>
                            </m:d>
                          </m:e>
                          <m:sup>
                            <m:r>
                              <a:rPr lang="en-US" sz="1800" b="0" i="1" smtClean="0">
                                <a:solidFill>
                                  <a:schemeClr val="accent6">
                                    <a:lumMod val="50000"/>
                                  </a:schemeClr>
                                </a:solidFill>
                                <a:latin typeface="Cambria Math" panose="02040503050406030204" pitchFamily="18" charset="0"/>
                              </a:rPr>
                              <m:t>2</m:t>
                            </m:r>
                          </m:sup>
                        </m:sSup>
                      </m:e>
                    </m:d>
                  </m:oMath>
                </a14:m>
                <a:r>
                  <a:rPr lang="en-US" sz="2000" dirty="0"/>
                  <a:t> .</a:t>
                </a:r>
              </a:p>
              <a:p>
                <a:endParaRPr lang="en-US" sz="2000" dirty="0"/>
              </a:p>
              <a:p>
                <a:r>
                  <a:rPr lang="en-US" sz="2000" dirty="0"/>
                  <a:t>The formula works next to resonance: approximation is used for </a:t>
                </a:r>
                <a:r>
                  <a:rPr lang="en-US" sz="2000" i="1" dirty="0">
                    <a:latin typeface="Times New Roman" panose="02020603050405020304" pitchFamily="18" charset="0"/>
                    <a:cs typeface="Times New Roman" panose="02020603050405020304" pitchFamily="18" charset="0"/>
                  </a:rPr>
                  <a:t>x</a:t>
                </a:r>
                <a:r>
                  <a:rPr lang="en-US" sz="2000" dirty="0"/>
                  <a:t>:</a:t>
                </a:r>
              </a:p>
              <a:p>
                <a:pPr/>
                <a14:m>
                  <m:oMathPara xmlns:m="http://schemas.openxmlformats.org/officeDocument/2006/math">
                    <m:oMathParaPr>
                      <m:jc m:val="left"/>
                    </m:oMathParaPr>
                    <m:oMath xmlns:m="http://schemas.openxmlformats.org/officeDocument/2006/math">
                      <m:r>
                        <a:rPr lang="en-US" sz="1400" b="0" i="1" smtClean="0">
                          <a:solidFill>
                            <a:schemeClr val="accent6">
                              <a:lumMod val="50000"/>
                            </a:schemeClr>
                          </a:solidFill>
                          <a:latin typeface="Cambria Math" panose="02040503050406030204" pitchFamily="18" charset="0"/>
                        </a:rPr>
                        <m:t>𝑥</m:t>
                      </m:r>
                      <m:r>
                        <a:rPr lang="en-US" sz="1400" b="0" i="1" smtClean="0">
                          <a:solidFill>
                            <a:schemeClr val="accent6">
                              <a:lumMod val="50000"/>
                            </a:schemeClr>
                          </a:solidFill>
                          <a:latin typeface="Cambria Math" panose="02040503050406030204" pitchFamily="18" charset="0"/>
                        </a:rPr>
                        <m:t>= </m:t>
                      </m:r>
                      <m:f>
                        <m:fPr>
                          <m:ctrlPr>
                            <a:rPr lang="en-US" sz="1400" i="1">
                              <a:solidFill>
                                <a:schemeClr val="accent6">
                                  <a:lumMod val="50000"/>
                                </a:schemeClr>
                              </a:solidFill>
                              <a:latin typeface="Cambria Math" panose="02040503050406030204" pitchFamily="18" charset="0"/>
                            </a:rPr>
                          </m:ctrlPr>
                        </m:fPr>
                        <m:num>
                          <m:sSup>
                            <m:sSupPr>
                              <m:ctrlPr>
                                <a:rPr lang="en-US" sz="1400" i="1">
                                  <a:solidFill>
                                    <a:schemeClr val="accent6">
                                      <a:lumMod val="50000"/>
                                    </a:schemeClr>
                                  </a:solidFill>
                                  <a:latin typeface="Cambria Math" panose="02040503050406030204" pitchFamily="18" charset="0"/>
                                </a:rPr>
                              </m:ctrlPr>
                            </m:sSupPr>
                            <m:e>
                              <m:r>
                                <a:rPr lang="en-US" sz="1400" i="1">
                                  <a:solidFill>
                                    <a:schemeClr val="accent6">
                                      <a:lumMod val="50000"/>
                                    </a:schemeClr>
                                  </a:solidFill>
                                  <a:latin typeface="Cambria Math" panose="02040503050406030204" pitchFamily="18" charset="0"/>
                                  <a:ea typeface="Cambria Math" panose="02040503050406030204" pitchFamily="18" charset="0"/>
                                </a:rPr>
                                <m:t>𝜔</m:t>
                              </m:r>
                            </m:e>
                            <m:sup>
                              <m:r>
                                <a:rPr lang="en-US" sz="1400" i="1">
                                  <a:solidFill>
                                    <a:schemeClr val="accent6">
                                      <a:lumMod val="50000"/>
                                    </a:schemeClr>
                                  </a:solidFill>
                                  <a:latin typeface="Cambria Math" panose="02040503050406030204" pitchFamily="18" charset="0"/>
                                </a:rPr>
                                <m:t>2</m:t>
                              </m:r>
                            </m:sup>
                          </m:sSup>
                        </m:num>
                        <m:den>
                          <m:sSubSup>
                            <m:sSubSupPr>
                              <m:ctrlPr>
                                <a:rPr lang="en-US" sz="1400" i="1">
                                  <a:solidFill>
                                    <a:schemeClr val="accent6">
                                      <a:lumMod val="50000"/>
                                    </a:schemeClr>
                                  </a:solidFill>
                                  <a:latin typeface="Cambria Math" panose="02040503050406030204" pitchFamily="18" charset="0"/>
                                </a:rPr>
                              </m:ctrlPr>
                            </m:sSubSupPr>
                            <m:e>
                              <m:r>
                                <a:rPr lang="en-US" sz="1400" i="1">
                                  <a:solidFill>
                                    <a:schemeClr val="accent6">
                                      <a:lumMod val="50000"/>
                                    </a:schemeClr>
                                  </a:solidFill>
                                  <a:latin typeface="Cambria Math" panose="02040503050406030204" pitchFamily="18" charset="0"/>
                                  <a:ea typeface="Cambria Math" panose="02040503050406030204" pitchFamily="18" charset="0"/>
                                </a:rPr>
                                <m:t>𝜔</m:t>
                              </m:r>
                            </m:e>
                            <m:sub>
                              <m:r>
                                <a:rPr lang="en-US" sz="1400" b="0" i="1" smtClean="0">
                                  <a:solidFill>
                                    <a:schemeClr val="accent6">
                                      <a:lumMod val="50000"/>
                                    </a:schemeClr>
                                  </a:solidFill>
                                  <a:latin typeface="Cambria Math" panose="02040503050406030204" pitchFamily="18" charset="0"/>
                                  <a:ea typeface="Cambria Math" panose="02040503050406030204" pitchFamily="18" charset="0"/>
                                </a:rPr>
                                <m:t>0</m:t>
                              </m:r>
                            </m:sub>
                            <m:sup>
                              <m:r>
                                <a:rPr lang="en-US" sz="1400" i="1">
                                  <a:solidFill>
                                    <a:schemeClr val="accent6">
                                      <a:lumMod val="50000"/>
                                    </a:schemeClr>
                                  </a:solidFill>
                                  <a:latin typeface="Cambria Math" panose="02040503050406030204" pitchFamily="18" charset="0"/>
                                </a:rPr>
                                <m:t>2</m:t>
                              </m:r>
                            </m:sup>
                          </m:sSubSup>
                        </m:den>
                      </m:f>
                      <m:r>
                        <a:rPr lang="en-US" sz="1400" i="1">
                          <a:solidFill>
                            <a:schemeClr val="accent6">
                              <a:lumMod val="50000"/>
                            </a:schemeClr>
                          </a:solidFill>
                          <a:latin typeface="Cambria Math" panose="02040503050406030204" pitchFamily="18" charset="0"/>
                        </a:rPr>
                        <m:t>−1</m:t>
                      </m:r>
                      <m:r>
                        <a:rPr lang="en-US" sz="1400" i="1">
                          <a:solidFill>
                            <a:schemeClr val="accent6">
                              <a:lumMod val="50000"/>
                            </a:schemeClr>
                          </a:solidFill>
                          <a:latin typeface="Cambria Math" panose="02040503050406030204" pitchFamily="18" charset="0"/>
                          <a:ea typeface="Cambria Math" panose="02040503050406030204" pitchFamily="18" charset="0"/>
                        </a:rPr>
                        <m:t>≈</m:t>
                      </m:r>
                      <m:f>
                        <m:fPr>
                          <m:ctrlPr>
                            <a:rPr lang="en-US" sz="1400" i="1">
                              <a:solidFill>
                                <a:schemeClr val="accent6">
                                  <a:lumMod val="50000"/>
                                </a:schemeClr>
                              </a:solidFill>
                              <a:latin typeface="Cambria Math" panose="02040503050406030204" pitchFamily="18" charset="0"/>
                            </a:rPr>
                          </m:ctrlPr>
                        </m:fPr>
                        <m:num>
                          <m:sSub>
                            <m:sSubPr>
                              <m:ctrlP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num>
                        <m:den>
                          <m:sSub>
                            <m:sSubPr>
                              <m:ctrlP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sub>
                          </m:sSub>
                        </m:den>
                      </m:f>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400" i="1">
                              <a:solidFill>
                                <a:schemeClr val="accent6">
                                  <a:lumMod val="50000"/>
                                </a:schemeClr>
                              </a:solidFill>
                              <a:latin typeface="Cambria Math" panose="02040503050406030204" pitchFamily="18" charset="0"/>
                            </a:rPr>
                          </m:ctrlPr>
                        </m:fPr>
                        <m:num>
                          <m:sSub>
                            <m:sSubPr>
                              <m:ctrlP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𝑓</m:t>
                              </m:r>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num>
                        <m:den>
                          <m:sSub>
                            <m:sSubPr>
                              <m:ctrlP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sub>
                          </m:sSub>
                        </m:den>
                      </m:f>
                      <m:r>
                        <a:rPr lang="en-US" sz="1400" i="1">
                          <a:solidFill>
                            <a:schemeClr val="accent6">
                              <a:lumMod val="50000"/>
                            </a:schemeClr>
                          </a:solidFill>
                          <a:latin typeface="Cambria Math" panose="02040503050406030204" pitchFamily="18" charset="0"/>
                          <a:ea typeface="Cambria Math" panose="02040503050406030204" pitchFamily="18" charset="0"/>
                        </a:rPr>
                        <m:t>≈</m:t>
                      </m:r>
                      <m:f>
                        <m:fPr>
                          <m:ctrlPr>
                            <a:rPr lang="en-US" sz="1400" i="1">
                              <a:solidFill>
                                <a:schemeClr val="accent6">
                                  <a:lumMod val="50000"/>
                                </a:schemeClr>
                              </a:solidFill>
                              <a:latin typeface="Cambria Math" panose="02040503050406030204" pitchFamily="18" charset="0"/>
                            </a:rPr>
                          </m:ctrlPr>
                        </m:fPr>
                        <m:num>
                          <m:sSub>
                            <m:sSubPr>
                              <m:ctrlP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𝑓</m:t>
                              </m:r>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1400" i="1">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num>
                        <m:den>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𝑓</m:t>
                          </m:r>
                        </m:den>
                      </m:f>
                      <m:r>
                        <a:rPr lang="en-US" sz="1400"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400" i="1">
                              <a:solidFill>
                                <a:schemeClr val="accent6">
                                  <a:lumMod val="50000"/>
                                </a:schemeClr>
                              </a:solidFill>
                              <a:latin typeface="Cambria Math" panose="02040503050406030204" pitchFamily="18" charset="0"/>
                              <a:ea typeface="Cambria Math" panose="02040503050406030204" pitchFamily="18" charset="0"/>
                            </a:rPr>
                          </m:ctrlPr>
                        </m:fPr>
                        <m:num>
                          <m:r>
                            <a:rPr lang="en-US" sz="1400" i="1">
                              <a:solidFill>
                                <a:schemeClr val="accent6">
                                  <a:lumMod val="50000"/>
                                </a:schemeClr>
                              </a:solidFill>
                              <a:latin typeface="Cambria Math" panose="02040503050406030204" pitchFamily="18" charset="0"/>
                              <a:ea typeface="Cambria Math" panose="02040503050406030204" pitchFamily="18" charset="0"/>
                            </a:rPr>
                            <m:t>2</m:t>
                          </m:r>
                          <m:r>
                            <m:rPr>
                              <m:sty m:val="p"/>
                            </m:rPr>
                            <a:rPr lang="el-GR" sz="1400" i="1">
                              <a:solidFill>
                                <a:schemeClr val="accent6">
                                  <a:lumMod val="50000"/>
                                </a:schemeClr>
                              </a:solidFill>
                              <a:latin typeface="Cambria Math" panose="02040503050406030204" pitchFamily="18" charset="0"/>
                              <a:ea typeface="Cambria Math" panose="02040503050406030204" pitchFamily="18" charset="0"/>
                            </a:rPr>
                            <m:t>Δ</m:t>
                          </m:r>
                          <m:r>
                            <a:rPr lang="en-US" sz="1400" i="1">
                              <a:solidFill>
                                <a:schemeClr val="accent6">
                                  <a:lumMod val="50000"/>
                                </a:schemeClr>
                              </a:solidFill>
                              <a:latin typeface="Cambria Math" panose="02040503050406030204" pitchFamily="18" charset="0"/>
                              <a:ea typeface="Cambria Math" panose="02040503050406030204" pitchFamily="18" charset="0"/>
                            </a:rPr>
                            <m:t>𝑓</m:t>
                          </m:r>
                        </m:num>
                        <m:den>
                          <m:r>
                            <a:rPr lang="en-US" sz="1400" i="1">
                              <a:solidFill>
                                <a:schemeClr val="accent6">
                                  <a:lumMod val="50000"/>
                                </a:schemeClr>
                              </a:solidFill>
                              <a:latin typeface="Cambria Math" panose="02040503050406030204" pitchFamily="18" charset="0"/>
                              <a:ea typeface="Cambria Math" panose="02040503050406030204" pitchFamily="18" charset="0"/>
                            </a:rPr>
                            <m:t>𝑓</m:t>
                          </m:r>
                        </m:den>
                      </m:f>
                      <m:r>
                        <a:rPr lang="en-US" sz="1400" b="0" i="0" smtClean="0">
                          <a:solidFill>
                            <a:schemeClr val="accent6">
                              <a:lumMod val="50000"/>
                            </a:schemeClr>
                          </a:solidFill>
                          <a:latin typeface="Cambria Math" panose="02040503050406030204" pitchFamily="18" charset="0"/>
                          <a:ea typeface="Cambria Math" panose="02040503050406030204" pitchFamily="18" charset="0"/>
                        </a:rPr>
                        <m:t>.</m:t>
                      </m:r>
                    </m:oMath>
                  </m:oMathPara>
                </a14:m>
                <a:endParaRPr lang="en-US" sz="1400" dirty="0"/>
              </a:p>
              <a:p>
                <a:r>
                  <a:rPr lang="en-US" sz="1800" dirty="0"/>
                  <a:t>Note that </a:t>
                </a:r>
                <a14:m>
                  <m:oMath xmlns:m="http://schemas.openxmlformats.org/officeDocument/2006/math">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𝑃</m:t>
                        </m:r>
                      </m:e>
                      <m:sub>
                        <m:r>
                          <a:rPr lang="en-US" sz="1800" i="1">
                            <a:solidFill>
                              <a:schemeClr val="accent6">
                                <a:lumMod val="50000"/>
                              </a:schemeClr>
                            </a:solidFill>
                            <a:latin typeface="Cambria Math" panose="02040503050406030204" pitchFamily="18" charset="0"/>
                          </a:rPr>
                          <m:t>𝑔</m:t>
                        </m:r>
                      </m:sub>
                    </m:sSub>
                    <m:r>
                      <a:rPr lang="en-US" sz="1800" i="1">
                        <a:solidFill>
                          <a:schemeClr val="accent6">
                            <a:lumMod val="50000"/>
                          </a:schemeClr>
                        </a:solidFill>
                        <a:latin typeface="Cambria Math" panose="02040503050406030204" pitchFamily="18" charset="0"/>
                      </a:rPr>
                      <m:t>= </m:t>
                    </m:r>
                    <m:f>
                      <m:fPr>
                        <m:ctrlPr>
                          <a:rPr lang="en-US" sz="1800" i="1">
                            <a:solidFill>
                              <a:schemeClr val="accent6">
                                <a:lumMod val="50000"/>
                              </a:schemeClr>
                            </a:solidFill>
                            <a:latin typeface="Cambria Math" panose="02040503050406030204" pitchFamily="18" charset="0"/>
                          </a:rPr>
                        </m:ctrlPr>
                      </m:fPr>
                      <m:num>
                        <m:sSup>
                          <m:sSupPr>
                            <m:ctrlPr>
                              <a:rPr lang="en-US" sz="1800" i="1">
                                <a:solidFill>
                                  <a:schemeClr val="accent6">
                                    <a:lumMod val="50000"/>
                                  </a:schemeClr>
                                </a:solidFill>
                                <a:latin typeface="Cambria Math" panose="02040503050406030204" pitchFamily="18" charset="0"/>
                              </a:rPr>
                            </m:ctrlPr>
                          </m:sSupPr>
                          <m:e>
                            <m:d>
                              <m:dPr>
                                <m:begChr m:val="|"/>
                                <m:endChr m:val="|"/>
                                <m:ctrlPr>
                                  <a:rPr lang="en-US" sz="1800" i="1">
                                    <a:solidFill>
                                      <a:schemeClr val="accent6">
                                        <a:lumMod val="50000"/>
                                      </a:schemeClr>
                                    </a:solidFill>
                                    <a:latin typeface="Cambria Math" panose="02040503050406030204" pitchFamily="18" charset="0"/>
                                  </a:rPr>
                                </m:ctrlPr>
                              </m:dPr>
                              <m:e>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𝑉</m:t>
                                    </m:r>
                                  </m:e>
                                  <m:sub>
                                    <m:r>
                                      <a:rPr lang="en-US" sz="1800" i="1">
                                        <a:solidFill>
                                          <a:schemeClr val="accent6">
                                            <a:lumMod val="50000"/>
                                          </a:schemeClr>
                                        </a:solidFill>
                                        <a:latin typeface="Cambria Math" panose="02040503050406030204" pitchFamily="18" charset="0"/>
                                      </a:rPr>
                                      <m:t>𝑓𝑜𝑟𝑤</m:t>
                                    </m:r>
                                  </m:sub>
                                </m:sSub>
                              </m:e>
                            </m:d>
                          </m:e>
                          <m:sup>
                            <m:r>
                              <a:rPr lang="en-US" sz="1800" i="1">
                                <a:solidFill>
                                  <a:schemeClr val="accent6">
                                    <a:lumMod val="50000"/>
                                  </a:schemeClr>
                                </a:solidFill>
                                <a:latin typeface="Cambria Math" panose="02040503050406030204" pitchFamily="18" charset="0"/>
                              </a:rPr>
                              <m:t>2</m:t>
                            </m:r>
                          </m:sup>
                        </m:sSup>
                      </m:num>
                      <m:den>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𝑍</m:t>
                            </m:r>
                          </m:e>
                          <m:sub>
                            <m:r>
                              <a:rPr lang="en-US" sz="1800" i="1">
                                <a:solidFill>
                                  <a:schemeClr val="accent6">
                                    <a:lumMod val="50000"/>
                                  </a:schemeClr>
                                </a:solidFill>
                                <a:latin typeface="Cambria Math" panose="02040503050406030204" pitchFamily="18" charset="0"/>
                              </a:rPr>
                              <m:t>𝑊𝐺</m:t>
                            </m:r>
                          </m:sub>
                        </m:sSub>
                      </m:den>
                    </m:f>
                  </m:oMath>
                </a14:m>
                <a:r>
                  <a:rPr lang="en-US" sz="1800" dirty="0"/>
                  <a:t> does not contain factor of 2 in the denominator because of the cavity impedance </a:t>
                </a:r>
                <a14:m>
                  <m:oMath xmlns:m="http://schemas.openxmlformats.org/officeDocument/2006/math">
                    <m:d>
                      <m:dPr>
                        <m:ctrlPr>
                          <a:rPr lang="en-US" sz="1800" i="1" smtClean="0">
                            <a:solidFill>
                              <a:schemeClr val="accent6">
                                <a:lumMod val="50000"/>
                              </a:schemeClr>
                            </a:solidFill>
                            <a:latin typeface="Cambria Math" panose="02040503050406030204" pitchFamily="18" charset="0"/>
                          </a:rPr>
                        </m:ctrlPr>
                      </m:dPr>
                      <m:e>
                        <m:f>
                          <m:fPr>
                            <m:ctrlPr>
                              <a:rPr lang="en-US" sz="180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𝑅</m:t>
                            </m:r>
                          </m:num>
                          <m:den>
                            <m:r>
                              <a:rPr lang="en-US" sz="1800" b="0" i="1" smtClean="0">
                                <a:solidFill>
                                  <a:schemeClr val="accent6">
                                    <a:lumMod val="50000"/>
                                  </a:schemeClr>
                                </a:solidFill>
                                <a:latin typeface="Cambria Math" panose="02040503050406030204" pitchFamily="18" charset="0"/>
                              </a:rPr>
                              <m:t>𝑄</m:t>
                            </m:r>
                          </m:den>
                        </m:f>
                      </m:e>
                    </m:d>
                  </m:oMath>
                </a14:m>
                <a:r>
                  <a:rPr lang="en-US" sz="1800" dirty="0">
                    <a:solidFill>
                      <a:schemeClr val="accent6">
                        <a:lumMod val="50000"/>
                      </a:schemeClr>
                    </a:solidFill>
                  </a:rPr>
                  <a:t> </a:t>
                </a:r>
                <a:r>
                  <a:rPr lang="en-US" sz="1800" dirty="0"/>
                  <a:t>definition.</a:t>
                </a:r>
              </a:p>
            </p:txBody>
          </p:sp>
        </mc:Choice>
        <mc:Fallback xmlns="">
          <p:sp>
            <p:nvSpPr>
              <p:cNvPr id="6" name="TextBox 5">
                <a:extLst>
                  <a:ext uri="{FF2B5EF4-FFF2-40B4-BE49-F238E27FC236}">
                    <a16:creationId xmlns:a16="http://schemas.microsoft.com/office/drawing/2014/main" id="{E26C596F-B3BF-449D-8D45-B2BE67E6CFBC}"/>
                  </a:ext>
                </a:extLst>
              </p:cNvPr>
              <p:cNvSpPr txBox="1">
                <a:spLocks noRot="1" noChangeAspect="1" noMove="1" noResize="1" noEditPoints="1" noAdjustHandles="1" noChangeArrowheads="1" noChangeShapeType="1" noTextEdit="1"/>
              </p:cNvSpPr>
              <p:nvPr/>
            </p:nvSpPr>
            <p:spPr>
              <a:xfrm>
                <a:off x="470263" y="984069"/>
                <a:ext cx="7559040" cy="4171655"/>
              </a:xfrm>
              <a:prstGeom prst="rect">
                <a:avLst/>
              </a:prstGeom>
              <a:blipFill>
                <a:blip r:embed="rId3"/>
                <a:stretch>
                  <a:fillRect l="-806" t="-730"/>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C2F6E2C-AD5C-4E6B-A54A-7146698F9C43}"/>
              </a:ext>
            </a:extLst>
          </p:cNvPr>
          <p:cNvSpPr/>
          <p:nvPr/>
        </p:nvSpPr>
        <p:spPr>
          <a:xfrm>
            <a:off x="470263" y="1367246"/>
            <a:ext cx="6705600" cy="185492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44374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266</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pPr algn="ctr"/>
            <a:r>
              <a:rPr lang="en-US" sz="3200" dirty="0">
                <a:latin typeface="Helvetica" pitchFamily="34" charset="0"/>
              </a:rPr>
              <a:t> </a:t>
            </a:r>
            <a:r>
              <a:rPr lang="en-US" sz="2400" dirty="0"/>
              <a:t>Appendix 12: </a:t>
            </a:r>
            <a:r>
              <a:rPr lang="en-US" sz="2400" dirty="0">
                <a:latin typeface="Helvetica" pitchFamily="34" charset="0"/>
              </a:rPr>
              <a:t>Wake potentials</a:t>
            </a: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D3E7E55D-2F02-431E-AF34-20FF0BD20CE5}"/>
              </a:ext>
            </a:extLst>
          </p:cNvPr>
          <p:cNvPicPr>
            <a:picLocks noChangeAspect="1"/>
          </p:cNvPicPr>
          <p:nvPr/>
        </p:nvPicPr>
        <p:blipFill>
          <a:blip r:embed="rId2"/>
          <a:stretch>
            <a:fillRect/>
          </a:stretch>
        </p:blipFill>
        <p:spPr>
          <a:xfrm>
            <a:off x="222250" y="687597"/>
            <a:ext cx="4051360" cy="4920561"/>
          </a:xfrm>
          <a:prstGeom prst="rect">
            <a:avLst/>
          </a:prstGeom>
        </p:spPr>
      </p:pic>
      <p:sp>
        <p:nvSpPr>
          <p:cNvPr id="5" name="TextBox 4">
            <a:extLst>
              <a:ext uri="{FF2B5EF4-FFF2-40B4-BE49-F238E27FC236}">
                <a16:creationId xmlns:a16="http://schemas.microsoft.com/office/drawing/2014/main" id="{0E737212-CEFB-4CA0-82C7-B2CD0B2B7B9F}"/>
              </a:ext>
            </a:extLst>
          </p:cNvPr>
          <p:cNvSpPr txBox="1"/>
          <p:nvPr/>
        </p:nvSpPr>
        <p:spPr>
          <a:xfrm>
            <a:off x="4899804" y="879894"/>
            <a:ext cx="3484608" cy="830997"/>
          </a:xfrm>
          <a:prstGeom prst="rect">
            <a:avLst/>
          </a:prstGeom>
          <a:noFill/>
        </p:spPr>
        <p:txBody>
          <a:bodyPr wrap="none" rtlCol="0">
            <a:spAutoFit/>
          </a:bodyPr>
          <a:lstStyle/>
          <a:p>
            <a:r>
              <a:rPr lang="en-US" dirty="0"/>
              <a:t>Radiation fields in the </a:t>
            </a:r>
          </a:p>
          <a:p>
            <a:r>
              <a:rPr lang="en-US" dirty="0"/>
              <a:t>TW acceleration structure</a:t>
            </a:r>
          </a:p>
        </p:txBody>
      </p:sp>
      <p:sp>
        <p:nvSpPr>
          <p:cNvPr id="11" name="TextBox 10">
            <a:extLst>
              <a:ext uri="{FF2B5EF4-FFF2-40B4-BE49-F238E27FC236}">
                <a16:creationId xmlns:a16="http://schemas.microsoft.com/office/drawing/2014/main" id="{EEC10AF3-4154-4C16-9EAD-6E8940BA3E5D}"/>
              </a:ext>
            </a:extLst>
          </p:cNvPr>
          <p:cNvSpPr txBox="1"/>
          <p:nvPr/>
        </p:nvSpPr>
        <p:spPr>
          <a:xfrm>
            <a:off x="4349731" y="5703117"/>
            <a:ext cx="962123" cy="461665"/>
          </a:xfrm>
          <a:prstGeom prst="rect">
            <a:avLst/>
          </a:prstGeom>
          <a:noFill/>
        </p:spPr>
        <p:txBody>
          <a:bodyPr wrap="none" rtlCol="0">
            <a:spAutoFit/>
          </a:bodyPr>
          <a:lstStyle/>
          <a:p>
            <a:r>
              <a:rPr lang="en-US" dirty="0"/>
              <a:t>bunch</a:t>
            </a:r>
          </a:p>
        </p:txBody>
      </p:sp>
      <p:cxnSp>
        <p:nvCxnSpPr>
          <p:cNvPr id="13" name="Straight Arrow Connector 12">
            <a:extLst>
              <a:ext uri="{FF2B5EF4-FFF2-40B4-BE49-F238E27FC236}">
                <a16:creationId xmlns:a16="http://schemas.microsoft.com/office/drawing/2014/main" id="{F441113A-C792-47DC-BD7F-505755FF0063}"/>
              </a:ext>
            </a:extLst>
          </p:cNvPr>
          <p:cNvCxnSpPr/>
          <p:nvPr/>
        </p:nvCxnSpPr>
        <p:spPr>
          <a:xfrm flipH="1" flipV="1">
            <a:off x="4088921" y="5382883"/>
            <a:ext cx="267419" cy="4424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4827DEA-62D3-44C0-95FC-F0CD4A2B54FA}"/>
              </a:ext>
            </a:extLst>
          </p:cNvPr>
          <p:cNvSpPr txBox="1"/>
          <p:nvPr/>
        </p:nvSpPr>
        <p:spPr>
          <a:xfrm>
            <a:off x="4356340" y="348783"/>
            <a:ext cx="2357184" cy="461665"/>
          </a:xfrm>
          <a:prstGeom prst="rect">
            <a:avLst/>
          </a:prstGeom>
          <a:noFill/>
        </p:spPr>
        <p:txBody>
          <a:bodyPr wrap="none" rtlCol="0">
            <a:spAutoFit/>
          </a:bodyPr>
          <a:lstStyle/>
          <a:p>
            <a:r>
              <a:rPr lang="en-US" dirty="0"/>
              <a:t>Acceleration cells</a:t>
            </a:r>
          </a:p>
        </p:txBody>
      </p:sp>
      <p:cxnSp>
        <p:nvCxnSpPr>
          <p:cNvPr id="16" name="Straight Arrow Connector 15">
            <a:extLst>
              <a:ext uri="{FF2B5EF4-FFF2-40B4-BE49-F238E27FC236}">
                <a16:creationId xmlns:a16="http://schemas.microsoft.com/office/drawing/2014/main" id="{003F2F44-C764-435E-BD50-443203E5387A}"/>
              </a:ext>
            </a:extLst>
          </p:cNvPr>
          <p:cNvCxnSpPr/>
          <p:nvPr/>
        </p:nvCxnSpPr>
        <p:spPr>
          <a:xfrm flipH="1">
            <a:off x="3890513" y="687597"/>
            <a:ext cx="383097" cy="6800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8E897FD-C436-4893-97F2-FD30DD344700}"/>
              </a:ext>
            </a:extLst>
          </p:cNvPr>
          <p:cNvCxnSpPr/>
          <p:nvPr/>
        </p:nvCxnSpPr>
        <p:spPr>
          <a:xfrm flipH="1">
            <a:off x="2001328" y="687597"/>
            <a:ext cx="2272282" cy="13827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F8908F5-EFEE-407C-8CBC-2A5205D8729C}"/>
              </a:ext>
            </a:extLst>
          </p:cNvPr>
          <p:cNvSpPr txBox="1"/>
          <p:nvPr/>
        </p:nvSpPr>
        <p:spPr>
          <a:xfrm>
            <a:off x="139520" y="5604118"/>
            <a:ext cx="2083968" cy="646331"/>
          </a:xfrm>
          <a:prstGeom prst="rect">
            <a:avLst/>
          </a:prstGeom>
          <a:noFill/>
        </p:spPr>
        <p:txBody>
          <a:bodyPr wrap="none" rtlCol="0">
            <a:spAutoFit/>
          </a:bodyPr>
          <a:lstStyle/>
          <a:p>
            <a:r>
              <a:rPr lang="en-US" sz="1800" dirty="0"/>
              <a:t>Blue – deceleration</a:t>
            </a:r>
          </a:p>
          <a:p>
            <a:r>
              <a:rPr lang="en-US" sz="1800" dirty="0">
                <a:solidFill>
                  <a:srgbClr val="00B050"/>
                </a:solidFill>
              </a:rPr>
              <a:t>Green - acceleration</a:t>
            </a:r>
          </a:p>
        </p:txBody>
      </p:sp>
      <p:pic>
        <p:nvPicPr>
          <p:cNvPr id="22" name="Picture 21">
            <a:extLst>
              <a:ext uri="{FF2B5EF4-FFF2-40B4-BE49-F238E27FC236}">
                <a16:creationId xmlns:a16="http://schemas.microsoft.com/office/drawing/2014/main" id="{96E57A8D-A743-4B5A-9F21-642C3B2D9B05}"/>
              </a:ext>
            </a:extLst>
          </p:cNvPr>
          <p:cNvPicPr>
            <a:picLocks noChangeAspect="1"/>
          </p:cNvPicPr>
          <p:nvPr/>
        </p:nvPicPr>
        <p:blipFill>
          <a:blip r:embed="rId3"/>
          <a:stretch>
            <a:fillRect/>
          </a:stretch>
        </p:blipFill>
        <p:spPr>
          <a:xfrm>
            <a:off x="4389784" y="3968151"/>
            <a:ext cx="4754216" cy="1755351"/>
          </a:xfrm>
          <a:prstGeom prst="rect">
            <a:avLst/>
          </a:prstGeom>
        </p:spPr>
      </p:pic>
      <p:pic>
        <p:nvPicPr>
          <p:cNvPr id="23" name="Picture 22">
            <a:extLst>
              <a:ext uri="{FF2B5EF4-FFF2-40B4-BE49-F238E27FC236}">
                <a16:creationId xmlns:a16="http://schemas.microsoft.com/office/drawing/2014/main" id="{F34357B8-3C87-49F8-B610-696B0F319415}"/>
              </a:ext>
            </a:extLst>
          </p:cNvPr>
          <p:cNvPicPr>
            <a:picLocks noChangeAspect="1"/>
          </p:cNvPicPr>
          <p:nvPr/>
        </p:nvPicPr>
        <p:blipFill>
          <a:blip r:embed="rId4"/>
          <a:stretch>
            <a:fillRect/>
          </a:stretch>
        </p:blipFill>
        <p:spPr>
          <a:xfrm>
            <a:off x="4363906" y="1903418"/>
            <a:ext cx="4785268" cy="2077673"/>
          </a:xfrm>
          <a:prstGeom prst="rect">
            <a:avLst/>
          </a:prstGeom>
        </p:spPr>
      </p:pic>
      <p:sp>
        <p:nvSpPr>
          <p:cNvPr id="24" name="TextBox 23">
            <a:extLst>
              <a:ext uri="{FF2B5EF4-FFF2-40B4-BE49-F238E27FC236}">
                <a16:creationId xmlns:a16="http://schemas.microsoft.com/office/drawing/2014/main" id="{7112EF36-9C0B-4833-84D2-D8B50DF45959}"/>
              </a:ext>
            </a:extLst>
          </p:cNvPr>
          <p:cNvSpPr txBox="1"/>
          <p:nvPr/>
        </p:nvSpPr>
        <p:spPr>
          <a:xfrm>
            <a:off x="5408762" y="5825353"/>
            <a:ext cx="2864887" cy="461665"/>
          </a:xfrm>
          <a:prstGeom prst="rect">
            <a:avLst/>
          </a:prstGeom>
          <a:noFill/>
        </p:spPr>
        <p:txBody>
          <a:bodyPr wrap="none" rtlCol="0">
            <a:spAutoFit/>
          </a:bodyPr>
          <a:lstStyle/>
          <a:p>
            <a:r>
              <a:rPr lang="en-US" i="1" dirty="0" err="1">
                <a:solidFill>
                  <a:schemeClr val="accent6">
                    <a:lumMod val="50000"/>
                  </a:schemeClr>
                </a:solidFill>
                <a:latin typeface="Times New Roman" panose="02020603050405020304" pitchFamily="18" charset="0"/>
                <a:cs typeface="Times New Roman" panose="02020603050405020304" pitchFamily="18" charset="0"/>
              </a:rPr>
              <a:t>W</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i="1" dirty="0">
                <a:solidFill>
                  <a:schemeClr val="accent6">
                    <a:lumMod val="50000"/>
                  </a:schemeClr>
                </a:solidFill>
                <a:latin typeface="Times New Roman" panose="02020603050405020304" pitchFamily="18" charset="0"/>
                <a:cs typeface="Times New Roman" panose="02020603050405020304" pitchFamily="18" charset="0"/>
              </a:rPr>
              <a:t>=0, W</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=0 for s&lt;0</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144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267</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pPr algn="ctr"/>
            <a:r>
              <a:rPr lang="en-US" sz="3200" dirty="0">
                <a:latin typeface="Helvetica" pitchFamily="34" charset="0"/>
              </a:rPr>
              <a:t> </a:t>
            </a:r>
            <a:r>
              <a:rPr lang="en-US" sz="2400" dirty="0"/>
              <a:t>Appendix 12:</a:t>
            </a:r>
            <a:endParaRPr lang="en-US" sz="2400"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9BB2979C-A972-41D0-9018-BE6FA4498B95}"/>
              </a:ext>
            </a:extLst>
          </p:cNvPr>
          <p:cNvPicPr>
            <a:picLocks noChangeAspect="1"/>
          </p:cNvPicPr>
          <p:nvPr/>
        </p:nvPicPr>
        <p:blipFill>
          <a:blip r:embed="rId2"/>
          <a:stretch>
            <a:fillRect/>
          </a:stretch>
        </p:blipFill>
        <p:spPr>
          <a:xfrm>
            <a:off x="163165" y="1033889"/>
            <a:ext cx="6506354" cy="1876189"/>
          </a:xfrm>
          <a:prstGeom prst="rect">
            <a:avLst/>
          </a:prstGeom>
        </p:spPr>
      </p:pic>
      <p:sp>
        <p:nvSpPr>
          <p:cNvPr id="4" name="TextBox 3">
            <a:extLst>
              <a:ext uri="{FF2B5EF4-FFF2-40B4-BE49-F238E27FC236}">
                <a16:creationId xmlns:a16="http://schemas.microsoft.com/office/drawing/2014/main" id="{A238E580-3EA3-4954-8EF3-917EDF4EA852}"/>
              </a:ext>
            </a:extLst>
          </p:cNvPr>
          <p:cNvSpPr txBox="1"/>
          <p:nvPr/>
        </p:nvSpPr>
        <p:spPr>
          <a:xfrm>
            <a:off x="86264" y="612475"/>
            <a:ext cx="8589167" cy="3416320"/>
          </a:xfrm>
          <a:prstGeom prst="rect">
            <a:avLst/>
          </a:prstGeom>
          <a:noFill/>
        </p:spPr>
        <p:txBody>
          <a:bodyPr wrap="square" rtlCol="0">
            <a:spAutoFit/>
          </a:bodyPr>
          <a:lstStyle/>
          <a:p>
            <a:r>
              <a:rPr lang="en-US" dirty="0"/>
              <a:t>Loss and kick distribution along the bunch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i="1" dirty="0">
                <a:solidFill>
                  <a:schemeClr val="accent6">
                    <a:lumMod val="50000"/>
                  </a:schemeClr>
                </a:solidFill>
                <a:latin typeface="Times New Roman" panose="02020603050405020304" pitchFamily="18" charset="0"/>
                <a:cs typeface="Times New Roman" panose="02020603050405020304" pitchFamily="18" charset="0"/>
              </a:rPr>
              <a:t>(s) </a:t>
            </a:r>
            <a:r>
              <a:rPr lang="en-US" dirty="0"/>
              <a:t>and </a:t>
            </a:r>
            <a:r>
              <a:rPr lang="en-US" i="1" dirty="0">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(s)</a:t>
            </a:r>
            <a:r>
              <a:rPr lang="en-US" dirty="0"/>
              <a:t>:</a:t>
            </a:r>
          </a:p>
          <a:p>
            <a:endParaRPr lang="en-US" dirty="0"/>
          </a:p>
          <a:p>
            <a:endParaRPr lang="en-US" dirty="0"/>
          </a:p>
          <a:p>
            <a:endParaRPr lang="en-US" dirty="0"/>
          </a:p>
          <a:p>
            <a:endParaRPr lang="en-US" dirty="0"/>
          </a:p>
          <a:p>
            <a:endParaRPr lang="en-US" dirty="0"/>
          </a:p>
          <a:p>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λ</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(s) </a:t>
            </a:r>
            <a:r>
              <a:rPr lang="en-US" dirty="0">
                <a:latin typeface="+mn-lt"/>
                <a:ea typeface="Cambria Math" panose="02040503050406030204" pitchFamily="18" charset="0"/>
              </a:rPr>
              <a:t>is the charge distribution along the bunch.</a:t>
            </a:r>
          </a:p>
          <a:p>
            <a:r>
              <a:rPr lang="en-US" dirty="0">
                <a:latin typeface="+mn-lt"/>
                <a:ea typeface="Cambria Math" panose="02040503050406030204" pitchFamily="18" charset="0"/>
              </a:rPr>
              <a:t>Total losses and kick:</a:t>
            </a:r>
            <a:endParaRPr lang="en-US" dirty="0">
              <a:latin typeface="+mn-lt"/>
            </a:endParaRPr>
          </a:p>
          <a:p>
            <a:endParaRPr lang="en-US" dirty="0"/>
          </a:p>
        </p:txBody>
      </p:sp>
      <p:pic>
        <p:nvPicPr>
          <p:cNvPr id="5" name="Picture 4">
            <a:extLst>
              <a:ext uri="{FF2B5EF4-FFF2-40B4-BE49-F238E27FC236}">
                <a16:creationId xmlns:a16="http://schemas.microsoft.com/office/drawing/2014/main" id="{7E839666-97A4-4E79-9322-1451934CD8D9}"/>
              </a:ext>
            </a:extLst>
          </p:cNvPr>
          <p:cNvPicPr>
            <a:picLocks noChangeAspect="1"/>
          </p:cNvPicPr>
          <p:nvPr/>
        </p:nvPicPr>
        <p:blipFill>
          <a:blip r:embed="rId3"/>
          <a:stretch>
            <a:fillRect/>
          </a:stretch>
        </p:blipFill>
        <p:spPr>
          <a:xfrm>
            <a:off x="222251" y="3610128"/>
            <a:ext cx="3098920" cy="990045"/>
          </a:xfrm>
          <a:prstGeom prst="rect">
            <a:avLst/>
          </a:prstGeom>
        </p:spPr>
      </p:pic>
      <p:pic>
        <p:nvPicPr>
          <p:cNvPr id="9" name="Picture 8">
            <a:extLst>
              <a:ext uri="{FF2B5EF4-FFF2-40B4-BE49-F238E27FC236}">
                <a16:creationId xmlns:a16="http://schemas.microsoft.com/office/drawing/2014/main" id="{5E327CF8-9175-47C0-A98B-AFF83B573CC3}"/>
              </a:ext>
            </a:extLst>
          </p:cNvPr>
          <p:cNvPicPr>
            <a:picLocks noChangeAspect="1"/>
          </p:cNvPicPr>
          <p:nvPr/>
        </p:nvPicPr>
        <p:blipFill>
          <a:blip r:embed="rId4"/>
          <a:stretch>
            <a:fillRect/>
          </a:stretch>
        </p:blipFill>
        <p:spPr>
          <a:xfrm>
            <a:off x="3321171" y="3571436"/>
            <a:ext cx="3882009" cy="1016717"/>
          </a:xfrm>
          <a:prstGeom prst="rect">
            <a:avLst/>
          </a:prstGeom>
        </p:spPr>
      </p:pic>
      <p:sp>
        <p:nvSpPr>
          <p:cNvPr id="11" name="TextBox 10">
            <a:extLst>
              <a:ext uri="{FF2B5EF4-FFF2-40B4-BE49-F238E27FC236}">
                <a16:creationId xmlns:a16="http://schemas.microsoft.com/office/drawing/2014/main" id="{5B26D62E-A0E0-4ACE-B890-877F54042AC6}"/>
              </a:ext>
            </a:extLst>
          </p:cNvPr>
          <p:cNvSpPr txBox="1"/>
          <p:nvPr/>
        </p:nvSpPr>
        <p:spPr>
          <a:xfrm>
            <a:off x="7203419" y="3689652"/>
            <a:ext cx="2026845" cy="461665"/>
          </a:xfrm>
          <a:prstGeom prst="rect">
            <a:avLst/>
          </a:prstGeom>
          <a:noFill/>
        </p:spPr>
        <p:txBody>
          <a:bodyPr wrap="squar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k</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l</a:t>
            </a:r>
            <a:r>
              <a:rPr lang="en-US" dirty="0"/>
              <a:t> – loss factor</a:t>
            </a:r>
          </a:p>
        </p:txBody>
      </p:sp>
      <p:pic>
        <p:nvPicPr>
          <p:cNvPr id="13" name="Picture 12">
            <a:extLst>
              <a:ext uri="{FF2B5EF4-FFF2-40B4-BE49-F238E27FC236}">
                <a16:creationId xmlns:a16="http://schemas.microsoft.com/office/drawing/2014/main" id="{247D9A31-843E-4557-8197-4FEFBEBD0598}"/>
              </a:ext>
            </a:extLst>
          </p:cNvPr>
          <p:cNvPicPr>
            <a:picLocks noChangeAspect="1"/>
          </p:cNvPicPr>
          <p:nvPr/>
        </p:nvPicPr>
        <p:blipFill>
          <a:blip r:embed="rId5"/>
          <a:stretch>
            <a:fillRect/>
          </a:stretch>
        </p:blipFill>
        <p:spPr>
          <a:xfrm>
            <a:off x="203195" y="5720269"/>
            <a:ext cx="1933575" cy="628650"/>
          </a:xfrm>
          <a:prstGeom prst="rect">
            <a:avLst/>
          </a:prstGeom>
        </p:spPr>
      </p:pic>
      <p:pic>
        <p:nvPicPr>
          <p:cNvPr id="14" name="Picture 13">
            <a:extLst>
              <a:ext uri="{FF2B5EF4-FFF2-40B4-BE49-F238E27FC236}">
                <a16:creationId xmlns:a16="http://schemas.microsoft.com/office/drawing/2014/main" id="{1BF8C879-E06A-457A-92A1-4025BC9C43B3}"/>
              </a:ext>
            </a:extLst>
          </p:cNvPr>
          <p:cNvPicPr>
            <a:picLocks noChangeAspect="1"/>
          </p:cNvPicPr>
          <p:nvPr/>
        </p:nvPicPr>
        <p:blipFill>
          <a:blip r:embed="rId6"/>
          <a:stretch>
            <a:fillRect/>
          </a:stretch>
        </p:blipFill>
        <p:spPr>
          <a:xfrm>
            <a:off x="2136770" y="5372095"/>
            <a:ext cx="3679207" cy="1106220"/>
          </a:xfrm>
          <a:prstGeom prst="rect">
            <a:avLst/>
          </a:prstGeom>
        </p:spPr>
      </p:pic>
      <p:sp>
        <p:nvSpPr>
          <p:cNvPr id="15" name="TextBox 14">
            <a:extLst>
              <a:ext uri="{FF2B5EF4-FFF2-40B4-BE49-F238E27FC236}">
                <a16:creationId xmlns:a16="http://schemas.microsoft.com/office/drawing/2014/main" id="{1B632D73-E871-489E-8AAE-F575AB867CF7}"/>
              </a:ext>
            </a:extLst>
          </p:cNvPr>
          <p:cNvSpPr txBox="1"/>
          <p:nvPr/>
        </p:nvSpPr>
        <p:spPr>
          <a:xfrm>
            <a:off x="6314536" y="5701787"/>
            <a:ext cx="1987019"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k</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Cambria Math" panose="02040503050406030204" pitchFamily="18" charset="0"/>
                <a:ea typeface="Cambria Math" panose="02040503050406030204" pitchFamily="18" charset="0"/>
              </a:rPr>
              <a:t>- </a:t>
            </a:r>
            <a:r>
              <a:rPr lang="en-US" dirty="0">
                <a:latin typeface="+mn-lt"/>
                <a:ea typeface="Cambria Math" panose="02040503050406030204" pitchFamily="18" charset="0"/>
              </a:rPr>
              <a:t>kick factor</a:t>
            </a:r>
            <a:endParaRPr lang="en-US" dirty="0">
              <a:latin typeface="+mn-lt"/>
            </a:endParaRPr>
          </a:p>
        </p:txBody>
      </p:sp>
      <p:pic>
        <p:nvPicPr>
          <p:cNvPr id="16" name="Picture 15">
            <a:extLst>
              <a:ext uri="{FF2B5EF4-FFF2-40B4-BE49-F238E27FC236}">
                <a16:creationId xmlns:a16="http://schemas.microsoft.com/office/drawing/2014/main" id="{83B10131-9EEF-4DA0-8AB9-497149822EAA}"/>
              </a:ext>
            </a:extLst>
          </p:cNvPr>
          <p:cNvPicPr>
            <a:picLocks noChangeAspect="1"/>
          </p:cNvPicPr>
          <p:nvPr/>
        </p:nvPicPr>
        <p:blipFill>
          <a:blip r:embed="rId7"/>
          <a:stretch>
            <a:fillRect/>
          </a:stretch>
        </p:blipFill>
        <p:spPr>
          <a:xfrm>
            <a:off x="6314536" y="5648831"/>
            <a:ext cx="247650" cy="142875"/>
          </a:xfrm>
          <a:prstGeom prst="rect">
            <a:avLst/>
          </a:prstGeom>
        </p:spPr>
      </p:pic>
      <p:sp>
        <p:nvSpPr>
          <p:cNvPr id="12" name="TextBox 11">
            <a:extLst>
              <a:ext uri="{FF2B5EF4-FFF2-40B4-BE49-F238E27FC236}">
                <a16:creationId xmlns:a16="http://schemas.microsoft.com/office/drawing/2014/main" id="{81C949D6-B5F2-4678-A7AE-1594C9385D95}"/>
              </a:ext>
            </a:extLst>
          </p:cNvPr>
          <p:cNvSpPr txBox="1"/>
          <p:nvPr/>
        </p:nvSpPr>
        <p:spPr>
          <a:xfrm>
            <a:off x="3126036" y="3826371"/>
            <a:ext cx="261610" cy="461665"/>
          </a:xfrm>
          <a:prstGeom prst="rect">
            <a:avLst/>
          </a:prstGeom>
          <a:noFill/>
        </p:spPr>
        <p:txBody>
          <a:bodyPr wrap="none" rtlCol="0">
            <a:spAutoFit/>
          </a:bodyPr>
          <a:lstStyle/>
          <a:p>
            <a:r>
              <a:rPr lang="en-US" dirty="0"/>
              <a:t>,</a:t>
            </a:r>
          </a:p>
        </p:txBody>
      </p:sp>
      <p:pic>
        <p:nvPicPr>
          <p:cNvPr id="17" name="Picture 16">
            <a:extLst>
              <a:ext uri="{FF2B5EF4-FFF2-40B4-BE49-F238E27FC236}">
                <a16:creationId xmlns:a16="http://schemas.microsoft.com/office/drawing/2014/main" id="{DB7E2E03-67E1-4670-A418-E4C7FBACC8D6}"/>
              </a:ext>
            </a:extLst>
          </p:cNvPr>
          <p:cNvPicPr>
            <a:picLocks noChangeAspect="1"/>
          </p:cNvPicPr>
          <p:nvPr/>
        </p:nvPicPr>
        <p:blipFill>
          <a:blip r:embed="rId8"/>
          <a:stretch>
            <a:fillRect/>
          </a:stretch>
        </p:blipFill>
        <p:spPr>
          <a:xfrm>
            <a:off x="222251" y="4586689"/>
            <a:ext cx="4546351" cy="928824"/>
          </a:xfrm>
          <a:prstGeom prst="rect">
            <a:avLst/>
          </a:prstGeom>
        </p:spPr>
      </p:pic>
      <p:cxnSp>
        <p:nvCxnSpPr>
          <p:cNvPr id="19" name="Straight Connector 18">
            <a:extLst>
              <a:ext uri="{FF2B5EF4-FFF2-40B4-BE49-F238E27FC236}">
                <a16:creationId xmlns:a16="http://schemas.microsoft.com/office/drawing/2014/main" id="{C833AEFD-B4BC-4688-AA6B-24AD9F395B06}"/>
              </a:ext>
            </a:extLst>
          </p:cNvPr>
          <p:cNvCxnSpPr>
            <a:cxnSpLocks/>
          </p:cNvCxnSpPr>
          <p:nvPr/>
        </p:nvCxnSpPr>
        <p:spPr>
          <a:xfrm>
            <a:off x="243572" y="5403486"/>
            <a:ext cx="8512266" cy="2791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202670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rPr>
              <a:t>1/13/2020</a:t>
            </a:r>
            <a:endParaRPr kumimoji="0" lang="en-US" b="0" i="0" u="none" strike="noStrike" kern="0" cap="none" spc="0" normalizeH="0" baseline="0" noProof="0" dirty="0">
              <a:ln>
                <a:noFill/>
              </a:ln>
              <a:solidFill>
                <a:srgbClr val="0070C0"/>
              </a:solidFill>
              <a:effectLst/>
              <a:uLnTx/>
              <a:uFillTx/>
            </a:endParaRPr>
          </a:p>
        </p:txBody>
      </p:sp>
      <p:sp>
        <p:nvSpPr>
          <p:cNvPr id="7" name="Footer Placeholder 6"/>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0070C0"/>
                </a:solidFill>
                <a:effectLst/>
                <a:uLnTx/>
                <a:uFillTx/>
                <a:latin typeface="Helvetica" pitchFamily="34" charset="0"/>
                <a:cs typeface="Arial" panose="020B0604020202020204" pitchFamily="34" charset="0"/>
              </a:rPr>
              <a:t>V. Yakovlev | Engineering in Particle Accelerators</a:t>
            </a:r>
            <a:endParaRPr kumimoji="0" lang="en-US" b="1" i="0" u="none" strike="noStrike" kern="0" cap="none" spc="0" normalizeH="0" baseline="0" noProof="0" dirty="0">
              <a:ln>
                <a:noFill/>
              </a:ln>
              <a:solidFill>
                <a:srgbClr val="0070C0"/>
              </a:solidFill>
              <a:effectLst/>
              <a:uLnTx/>
              <a:uFillTx/>
              <a:latin typeface="Helvetica" pitchFamily="34" charset="0"/>
              <a:cs typeface="Arial" panose="020B0604020202020204" pitchFamily="34" charset="0"/>
            </a:endParaRPr>
          </a:p>
        </p:txBody>
      </p:sp>
      <p:sp>
        <p:nvSpPr>
          <p:cNvPr id="8" name="Slide Number Placeholder 7"/>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8C009B-CB69-E04A-B9B3-34B26D69E9CF}" type="slidenum">
              <a:rPr kumimoji="0" lang="en-US" b="0" i="0" u="none" strike="noStrike" kern="0" cap="none" spc="0" normalizeH="0" baseline="0" noProof="0" smtClean="0">
                <a:ln>
                  <a:noFill/>
                </a:ln>
                <a:solidFill>
                  <a:srgbClr val="0070C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268</a:t>
            </a:fld>
            <a:endParaRPr kumimoji="0" lang="en-US" b="0" i="0" u="none" strike="noStrike" kern="0" cap="none" spc="0" normalizeH="0" baseline="0" noProof="0" dirty="0">
              <a:ln>
                <a:noFill/>
              </a:ln>
              <a:solidFill>
                <a:srgbClr val="0070C0"/>
              </a:solidFill>
              <a:effectLst/>
              <a:uLnTx/>
              <a:uFillTx/>
            </a:endParaRPr>
          </a:p>
        </p:txBody>
      </p:sp>
      <p:sp>
        <p:nvSpPr>
          <p:cNvPr id="10" name="Title 9"/>
          <p:cNvSpPr>
            <a:spLocks noGrp="1"/>
          </p:cNvSpPr>
          <p:nvPr>
            <p:ph type="title"/>
          </p:nvPr>
        </p:nvSpPr>
        <p:spPr>
          <a:xfrm>
            <a:off x="156305" y="43756"/>
            <a:ext cx="8686800" cy="427877"/>
          </a:xfrm>
        </p:spPr>
        <p:txBody>
          <a:bodyPr/>
          <a:lstStyle/>
          <a:p>
            <a:pPr algn="ctr"/>
            <a:r>
              <a:rPr lang="en-US" sz="2400" dirty="0">
                <a:latin typeface="Helvetica" pitchFamily="34" charset="0"/>
              </a:rPr>
              <a:t> </a:t>
            </a:r>
            <a:r>
              <a:rPr lang="en-US" sz="2400" dirty="0"/>
              <a:t>Appendix 12:</a:t>
            </a:r>
            <a:endParaRPr lang="en-US" sz="2400" dirty="0">
              <a:latin typeface="Helvetica" pitchFamily="34" charset="0"/>
            </a:endParaRPr>
          </a:p>
        </p:txBody>
      </p:sp>
      <p:cxnSp>
        <p:nvCxnSpPr>
          <p:cNvPr id="20" name="Straight Arrow Connector 19">
            <a:extLst>
              <a:ext uri="{FF2B5EF4-FFF2-40B4-BE49-F238E27FC236}">
                <a16:creationId xmlns:a16="http://schemas.microsoft.com/office/drawing/2014/main" id="{7D9B0C29-1626-42BB-983B-27E7BD3B9C2D}"/>
              </a:ext>
            </a:extLst>
          </p:cNvPr>
          <p:cNvCxnSpPr/>
          <p:nvPr/>
        </p:nvCxnSpPr>
        <p:spPr>
          <a:xfrm>
            <a:off x="8574657" y="1657917"/>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D1FD687-334B-497D-8F39-CE117721C079}"/>
              </a:ext>
            </a:extLst>
          </p:cNvPr>
          <p:cNvSpPr txBox="1"/>
          <p:nvPr/>
        </p:nvSpPr>
        <p:spPr>
          <a:xfrm>
            <a:off x="222250" y="957532"/>
            <a:ext cx="184731" cy="830997"/>
          </a:xfrm>
          <a:prstGeom prst="rect">
            <a:avLst/>
          </a:prstGeom>
          <a:noFill/>
        </p:spPr>
        <p:txBody>
          <a:bodyPr wrap="none" rtlCol="0">
            <a:spAutoFit/>
          </a:bodyPr>
          <a:lstStyle/>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2DDD0801-E244-4960-8C07-650618D3003C}"/>
              </a:ext>
            </a:extLst>
          </p:cNvPr>
          <p:cNvSpPr txBox="1"/>
          <p:nvPr/>
        </p:nvSpPr>
        <p:spPr>
          <a:xfrm>
            <a:off x="145642" y="588200"/>
            <a:ext cx="5177636" cy="5262979"/>
          </a:xfrm>
          <a:prstGeom prst="rect">
            <a:avLst/>
          </a:prstGeom>
          <a:noFill/>
        </p:spPr>
        <p:txBody>
          <a:bodyPr wrap="none" rtlCol="0">
            <a:spAutoFit/>
          </a:bodyPr>
          <a:lstStyle/>
          <a:p>
            <a:r>
              <a:rPr lang="en-US" dirty="0"/>
              <a:t>Panofsky-Wenzel theorem for wakes:</a:t>
            </a:r>
          </a:p>
          <a:p>
            <a:endParaRPr lang="en-US" dirty="0"/>
          </a:p>
          <a:p>
            <a:endParaRPr lang="en-US" dirty="0"/>
          </a:p>
          <a:p>
            <a:endParaRPr lang="en-US" dirty="0"/>
          </a:p>
          <a:p>
            <a:r>
              <a:rPr lang="en-US" dirty="0"/>
              <a:t>Relation between wake and impedance:</a:t>
            </a:r>
          </a:p>
          <a:p>
            <a:endParaRPr lang="en-US" dirty="0"/>
          </a:p>
          <a:p>
            <a:endParaRPr lang="en-US" dirty="0"/>
          </a:p>
          <a:p>
            <a:endParaRPr lang="en-US" dirty="0"/>
          </a:p>
          <a:p>
            <a:endParaRPr lang="en-US" dirty="0"/>
          </a:p>
          <a:p>
            <a:endParaRPr lang="en-US" dirty="0"/>
          </a:p>
          <a:p>
            <a:endParaRPr lang="en-US" dirty="0"/>
          </a:p>
          <a:p>
            <a:r>
              <a:rPr lang="en-US" dirty="0"/>
              <a:t>and </a:t>
            </a:r>
          </a:p>
          <a:p>
            <a:endParaRPr lang="en-US" dirty="0"/>
          </a:p>
          <a:p>
            <a:endParaRPr lang="en-US" dirty="0"/>
          </a:p>
        </p:txBody>
      </p:sp>
      <p:pic>
        <p:nvPicPr>
          <p:cNvPr id="5" name="Picture 4">
            <a:extLst>
              <a:ext uri="{FF2B5EF4-FFF2-40B4-BE49-F238E27FC236}">
                <a16:creationId xmlns:a16="http://schemas.microsoft.com/office/drawing/2014/main" id="{0615D604-DF7B-43B5-B1AC-F0B660D9D90D}"/>
              </a:ext>
            </a:extLst>
          </p:cNvPr>
          <p:cNvPicPr>
            <a:picLocks noChangeAspect="1"/>
          </p:cNvPicPr>
          <p:nvPr/>
        </p:nvPicPr>
        <p:blipFill>
          <a:blip r:embed="rId2"/>
          <a:stretch>
            <a:fillRect/>
          </a:stretch>
        </p:blipFill>
        <p:spPr>
          <a:xfrm>
            <a:off x="319177" y="1024308"/>
            <a:ext cx="7473544" cy="1113219"/>
          </a:xfrm>
          <a:prstGeom prst="rect">
            <a:avLst/>
          </a:prstGeom>
        </p:spPr>
      </p:pic>
      <p:pic>
        <p:nvPicPr>
          <p:cNvPr id="9" name="Picture 8">
            <a:extLst>
              <a:ext uri="{FF2B5EF4-FFF2-40B4-BE49-F238E27FC236}">
                <a16:creationId xmlns:a16="http://schemas.microsoft.com/office/drawing/2014/main" id="{40F126AF-0DA4-43FB-BF3A-BE8B442F3E37}"/>
              </a:ext>
            </a:extLst>
          </p:cNvPr>
          <p:cNvPicPr>
            <a:picLocks noChangeAspect="1"/>
          </p:cNvPicPr>
          <p:nvPr/>
        </p:nvPicPr>
        <p:blipFill>
          <a:blip r:embed="rId3"/>
          <a:stretch>
            <a:fillRect/>
          </a:stretch>
        </p:blipFill>
        <p:spPr>
          <a:xfrm>
            <a:off x="222251" y="2573635"/>
            <a:ext cx="6342452" cy="1941824"/>
          </a:xfrm>
          <a:prstGeom prst="rect">
            <a:avLst/>
          </a:prstGeom>
        </p:spPr>
      </p:pic>
      <p:sp>
        <p:nvSpPr>
          <p:cNvPr id="11" name="TextBox 10">
            <a:extLst>
              <a:ext uri="{FF2B5EF4-FFF2-40B4-BE49-F238E27FC236}">
                <a16:creationId xmlns:a16="http://schemas.microsoft.com/office/drawing/2014/main" id="{C031BA08-FC55-4BEF-97F4-DCC3E5B813E0}"/>
              </a:ext>
            </a:extLst>
          </p:cNvPr>
          <p:cNvSpPr txBox="1"/>
          <p:nvPr/>
        </p:nvSpPr>
        <p:spPr>
          <a:xfrm>
            <a:off x="6624059" y="3257090"/>
            <a:ext cx="1515158"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s=c</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τ</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ct</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-z</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D060A0F-3BF5-4513-AA48-9E591A2617BA}"/>
              </a:ext>
            </a:extLst>
          </p:cNvPr>
          <p:cNvPicPr>
            <a:picLocks noChangeAspect="1"/>
          </p:cNvPicPr>
          <p:nvPr/>
        </p:nvPicPr>
        <p:blipFill>
          <a:blip r:embed="rId4"/>
          <a:stretch>
            <a:fillRect/>
          </a:stretch>
        </p:blipFill>
        <p:spPr>
          <a:xfrm>
            <a:off x="282127" y="4989176"/>
            <a:ext cx="5041151" cy="1141393"/>
          </a:xfrm>
          <a:prstGeom prst="rect">
            <a:avLst/>
          </a:prstGeom>
        </p:spPr>
      </p:pic>
    </p:spTree>
    <p:extLst>
      <p:ext uri="{BB962C8B-B14F-4D97-AF65-F5344CB8AC3E}">
        <p14:creationId xmlns:p14="http://schemas.microsoft.com/office/powerpoint/2010/main" val="2129652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325" y="0"/>
            <a:ext cx="9023350" cy="641739"/>
          </a:xfrm>
        </p:spPr>
        <p:txBody>
          <a:bodyPr/>
          <a:lstStyle/>
          <a:p>
            <a:pPr algn="ctr"/>
            <a:br>
              <a:rPr lang="en-US" dirty="0"/>
            </a:br>
            <a:r>
              <a:rPr lang="en-US" dirty="0"/>
              <a:t>Acceleration of charged particles in electromagnetic field</a:t>
            </a:r>
            <a:endParaRPr lang="en-US" sz="2800" dirty="0"/>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27</a:t>
            </a:fld>
            <a:endParaRPr lang="en-US" alt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CA105DB-FFF1-4CD9-A35D-267BB7A52BCD}"/>
                  </a:ext>
                </a:extLst>
              </p:cNvPr>
              <p:cNvSpPr/>
              <p:nvPr/>
            </p:nvSpPr>
            <p:spPr>
              <a:xfrm>
                <a:off x="86264" y="815442"/>
                <a:ext cx="8773064" cy="4379660"/>
              </a:xfrm>
              <a:prstGeom prst="rect">
                <a:avLst/>
              </a:prstGeom>
            </p:spPr>
            <p:txBody>
              <a:bodyPr wrap="square">
                <a:spAutoFit/>
              </a:bodyPr>
              <a:lstStyle/>
              <a:p>
                <a:pPr marL="0" marR="0" algn="just">
                  <a:spcBef>
                    <a:spcPts val="0"/>
                  </a:spcBef>
                  <a:spcAft>
                    <a:spcPts val="600"/>
                  </a:spcAft>
                </a:pPr>
                <a:r>
                  <a:rPr lang="en-US" sz="2000" dirty="0">
                    <a:solidFill>
                      <a:srgbClr val="0000FF"/>
                    </a:solidFill>
                    <a:latin typeface="+mn-lt"/>
                    <a:ea typeface="Arial" panose="020B0604020202020204" pitchFamily="34" charset="0"/>
                  </a:rPr>
                  <a:t>Substituting expansion (1) to the wave equation (2), we can find, that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𝑘</m:t>
                        </m:r>
                        <m:r>
                          <a:rPr lang="en-US" sz="2000" b="0" i="1" baseline="-25000" smtClean="0">
                            <a:solidFill>
                              <a:srgbClr val="000000"/>
                            </a:solidFill>
                            <a:latin typeface="Cambria Math" panose="02040503050406030204" pitchFamily="18" charset="0"/>
                            <a:ea typeface="Arial" panose="020B0604020202020204" pitchFamily="34" charset="0"/>
                          </a:rPr>
                          <m:t>𝑧</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𝑟</m:t>
                        </m:r>
                      </m:e>
                    </m:d>
                  </m:oMath>
                </a14:m>
                <a:r>
                  <a:rPr lang="en-US" sz="2000" dirty="0">
                    <a:solidFill>
                      <a:srgbClr val="0000FF"/>
                    </a:solidFill>
                    <a:latin typeface="+mn-lt"/>
                    <a:ea typeface="Arial" panose="020B0604020202020204" pitchFamily="34" charset="0"/>
                  </a:rPr>
                  <a:t> satisfies Bessel equation, and therefore is proportional to the Bessel function</a:t>
                </a:r>
                <a:r>
                  <a:rPr lang="en-US" sz="2000" dirty="0">
                    <a:solidFill>
                      <a:srgbClr val="000000"/>
                    </a:solidFill>
                    <a:latin typeface="Times New Roman" panose="02020603050405020304" pitchFamily="18" charset="0"/>
                    <a:ea typeface="Arial" panose="020B0604020202020204" pitchFamily="34" charset="0"/>
                  </a:rPr>
                  <a:t>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𝐽</m:t>
                        </m:r>
                      </m:e>
                      <m:sub>
                        <m:r>
                          <a:rPr lang="en-US" sz="2000" i="1">
                            <a:solidFill>
                              <a:srgbClr val="000000"/>
                            </a:solidFill>
                            <a:latin typeface="Cambria Math" panose="02040503050406030204" pitchFamily="18" charset="0"/>
                            <a:ea typeface="Arial" panose="020B0604020202020204" pitchFamily="34" charset="0"/>
                          </a:rPr>
                          <m:t>𝑚</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𝑥</m:t>
                        </m:r>
                      </m:e>
                    </m:d>
                  </m:oMath>
                </a14:m>
                <a:r>
                  <a:rPr lang="en-US" sz="2000" dirty="0">
                    <a:solidFill>
                      <a:srgbClr val="000000"/>
                    </a:solidFill>
                    <a:latin typeface="Times New Roman" panose="02020603050405020304" pitchFamily="18" charset="0"/>
                    <a:ea typeface="Arial" panose="020B0604020202020204" pitchFamily="34" charset="0"/>
                  </a:rPr>
                  <a:t>,</a:t>
                </a:r>
              </a:p>
              <a:p>
                <a:pPr marL="0" marR="0" indent="1314450" algn="just">
                  <a:spcBef>
                    <a:spcPts val="0"/>
                  </a:spcBef>
                  <a:spcAft>
                    <a:spcPts val="600"/>
                  </a:spcAft>
                </a:pPr>
                <a:r>
                  <a:rPr lang="en-US" sz="2000" dirty="0">
                    <a:solidFill>
                      <a:srgbClr val="000000"/>
                    </a:solidFill>
                    <a:latin typeface="Times New Roman" panose="02020603050405020304" pitchFamily="18" charset="0"/>
                    <a:ea typeface="Arial" panose="020B0604020202020204" pitchFamily="34" charset="0"/>
                  </a:rPr>
                  <a:t>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𝑘</m:t>
                        </m:r>
                        <m:r>
                          <a:rPr lang="en-US" sz="2000" b="0" i="1" baseline="-25000" smtClean="0">
                            <a:solidFill>
                              <a:srgbClr val="000000"/>
                            </a:solidFill>
                            <a:latin typeface="Cambria Math" panose="02040503050406030204" pitchFamily="18" charset="0"/>
                            <a:ea typeface="Arial" panose="020B0604020202020204" pitchFamily="34" charset="0"/>
                          </a:rPr>
                          <m:t>𝑧</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𝑟</m:t>
                        </m:r>
                      </m:e>
                    </m:d>
                    <m:r>
                      <a:rPr lang="en-US" sz="2000" i="1">
                        <a:solidFill>
                          <a:srgbClr val="000000"/>
                        </a:solidFill>
                        <a:latin typeface="Cambria Math" panose="02040503050406030204" pitchFamily="18" charset="0"/>
                        <a:ea typeface="Arial" panose="020B0604020202020204" pitchFamily="34" charset="0"/>
                      </a:rPr>
                      <m:t>=</m:t>
                    </m:r>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𝑘</m:t>
                        </m:r>
                        <m:r>
                          <a:rPr lang="en-US" sz="2000" b="0" i="1" baseline="-25000" smtClean="0">
                            <a:solidFill>
                              <a:srgbClr val="000000"/>
                            </a:solidFill>
                            <a:latin typeface="Cambria Math" panose="02040503050406030204" pitchFamily="18" charset="0"/>
                            <a:ea typeface="Arial" panose="020B0604020202020204" pitchFamily="34" charset="0"/>
                          </a:rPr>
                          <m:t>𝑧</m:t>
                        </m:r>
                      </m:e>
                    </m:d>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𝐽</m:t>
                        </m:r>
                      </m:e>
                      <m:sub>
                        <m:r>
                          <a:rPr lang="en-US" sz="2000" i="1">
                            <a:solidFill>
                              <a:srgbClr val="000000"/>
                            </a:solidFill>
                            <a:latin typeface="Cambria Math" panose="02040503050406030204" pitchFamily="18" charset="0"/>
                            <a:ea typeface="Arial" panose="020B0604020202020204" pitchFamily="34" charset="0"/>
                          </a:rPr>
                          <m:t>𝑚</m:t>
                        </m:r>
                      </m:sub>
                    </m:sSub>
                    <m:d>
                      <m:dPr>
                        <m:ctrlPr>
                          <a:rPr lang="en-US" sz="2000" i="1">
                            <a:solidFill>
                              <a:srgbClr val="000000"/>
                            </a:solidFill>
                            <a:latin typeface="Cambria Math" panose="02040503050406030204" pitchFamily="18" charset="0"/>
                            <a:ea typeface="Arial" panose="020B0604020202020204" pitchFamily="34" charset="0"/>
                          </a:rPr>
                        </m:ctrlPr>
                      </m:dPr>
                      <m:e>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m:t>
                            </m:r>
                          </m:sub>
                        </m:sSub>
                        <m:r>
                          <a:rPr lang="en-US" sz="2000" i="1">
                            <a:solidFill>
                              <a:srgbClr val="000000"/>
                            </a:solidFill>
                            <a:latin typeface="Cambria Math" panose="02040503050406030204" pitchFamily="18" charset="0"/>
                            <a:ea typeface="Arial" panose="020B0604020202020204" pitchFamily="34" charset="0"/>
                          </a:rPr>
                          <m:t>𝑟</m:t>
                        </m:r>
                      </m:e>
                    </m:d>
                  </m:oMath>
                </a14:m>
                <a:endParaRPr lang="en-US" sz="2000" dirty="0">
                  <a:solidFill>
                    <a:srgbClr val="000000"/>
                  </a:solidFill>
                  <a:latin typeface="Times New Roman" panose="02020603050405020304" pitchFamily="18" charset="0"/>
                  <a:ea typeface="Arial" panose="020B0604020202020204" pitchFamily="34" charset="0"/>
                </a:endParaRPr>
              </a:p>
              <a:p>
                <a:pPr marL="0" marR="0" algn="just">
                  <a:spcBef>
                    <a:spcPts val="0"/>
                  </a:spcBef>
                  <a:spcAft>
                    <a:spcPts val="600"/>
                  </a:spcAft>
                </a:pPr>
                <a:r>
                  <a:rPr lang="en-US" sz="2000" dirty="0">
                    <a:solidFill>
                      <a:srgbClr val="0000FF"/>
                    </a:solidFill>
                    <a:latin typeface="+mn-lt"/>
                    <a:ea typeface="Arial" panose="020B0604020202020204" pitchFamily="34" charset="0"/>
                  </a:rPr>
                  <a:t>where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m:t>
                        </m:r>
                      </m:sub>
                    </m:sSub>
                  </m:oMath>
                </a14:m>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is transverse wavenumber, which it turn satisfies dispersion equation:</a:t>
                </a:r>
              </a:p>
              <a:p>
                <a:pPr marL="0" marR="0" indent="1371600" algn="just">
                  <a:spcBef>
                    <a:spcPts val="0"/>
                  </a:spcBef>
                  <a:spcAft>
                    <a:spcPts val="600"/>
                  </a:spcAft>
                </a:pPr>
                <a14:m>
                  <m:oMath xmlns:m="http://schemas.openxmlformats.org/officeDocument/2006/math">
                    <m:sSubSup>
                      <m:sSubSupPr>
                        <m:ctrlPr>
                          <a:rPr lang="en-US" sz="2000" i="1">
                            <a:solidFill>
                              <a:srgbClr val="000000"/>
                            </a:solidFill>
                            <a:latin typeface="Cambria Math" panose="02040503050406030204" pitchFamily="18" charset="0"/>
                            <a:ea typeface="Arial" panose="020B0604020202020204" pitchFamily="34" charset="0"/>
                          </a:rPr>
                        </m:ctrlPr>
                      </m:sSubSup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m:t>
                        </m:r>
                      </m:sub>
                      <m:sup>
                        <m:r>
                          <a:rPr lang="en-US" sz="2000" i="1">
                            <a:solidFill>
                              <a:srgbClr val="000000"/>
                            </a:solidFill>
                            <a:latin typeface="Cambria Math" panose="02040503050406030204" pitchFamily="18" charset="0"/>
                            <a:ea typeface="Arial" panose="020B0604020202020204" pitchFamily="34" charset="0"/>
                          </a:rPr>
                          <m:t>2</m:t>
                        </m:r>
                      </m:sup>
                    </m:sSubSup>
                    <m:r>
                      <a:rPr lang="en-US" sz="2000" i="1">
                        <a:solidFill>
                          <a:srgbClr val="000000"/>
                        </a:solidFill>
                        <a:latin typeface="Cambria Math" panose="02040503050406030204" pitchFamily="18" charset="0"/>
                        <a:ea typeface="Arial" panose="020B0604020202020204" pitchFamily="34" charset="0"/>
                      </a:rPr>
                      <m:t>+</m:t>
                    </m:r>
                    <m:sSubSup>
                      <m:sSubSupPr>
                        <m:ctrlPr>
                          <a:rPr lang="en-US" sz="2000" i="1">
                            <a:solidFill>
                              <a:srgbClr val="000000"/>
                            </a:solidFill>
                            <a:latin typeface="Cambria Math" panose="02040503050406030204" pitchFamily="18" charset="0"/>
                            <a:ea typeface="Arial" panose="020B0604020202020204" pitchFamily="34" charset="0"/>
                          </a:rPr>
                        </m:ctrlPr>
                      </m:sSubSup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𝑧</m:t>
                        </m:r>
                      </m:sub>
                      <m:sup>
                        <m:r>
                          <a:rPr lang="en-US" sz="2000" i="1">
                            <a:solidFill>
                              <a:srgbClr val="000000"/>
                            </a:solidFill>
                            <a:latin typeface="Cambria Math" panose="02040503050406030204" pitchFamily="18" charset="0"/>
                            <a:ea typeface="Arial" panose="020B0604020202020204" pitchFamily="34" charset="0"/>
                          </a:rPr>
                          <m:t>2</m:t>
                        </m:r>
                      </m:sup>
                    </m:sSubSup>
                    <m:r>
                      <a:rPr lang="en-US" sz="2000" i="1">
                        <a:solidFill>
                          <a:srgbClr val="000000"/>
                        </a:solidFill>
                        <a:latin typeface="Cambria Math" panose="02040503050406030204" pitchFamily="18" charset="0"/>
                        <a:ea typeface="Arial" panose="020B0604020202020204" pitchFamily="34" charset="0"/>
                      </a:rPr>
                      <m:t>= </m:t>
                    </m:r>
                    <m:f>
                      <m:fPr>
                        <m:ctrlPr>
                          <a:rPr lang="en-US" sz="2000" i="1">
                            <a:solidFill>
                              <a:srgbClr val="000000"/>
                            </a:solidFill>
                            <a:latin typeface="Cambria Math" panose="02040503050406030204" pitchFamily="18" charset="0"/>
                            <a:ea typeface="Arial" panose="020B0604020202020204" pitchFamily="34" charset="0"/>
                          </a:rPr>
                        </m:ctrlPr>
                      </m:fPr>
                      <m:num>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𝜔</m:t>
                            </m:r>
                          </m:e>
                          <m:sup>
                            <m:r>
                              <a:rPr lang="en-US" sz="2000" i="1">
                                <a:solidFill>
                                  <a:srgbClr val="000000"/>
                                </a:solidFill>
                                <a:latin typeface="Cambria Math" panose="02040503050406030204" pitchFamily="18" charset="0"/>
                                <a:ea typeface="Arial" panose="020B0604020202020204" pitchFamily="34" charset="0"/>
                              </a:rPr>
                              <m:t>2</m:t>
                            </m:r>
                          </m:sup>
                        </m:sSup>
                      </m:num>
                      <m:den>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𝑐</m:t>
                            </m:r>
                          </m:e>
                          <m:sup>
                            <m:r>
                              <a:rPr lang="en-US" sz="2000" i="1">
                                <a:solidFill>
                                  <a:srgbClr val="000000"/>
                                </a:solidFill>
                                <a:latin typeface="Cambria Math" panose="02040503050406030204" pitchFamily="18" charset="0"/>
                                <a:ea typeface="Arial" panose="020B0604020202020204" pitchFamily="34" charset="0"/>
                              </a:rPr>
                              <m:t>2</m:t>
                            </m:r>
                          </m:sup>
                        </m:sSup>
                      </m:den>
                    </m:f>
                    <m:r>
                      <a:rPr lang="en-US" sz="2000" i="1">
                        <a:solidFill>
                          <a:srgbClr val="000000"/>
                        </a:solidFill>
                        <a:latin typeface="Cambria Math" panose="02040503050406030204" pitchFamily="18" charset="0"/>
                        <a:ea typeface="Arial" panose="020B0604020202020204" pitchFamily="34" charset="0"/>
                      </a:rPr>
                      <m:t>≡</m:t>
                    </m:r>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𝑘</m:t>
                        </m:r>
                      </m:e>
                      <m:sup>
                        <m:r>
                          <a:rPr lang="en-US" sz="2000" i="1">
                            <a:solidFill>
                              <a:srgbClr val="000000"/>
                            </a:solidFill>
                            <a:latin typeface="Cambria Math" panose="02040503050406030204" pitchFamily="18" charset="0"/>
                            <a:ea typeface="Arial" panose="020B0604020202020204" pitchFamily="34" charset="0"/>
                          </a:rPr>
                          <m:t>2</m:t>
                        </m:r>
                      </m:sup>
                    </m:sSup>
                    <m:r>
                      <a:rPr lang="en-US" sz="2000" i="1">
                        <a:solidFill>
                          <a:srgbClr val="000000"/>
                        </a:solidFill>
                        <a:latin typeface="Cambria Math" panose="02040503050406030204" pitchFamily="18" charset="0"/>
                        <a:ea typeface="Arial" panose="020B0604020202020204" pitchFamily="34" charset="0"/>
                      </a:rPr>
                      <m:t>,</m:t>
                    </m:r>
                  </m:oMath>
                </a14:m>
                <a:r>
                  <a:rPr lang="en-US" sz="2000" dirty="0">
                    <a:solidFill>
                      <a:srgbClr val="000000"/>
                    </a:solidFill>
                    <a:latin typeface="Times New Roman" panose="02020603050405020304" pitchFamily="18" charset="0"/>
                    <a:ea typeface="Arial" panose="020B0604020202020204" pitchFamily="34" charset="0"/>
                  </a:rPr>
                  <a:t> </a:t>
                </a:r>
              </a:p>
              <a:p>
                <a:pPr marL="0" marR="0" algn="just">
                  <a:spcBef>
                    <a:spcPts val="0"/>
                  </a:spcBef>
                  <a:spcAft>
                    <a:spcPts val="600"/>
                  </a:spcAft>
                </a:pPr>
                <a:r>
                  <a:rPr lang="en-US" sz="2000" dirty="0">
                    <a:solidFill>
                      <a:srgbClr val="0000FF"/>
                    </a:solidFill>
                    <a:latin typeface="+mn-lt"/>
                    <a:ea typeface="Arial" panose="020B0604020202020204" pitchFamily="34" charset="0"/>
                  </a:rPr>
                  <a:t>here</a:t>
                </a:r>
                <a:r>
                  <a:rPr lang="en-US" sz="2000" i="1" dirty="0">
                    <a:solidFill>
                      <a:srgbClr val="0000FF"/>
                    </a:solidFill>
                    <a:latin typeface="+mn-lt"/>
                    <a:ea typeface="Arial" panose="020B0604020202020204" pitchFamily="34" charset="0"/>
                  </a:rPr>
                  <a:t> </a:t>
                </a:r>
                <a:r>
                  <a:rPr lang="en-US" sz="2000" i="1" dirty="0">
                    <a:solidFill>
                      <a:srgbClr val="000000"/>
                    </a:solidFill>
                    <a:latin typeface="Times New Roman" panose="02020603050405020304" pitchFamily="18" charset="0"/>
                    <a:ea typeface="Arial" panose="020B0604020202020204" pitchFamily="34" charset="0"/>
                  </a:rPr>
                  <a:t>c</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is speed of light. </a:t>
                </a:r>
              </a:p>
              <a:p>
                <a:pPr marL="0" marR="0" algn="just">
                  <a:spcBef>
                    <a:spcPts val="0"/>
                  </a:spcBef>
                  <a:spcAft>
                    <a:spcPts val="600"/>
                  </a:spcAft>
                </a:pPr>
                <a:r>
                  <a:rPr lang="en-US" sz="2000" dirty="0">
                    <a:solidFill>
                      <a:srgbClr val="0000FF"/>
                    </a:solidFill>
                    <a:latin typeface="+mn-lt"/>
                    <a:ea typeface="Arial" panose="020B0604020202020204" pitchFamily="34" charset="0"/>
                  </a:rPr>
                  <a:t>If the particle velocity </a:t>
                </a:r>
                <a:r>
                  <a:rPr lang="en-US" sz="2000" i="1" dirty="0">
                    <a:solidFill>
                      <a:srgbClr val="000000"/>
                    </a:solidFill>
                    <a:latin typeface="Times New Roman" panose="02020603050405020304" pitchFamily="18" charset="0"/>
                    <a:ea typeface="Arial" panose="020B0604020202020204" pitchFamily="34" charset="0"/>
                  </a:rPr>
                  <a:t>v = </a:t>
                </a:r>
                <a:r>
                  <a:rPr lang="en-US" sz="2000" i="1" dirty="0">
                    <a:solidFill>
                      <a:srgbClr val="000000"/>
                    </a:solidFill>
                    <a:latin typeface="Cambria Math" panose="02040503050406030204" pitchFamily="18" charset="0"/>
                    <a:ea typeface="Arial" panose="020B0604020202020204" pitchFamily="34" charset="0"/>
                  </a:rPr>
                  <a:t>β</a:t>
                </a:r>
                <a:r>
                  <a:rPr lang="en-US" sz="2000" i="1" dirty="0">
                    <a:solidFill>
                      <a:srgbClr val="000000"/>
                    </a:solidFill>
                    <a:latin typeface="Times New Roman" panose="02020603050405020304" pitchFamily="18" charset="0"/>
                    <a:ea typeface="Arial" panose="020B0604020202020204" pitchFamily="34" charset="0"/>
                  </a:rPr>
                  <a:t>c</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and particle transverse coordinates do not change significantly in the cavity, the energy</a:t>
                </a:r>
                <a:r>
                  <a:rPr lang="en-US" sz="2000" dirty="0">
                    <a:solidFill>
                      <a:srgbClr val="000000"/>
                    </a:solidFill>
                    <a:latin typeface="Times New Roman" panose="02020603050405020304" pitchFamily="18" charset="0"/>
                    <a:ea typeface="Arial" panose="020B0604020202020204" pitchFamily="34" charset="0"/>
                  </a:rPr>
                  <a:t> </a:t>
                </a:r>
                <a:r>
                  <a:rPr lang="en-US" sz="2000" i="1" dirty="0">
                    <a:solidFill>
                      <a:srgbClr val="000000"/>
                    </a:solidFill>
                    <a:latin typeface="Cambria Math" panose="02040503050406030204" pitchFamily="18" charset="0"/>
                    <a:ea typeface="Arial" panose="020B0604020202020204" pitchFamily="34" charset="0"/>
                  </a:rPr>
                  <a:t>Δ</a:t>
                </a:r>
                <a:r>
                  <a:rPr lang="en-US" sz="2000" i="1" dirty="0">
                    <a:solidFill>
                      <a:srgbClr val="000000"/>
                    </a:solidFill>
                    <a:latin typeface="Times New Roman" panose="02020603050405020304" pitchFamily="18" charset="0"/>
                    <a:ea typeface="Arial" panose="020B0604020202020204" pitchFamily="34" charset="0"/>
                  </a:rPr>
                  <a:t>W</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particle gains in the cavity is equal to</a:t>
                </a:r>
              </a:p>
              <a:p>
                <a:pPr marL="0" marR="0" algn="just">
                  <a:spcBef>
                    <a:spcPts val="0"/>
                  </a:spcBef>
                  <a:spcAft>
                    <a:spcPts val="600"/>
                  </a:spcAft>
                </a:pPr>
                <a:r>
                  <a:rPr lang="en-US" sz="2000" dirty="0">
                    <a:solidFill>
                      <a:srgbClr val="000000"/>
                    </a:solidFill>
                    <a:latin typeface="Times New Roman" panose="02020603050405020304" pitchFamily="18" charset="0"/>
                    <a:ea typeface="Arial" panose="020B0604020202020204" pitchFamily="34" charset="0"/>
                  </a:rPr>
                  <a:t> </a:t>
                </a:r>
              </a:p>
              <a:p>
                <a:pPr marL="0" marR="0" indent="1371600" algn="just">
                  <a:spcBef>
                    <a:spcPts val="0"/>
                  </a:spcBef>
                  <a:spcAft>
                    <a:spcPts val="600"/>
                  </a:spcAft>
                </a:pPr>
                <a14:m>
                  <m:oMath xmlns:m="http://schemas.openxmlformats.org/officeDocument/2006/math">
                    <m:r>
                      <m:rPr>
                        <m:sty m:val="p"/>
                      </m:rPr>
                      <a:rPr lang="en-US" sz="2000">
                        <a:solidFill>
                          <a:srgbClr val="000000"/>
                        </a:solidFill>
                        <a:latin typeface="Cambria Math" panose="02040503050406030204" pitchFamily="18" charset="0"/>
                        <a:ea typeface="Arial" panose="020B0604020202020204" pitchFamily="34" charset="0"/>
                      </a:rPr>
                      <m:t>Δ</m:t>
                    </m:r>
                    <m:r>
                      <a:rPr lang="en-US" sz="2000" i="1">
                        <a:solidFill>
                          <a:srgbClr val="000000"/>
                        </a:solidFill>
                        <a:latin typeface="Cambria Math" panose="02040503050406030204" pitchFamily="18" charset="0"/>
                        <a:ea typeface="Arial" panose="020B0604020202020204" pitchFamily="34" charset="0"/>
                      </a:rPr>
                      <m:t>𝑊</m:t>
                    </m:r>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𝑟</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𝜑</m:t>
                        </m:r>
                      </m:e>
                    </m:d>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𝑒𝑅𝑒</m:t>
                    </m:r>
                    <m:r>
                      <a:rPr lang="en-US" sz="2000" i="1">
                        <a:solidFill>
                          <a:srgbClr val="000000"/>
                        </a:solidFill>
                        <a:latin typeface="Cambria Math" panose="02040503050406030204" pitchFamily="18" charset="0"/>
                        <a:ea typeface="Arial" panose="020B0604020202020204" pitchFamily="34" charset="0"/>
                      </a:rPr>
                      <m:t>[</m:t>
                    </m:r>
                    <m:nary>
                      <m:naryPr>
                        <m:limLoc m:val="undOvr"/>
                        <m:ctrlPr>
                          <a:rPr lang="en-US" sz="2000" i="1">
                            <a:solidFill>
                              <a:srgbClr val="000000"/>
                            </a:solidFill>
                            <a:latin typeface="Cambria Math" panose="02040503050406030204" pitchFamily="18" charset="0"/>
                            <a:ea typeface="Arial" panose="020B0604020202020204" pitchFamily="34" charset="0"/>
                          </a:rPr>
                        </m:ctrlPr>
                      </m:naryPr>
                      <m:sub>
                        <m:r>
                          <a:rPr lang="en-US" sz="2000" i="1">
                            <a:solidFill>
                              <a:srgbClr val="000000"/>
                            </a:solidFill>
                            <a:latin typeface="Cambria Math" panose="02040503050406030204" pitchFamily="18" charset="0"/>
                            <a:ea typeface="Arial" panose="020B0604020202020204" pitchFamily="34" charset="0"/>
                          </a:rPr>
                          <m:t>−∞</m:t>
                        </m:r>
                      </m:sub>
                      <m:sup>
                        <m:r>
                          <a:rPr lang="en-US" sz="2000" i="1">
                            <a:solidFill>
                              <a:srgbClr val="000000"/>
                            </a:solidFill>
                            <a:latin typeface="Cambria Math" panose="02040503050406030204" pitchFamily="18" charset="0"/>
                            <a:ea typeface="Arial" panose="020B0604020202020204" pitchFamily="34" charset="0"/>
                          </a:rPr>
                          <m:t>∞</m:t>
                        </m:r>
                      </m:sup>
                      <m:e>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𝑑𝑧𝐸</m:t>
                            </m:r>
                          </m:e>
                          <m:sub>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𝑟</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𝜑</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e>
                        </m:d>
                      </m:e>
                    </m:nary>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𝑒</m:t>
                        </m:r>
                      </m:e>
                      <m:sup>
                        <m:r>
                          <a:rPr lang="en-US" sz="2000" i="1">
                            <a:solidFill>
                              <a:srgbClr val="000000"/>
                            </a:solidFill>
                            <a:latin typeface="Cambria Math" panose="02040503050406030204" pitchFamily="18" charset="0"/>
                            <a:ea typeface="Arial" panose="020B0604020202020204" pitchFamily="34" charset="0"/>
                          </a:rPr>
                          <m:t>𝑖</m:t>
                        </m:r>
                        <m:r>
                          <a:rPr lang="en-US" sz="2000" i="1">
                            <a:solidFill>
                              <a:srgbClr val="000000"/>
                            </a:solidFill>
                            <a:latin typeface="Cambria Math" panose="02040503050406030204" pitchFamily="18" charset="0"/>
                            <a:ea typeface="Arial" panose="020B0604020202020204" pitchFamily="34" charset="0"/>
                          </a:rPr>
                          <m:t>𝜔</m:t>
                        </m:r>
                        <m:r>
                          <a:rPr lang="en-US" sz="2000" i="1">
                            <a:solidFill>
                              <a:srgbClr val="000000"/>
                            </a:solidFill>
                            <a:latin typeface="Cambria Math" panose="02040503050406030204" pitchFamily="18" charset="0"/>
                            <a:ea typeface="Arial" panose="020B0604020202020204" pitchFamily="34" charset="0"/>
                          </a:rPr>
                          <m:t>𝑡</m:t>
                        </m:r>
                      </m:sup>
                    </m:sSup>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m:t>
                        </m:r>
                      </m:e>
                      <m:sub>
                        <m:r>
                          <a:rPr lang="en-US" sz="2000" i="1">
                            <a:solidFill>
                              <a:srgbClr val="000000"/>
                            </a:solidFill>
                            <a:latin typeface="Cambria Math" panose="02040503050406030204" pitchFamily="18" charset="0"/>
                            <a:ea typeface="Arial" panose="020B0604020202020204" pitchFamily="34" charset="0"/>
                          </a:rPr>
                          <m:t>𝑡</m:t>
                        </m:r>
                        <m:r>
                          <a:rPr lang="en-US" sz="2000" i="1">
                            <a:solidFill>
                              <a:srgbClr val="000000"/>
                            </a:solidFill>
                            <a:latin typeface="Cambria Math" panose="02040503050406030204" pitchFamily="18" charset="0"/>
                            <a:ea typeface="Arial" panose="020B0604020202020204" pitchFamily="34" charset="0"/>
                          </a:rPr>
                          <m:t>=</m:t>
                        </m:r>
                        <m:f>
                          <m:fPr>
                            <m:ctrlPr>
                              <a:rPr lang="en-US" sz="2000" i="1">
                                <a:solidFill>
                                  <a:srgbClr val="000000"/>
                                </a:solidFill>
                                <a:latin typeface="Cambria Math" panose="02040503050406030204" pitchFamily="18" charset="0"/>
                                <a:ea typeface="Arial" panose="020B0604020202020204" pitchFamily="34" charset="0"/>
                              </a:rPr>
                            </m:ctrlPr>
                          </m:fPr>
                          <m:num>
                            <m:r>
                              <a:rPr lang="en-US" sz="2000" i="1">
                                <a:solidFill>
                                  <a:srgbClr val="000000"/>
                                </a:solidFill>
                                <a:latin typeface="Cambria Math" panose="02040503050406030204" pitchFamily="18" charset="0"/>
                                <a:ea typeface="Arial" panose="020B0604020202020204" pitchFamily="34" charset="0"/>
                              </a:rPr>
                              <m:t>𝑧</m:t>
                            </m:r>
                          </m:num>
                          <m:den>
                            <m:r>
                              <a:rPr lang="en-US" sz="2000" i="1">
                                <a:solidFill>
                                  <a:srgbClr val="000000"/>
                                </a:solidFill>
                                <a:latin typeface="Cambria Math" panose="02040503050406030204" pitchFamily="18" charset="0"/>
                                <a:ea typeface="Arial" panose="020B0604020202020204" pitchFamily="34" charset="0"/>
                              </a:rPr>
                              <m:t>𝑣</m:t>
                            </m:r>
                          </m:den>
                        </m:f>
                      </m:sub>
                    </m:sSub>
                    <m:r>
                      <a:rPr lang="en-US" sz="2000" i="1">
                        <a:solidFill>
                          <a:srgbClr val="000000"/>
                        </a:solidFill>
                        <a:latin typeface="Cambria Math" panose="02040503050406030204" pitchFamily="18" charset="0"/>
                        <a:ea typeface="Arial" panose="020B0604020202020204" pitchFamily="34" charset="0"/>
                      </a:rPr>
                      <m:t>   ]     </m:t>
                    </m:r>
                  </m:oMath>
                </a14:m>
                <a:r>
                  <a:rPr lang="en-US" dirty="0">
                    <a:solidFill>
                      <a:srgbClr val="000000"/>
                    </a:solidFill>
                    <a:latin typeface="Times New Roman" panose="02020603050405020304" pitchFamily="18" charset="0"/>
                    <a:ea typeface="Arial" panose="020B0604020202020204" pitchFamily="34" charset="0"/>
                  </a:rPr>
                  <a:t>  </a:t>
                </a:r>
              </a:p>
            </p:txBody>
          </p:sp>
        </mc:Choice>
        <mc:Fallback xmlns="">
          <p:sp>
            <p:nvSpPr>
              <p:cNvPr id="8" name="Rectangle 7">
                <a:extLst>
                  <a:ext uri="{FF2B5EF4-FFF2-40B4-BE49-F238E27FC236}">
                    <a16:creationId xmlns:a16="http://schemas.microsoft.com/office/drawing/2014/main" id="{BCA105DB-FFF1-4CD9-A35D-267BB7A52BCD}"/>
                  </a:ext>
                </a:extLst>
              </p:cNvPr>
              <p:cNvSpPr>
                <a:spLocks noRot="1" noChangeAspect="1" noMove="1" noResize="1" noEditPoints="1" noAdjustHandles="1" noChangeArrowheads="1" noChangeShapeType="1" noTextEdit="1"/>
              </p:cNvSpPr>
              <p:nvPr/>
            </p:nvSpPr>
            <p:spPr>
              <a:xfrm>
                <a:off x="86264" y="815442"/>
                <a:ext cx="8773064" cy="4379660"/>
              </a:xfrm>
              <a:prstGeom prst="rect">
                <a:avLst/>
              </a:prstGeom>
              <a:blipFill>
                <a:blip r:embed="rId3"/>
                <a:stretch>
                  <a:fillRect l="-695" t="-696" r="-764" b="-17827"/>
                </a:stretch>
              </a:blipFill>
            </p:spPr>
            <p:txBody>
              <a:bodyPr/>
              <a:lstStyle/>
              <a:p>
                <a:r>
                  <a:rPr lang="en-US">
                    <a:noFill/>
                  </a:rPr>
                  <a:t> </a:t>
                </a:r>
              </a:p>
            </p:txBody>
          </p:sp>
        </mc:Fallback>
      </mc:AlternateContent>
    </p:spTree>
    <p:extLst>
      <p:ext uri="{BB962C8B-B14F-4D97-AF65-F5344CB8AC3E}">
        <p14:creationId xmlns:p14="http://schemas.microsoft.com/office/powerpoint/2010/main" val="1610808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809DF1-B03F-4674-B80A-EF20E8C27B4D}"/>
              </a:ext>
            </a:extLst>
          </p:cNvPr>
          <p:cNvPicPr>
            <a:picLocks noChangeAspect="1"/>
          </p:cNvPicPr>
          <p:nvPr/>
        </p:nvPicPr>
        <p:blipFill>
          <a:blip r:embed="rId3"/>
          <a:stretch>
            <a:fillRect/>
          </a:stretch>
        </p:blipFill>
        <p:spPr>
          <a:xfrm>
            <a:off x="247651" y="1086564"/>
            <a:ext cx="4665854" cy="663417"/>
          </a:xfrm>
          <a:prstGeom prst="rect">
            <a:avLst/>
          </a:prstGeom>
        </p:spPr>
      </p:pic>
      <p:sp>
        <p:nvSpPr>
          <p:cNvPr id="4" name="Title 3"/>
          <p:cNvSpPr>
            <a:spLocks noGrp="1"/>
          </p:cNvSpPr>
          <p:nvPr>
            <p:ph type="title"/>
          </p:nvPr>
        </p:nvSpPr>
        <p:spPr>
          <a:xfrm>
            <a:off x="222250" y="162816"/>
            <a:ext cx="9023350" cy="641739"/>
          </a:xfrm>
        </p:spPr>
        <p:txBody>
          <a:bodyPr/>
          <a:lstStyle/>
          <a:p>
            <a:pPr algn="ctr"/>
            <a:br>
              <a:rPr lang="en-US" dirty="0"/>
            </a:br>
            <a:r>
              <a:rPr lang="en-US" dirty="0"/>
              <a:t>Acceleration of charged particles in electromagnetic field</a:t>
            </a:r>
            <a:endParaRPr lang="en-US" sz="2800" dirty="0"/>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28</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0E27C61-CF13-46A9-A8A6-4971C40E130B}"/>
                  </a:ext>
                </a:extLst>
              </p:cNvPr>
              <p:cNvSpPr/>
              <p:nvPr/>
            </p:nvSpPr>
            <p:spPr>
              <a:xfrm>
                <a:off x="112143" y="852238"/>
                <a:ext cx="8784206" cy="3862596"/>
              </a:xfrm>
              <a:prstGeom prst="rect">
                <a:avLst/>
              </a:prstGeom>
            </p:spPr>
            <p:txBody>
              <a:bodyPr wrap="square">
                <a:spAutoFit/>
              </a:bodyPr>
              <a:lstStyle/>
              <a:p>
                <a:pPr marL="0" marR="0" algn="just">
                  <a:spcBef>
                    <a:spcPts val="0"/>
                  </a:spcBef>
                  <a:spcAft>
                    <a:spcPts val="600"/>
                  </a:spcAft>
                </a:pPr>
                <a:r>
                  <a:rPr lang="en-US" sz="2000" dirty="0">
                    <a:solidFill>
                      <a:srgbClr val="0000FF"/>
                    </a:solidFill>
                    <a:latin typeface="+mn-lt"/>
                    <a:ea typeface="Arial" panose="020B0604020202020204" pitchFamily="34" charset="0"/>
                  </a:rPr>
                  <a:t>Performing integration over </a:t>
                </a:r>
                <a:r>
                  <a:rPr lang="en-US" sz="2000" i="1" dirty="0">
                    <a:solidFill>
                      <a:srgbClr val="000000"/>
                    </a:solidFill>
                    <a:latin typeface="Times New Roman" panose="02020603050405020304" pitchFamily="18" charset="0"/>
                    <a:ea typeface="Arial" panose="020B0604020202020204" pitchFamily="34" charset="0"/>
                  </a:rPr>
                  <a:t>z</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one has</a:t>
                </a:r>
                <a:r>
                  <a:rPr lang="en-US" sz="2000" dirty="0">
                    <a:solidFill>
                      <a:srgbClr val="000000"/>
                    </a:solidFill>
                    <a:latin typeface="Times New Roman" panose="02020603050405020304" pitchFamily="18" charset="0"/>
                    <a:ea typeface="Arial" panose="020B0604020202020204" pitchFamily="34" charset="0"/>
                  </a:rPr>
                  <a:t>:</a:t>
                </a:r>
              </a:p>
              <a:p>
                <a:pPr marL="0" marR="0" algn="just">
                  <a:spcBef>
                    <a:spcPts val="0"/>
                  </a:spcBef>
                  <a:spcAft>
                    <a:spcPts val="600"/>
                  </a:spcAft>
                </a:pPr>
                <a:r>
                  <a:rPr lang="en-US" sz="2000" dirty="0">
                    <a:solidFill>
                      <a:srgbClr val="000000"/>
                    </a:solidFill>
                    <a:latin typeface="Times New Roman" panose="02020603050405020304" pitchFamily="18" charset="0"/>
                    <a:ea typeface="Arial" panose="020B0604020202020204" pitchFamily="34" charset="0"/>
                  </a:rPr>
                  <a:t> </a:t>
                </a:r>
              </a:p>
              <a:p>
                <a:pPr marL="0" marR="0" algn="just">
                  <a:spcBef>
                    <a:spcPts val="0"/>
                  </a:spcBef>
                  <a:spcAft>
                    <a:spcPts val="600"/>
                  </a:spcAft>
                </a:pPr>
                <a:r>
                  <a:rPr lang="en-US" sz="2000" dirty="0">
                    <a:solidFill>
                      <a:srgbClr val="0000FF"/>
                    </a:solidFill>
                    <a:latin typeface="+mn-lt"/>
                    <a:ea typeface="Arial" panose="020B0604020202020204" pitchFamily="34" charset="0"/>
                  </a:rPr>
                  <a:t>where</a:t>
                </a:r>
                <a:r>
                  <a:rPr lang="en-US" sz="2000" dirty="0">
                    <a:solidFill>
                      <a:srgbClr val="000000"/>
                    </a:solidFill>
                    <a:latin typeface="Times New Roman" panose="02020603050405020304" pitchFamily="18" charset="0"/>
                    <a:ea typeface="Arial" panose="020B0604020202020204" pitchFamily="34" charset="0"/>
                  </a:rPr>
                  <a:t>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𝐼</m:t>
                        </m:r>
                      </m:e>
                      <m:sub>
                        <m:r>
                          <a:rPr lang="en-US" sz="2000" i="1">
                            <a:solidFill>
                              <a:srgbClr val="000000"/>
                            </a:solidFill>
                            <a:latin typeface="Cambria Math" panose="02040503050406030204" pitchFamily="18" charset="0"/>
                            <a:ea typeface="Arial" panose="020B0604020202020204" pitchFamily="34" charset="0"/>
                          </a:rPr>
                          <m:t>𝑚</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𝑥</m:t>
                        </m:r>
                      </m:e>
                    </m:d>
                  </m:oMath>
                </a14:m>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is </a:t>
                </a:r>
                <a:r>
                  <a:rPr lang="en-US" sz="2000" u="sng" dirty="0">
                    <a:solidFill>
                      <a:srgbClr val="0000FF"/>
                    </a:solidFill>
                    <a:latin typeface="+mn-lt"/>
                    <a:ea typeface="Arial" panose="020B0604020202020204" pitchFamily="34" charset="0"/>
                  </a:rPr>
                  <a:t>modified </a:t>
                </a:r>
                <a:r>
                  <a:rPr lang="en-US" sz="2000" dirty="0">
                    <a:solidFill>
                      <a:srgbClr val="0000FF"/>
                    </a:solidFill>
                    <a:latin typeface="+mn-lt"/>
                    <a:ea typeface="Arial" panose="020B0604020202020204" pitchFamily="34" charset="0"/>
                  </a:rPr>
                  <a:t>Bessel function and </a:t>
                </a:r>
                <a:r>
                  <a:rPr lang="en-US" sz="2000" i="1" dirty="0">
                    <a:solidFill>
                      <a:srgbClr val="000000"/>
                    </a:solidFill>
                    <a:latin typeface="Cambria Math" panose="02040503050406030204" pitchFamily="18" charset="0"/>
                    <a:ea typeface="Arial" panose="020B0604020202020204" pitchFamily="34" charset="0"/>
                  </a:rPr>
                  <a:t>γ</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is the particle relativistic factor (note that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  </m:t>
                        </m:r>
                      </m:sub>
                    </m:sSub>
                  </m:oMath>
                </a14:m>
                <a:r>
                  <a:rPr lang="en-US" sz="2000" dirty="0">
                    <a:solidFill>
                      <a:srgbClr val="000000"/>
                    </a:solidFill>
                    <a:latin typeface="Times New Roman" panose="02020603050405020304" pitchFamily="18" charset="0"/>
                    <a:ea typeface="Arial" panose="020B0604020202020204" pitchFamily="34" charset="0"/>
                  </a:rPr>
                  <a:t>= </a:t>
                </a:r>
                <a:r>
                  <a:rPr lang="en-US" sz="2000" i="1" dirty="0">
                    <a:solidFill>
                      <a:srgbClr val="000000"/>
                    </a:solidFill>
                    <a:latin typeface="Times New Roman" panose="02020603050405020304" pitchFamily="18" charset="0"/>
                    <a:ea typeface="Arial" panose="020B0604020202020204" pitchFamily="34" charset="0"/>
                  </a:rPr>
                  <a:t>i</a:t>
                </a:r>
                <a14:m>
                  <m:oMath xmlns:m="http://schemas.openxmlformats.org/officeDocument/2006/math">
                    <m:r>
                      <a:rPr lang="en-US" sz="2000" i="1">
                        <a:solidFill>
                          <a:srgbClr val="000000"/>
                        </a:solidFill>
                        <a:latin typeface="Cambria Math" panose="02040503050406030204" pitchFamily="18" charset="0"/>
                        <a:ea typeface="Arial" panose="020B0604020202020204" pitchFamily="34" charset="0"/>
                      </a:rPr>
                      <m:t>𝑘</m:t>
                    </m:r>
                  </m:oMath>
                </a14:m>
                <a:r>
                  <a:rPr lang="en-US" sz="2000" dirty="0">
                    <a:solidFill>
                      <a:srgbClr val="000000"/>
                    </a:solidFill>
                    <a:latin typeface="Times New Roman" panose="02020603050405020304" pitchFamily="18" charset="0"/>
                    <a:ea typeface="Arial" panose="020B0604020202020204" pitchFamily="34" charset="0"/>
                  </a:rPr>
                  <a:t>/</a:t>
                </a:r>
                <a14:m>
                  <m:oMath xmlns:m="http://schemas.openxmlformats.org/officeDocument/2006/math">
                    <m:r>
                      <a:rPr lang="en-US" sz="2000" i="1">
                        <a:solidFill>
                          <a:srgbClr val="000000"/>
                        </a:solidFill>
                        <a:latin typeface="Cambria Math" panose="02040503050406030204" pitchFamily="18" charset="0"/>
                        <a:ea typeface="Arial" panose="020B0604020202020204" pitchFamily="34" charset="0"/>
                      </a:rPr>
                      <m:t>𝛽𝛾</m:t>
                    </m:r>
                  </m:oMath>
                </a14:m>
                <a:r>
                  <a:rPr lang="en-US" sz="2000" dirty="0">
                    <a:solidFill>
                      <a:srgbClr val="000000"/>
                    </a:solidFill>
                    <a:latin typeface="Times New Roman" panose="02020603050405020304" pitchFamily="18" charset="0"/>
                    <a:ea typeface="Arial" panose="020B0604020202020204" pitchFamily="34" charset="0"/>
                  </a:rPr>
                  <a:t>)</a:t>
                </a:r>
                <a:r>
                  <a:rPr lang="en-US" sz="2000" dirty="0">
                    <a:solidFill>
                      <a:srgbClr val="0000FF"/>
                    </a:solidFill>
                    <a:latin typeface="+mn-lt"/>
                    <a:ea typeface="Arial" panose="020B0604020202020204" pitchFamily="34" charset="0"/>
                  </a:rPr>
                  <a:t>; i.e., </a:t>
                </a:r>
                <a:r>
                  <a:rPr lang="en-US" sz="2000" dirty="0">
                    <a:solidFill>
                      <a:srgbClr val="FF0000"/>
                    </a:solidFill>
                    <a:latin typeface="+mn-lt"/>
                    <a:ea typeface="Arial" panose="020B0604020202020204" pitchFamily="34" charset="0"/>
                  </a:rPr>
                  <a:t>the particle gains the energy interacting with synchronous cylindrical wave having the phase velocity equal to the particle velocity (synchronism: </a:t>
                </a:r>
                <a:r>
                  <a:rPr lang="en-US" sz="2000" i="1" dirty="0" err="1">
                    <a:solidFill>
                      <a:srgbClr val="FF0000"/>
                    </a:solidFill>
                    <a:latin typeface="+mn-lt"/>
                    <a:ea typeface="Arial" panose="020B0604020202020204" pitchFamily="34" charset="0"/>
                  </a:rPr>
                  <a:t>v</a:t>
                </a:r>
                <a:r>
                  <a:rPr lang="en-US" sz="2000" i="1" baseline="-25000" dirty="0" err="1">
                    <a:solidFill>
                      <a:srgbClr val="FF0000"/>
                    </a:solidFill>
                    <a:latin typeface="+mn-lt"/>
                    <a:ea typeface="Arial" panose="020B0604020202020204" pitchFamily="34" charset="0"/>
                  </a:rPr>
                  <a:t>particle</a:t>
                </a:r>
                <a:r>
                  <a:rPr lang="en-US" sz="2000" i="1" dirty="0">
                    <a:solidFill>
                      <a:srgbClr val="FF0000"/>
                    </a:solidFill>
                    <a:latin typeface="+mn-lt"/>
                    <a:ea typeface="Arial" panose="020B0604020202020204" pitchFamily="34" charset="0"/>
                  </a:rPr>
                  <a:t>=</a:t>
                </a:r>
                <a:r>
                  <a:rPr lang="el-GR" sz="2000" i="1" dirty="0">
                    <a:solidFill>
                      <a:srgbClr val="FF0000"/>
                    </a:solidFill>
                    <a:latin typeface="Cambria Math" panose="02040503050406030204" pitchFamily="18" charset="0"/>
                    <a:ea typeface="Cambria Math" panose="02040503050406030204" pitchFamily="18" charset="0"/>
                  </a:rPr>
                  <a:t>β</a:t>
                </a:r>
                <a:r>
                  <a:rPr lang="en-US" sz="2000" i="1" dirty="0">
                    <a:solidFill>
                      <a:srgbClr val="FF0000"/>
                    </a:solidFill>
                    <a:latin typeface="Cambria Math" panose="02040503050406030204" pitchFamily="18" charset="0"/>
                    <a:ea typeface="Cambria Math" panose="02040503050406030204" pitchFamily="18" charset="0"/>
                  </a:rPr>
                  <a:t>c  </a:t>
                </a:r>
                <a:r>
                  <a:rPr lang="en-US" sz="2000" i="1" dirty="0">
                    <a:solidFill>
                      <a:srgbClr val="FF0000"/>
                    </a:solidFill>
                    <a:latin typeface="+mn-lt"/>
                    <a:ea typeface="Arial" panose="020B0604020202020204" pitchFamily="34" charset="0"/>
                  </a:rPr>
                  <a:t>= </a:t>
                </a:r>
                <a:r>
                  <a:rPr lang="en-US" sz="2000" i="1" dirty="0" err="1">
                    <a:solidFill>
                      <a:srgbClr val="FF0000"/>
                    </a:solidFill>
                    <a:latin typeface="+mn-lt"/>
                    <a:ea typeface="Arial" panose="020B0604020202020204" pitchFamily="34" charset="0"/>
                  </a:rPr>
                  <a:t>v</a:t>
                </a:r>
                <a:r>
                  <a:rPr lang="en-US" sz="2000" i="1" baseline="-25000" dirty="0" err="1">
                    <a:solidFill>
                      <a:srgbClr val="FF0000"/>
                    </a:solidFill>
                    <a:latin typeface="+mn-lt"/>
                    <a:ea typeface="Arial" panose="020B0604020202020204" pitchFamily="34" charset="0"/>
                  </a:rPr>
                  <a:t>phase</a:t>
                </a:r>
                <a:r>
                  <a:rPr lang="en-US" sz="2000" i="1" dirty="0">
                    <a:solidFill>
                      <a:srgbClr val="FF0000"/>
                    </a:solidFill>
                    <a:latin typeface="+mn-lt"/>
                    <a:ea typeface="Arial" panose="020B0604020202020204" pitchFamily="34" charset="0"/>
                  </a:rPr>
                  <a:t>=</a:t>
                </a:r>
                <a:r>
                  <a:rPr lang="el-GR" sz="2000" i="1" dirty="0">
                    <a:solidFill>
                      <a:srgbClr val="FF0000"/>
                    </a:solidFill>
                    <a:latin typeface="Cambria Math" panose="02040503050406030204" pitchFamily="18" charset="0"/>
                    <a:ea typeface="Cambria Math" panose="02040503050406030204" pitchFamily="18" charset="0"/>
                  </a:rPr>
                  <a:t>ω</a:t>
                </a:r>
                <a:r>
                  <a:rPr lang="en-US" sz="2000" i="1" dirty="0">
                    <a:solidFill>
                      <a:srgbClr val="FF0000"/>
                    </a:solidFill>
                    <a:latin typeface="Cambria Math" panose="02040503050406030204" pitchFamily="18" charset="0"/>
                    <a:ea typeface="Cambria Math" panose="02040503050406030204" pitchFamily="18" charset="0"/>
                  </a:rPr>
                  <a:t>/k</a:t>
                </a:r>
                <a:r>
                  <a:rPr lang="en-US" sz="2000" i="1" baseline="-25000" dirty="0">
                    <a:solidFill>
                      <a:srgbClr val="FF0000"/>
                    </a:solidFill>
                    <a:latin typeface="Cambria Math" panose="02040503050406030204" pitchFamily="18" charset="0"/>
                    <a:ea typeface="Cambria Math" panose="02040503050406030204" pitchFamily="18" charset="0"/>
                  </a:rPr>
                  <a:t> z </a:t>
                </a:r>
                <a:r>
                  <a:rPr lang="en-US" sz="2000" dirty="0">
                    <a:solidFill>
                      <a:srgbClr val="FF0000"/>
                    </a:solidFill>
                    <a:latin typeface="Cambria Math" panose="02040503050406030204" pitchFamily="18" charset="0"/>
                    <a:ea typeface="Cambria Math" panose="02040503050406030204" pitchFamily="18" charset="0"/>
                  </a:rPr>
                  <a:t>→ </a:t>
                </a:r>
                <a:r>
                  <a:rPr lang="en-US" sz="2000" i="1" dirty="0" err="1">
                    <a:solidFill>
                      <a:srgbClr val="FF0000"/>
                    </a:solidFill>
                    <a:latin typeface="Cambria Math" panose="02040503050406030204" pitchFamily="18" charset="0"/>
                    <a:ea typeface="Cambria Math" panose="02040503050406030204" pitchFamily="18" charset="0"/>
                  </a:rPr>
                  <a:t>k</a:t>
                </a:r>
                <a:r>
                  <a:rPr lang="en-US" sz="2000" i="1" baseline="-25000" dirty="0" err="1">
                    <a:solidFill>
                      <a:srgbClr val="FF0000"/>
                    </a:solidFill>
                    <a:latin typeface="Cambria Math" panose="02040503050406030204" pitchFamily="18" charset="0"/>
                    <a:ea typeface="Cambria Math" panose="02040503050406030204" pitchFamily="18" charset="0"/>
                  </a:rPr>
                  <a:t>z</a:t>
                </a:r>
                <a:r>
                  <a:rPr lang="en-US" sz="2000" i="1" dirty="0">
                    <a:solidFill>
                      <a:srgbClr val="FF0000"/>
                    </a:solidFill>
                    <a:latin typeface="Cambria Math" panose="02040503050406030204" pitchFamily="18" charset="0"/>
                    <a:ea typeface="Cambria Math" panose="02040503050406030204" pitchFamily="18" charset="0"/>
                  </a:rPr>
                  <a:t>=k /</a:t>
                </a:r>
                <a14:m>
                  <m:oMath xmlns:m="http://schemas.openxmlformats.org/officeDocument/2006/math">
                    <m:sSub>
                      <m:sSubPr>
                        <m:ctrlPr>
                          <a:rPr lang="en-US" sz="2000" i="1">
                            <a:solidFill>
                              <a:srgbClr val="FF0000"/>
                            </a:solidFill>
                            <a:latin typeface="Cambria Math" panose="02040503050406030204" pitchFamily="18" charset="0"/>
                            <a:ea typeface="Arial" panose="020B0604020202020204" pitchFamily="34" charset="0"/>
                          </a:rPr>
                        </m:ctrlPr>
                      </m:sSubPr>
                      <m:e>
                        <m:r>
                          <a:rPr lang="el-GR" sz="2000" i="1">
                            <a:solidFill>
                              <a:srgbClr val="FF0000"/>
                            </a:solidFill>
                            <a:latin typeface="Cambria Math" panose="02040503050406030204" pitchFamily="18" charset="0"/>
                            <a:ea typeface="Cambria Math" panose="02040503050406030204" pitchFamily="18" charset="0"/>
                          </a:rPr>
                          <m:t>𝛽</m:t>
                        </m:r>
                        <m:r>
                          <a:rPr lang="en-US" sz="2000" i="1">
                            <a:solidFill>
                              <a:srgbClr val="FF0000"/>
                            </a:solidFill>
                            <a:latin typeface="Cambria Math" panose="02040503050406030204" pitchFamily="18" charset="0"/>
                            <a:ea typeface="Cambria Math" panose="02040503050406030204" pitchFamily="18" charset="0"/>
                          </a:rPr>
                          <m:t> </m:t>
                        </m:r>
                        <m:r>
                          <m:rPr>
                            <m:sty m:val="p"/>
                          </m:rPr>
                          <a:rPr lang="en-US" sz="2000" i="0">
                            <a:solidFill>
                              <a:srgbClr val="FF0000"/>
                            </a:solidFill>
                            <a:latin typeface="Cambria Math" panose="02040503050406030204" pitchFamily="18" charset="0"/>
                            <a:ea typeface="Cambria Math" panose="02040503050406030204" pitchFamily="18" charset="0"/>
                          </a:rPr>
                          <m:t>and</m:t>
                        </m:r>
                        <m:r>
                          <a:rPr lang="en-US" sz="2000" i="1">
                            <a:solidFill>
                              <a:srgbClr val="FF0000"/>
                            </a:solidFill>
                            <a:latin typeface="Cambria Math" panose="02040503050406030204" pitchFamily="18" charset="0"/>
                            <a:ea typeface="Cambria Math" panose="02040503050406030204" pitchFamily="18" charset="0"/>
                          </a:rPr>
                          <m:t> </m:t>
                        </m:r>
                        <m:r>
                          <a:rPr lang="en-US" sz="2000" i="1">
                            <a:solidFill>
                              <a:srgbClr val="FF0000"/>
                            </a:solidFill>
                            <a:latin typeface="Cambria Math" panose="02040503050406030204" pitchFamily="18" charset="0"/>
                            <a:ea typeface="Arial" panose="020B0604020202020204" pitchFamily="34" charset="0"/>
                          </a:rPr>
                          <m:t>𝑘</m:t>
                        </m:r>
                      </m:e>
                      <m:sub>
                        <m:r>
                          <a:rPr lang="en-US" sz="2000" i="1">
                            <a:solidFill>
                              <a:srgbClr val="FF0000"/>
                            </a:solidFill>
                            <a:latin typeface="Cambria Math" panose="02040503050406030204" pitchFamily="18" charset="0"/>
                            <a:ea typeface="Arial" panose="020B0604020202020204" pitchFamily="34" charset="0"/>
                          </a:rPr>
                          <m:t>⊥  </m:t>
                        </m:r>
                      </m:sub>
                    </m:sSub>
                  </m:oMath>
                </a14:m>
                <a:r>
                  <a:rPr lang="en-US" sz="2000" dirty="0">
                    <a:solidFill>
                      <a:srgbClr val="FF0000"/>
                    </a:solidFill>
                    <a:latin typeface="Times New Roman" panose="02020603050405020304" pitchFamily="18" charset="0"/>
                    <a:ea typeface="Arial" panose="020B0604020202020204" pitchFamily="34" charset="0"/>
                  </a:rPr>
                  <a:t>= </a:t>
                </a:r>
                <a:r>
                  <a:rPr lang="en-US" sz="2000" i="1" dirty="0">
                    <a:solidFill>
                      <a:srgbClr val="FF0000"/>
                    </a:solidFill>
                    <a:latin typeface="Times New Roman" panose="02020603050405020304" pitchFamily="18" charset="0"/>
                    <a:ea typeface="Arial" panose="020B0604020202020204" pitchFamily="34" charset="0"/>
                  </a:rPr>
                  <a:t>(k</a:t>
                </a:r>
                <a:r>
                  <a:rPr lang="en-US" sz="2000" i="1" baseline="30000" dirty="0">
                    <a:solidFill>
                      <a:srgbClr val="FF0000"/>
                    </a:solidFill>
                    <a:latin typeface="Times New Roman" panose="02020603050405020304" pitchFamily="18" charset="0"/>
                    <a:ea typeface="Arial" panose="020B0604020202020204" pitchFamily="34" charset="0"/>
                  </a:rPr>
                  <a:t>2</a:t>
                </a:r>
                <a:r>
                  <a:rPr lang="en-US" sz="2000" i="1" dirty="0">
                    <a:solidFill>
                      <a:srgbClr val="FF0000"/>
                    </a:solidFill>
                    <a:latin typeface="Times New Roman" panose="02020603050405020304" pitchFamily="18" charset="0"/>
                    <a:ea typeface="Arial" panose="020B0604020202020204" pitchFamily="34" charset="0"/>
                  </a:rPr>
                  <a:t>-k</a:t>
                </a:r>
                <a:r>
                  <a:rPr lang="en-US" sz="2000" i="1" baseline="-25000" dirty="0">
                    <a:solidFill>
                      <a:srgbClr val="FF0000"/>
                    </a:solidFill>
                    <a:latin typeface="Times New Roman" panose="02020603050405020304" pitchFamily="18" charset="0"/>
                    <a:ea typeface="Arial" panose="020B0604020202020204" pitchFamily="34" charset="0"/>
                  </a:rPr>
                  <a:t>z</a:t>
                </a:r>
                <a:r>
                  <a:rPr lang="en-US" sz="2000" i="1" baseline="30000" dirty="0">
                    <a:solidFill>
                      <a:srgbClr val="FF0000"/>
                    </a:solidFill>
                    <a:latin typeface="Times New Roman" panose="02020603050405020304" pitchFamily="18" charset="0"/>
                    <a:ea typeface="Arial" panose="020B0604020202020204" pitchFamily="34" charset="0"/>
                  </a:rPr>
                  <a:t>2</a:t>
                </a:r>
                <a:r>
                  <a:rPr lang="en-US" sz="2000" i="1" dirty="0">
                    <a:solidFill>
                      <a:srgbClr val="FF0000"/>
                    </a:solidFill>
                    <a:latin typeface="Times New Roman" panose="02020603050405020304" pitchFamily="18" charset="0"/>
                    <a:ea typeface="Arial" panose="020B0604020202020204" pitchFamily="34" charset="0"/>
                  </a:rPr>
                  <a:t>)</a:t>
                </a:r>
                <a:r>
                  <a:rPr lang="en-US" sz="2000" i="1" baseline="30000" dirty="0">
                    <a:solidFill>
                      <a:srgbClr val="FF0000"/>
                    </a:solidFill>
                    <a:latin typeface="Times New Roman" panose="02020603050405020304" pitchFamily="18" charset="0"/>
                    <a:ea typeface="Arial" panose="020B0604020202020204" pitchFamily="34" charset="0"/>
                  </a:rPr>
                  <a:t>1/2</a:t>
                </a:r>
                <a:r>
                  <a:rPr lang="en-US" sz="2000" dirty="0">
                    <a:solidFill>
                      <a:srgbClr val="FF0000"/>
                    </a:solidFill>
                    <a:latin typeface="Times New Roman" panose="02020603050405020304" pitchFamily="18" charset="0"/>
                    <a:ea typeface="Arial" panose="020B0604020202020204" pitchFamily="34" charset="0"/>
                  </a:rPr>
                  <a:t>= </a:t>
                </a:r>
                <a:r>
                  <a:rPr lang="en-US" sz="2000" i="1" dirty="0">
                    <a:solidFill>
                      <a:srgbClr val="FF0000"/>
                    </a:solidFill>
                    <a:latin typeface="Times New Roman" panose="02020603050405020304" pitchFamily="18" charset="0"/>
                    <a:ea typeface="Arial" panose="020B0604020202020204" pitchFamily="34" charset="0"/>
                  </a:rPr>
                  <a:t>i</a:t>
                </a:r>
                <a14:m>
                  <m:oMath xmlns:m="http://schemas.openxmlformats.org/officeDocument/2006/math">
                    <m:r>
                      <a:rPr lang="en-US" sz="2000" i="1">
                        <a:solidFill>
                          <a:srgbClr val="FF0000"/>
                        </a:solidFill>
                        <a:latin typeface="Cambria Math" panose="02040503050406030204" pitchFamily="18" charset="0"/>
                        <a:ea typeface="Arial" panose="020B0604020202020204" pitchFamily="34" charset="0"/>
                      </a:rPr>
                      <m:t>𝑘</m:t>
                    </m:r>
                  </m:oMath>
                </a14:m>
                <a:r>
                  <a:rPr lang="en-US" sz="2000" dirty="0">
                    <a:solidFill>
                      <a:srgbClr val="FF0000"/>
                    </a:solidFill>
                    <a:latin typeface="Times New Roman" panose="02020603050405020304" pitchFamily="18" charset="0"/>
                    <a:ea typeface="Arial" panose="020B0604020202020204" pitchFamily="34" charset="0"/>
                  </a:rPr>
                  <a:t>/</a:t>
                </a:r>
                <a14:m>
                  <m:oMath xmlns:m="http://schemas.openxmlformats.org/officeDocument/2006/math">
                    <m:r>
                      <a:rPr lang="en-US" sz="2000" i="1">
                        <a:solidFill>
                          <a:srgbClr val="FF0000"/>
                        </a:solidFill>
                        <a:latin typeface="Cambria Math" panose="02040503050406030204" pitchFamily="18" charset="0"/>
                        <a:ea typeface="Arial" panose="020B0604020202020204" pitchFamily="34" charset="0"/>
                      </a:rPr>
                      <m:t>𝛽𝛾</m:t>
                    </m:r>
                  </m:oMath>
                </a14:m>
                <a:r>
                  <a:rPr lang="en-US" sz="2000" dirty="0">
                    <a:solidFill>
                      <a:srgbClr val="000000"/>
                    </a:solidFill>
                    <a:latin typeface="Times New Roman" panose="02020603050405020304" pitchFamily="18" charset="0"/>
                    <a:ea typeface="Arial" panose="020B0604020202020204" pitchFamily="34" charset="0"/>
                  </a:rPr>
                  <a:t>.</a:t>
                </a:r>
              </a:p>
              <a:p>
                <a:pPr marL="0" marR="0" algn="just">
                  <a:spcBef>
                    <a:spcPts val="0"/>
                  </a:spcBef>
                  <a:spcAft>
                    <a:spcPts val="600"/>
                  </a:spcAft>
                </a:pPr>
                <a:r>
                  <a:rPr lang="en-US" sz="2000" dirty="0">
                    <a:solidFill>
                      <a:srgbClr val="0000FF"/>
                    </a:solidFill>
                    <a:latin typeface="+mn-lt"/>
                    <a:ea typeface="Arial" panose="020B0604020202020204" pitchFamily="34" charset="0"/>
                  </a:rPr>
                  <a:t>If the cavity and RF field of the operating mode have perfect azimuthal symmetry, one has:</a:t>
                </a:r>
              </a:p>
              <a:p>
                <a:pPr marL="0" marR="0" algn="just">
                  <a:spcBef>
                    <a:spcPts val="0"/>
                  </a:spcBef>
                  <a:spcAft>
                    <a:spcPts val="600"/>
                  </a:spcAft>
                </a:pPr>
                <a:r>
                  <a:rPr lang="en-US" sz="2000" dirty="0">
                    <a:solidFill>
                      <a:srgbClr val="000000"/>
                    </a:solidFill>
                    <a:latin typeface="Times New Roman" panose="02020603050405020304" pitchFamily="18" charset="0"/>
                    <a:ea typeface="Arial" panose="020B0604020202020204" pitchFamily="34" charset="0"/>
                  </a:rPr>
                  <a:t> </a:t>
                </a:r>
              </a:p>
              <a:p>
                <a:pPr marL="0" marR="0" algn="just">
                  <a:spcBef>
                    <a:spcPts val="0"/>
                  </a:spcBef>
                  <a:spcAft>
                    <a:spcPts val="600"/>
                  </a:spcAft>
                </a:pP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where </a:t>
                </a:r>
                <a:r>
                  <a:rPr lang="en-US" sz="2000" i="1" dirty="0">
                    <a:solidFill>
                      <a:srgbClr val="000000"/>
                    </a:solidFill>
                    <a:latin typeface="Cambria Math" panose="02040503050406030204" pitchFamily="18" charset="0"/>
                    <a:ea typeface="Arial" panose="020B0604020202020204" pitchFamily="34" charset="0"/>
                  </a:rPr>
                  <a:t>ϕ</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n-lt"/>
                    <a:ea typeface="Arial" panose="020B0604020202020204" pitchFamily="34" charset="0"/>
                  </a:rPr>
                  <a:t>is the RF phase</a:t>
                </a:r>
                <a:r>
                  <a:rPr lang="en-US" sz="2000" dirty="0">
                    <a:solidFill>
                      <a:srgbClr val="000000"/>
                    </a:solidFill>
                    <a:latin typeface="Times New Roman" panose="02020603050405020304" pitchFamily="18" charset="0"/>
                    <a:ea typeface="Arial" panose="020B0604020202020204" pitchFamily="34" charset="0"/>
                  </a:rPr>
                  <a:t>.</a:t>
                </a:r>
              </a:p>
            </p:txBody>
          </p:sp>
        </mc:Choice>
        <mc:Fallback xmlns="">
          <p:sp>
            <p:nvSpPr>
              <p:cNvPr id="5" name="Rectangle 4">
                <a:extLst>
                  <a:ext uri="{FF2B5EF4-FFF2-40B4-BE49-F238E27FC236}">
                    <a16:creationId xmlns:a16="http://schemas.microsoft.com/office/drawing/2014/main" id="{50E27C61-CF13-46A9-A8A6-4971C40E130B}"/>
                  </a:ext>
                </a:extLst>
              </p:cNvPr>
              <p:cNvSpPr>
                <a:spLocks noRot="1" noChangeAspect="1" noMove="1" noResize="1" noEditPoints="1" noAdjustHandles="1" noChangeArrowheads="1" noChangeShapeType="1" noTextEdit="1"/>
              </p:cNvSpPr>
              <p:nvPr/>
            </p:nvSpPr>
            <p:spPr>
              <a:xfrm>
                <a:off x="112143" y="852238"/>
                <a:ext cx="8784206" cy="3862596"/>
              </a:xfrm>
              <a:prstGeom prst="rect">
                <a:avLst/>
              </a:prstGeom>
              <a:blipFill>
                <a:blip r:embed="rId4"/>
                <a:stretch>
                  <a:fillRect l="-694" t="-1106" r="-763" b="-205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121EBA1-698C-455D-9F4E-EBDE02F11A16}"/>
              </a:ext>
            </a:extLst>
          </p:cNvPr>
          <p:cNvPicPr>
            <a:picLocks noChangeAspect="1"/>
          </p:cNvPicPr>
          <p:nvPr/>
        </p:nvPicPr>
        <p:blipFill>
          <a:blip r:embed="rId5"/>
          <a:stretch>
            <a:fillRect/>
          </a:stretch>
        </p:blipFill>
        <p:spPr>
          <a:xfrm>
            <a:off x="112143" y="3952875"/>
            <a:ext cx="5322093" cy="388070"/>
          </a:xfrm>
          <a:prstGeom prst="rect">
            <a:avLst/>
          </a:prstGeom>
        </p:spPr>
      </p:pic>
      <p:pic>
        <p:nvPicPr>
          <p:cNvPr id="9" name="Picture 8">
            <a:extLst>
              <a:ext uri="{FF2B5EF4-FFF2-40B4-BE49-F238E27FC236}">
                <a16:creationId xmlns:a16="http://schemas.microsoft.com/office/drawing/2014/main" id="{9BA36806-4ED4-4E0C-B793-FD41D31F92B5}"/>
              </a:ext>
            </a:extLst>
          </p:cNvPr>
          <p:cNvPicPr>
            <a:picLocks noChangeAspect="1"/>
          </p:cNvPicPr>
          <p:nvPr/>
        </p:nvPicPr>
        <p:blipFill>
          <a:blip r:embed="rId6"/>
          <a:stretch>
            <a:fillRect/>
          </a:stretch>
        </p:blipFill>
        <p:spPr>
          <a:xfrm>
            <a:off x="6112374" y="3507882"/>
            <a:ext cx="2919483" cy="2107105"/>
          </a:xfrm>
          <a:prstGeom prst="rect">
            <a:avLst/>
          </a:prstGeom>
        </p:spPr>
      </p:pic>
    </p:spTree>
    <p:extLst>
      <p:ext uri="{BB962C8B-B14F-4D97-AF65-F5344CB8AC3E}">
        <p14:creationId xmlns:p14="http://schemas.microsoft.com/office/powerpoint/2010/main" val="2074882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7977A5-0546-462F-A322-434B4AFA77A5}"/>
              </a:ext>
            </a:extLst>
          </p:cNvPr>
          <p:cNvPicPr>
            <a:picLocks noChangeAspect="1"/>
          </p:cNvPicPr>
          <p:nvPr/>
        </p:nvPicPr>
        <p:blipFill>
          <a:blip r:embed="rId3"/>
          <a:stretch>
            <a:fillRect/>
          </a:stretch>
        </p:blipFill>
        <p:spPr>
          <a:xfrm>
            <a:off x="6450013" y="557993"/>
            <a:ext cx="2340304" cy="5660097"/>
          </a:xfrm>
          <a:prstGeom prst="rect">
            <a:avLst/>
          </a:prstGeom>
        </p:spPr>
      </p:pic>
      <p:sp>
        <p:nvSpPr>
          <p:cNvPr id="4" name="Title 3"/>
          <p:cNvSpPr>
            <a:spLocks noGrp="1"/>
          </p:cNvSpPr>
          <p:nvPr>
            <p:ph type="title"/>
          </p:nvPr>
        </p:nvSpPr>
        <p:spPr>
          <a:xfrm>
            <a:off x="31959" y="152727"/>
            <a:ext cx="9023350" cy="641739"/>
          </a:xfrm>
        </p:spPr>
        <p:txBody>
          <a:bodyPr/>
          <a:lstStyle/>
          <a:p>
            <a:pPr algn="ctr"/>
            <a:br>
              <a:rPr lang="en-US" dirty="0"/>
            </a:br>
            <a:r>
              <a:rPr lang="en-US" dirty="0"/>
              <a:t>Acceleration of charged particles in electromagnetic field</a:t>
            </a:r>
            <a:endParaRPr lang="en-US" sz="2800" dirty="0"/>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29</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22BD3FA-575D-440F-8DBC-580873101F7B}"/>
                  </a:ext>
                </a:extLst>
              </p:cNvPr>
              <p:cNvSpPr/>
              <p:nvPr/>
            </p:nvSpPr>
            <p:spPr>
              <a:xfrm>
                <a:off x="31959" y="883488"/>
                <a:ext cx="6418054" cy="5334602"/>
              </a:xfrm>
              <a:prstGeom prst="rect">
                <a:avLst/>
              </a:prstGeom>
            </p:spPr>
            <p:txBody>
              <a:bodyPr wrap="square">
                <a:spAutoFit/>
              </a:bodyPr>
              <a:lstStyle/>
              <a:p>
                <a:pPr marL="342900" marR="0" indent="-342900" algn="just">
                  <a:spcBef>
                    <a:spcPts val="0"/>
                  </a:spcBef>
                  <a:spcAft>
                    <a:spcPts val="600"/>
                  </a:spcAft>
                  <a:buFont typeface="Wingdings" panose="05000000000000000000" pitchFamily="2" charset="2"/>
                  <a:buChar char="v"/>
                </a:pPr>
                <a:r>
                  <a:rPr lang="en-US" sz="2000" dirty="0">
                    <a:solidFill>
                      <a:srgbClr val="0000FF"/>
                    </a:solidFill>
                    <a:latin typeface="+mn-lt"/>
                    <a:ea typeface="Arial" panose="020B0604020202020204" pitchFamily="34" charset="0"/>
                  </a:rPr>
                  <a:t>For a very slow particle, i.e., when </a:t>
                </a:r>
                <a:r>
                  <a:rPr lang="en-US" sz="2000" i="1" dirty="0">
                    <a:solidFill>
                      <a:srgbClr val="000000"/>
                    </a:solidFill>
                    <a:latin typeface="Cambria Math" panose="02040503050406030204" pitchFamily="18" charset="0"/>
                    <a:ea typeface="Arial" panose="020B0604020202020204" pitchFamily="34" charset="0"/>
                  </a:rPr>
                  <a:t>β</a:t>
                </a:r>
                <a:r>
                  <a:rPr lang="en-US" sz="2000" dirty="0">
                    <a:solidFill>
                      <a:srgbClr val="000000"/>
                    </a:solidFill>
                    <a:latin typeface="Times New Roman" panose="02020603050405020304" pitchFamily="18" charset="0"/>
                    <a:ea typeface="Arial" panose="020B0604020202020204" pitchFamily="34" charset="0"/>
                  </a:rPr>
                  <a:t>&lt;&lt;1, if </a:t>
                </a:r>
                <a:r>
                  <a:rPr lang="en-US" sz="2000" i="1" dirty="0" err="1">
                    <a:solidFill>
                      <a:srgbClr val="000000"/>
                    </a:solidFill>
                    <a:latin typeface="Times New Roman" panose="02020603050405020304" pitchFamily="18" charset="0"/>
                    <a:ea typeface="Arial" panose="020B0604020202020204" pitchFamily="34" charset="0"/>
                  </a:rPr>
                  <a:t>kr</a:t>
                </a:r>
                <a:r>
                  <a:rPr lang="en-US" sz="2000" i="1" dirty="0">
                    <a:solidFill>
                      <a:srgbClr val="000000"/>
                    </a:solidFill>
                    <a:latin typeface="Times New Roman" panose="02020603050405020304" pitchFamily="18" charset="0"/>
                    <a:ea typeface="Arial" panose="020B0604020202020204" pitchFamily="34" charset="0"/>
                  </a:rPr>
                  <a:t>/</a:t>
                </a:r>
                <a:r>
                  <a:rPr lang="en-US" sz="2000" i="1" dirty="0">
                    <a:solidFill>
                      <a:srgbClr val="000000"/>
                    </a:solidFill>
                    <a:latin typeface="Cambria Math" panose="02040503050406030204" pitchFamily="18" charset="0"/>
                    <a:ea typeface="Arial" panose="020B0604020202020204" pitchFamily="34" charset="0"/>
                  </a:rPr>
                  <a:t>βγ </a:t>
                </a:r>
                <a:r>
                  <a:rPr lang="en-US" sz="2000" dirty="0">
                    <a:solidFill>
                      <a:srgbClr val="000000"/>
                    </a:solidFill>
                    <a:latin typeface="Times New Roman" panose="02020603050405020304" pitchFamily="18" charset="0"/>
                    <a:ea typeface="Arial" panose="020B0604020202020204" pitchFamily="34" charset="0"/>
                  </a:rPr>
                  <a:t>&gt;&gt; 1 </a:t>
                </a:r>
                <a:r>
                  <a:rPr lang="en-US" sz="2000" dirty="0">
                    <a:solidFill>
                      <a:srgbClr val="0000FF"/>
                    </a:solidFill>
                    <a:latin typeface="+mn-lt"/>
                    <a:ea typeface="Arial" panose="020B0604020202020204" pitchFamily="34" charset="0"/>
                  </a:rPr>
                  <a:t>one has </a:t>
                </a:r>
              </a:p>
              <a:p>
                <a:pPr marL="0" marR="0" algn="just">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𝐼</m:t>
                          </m:r>
                        </m:e>
                        <m:sub>
                          <m:r>
                            <a:rPr lang="en-US" sz="2000" i="1">
                              <a:solidFill>
                                <a:srgbClr val="000000"/>
                              </a:solidFill>
                              <a:latin typeface="Cambria Math" panose="02040503050406030204" pitchFamily="18" charset="0"/>
                              <a:ea typeface="Arial" panose="020B0604020202020204" pitchFamily="34" charset="0"/>
                            </a:rPr>
                            <m:t>0</m:t>
                          </m:r>
                        </m:sub>
                      </m:sSub>
                      <m:d>
                        <m:dPr>
                          <m:ctrlPr>
                            <a:rPr lang="en-US" sz="2000" i="1">
                              <a:solidFill>
                                <a:srgbClr val="000000"/>
                              </a:solidFill>
                              <a:latin typeface="Cambria Math" panose="02040503050406030204" pitchFamily="18" charset="0"/>
                              <a:ea typeface="Arial" panose="020B0604020202020204" pitchFamily="34" charset="0"/>
                            </a:rPr>
                          </m:ctrlPr>
                        </m:dPr>
                        <m:e>
                          <m:f>
                            <m:fPr>
                              <m:type m:val="skw"/>
                              <m:ctrlPr>
                                <a:rPr lang="en-US" sz="2000" i="1">
                                  <a:solidFill>
                                    <a:srgbClr val="000000"/>
                                  </a:solidFill>
                                  <a:latin typeface="Cambria Math" panose="02040503050406030204" pitchFamily="18" charset="0"/>
                                  <a:ea typeface="Arial" panose="020B0604020202020204" pitchFamily="34" charset="0"/>
                                </a:rPr>
                              </m:ctrlPr>
                            </m:fPr>
                            <m:num>
                              <m:r>
                                <a:rPr lang="en-US" sz="2000" i="1">
                                  <a:solidFill>
                                    <a:srgbClr val="000000"/>
                                  </a:solidFill>
                                  <a:latin typeface="Cambria Math" panose="02040503050406030204" pitchFamily="18" charset="0"/>
                                  <a:ea typeface="Arial" panose="020B0604020202020204" pitchFamily="34" charset="0"/>
                                </a:rPr>
                                <m:t>𝑘𝑟</m:t>
                              </m:r>
                            </m:num>
                            <m:den>
                              <m:r>
                                <a:rPr lang="en-US" sz="2000" i="1">
                                  <a:solidFill>
                                    <a:srgbClr val="000000"/>
                                  </a:solidFill>
                                  <a:latin typeface="Cambria Math" panose="02040503050406030204" pitchFamily="18" charset="0"/>
                                  <a:ea typeface="Arial" panose="020B0604020202020204" pitchFamily="34" charset="0"/>
                                </a:rPr>
                                <m:t>𝛽𝛾</m:t>
                              </m:r>
                            </m:den>
                          </m:f>
                        </m:e>
                      </m:d>
                      <m:r>
                        <a:rPr lang="en-US" sz="2000" i="1">
                          <a:solidFill>
                            <a:srgbClr val="000000"/>
                          </a:solidFill>
                          <a:latin typeface="Cambria Math" panose="02040503050406030204" pitchFamily="18" charset="0"/>
                          <a:ea typeface="Arial" panose="020B0604020202020204" pitchFamily="34" charset="0"/>
                        </a:rPr>
                        <m:t> ~  </m:t>
                      </m:r>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𝑒</m:t>
                          </m:r>
                        </m:e>
                        <m:sup>
                          <m:f>
                            <m:fPr>
                              <m:type m:val="skw"/>
                              <m:ctrlPr>
                                <a:rPr lang="en-US" sz="2000" i="1">
                                  <a:solidFill>
                                    <a:srgbClr val="000000"/>
                                  </a:solidFill>
                                  <a:latin typeface="Cambria Math" panose="02040503050406030204" pitchFamily="18" charset="0"/>
                                  <a:ea typeface="Arial" panose="020B0604020202020204" pitchFamily="34" charset="0"/>
                                </a:rPr>
                              </m:ctrlPr>
                            </m:fPr>
                            <m:num>
                              <m:r>
                                <a:rPr lang="en-US" sz="2000" i="1">
                                  <a:solidFill>
                                    <a:srgbClr val="000000"/>
                                  </a:solidFill>
                                  <a:latin typeface="Cambria Math" panose="02040503050406030204" pitchFamily="18" charset="0"/>
                                  <a:ea typeface="Arial" panose="020B0604020202020204" pitchFamily="34" charset="0"/>
                                </a:rPr>
                                <m:t>𝑘𝑟</m:t>
                              </m:r>
                            </m:num>
                            <m:den>
                              <m:r>
                                <a:rPr lang="en-US" sz="2000" i="1">
                                  <a:solidFill>
                                    <a:srgbClr val="000000"/>
                                  </a:solidFill>
                                  <a:latin typeface="Cambria Math" panose="02040503050406030204" pitchFamily="18" charset="0"/>
                                  <a:ea typeface="Arial" panose="020B0604020202020204" pitchFamily="34" charset="0"/>
                                </a:rPr>
                                <m:t>𝛽𝛾</m:t>
                              </m:r>
                            </m:den>
                          </m:f>
                        </m:sup>
                      </m:sSup>
                      <m:r>
                        <a:rPr lang="en-US" sz="2000" i="1">
                          <a:solidFill>
                            <a:srgbClr val="000000"/>
                          </a:solidFill>
                          <a:latin typeface="Cambria Math" panose="02040503050406030204" pitchFamily="18" charset="0"/>
                          <a:ea typeface="Arial" panose="020B0604020202020204" pitchFamily="34" charset="0"/>
                        </a:rPr>
                        <m:t>.                               </m:t>
                      </m:r>
                    </m:oMath>
                  </m:oMathPara>
                </a14:m>
                <a:endParaRPr lang="en-US" sz="2000" dirty="0">
                  <a:solidFill>
                    <a:srgbClr val="000000"/>
                  </a:solidFill>
                  <a:latin typeface="Times New Roman" panose="02020603050405020304" pitchFamily="18" charset="0"/>
                  <a:ea typeface="Arial" panose="020B0604020202020204" pitchFamily="34" charset="0"/>
                </a:endParaRPr>
              </a:p>
              <a:p>
                <a:pPr marL="344488" marR="0" algn="just">
                  <a:spcBef>
                    <a:spcPts val="0"/>
                  </a:spcBef>
                  <a:spcAft>
                    <a:spcPts val="600"/>
                  </a:spcAft>
                </a:pPr>
                <a:r>
                  <a:rPr lang="en-US" sz="2000" dirty="0">
                    <a:solidFill>
                      <a:srgbClr val="0000FF"/>
                    </a:solidFill>
                    <a:latin typeface="+mn-lt"/>
                    <a:ea typeface="Arial" panose="020B0604020202020204" pitchFamily="34" charset="0"/>
                  </a:rPr>
                  <a:t>It means that for low-beta particle the energy gain increases with the radius </a:t>
                </a:r>
                <a:r>
                  <a:rPr lang="en-US" sz="2000" i="1" dirty="0">
                    <a:solidFill>
                      <a:srgbClr val="000000"/>
                    </a:solidFill>
                    <a:latin typeface="Times New Roman" panose="02020603050405020304" pitchFamily="18" charset="0"/>
                    <a:ea typeface="Arial" panose="020B0604020202020204" pitchFamily="34" charset="0"/>
                  </a:rPr>
                  <a:t>r</a:t>
                </a:r>
                <a:r>
                  <a:rPr lang="en-US" sz="2000" dirty="0">
                    <a:solidFill>
                      <a:srgbClr val="000000"/>
                    </a:solidFill>
                    <a:latin typeface="Times New Roman" panose="02020603050405020304" pitchFamily="18" charset="0"/>
                    <a:ea typeface="Arial" panose="020B0604020202020204" pitchFamily="34" charset="0"/>
                  </a:rPr>
                  <a:t>.  </a:t>
                </a:r>
              </a:p>
              <a:p>
                <a:pPr marL="342900" marR="0" indent="-342900" algn="just">
                  <a:spcBef>
                    <a:spcPts val="0"/>
                  </a:spcBef>
                  <a:spcAft>
                    <a:spcPts val="600"/>
                  </a:spcAft>
                  <a:buFont typeface="Wingdings" panose="05000000000000000000" pitchFamily="2" charset="2"/>
                  <a:buChar char="v"/>
                </a:pPr>
                <a:r>
                  <a:rPr lang="en-US" sz="2000" dirty="0">
                    <a:solidFill>
                      <a:srgbClr val="0000FF"/>
                    </a:solidFill>
                    <a:latin typeface="+mn-lt"/>
                    <a:ea typeface="Arial" panose="020B0604020202020204" pitchFamily="34" charset="0"/>
                  </a:rPr>
                  <a:t>For the ultra-relativistic particle </a:t>
                </a:r>
                <a14:m>
                  <m:oMath xmlns:m="http://schemas.openxmlformats.org/officeDocument/2006/math">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𝑘</m:t>
                        </m:r>
                      </m:e>
                      <m:sub>
                        <m:r>
                          <a:rPr lang="en-US" sz="2000" i="1">
                            <a:solidFill>
                              <a:srgbClr val="000000"/>
                            </a:solidFill>
                            <a:latin typeface="Cambria Math" panose="02040503050406030204" pitchFamily="18" charset="0"/>
                            <a:ea typeface="Arial" panose="020B0604020202020204" pitchFamily="34" charset="0"/>
                          </a:rPr>
                          <m:t>⊥</m:t>
                        </m:r>
                      </m:sub>
                    </m:sSub>
                    <m:r>
                      <a:rPr lang="en-US" sz="2000" i="1">
                        <a:solidFill>
                          <a:srgbClr val="000000"/>
                        </a:solidFill>
                        <a:latin typeface="Cambria Math" panose="02040503050406030204" pitchFamily="18" charset="0"/>
                        <a:ea typeface="Arial" panose="020B0604020202020204" pitchFamily="34" charset="0"/>
                      </a:rPr>
                      <m:t>→</m:t>
                    </m:r>
                    <m:r>
                      <a:rPr lang="en-US" sz="2000" i="1" smtClean="0">
                        <a:solidFill>
                          <a:srgbClr val="0000FF"/>
                        </a:solidFill>
                        <a:latin typeface="Cambria Math" panose="02040503050406030204" pitchFamily="18" charset="0"/>
                        <a:ea typeface="Arial" panose="020B0604020202020204" pitchFamily="34" charset="0"/>
                      </a:rPr>
                      <m:t>0 </m:t>
                    </m:r>
                  </m:oMath>
                </a14:m>
                <a:r>
                  <a:rPr lang="en-US" sz="2000" dirty="0">
                    <a:solidFill>
                      <a:srgbClr val="0000FF"/>
                    </a:solidFill>
                    <a:latin typeface="+mn-lt"/>
                    <a:ea typeface="Arial" panose="020B0604020202020204" pitchFamily="34" charset="0"/>
                  </a:rPr>
                  <a:t> and one has</a:t>
                </a:r>
                <a:endParaRPr lang="en-US" sz="2000" dirty="0">
                  <a:solidFill>
                    <a:srgbClr val="000000"/>
                  </a:solidFill>
                  <a:latin typeface="+mn-lt"/>
                  <a:ea typeface="Arial" panose="020B0604020202020204" pitchFamily="34" charset="0"/>
                </a:endParaRPr>
              </a:p>
              <a:p>
                <a:pPr marL="0" marR="0" algn="just">
                  <a:spcBef>
                    <a:spcPts val="0"/>
                  </a:spcBef>
                  <a:spcAft>
                    <a:spcPts val="600"/>
                  </a:spcAft>
                </a:pPr>
                <a:r>
                  <a:rPr lang="en-US" sz="2000" dirty="0">
                    <a:solidFill>
                      <a:srgbClr val="000000"/>
                    </a:solidFill>
                    <a:latin typeface="Times New Roman" panose="02020603050405020304" pitchFamily="18" charset="0"/>
                    <a:ea typeface="Arial" panose="020B0604020202020204" pitchFamily="34" charset="0"/>
                  </a:rPr>
                  <a:t> </a:t>
                </a:r>
              </a:p>
              <a:p>
                <a:pPr marL="0" marR="0" algn="just">
                  <a:spcBef>
                    <a:spcPts val="0"/>
                  </a:spcBef>
                  <a:spcAft>
                    <a:spcPts val="600"/>
                  </a:spcAft>
                </a:pPr>
                <a14:m>
                  <m:oMathPara xmlns:m="http://schemas.openxmlformats.org/officeDocument/2006/math">
                    <m:oMathParaPr>
                      <m:jc m:val="centerGroup"/>
                    </m:oMathParaPr>
                    <m:oMath xmlns:m="http://schemas.openxmlformats.org/officeDocument/2006/math">
                      <m:r>
                        <m:rPr>
                          <m:sty m:val="p"/>
                        </m:rPr>
                        <a:rPr lang="en-US" sz="2000">
                          <a:solidFill>
                            <a:srgbClr val="000000"/>
                          </a:solidFill>
                          <a:latin typeface="Cambria Math" panose="02040503050406030204" pitchFamily="18" charset="0"/>
                          <a:ea typeface="Arial" panose="020B0604020202020204" pitchFamily="34" charset="0"/>
                        </a:rPr>
                        <m:t>V</m:t>
                      </m:r>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𝑟</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𝜑</m:t>
                          </m:r>
                        </m:e>
                      </m:d>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𝑒𝑅𝑒</m:t>
                      </m:r>
                      <m:r>
                        <a:rPr lang="en-US" sz="2000" i="1">
                          <a:solidFill>
                            <a:srgbClr val="000000"/>
                          </a:solidFill>
                          <a:latin typeface="Cambria Math" panose="02040503050406030204" pitchFamily="18" charset="0"/>
                          <a:ea typeface="Arial" panose="020B0604020202020204" pitchFamily="34" charset="0"/>
                        </a:rPr>
                        <m:t>[</m:t>
                      </m:r>
                      <m:nary>
                        <m:naryPr>
                          <m:chr m:val="∑"/>
                          <m:limLoc m:val="subSup"/>
                          <m:ctrlPr>
                            <a:rPr lang="en-US" sz="2000" i="1">
                              <a:solidFill>
                                <a:srgbClr val="000000"/>
                              </a:solidFill>
                              <a:latin typeface="Cambria Math" panose="02040503050406030204" pitchFamily="18" charset="0"/>
                              <a:ea typeface="Arial" panose="020B0604020202020204" pitchFamily="34" charset="0"/>
                            </a:rPr>
                          </m:ctrlPr>
                        </m:naryPr>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sub>
                        <m:sup>
                          <m:r>
                            <a:rPr lang="en-US" sz="2000" i="1">
                              <a:solidFill>
                                <a:srgbClr val="000000"/>
                              </a:solidFill>
                              <a:latin typeface="Cambria Math" panose="02040503050406030204" pitchFamily="18" charset="0"/>
                              <a:ea typeface="Arial" panose="020B0604020202020204" pitchFamily="34" charset="0"/>
                            </a:rPr>
                            <m:t>∞</m:t>
                          </m:r>
                        </m:sup>
                        <m:e>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𝑚</m:t>
                              </m:r>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𝑘</m:t>
                              </m:r>
                            </m:e>
                          </m:d>
                        </m:e>
                      </m:nary>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𝑟</m:t>
                          </m:r>
                        </m:e>
                        <m:sup>
                          <m:r>
                            <a:rPr lang="en-US" sz="2000" i="1">
                              <a:solidFill>
                                <a:srgbClr val="000000"/>
                              </a:solidFill>
                              <a:latin typeface="Cambria Math" panose="02040503050406030204" pitchFamily="18" charset="0"/>
                              <a:ea typeface="Arial" panose="020B0604020202020204" pitchFamily="34" charset="0"/>
                            </a:rPr>
                            <m:t>𝑚</m:t>
                          </m:r>
                        </m:sup>
                      </m:sSup>
                      <m:sSup>
                        <m:sSupPr>
                          <m:ctrlPr>
                            <a:rPr lang="en-US" sz="2000" i="1">
                              <a:solidFill>
                                <a:srgbClr val="000000"/>
                              </a:solidFill>
                              <a:latin typeface="Cambria Math" panose="02040503050406030204" pitchFamily="18" charset="0"/>
                              <a:ea typeface="Arial" panose="020B0604020202020204" pitchFamily="34" charset="0"/>
                            </a:rPr>
                          </m:ctrlPr>
                        </m:sSupPr>
                        <m:e>
                          <m:r>
                            <a:rPr lang="en-US" sz="2000" i="1">
                              <a:solidFill>
                                <a:srgbClr val="000000"/>
                              </a:solidFill>
                              <a:latin typeface="Cambria Math" panose="02040503050406030204" pitchFamily="18" charset="0"/>
                              <a:ea typeface="Arial" panose="020B0604020202020204" pitchFamily="34" charset="0"/>
                            </a:rPr>
                            <m:t>𝑒</m:t>
                          </m:r>
                        </m:e>
                        <m:sup>
                          <m:r>
                            <a:rPr lang="en-US" sz="2000" i="1">
                              <a:solidFill>
                                <a:srgbClr val="000000"/>
                              </a:solidFill>
                              <a:latin typeface="Cambria Math" panose="02040503050406030204" pitchFamily="18" charset="0"/>
                              <a:ea typeface="Arial" panose="020B0604020202020204" pitchFamily="34" charset="0"/>
                            </a:rPr>
                            <m:t>𝑖𝑚</m:t>
                          </m:r>
                          <m:r>
                            <a:rPr lang="en-US" sz="2000" i="1">
                              <a:solidFill>
                                <a:srgbClr val="000000"/>
                              </a:solidFill>
                              <a:latin typeface="Cambria Math" panose="02040503050406030204" pitchFamily="18" charset="0"/>
                              <a:ea typeface="Arial" panose="020B0604020202020204" pitchFamily="34" charset="0"/>
                            </a:rPr>
                            <m:t>𝜑</m:t>
                          </m:r>
                        </m:sup>
                      </m:sSup>
                      <m:r>
                        <a:rPr lang="en-US" sz="2000" i="1">
                          <a:solidFill>
                            <a:srgbClr val="000000"/>
                          </a:solidFill>
                          <a:latin typeface="Cambria Math" panose="02040503050406030204" pitchFamily="18" charset="0"/>
                          <a:ea typeface="Arial" panose="020B0604020202020204" pitchFamily="34" charset="0"/>
                        </a:rPr>
                        <m:t> ] ,   </m:t>
                      </m:r>
                    </m:oMath>
                  </m:oMathPara>
                </a14:m>
                <a:endParaRPr lang="en-US" sz="2000" dirty="0">
                  <a:solidFill>
                    <a:srgbClr val="000000"/>
                  </a:solidFill>
                  <a:latin typeface="Times New Roman" panose="02020603050405020304" pitchFamily="18" charset="0"/>
                  <a:ea typeface="Arial" panose="020B0604020202020204" pitchFamily="34" charset="0"/>
                </a:endParaRPr>
              </a:p>
              <a:p>
                <a:pPr marR="0" indent="344488" algn="just">
                  <a:spcBef>
                    <a:spcPts val="0"/>
                  </a:spcBef>
                  <a:spcAft>
                    <a:spcPts val="600"/>
                  </a:spcAft>
                </a:pPr>
                <a:r>
                  <a:rPr lang="en-US" sz="2000" dirty="0">
                    <a:solidFill>
                      <a:srgbClr val="0000FF"/>
                    </a:solidFill>
                    <a:latin typeface="+mn-lt"/>
                    <a:ea typeface="Arial" panose="020B0604020202020204" pitchFamily="34" charset="0"/>
                  </a:rPr>
                  <a:t>For the RF field having perfect azimuthal symmetry</a:t>
                </a:r>
              </a:p>
              <a:p>
                <a:pPr marL="0" marR="0" algn="just">
                  <a:spcBef>
                    <a:spcPts val="0"/>
                  </a:spcBef>
                  <a:spcAft>
                    <a:spcPts val="600"/>
                  </a:spcAft>
                </a:pPr>
                <a:r>
                  <a:rPr lang="en-US" sz="2000" dirty="0">
                    <a:solidFill>
                      <a:srgbClr val="000000"/>
                    </a:solidFill>
                    <a:latin typeface="Times New Roman" panose="02020603050405020304" pitchFamily="18" charset="0"/>
                    <a:ea typeface="Arial" panose="020B0604020202020204" pitchFamily="34" charset="0"/>
                  </a:rPr>
                  <a:t> </a:t>
                </a:r>
              </a:p>
              <a:p>
                <a:pPr marL="0" marR="0" algn="just">
                  <a:spcBef>
                    <a:spcPts val="0"/>
                  </a:spcBef>
                  <a:spcAft>
                    <a:spcPts val="600"/>
                  </a:spcAft>
                </a:pPr>
                <a14:m>
                  <m:oMathPara xmlns:m="http://schemas.openxmlformats.org/officeDocument/2006/math">
                    <m:oMathParaPr>
                      <m:jc m:val="centerGroup"/>
                    </m:oMathParaPr>
                    <m:oMath xmlns:m="http://schemas.openxmlformats.org/officeDocument/2006/math">
                      <m:r>
                        <m:rPr>
                          <m:sty m:val="p"/>
                        </m:rPr>
                        <a:rPr lang="en-US" sz="2000">
                          <a:solidFill>
                            <a:srgbClr val="000000"/>
                          </a:solidFill>
                          <a:latin typeface="Cambria Math" panose="02040503050406030204" pitchFamily="18" charset="0"/>
                          <a:ea typeface="Arial" panose="020B0604020202020204" pitchFamily="34" charset="0"/>
                        </a:rPr>
                        <m:t>V</m:t>
                      </m:r>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𝑟</m:t>
                          </m:r>
                        </m:e>
                      </m:d>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𝑒</m:t>
                      </m:r>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𝐸</m:t>
                          </m:r>
                        </m:e>
                        <m:sub>
                          <m:r>
                            <a:rPr lang="en-US" sz="2000" i="1">
                              <a:solidFill>
                                <a:srgbClr val="000000"/>
                              </a:solidFill>
                              <a:latin typeface="Cambria Math" panose="02040503050406030204" pitchFamily="18" charset="0"/>
                              <a:ea typeface="Arial" panose="020B0604020202020204" pitchFamily="34" charset="0"/>
                            </a:rPr>
                            <m:t>0,</m:t>
                          </m:r>
                          <m:r>
                            <a:rPr lang="en-US" sz="2000" i="1">
                              <a:solidFill>
                                <a:srgbClr val="000000"/>
                              </a:solidFill>
                              <a:latin typeface="Cambria Math" panose="02040503050406030204" pitchFamily="18" charset="0"/>
                              <a:ea typeface="Arial" panose="020B0604020202020204" pitchFamily="34" charset="0"/>
                            </a:rPr>
                            <m:t>𝑧</m:t>
                          </m:r>
                        </m:sub>
                      </m:sSub>
                      <m:d>
                        <m:dPr>
                          <m:ctrlPr>
                            <a:rPr lang="en-US" sz="2000" i="1">
                              <a:solidFill>
                                <a:srgbClr val="000000"/>
                              </a:solidFill>
                              <a:latin typeface="Cambria Math" panose="02040503050406030204" pitchFamily="18" charset="0"/>
                              <a:ea typeface="Arial" panose="020B0604020202020204" pitchFamily="34" charset="0"/>
                            </a:rPr>
                          </m:ctrlPr>
                        </m:dPr>
                        <m:e>
                          <m:r>
                            <a:rPr lang="en-US" sz="2000" i="1">
                              <a:solidFill>
                                <a:srgbClr val="000000"/>
                              </a:solidFill>
                              <a:latin typeface="Cambria Math" panose="02040503050406030204" pitchFamily="18" charset="0"/>
                              <a:ea typeface="Arial" panose="020B0604020202020204" pitchFamily="34" charset="0"/>
                            </a:rPr>
                            <m:t>𝑘</m:t>
                          </m:r>
                        </m:e>
                      </m:d>
                      <m:r>
                        <a:rPr lang="en-US" sz="2000" i="1">
                          <a:solidFill>
                            <a:srgbClr val="000000"/>
                          </a:solidFill>
                          <a:latin typeface="Cambria Math" panose="02040503050406030204" pitchFamily="18" charset="0"/>
                          <a:ea typeface="Arial" panose="020B0604020202020204" pitchFamily="34" charset="0"/>
                        </a:rPr>
                        <m:t>|</m:t>
                      </m:r>
                      <m:r>
                        <a:rPr lang="en-US" sz="2000" i="1">
                          <a:solidFill>
                            <a:srgbClr val="000000"/>
                          </a:solidFill>
                          <a:latin typeface="Cambria Math" panose="02040503050406030204" pitchFamily="18" charset="0"/>
                          <a:ea typeface="Arial" panose="020B0604020202020204" pitchFamily="34" charset="0"/>
                        </a:rPr>
                        <m:t>𝑐𝑜𝑠</m:t>
                      </m:r>
                      <m:r>
                        <a:rPr lang="en-US" sz="2000" i="1">
                          <a:solidFill>
                            <a:srgbClr val="000000"/>
                          </a:solidFill>
                          <a:latin typeface="Cambria Math" panose="02040503050406030204" pitchFamily="18" charset="0"/>
                          <a:ea typeface="Arial" panose="020B0604020202020204" pitchFamily="34" charset="0"/>
                        </a:rPr>
                        <m:t>𝜙</m:t>
                      </m:r>
                    </m:oMath>
                  </m:oMathPara>
                </a14:m>
                <a:endParaRPr lang="en-US" sz="2000" dirty="0">
                  <a:solidFill>
                    <a:srgbClr val="000000"/>
                  </a:solidFill>
                  <a:latin typeface="Times New Roman" panose="02020603050405020304" pitchFamily="18" charset="0"/>
                  <a:ea typeface="Arial" panose="020B0604020202020204" pitchFamily="34" charset="0"/>
                </a:endParaRPr>
              </a:p>
              <a:p>
                <a:pPr marL="344488" marR="0" algn="just">
                  <a:spcBef>
                    <a:spcPts val="0"/>
                  </a:spcBef>
                  <a:spcAft>
                    <a:spcPts val="600"/>
                  </a:spcAft>
                </a:pPr>
                <a:r>
                  <a:rPr lang="en-US" sz="2000" dirty="0">
                    <a:solidFill>
                      <a:srgbClr val="0000FF"/>
                    </a:solidFill>
                  </a:rPr>
                  <a:t>and the particle energy gain does not depend on the transverse coordinate.</a:t>
                </a:r>
                <a:endParaRPr lang="en-US" sz="2000" dirty="0">
                  <a:solidFill>
                    <a:srgbClr val="0000FF"/>
                  </a:solidFill>
                  <a:latin typeface="Times New Roman" panose="02020603050405020304" pitchFamily="18" charset="0"/>
                  <a:ea typeface="Arial" panose="020B0604020202020204" pitchFamily="34" charset="0"/>
                </a:endParaRPr>
              </a:p>
            </p:txBody>
          </p:sp>
        </mc:Choice>
        <mc:Fallback xmlns="">
          <p:sp>
            <p:nvSpPr>
              <p:cNvPr id="5" name="Rectangle 4">
                <a:extLst>
                  <a:ext uri="{FF2B5EF4-FFF2-40B4-BE49-F238E27FC236}">
                    <a16:creationId xmlns:a16="http://schemas.microsoft.com/office/drawing/2014/main" id="{922BD3FA-575D-440F-8DBC-580873101F7B}"/>
                  </a:ext>
                </a:extLst>
              </p:cNvPr>
              <p:cNvSpPr>
                <a:spLocks noRot="1" noChangeAspect="1" noMove="1" noResize="1" noEditPoints="1" noAdjustHandles="1" noChangeArrowheads="1" noChangeShapeType="1" noTextEdit="1"/>
              </p:cNvSpPr>
              <p:nvPr/>
            </p:nvSpPr>
            <p:spPr>
              <a:xfrm>
                <a:off x="31959" y="883488"/>
                <a:ext cx="6418054" cy="5334602"/>
              </a:xfrm>
              <a:prstGeom prst="rect">
                <a:avLst/>
              </a:prstGeom>
              <a:blipFill>
                <a:blip r:embed="rId4"/>
                <a:stretch>
                  <a:fillRect l="-855" t="-914" r="-1045" b="-1143"/>
                </a:stretch>
              </a:blipFill>
            </p:spPr>
            <p:txBody>
              <a:bodyPr/>
              <a:lstStyle/>
              <a:p>
                <a:r>
                  <a:rPr lang="en-US">
                    <a:noFill/>
                  </a:rPr>
                  <a:t> </a:t>
                </a:r>
              </a:p>
            </p:txBody>
          </p:sp>
        </mc:Fallback>
      </mc:AlternateContent>
    </p:spTree>
    <p:extLst>
      <p:ext uri="{BB962C8B-B14F-4D97-AF65-F5344CB8AC3E}">
        <p14:creationId xmlns:p14="http://schemas.microsoft.com/office/powerpoint/2010/main" val="325655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2" name="TextBox 1"/>
          <p:cNvSpPr txBox="1"/>
          <p:nvPr/>
        </p:nvSpPr>
        <p:spPr>
          <a:xfrm>
            <a:off x="156288" y="1099507"/>
            <a:ext cx="8831424" cy="4431983"/>
          </a:xfrm>
          <a:prstGeom prst="rect">
            <a:avLst/>
          </a:prstGeom>
          <a:noFill/>
        </p:spPr>
        <p:txBody>
          <a:bodyPr wrap="square" rtlCol="0">
            <a:spAutoFit/>
          </a:bodyPr>
          <a:lstStyle/>
          <a:p>
            <a:r>
              <a:rPr lang="en-US" b="1" dirty="0"/>
              <a:t>Objectives </a:t>
            </a:r>
            <a:br>
              <a:rPr lang="en-US" b="1" dirty="0"/>
            </a:br>
            <a:r>
              <a:rPr lang="en-US" dirty="0"/>
              <a:t>Students will learn basic principles of the engineering design of large-scale proton superconducting linear particle accelerators. Upon completing this course, students will be familiar with the principles, approach, and basic technique of the design of the main components in superconducting linear accelerators, and be able to perform basic analysis on their performance.</a:t>
            </a:r>
            <a:br>
              <a:rPr lang="en-US" b="1" dirty="0"/>
            </a:br>
            <a:r>
              <a:rPr lang="en-US" b="1" dirty="0"/>
              <a:t>Instructional Method</a:t>
            </a:r>
            <a:br>
              <a:rPr lang="en-US" dirty="0"/>
            </a:br>
            <a:r>
              <a:rPr lang="en-US" dirty="0"/>
              <a:t>The course will consist of lectures and daily homework assignments on the fundamentals of engineering of superconducting linear particle accelerators.</a:t>
            </a:r>
            <a:br>
              <a:rPr lang="en-US" dirty="0"/>
            </a:br>
            <a:endParaRPr lang="en-US" sz="1800" dirty="0"/>
          </a:p>
        </p:txBody>
      </p:sp>
    </p:spTree>
    <p:extLst>
      <p:ext uri="{BB962C8B-B14F-4D97-AF65-F5344CB8AC3E}">
        <p14:creationId xmlns:p14="http://schemas.microsoft.com/office/powerpoint/2010/main" val="2279060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59" y="152727"/>
            <a:ext cx="9023350" cy="641739"/>
          </a:xfrm>
        </p:spPr>
        <p:txBody>
          <a:bodyPr/>
          <a:lstStyle/>
          <a:p>
            <a:pPr algn="ctr"/>
            <a:br>
              <a:rPr lang="en-US" dirty="0"/>
            </a:br>
            <a:r>
              <a:rPr lang="en-US" dirty="0"/>
              <a:t>Focusing properties of RF field</a:t>
            </a:r>
            <a:endParaRPr lang="en-US" sz="2800" dirty="0"/>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30</a:t>
            </a:fld>
            <a:endParaRPr lang="en-US" alt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4B96E77-0497-4F47-BAC5-6B9E96B388E5}"/>
                  </a:ext>
                </a:extLst>
              </p:cNvPr>
              <p:cNvSpPr txBox="1"/>
              <p:nvPr/>
            </p:nvSpPr>
            <p:spPr>
              <a:xfrm>
                <a:off x="51639" y="919601"/>
                <a:ext cx="8743369" cy="2677656"/>
              </a:xfrm>
              <a:prstGeom prst="rect">
                <a:avLst/>
              </a:prstGeom>
              <a:noFill/>
            </p:spPr>
            <p:txBody>
              <a:bodyPr wrap="square" rtlCol="0">
                <a:spAutoFit/>
              </a:bodyPr>
              <a:lstStyle/>
              <a:p>
                <a:r>
                  <a:rPr lang="en-US" sz="2000" dirty="0">
                    <a:solidFill>
                      <a:srgbClr val="0000FF"/>
                    </a:solidFill>
                  </a:rPr>
                  <a:t>In addition to acceleration, the RF field provides deflection of the beam.  Let’s consider the particle transverse momentum change causes by the cavity RF field. The particle moves on the trajectory </a:t>
                </a:r>
                <a:r>
                  <a:rPr lang="en-US" sz="2000" i="1" dirty="0">
                    <a:solidFill>
                      <a:srgbClr val="0000FF"/>
                    </a:solidFill>
                    <a:latin typeface="Times New Roman" panose="02020603050405020304" pitchFamily="18" charset="0"/>
                    <a:cs typeface="Times New Roman" panose="02020603050405020304" pitchFamily="18" charset="0"/>
                  </a:rPr>
                  <a:t>z=</a:t>
                </a:r>
                <a:r>
                  <a:rPr lang="en-US" sz="2000" i="1" dirty="0" err="1">
                    <a:solidFill>
                      <a:srgbClr val="0000FF"/>
                    </a:solidFill>
                    <a:latin typeface="Times New Roman" panose="02020603050405020304" pitchFamily="18" charset="0"/>
                    <a:cs typeface="Times New Roman" panose="02020603050405020304" pitchFamily="18" charset="0"/>
                  </a:rPr>
                  <a:t>vt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a:solidFill>
                      <a:srgbClr val="0000FF"/>
                    </a:solidFill>
                  </a:rPr>
                  <a:t>parallel to the axis, but has off-set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acc>
                          <m:accPr>
                            <m:chr m:val="⃗"/>
                            <m:ctrlPr>
                              <a:rPr lang="en-US" sz="2000" i="1">
                                <a:solidFill>
                                  <a:schemeClr val="accent6">
                                    <a:lumMod val="50000"/>
                                  </a:schemeClr>
                                </a:solidFill>
                                <a:latin typeface="Cambria Math" panose="02040503050406030204" pitchFamily="18" charset="0"/>
                              </a:rPr>
                            </m:ctrlPr>
                          </m:accPr>
                          <m:e>
                            <m:r>
                              <a:rPr lang="en-US" sz="2000" i="1">
                                <a:solidFill>
                                  <a:schemeClr val="accent6">
                                    <a:lumMod val="50000"/>
                                  </a:schemeClr>
                                </a:solidFill>
                                <a:latin typeface="Cambria Math" panose="02040503050406030204" pitchFamily="18" charset="0"/>
                              </a:rPr>
                              <m:t>𝑟</m:t>
                            </m:r>
                          </m:e>
                        </m:acc>
                      </m:e>
                      <m:sub>
                        <m:r>
                          <a:rPr lang="en-US" sz="2000" i="1">
                            <a:solidFill>
                              <a:schemeClr val="accent6">
                                <a:lumMod val="50000"/>
                              </a:schemeClr>
                            </a:solidFill>
                            <a:latin typeface="Cambria Math" panose="02040503050406030204" pitchFamily="18" charset="0"/>
                          </a:rPr>
                          <m:t>⊥</m:t>
                        </m:r>
                      </m:sub>
                    </m:sSub>
                  </m:oMath>
                </a14:m>
                <a:r>
                  <a:rPr lang="en-US" sz="2000" dirty="0"/>
                  <a:t> .</a:t>
                </a:r>
              </a:p>
              <a:p>
                <a:r>
                  <a:rPr lang="en-US" sz="2000" dirty="0">
                    <a:solidFill>
                      <a:srgbClr val="0000FF"/>
                    </a:solidFill>
                  </a:rPr>
                  <a:t>According to </a:t>
                </a:r>
                <a:r>
                  <a:rPr lang="en-US" sz="2000" b="1" dirty="0">
                    <a:solidFill>
                      <a:srgbClr val="0000FF"/>
                    </a:solidFill>
                  </a:rPr>
                  <a:t>Panofsky – Wenzel theorem</a:t>
                </a:r>
                <a:r>
                  <a:rPr lang="en-US" sz="2000" dirty="0">
                    <a:solidFill>
                      <a:srgbClr val="0000FF"/>
                    </a:solidFill>
                  </a:rPr>
                  <a:t>, change of transverse momentum caused by RF field is related to change of the longitudinal momentum:</a:t>
                </a:r>
              </a:p>
              <a:p>
                <a:endParaRPr lang="en-US" sz="2000" dirty="0"/>
              </a:p>
              <a:p>
                <a:r>
                  <a:rPr lang="en-US" dirty="0">
                    <a:solidFill>
                      <a:srgbClr val="0000FF"/>
                    </a:solidFill>
                  </a:rPr>
                  <a:t> </a:t>
                </a:r>
              </a:p>
              <a:p>
                <a:r>
                  <a:rPr lang="en-US" dirty="0"/>
                  <a:t>  </a:t>
                </a:r>
              </a:p>
            </p:txBody>
          </p:sp>
        </mc:Choice>
        <mc:Fallback xmlns="">
          <p:sp>
            <p:nvSpPr>
              <p:cNvPr id="15" name="TextBox 14">
                <a:extLst>
                  <a:ext uri="{FF2B5EF4-FFF2-40B4-BE49-F238E27FC236}">
                    <a16:creationId xmlns:a16="http://schemas.microsoft.com/office/drawing/2014/main" id="{04B96E77-0497-4F47-BAC5-6B9E96B388E5}"/>
                  </a:ext>
                </a:extLst>
              </p:cNvPr>
              <p:cNvSpPr txBox="1">
                <a:spLocks noRot="1" noChangeAspect="1" noMove="1" noResize="1" noEditPoints="1" noAdjustHandles="1" noChangeArrowheads="1" noChangeShapeType="1" noTextEdit="1"/>
              </p:cNvSpPr>
              <p:nvPr/>
            </p:nvSpPr>
            <p:spPr>
              <a:xfrm>
                <a:off x="51639" y="919601"/>
                <a:ext cx="8743369" cy="2677656"/>
              </a:xfrm>
              <a:prstGeom prst="rect">
                <a:avLst/>
              </a:prstGeom>
              <a:blipFill>
                <a:blip r:embed="rId4"/>
                <a:stretch>
                  <a:fillRect l="-697" t="-1367"/>
                </a:stretch>
              </a:blipFill>
            </p:spPr>
            <p:txBody>
              <a:bodyPr/>
              <a:lstStyle/>
              <a:p>
                <a:r>
                  <a:rPr lang="en-US">
                    <a:noFill/>
                  </a:rPr>
                  <a:t> </a:t>
                </a:r>
              </a:p>
            </p:txBody>
          </p:sp>
        </mc:Fallback>
      </mc:AlternateContent>
      <p:sp>
        <p:nvSpPr>
          <p:cNvPr id="19" name="Rectangle 12">
            <a:extLst>
              <a:ext uri="{FF2B5EF4-FFF2-40B4-BE49-F238E27FC236}">
                <a16:creationId xmlns:a16="http://schemas.microsoft.com/office/drawing/2014/main" id="{7CC4F657-E850-48F0-AC9A-006ADD223837}"/>
              </a:ext>
            </a:extLst>
          </p:cNvPr>
          <p:cNvSpPr>
            <a:spLocks noChangeArrowheads="1"/>
          </p:cNvSpPr>
          <p:nvPr/>
        </p:nvSpPr>
        <p:spPr bwMode="auto">
          <a:xfrm>
            <a:off x="0" y="8355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3">
            <a:extLst>
              <a:ext uri="{FF2B5EF4-FFF2-40B4-BE49-F238E27FC236}">
                <a16:creationId xmlns:a16="http://schemas.microsoft.com/office/drawing/2014/main" id="{1DBE3B6A-8FC6-47CC-980E-CA70C18BC243}"/>
              </a:ext>
            </a:extLst>
          </p:cNvPr>
          <p:cNvSpPr>
            <a:spLocks noChangeArrowheads="1"/>
          </p:cNvSpPr>
          <p:nvPr/>
        </p:nvSpPr>
        <p:spPr bwMode="auto">
          <a:xfrm>
            <a:off x="0" y="10736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15">
            <a:extLst>
              <a:ext uri="{FF2B5EF4-FFF2-40B4-BE49-F238E27FC236}">
                <a16:creationId xmlns:a16="http://schemas.microsoft.com/office/drawing/2014/main" id="{EA2498F2-D144-46C7-9092-4DCF13F0BA04}"/>
              </a:ext>
            </a:extLst>
          </p:cNvPr>
          <p:cNvSpPr>
            <a:spLocks noChangeArrowheads="1"/>
          </p:cNvSpPr>
          <p:nvPr/>
        </p:nvSpPr>
        <p:spPr bwMode="auto">
          <a:xfrm>
            <a:off x="2484408" y="38866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17">
            <a:extLst>
              <a:ext uri="{FF2B5EF4-FFF2-40B4-BE49-F238E27FC236}">
                <a16:creationId xmlns:a16="http://schemas.microsoft.com/office/drawing/2014/main" id="{A1BF38FA-BD77-40E7-BEA2-74E414593492}"/>
              </a:ext>
            </a:extLst>
          </p:cNvPr>
          <p:cNvSpPr>
            <a:spLocks noChangeArrowheads="1"/>
          </p:cNvSpPr>
          <p:nvPr/>
        </p:nvSpPr>
        <p:spPr bwMode="auto">
          <a:xfrm>
            <a:off x="31958" y="4710032"/>
            <a:ext cx="100713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1" name="Rectangle 27">
            <a:extLst>
              <a:ext uri="{FF2B5EF4-FFF2-40B4-BE49-F238E27FC236}">
                <a16:creationId xmlns:a16="http://schemas.microsoft.com/office/drawing/2014/main" id="{5B91B7D2-FACD-4DE8-81CA-74C3252623C9}"/>
              </a:ext>
            </a:extLst>
          </p:cNvPr>
          <p:cNvSpPr>
            <a:spLocks noChangeArrowheads="1"/>
          </p:cNvSpPr>
          <p:nvPr/>
        </p:nvSpPr>
        <p:spPr bwMode="auto">
          <a:xfrm>
            <a:off x="19680" y="731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29">
            <a:extLst>
              <a:ext uri="{FF2B5EF4-FFF2-40B4-BE49-F238E27FC236}">
                <a16:creationId xmlns:a16="http://schemas.microsoft.com/office/drawing/2014/main" id="{B494D8C2-0852-4272-8722-CF01E064F7A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0" name="Rectangle 51">
            <a:extLst>
              <a:ext uri="{FF2B5EF4-FFF2-40B4-BE49-F238E27FC236}">
                <a16:creationId xmlns:a16="http://schemas.microsoft.com/office/drawing/2014/main" id="{54355100-F265-40F7-B39C-EA032FD8DC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 name="Object 40">
            <a:extLst>
              <a:ext uri="{FF2B5EF4-FFF2-40B4-BE49-F238E27FC236}">
                <a16:creationId xmlns:a16="http://schemas.microsoft.com/office/drawing/2014/main" id="{72FBAEB9-B443-432A-A27F-930FFE3F4079}"/>
              </a:ext>
            </a:extLst>
          </p:cNvPr>
          <p:cNvGraphicFramePr>
            <a:graphicFrameLocks noChangeAspect="1"/>
          </p:cNvGraphicFramePr>
          <p:nvPr>
            <p:extLst/>
          </p:nvPr>
        </p:nvGraphicFramePr>
        <p:xfrm>
          <a:off x="2723268" y="3166888"/>
          <a:ext cx="304603" cy="317295"/>
        </p:xfrm>
        <a:graphic>
          <a:graphicData uri="http://schemas.openxmlformats.org/presentationml/2006/ole">
            <mc:AlternateContent xmlns:mc="http://schemas.openxmlformats.org/markup-compatibility/2006">
              <mc:Choice xmlns:v="urn:schemas-microsoft-com:vml" Requires="v">
                <p:oleObj spid="_x0000_s6386" name="Equation" r:id="rId5" imgW="228600" imgH="241300" progId="Equation.3">
                  <p:embed/>
                </p:oleObj>
              </mc:Choice>
              <mc:Fallback>
                <p:oleObj name="Equation" r:id="rId5" imgW="228600" imgH="241300" progId="Equation.3">
                  <p:embed/>
                  <p:pic>
                    <p:nvPicPr>
                      <p:cNvPr id="41" name="Object 40">
                        <a:extLst>
                          <a:ext uri="{FF2B5EF4-FFF2-40B4-BE49-F238E27FC236}">
                            <a16:creationId xmlns:a16="http://schemas.microsoft.com/office/drawing/2014/main" id="{72FBAEB9-B443-432A-A27F-930FFE3F40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3268" y="3166888"/>
                        <a:ext cx="304603" cy="317295"/>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42A3CA15-2D36-4043-ADF1-98F269107489}"/>
              </a:ext>
            </a:extLst>
          </p:cNvPr>
          <p:cNvGraphicFramePr>
            <a:graphicFrameLocks noChangeAspect="1"/>
          </p:cNvGraphicFramePr>
          <p:nvPr>
            <p:extLst/>
          </p:nvPr>
        </p:nvGraphicFramePr>
        <p:xfrm>
          <a:off x="309226" y="2632985"/>
          <a:ext cx="1565815" cy="517729"/>
        </p:xfrm>
        <a:graphic>
          <a:graphicData uri="http://schemas.openxmlformats.org/presentationml/2006/ole">
            <mc:AlternateContent xmlns:mc="http://schemas.openxmlformats.org/markup-compatibility/2006">
              <mc:Choice xmlns:v="urn:schemas-microsoft-com:vml" Requires="v">
                <p:oleObj spid="_x0000_s6387" name="Equation" r:id="rId7" imgW="1180588" imgH="393529" progId="Equation.3">
                  <p:embed/>
                </p:oleObj>
              </mc:Choice>
              <mc:Fallback>
                <p:oleObj name="Equation" r:id="rId7" imgW="1180588" imgH="393529" progId="Equation.3">
                  <p:embed/>
                  <p:pic>
                    <p:nvPicPr>
                      <p:cNvPr id="26" name="Object 25">
                        <a:extLst>
                          <a:ext uri="{FF2B5EF4-FFF2-40B4-BE49-F238E27FC236}">
                            <a16:creationId xmlns:a16="http://schemas.microsoft.com/office/drawing/2014/main" id="{42A3CA15-2D36-4043-ADF1-98F2691074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226" y="2632985"/>
                        <a:ext cx="1565815" cy="517729"/>
                      </a:xfrm>
                      <a:prstGeom prst="rect">
                        <a:avLst/>
                      </a:prstGeom>
                      <a:noFill/>
                    </p:spPr>
                  </p:pic>
                </p:oleObj>
              </mc:Fallback>
            </mc:AlternateContent>
          </a:graphicData>
        </a:graphic>
      </p:graphicFrame>
      <p:sp>
        <p:nvSpPr>
          <p:cNvPr id="27" name="Rectangle 26">
            <a:extLst>
              <a:ext uri="{FF2B5EF4-FFF2-40B4-BE49-F238E27FC236}">
                <a16:creationId xmlns:a16="http://schemas.microsoft.com/office/drawing/2014/main" id="{4637BBC2-1913-4A23-A1B9-EBDE0F3221DB}"/>
              </a:ext>
            </a:extLst>
          </p:cNvPr>
          <p:cNvSpPr/>
          <p:nvPr/>
        </p:nvSpPr>
        <p:spPr>
          <a:xfrm>
            <a:off x="242366" y="2632985"/>
            <a:ext cx="1761690" cy="51772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A1CF26F-41A5-4E89-8AA4-CAA678617DCA}"/>
              </a:ext>
            </a:extLst>
          </p:cNvPr>
          <p:cNvSpPr txBox="1"/>
          <p:nvPr/>
        </p:nvSpPr>
        <p:spPr>
          <a:xfrm>
            <a:off x="309226" y="5171432"/>
            <a:ext cx="6372065" cy="646331"/>
          </a:xfrm>
          <a:prstGeom prst="rect">
            <a:avLst/>
          </a:prstGeom>
          <a:noFill/>
        </p:spPr>
        <p:txBody>
          <a:bodyPr wrap="none" rtlCol="0">
            <a:spAutoFit/>
          </a:bodyPr>
          <a:lstStyle/>
          <a:p>
            <a:r>
              <a:rPr lang="en-US" sz="3600" dirty="0">
                <a:solidFill>
                  <a:srgbClr val="FF0000"/>
                </a:solidFill>
                <a:latin typeface="+mj-lt"/>
              </a:rPr>
              <a:t>No acceleration </a:t>
            </a:r>
            <a:r>
              <a:rPr lang="en-US" sz="3600" dirty="0">
                <a:solidFill>
                  <a:srgbClr val="FF0000"/>
                </a:solidFill>
                <a:latin typeface="+mj-lt"/>
                <a:ea typeface="Cambria Math" panose="02040503050406030204" pitchFamily="18" charset="0"/>
              </a:rPr>
              <a:t>→ no deflection!</a:t>
            </a:r>
            <a:endParaRPr lang="en-US" sz="3600" dirty="0">
              <a:solidFill>
                <a:srgbClr val="FF0000"/>
              </a:solidFill>
              <a:latin typeface="+mj-lt"/>
            </a:endParaRPr>
          </a:p>
        </p:txBody>
      </p:sp>
      <p:graphicFrame>
        <p:nvGraphicFramePr>
          <p:cNvPr id="29" name="Object 28">
            <a:extLst>
              <a:ext uri="{FF2B5EF4-FFF2-40B4-BE49-F238E27FC236}">
                <a16:creationId xmlns:a16="http://schemas.microsoft.com/office/drawing/2014/main" id="{CC2EEE8E-C0AD-45D0-8938-E62DE55A25AC}"/>
              </a:ext>
            </a:extLst>
          </p:cNvPr>
          <p:cNvGraphicFramePr>
            <a:graphicFrameLocks noChangeAspect="1"/>
          </p:cNvGraphicFramePr>
          <p:nvPr>
            <p:extLst/>
          </p:nvPr>
        </p:nvGraphicFramePr>
        <p:xfrm>
          <a:off x="256224" y="4064259"/>
          <a:ext cx="4726001" cy="1243003"/>
        </p:xfrm>
        <a:graphic>
          <a:graphicData uri="http://schemas.openxmlformats.org/presentationml/2006/ole">
            <mc:AlternateContent xmlns:mc="http://schemas.openxmlformats.org/markup-compatibility/2006">
              <mc:Choice xmlns:v="urn:schemas-microsoft-com:vml" Requires="v">
                <p:oleObj spid="_x0000_s6388" name="Equation" r:id="rId9" imgW="3479800" imgH="914400" progId="Equation.3">
                  <p:embed/>
                </p:oleObj>
              </mc:Choice>
              <mc:Fallback>
                <p:oleObj name="Equation" r:id="rId9" imgW="3479800" imgH="914400" progId="Equation.3">
                  <p:embed/>
                  <p:pic>
                    <p:nvPicPr>
                      <p:cNvPr id="29" name="Object 28">
                        <a:extLst>
                          <a:ext uri="{FF2B5EF4-FFF2-40B4-BE49-F238E27FC236}">
                            <a16:creationId xmlns:a16="http://schemas.microsoft.com/office/drawing/2014/main" id="{CC2EEE8E-C0AD-45D0-8938-E62DE55A25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224" y="4064259"/>
                        <a:ext cx="4726001" cy="1243003"/>
                      </a:xfrm>
                      <a:prstGeom prst="rect">
                        <a:avLst/>
                      </a:prstGeom>
                      <a:noFill/>
                    </p:spPr>
                  </p:pic>
                </p:oleObj>
              </mc:Fallback>
            </mc:AlternateContent>
          </a:graphicData>
        </a:graphic>
      </p:graphicFrame>
      <p:pic>
        <p:nvPicPr>
          <p:cNvPr id="20" name="Picture 19">
            <a:extLst>
              <a:ext uri="{FF2B5EF4-FFF2-40B4-BE49-F238E27FC236}">
                <a16:creationId xmlns:a16="http://schemas.microsoft.com/office/drawing/2014/main" id="{9BB295CA-B3B2-480D-A861-45656CDEFA46}"/>
              </a:ext>
            </a:extLst>
          </p:cNvPr>
          <p:cNvPicPr>
            <a:picLocks noChangeAspect="1"/>
          </p:cNvPicPr>
          <p:nvPr/>
        </p:nvPicPr>
        <p:blipFill>
          <a:blip r:embed="rId11"/>
          <a:stretch>
            <a:fillRect/>
          </a:stretch>
        </p:blipFill>
        <p:spPr>
          <a:xfrm>
            <a:off x="5518901" y="2484203"/>
            <a:ext cx="2536998" cy="2441690"/>
          </a:xfrm>
          <a:prstGeom prst="rect">
            <a:avLst/>
          </a:prstGeom>
        </p:spPr>
      </p:pic>
      <p:sp>
        <p:nvSpPr>
          <p:cNvPr id="23" name="TextBox 22">
            <a:extLst>
              <a:ext uri="{FF2B5EF4-FFF2-40B4-BE49-F238E27FC236}">
                <a16:creationId xmlns:a16="http://schemas.microsoft.com/office/drawing/2014/main" id="{9D6386DC-38E7-4374-A5BC-388A941E8FE2}"/>
              </a:ext>
            </a:extLst>
          </p:cNvPr>
          <p:cNvSpPr txBox="1"/>
          <p:nvPr/>
        </p:nvSpPr>
        <p:spPr>
          <a:xfrm>
            <a:off x="4554077" y="2715047"/>
            <a:ext cx="1418978" cy="461665"/>
          </a:xfrm>
          <a:prstGeom prst="rect">
            <a:avLst/>
          </a:prstGeom>
          <a:noFill/>
        </p:spPr>
        <p:txBody>
          <a:bodyPr wrap="none" rtlCol="0">
            <a:spAutoFit/>
          </a:bodyPr>
          <a:lstStyle/>
          <a:p>
            <a:r>
              <a:rPr lang="en-US" dirty="0"/>
              <a:t>input lens</a:t>
            </a:r>
          </a:p>
        </p:txBody>
      </p:sp>
      <p:sp>
        <p:nvSpPr>
          <p:cNvPr id="25" name="TextBox 24">
            <a:extLst>
              <a:ext uri="{FF2B5EF4-FFF2-40B4-BE49-F238E27FC236}">
                <a16:creationId xmlns:a16="http://schemas.microsoft.com/office/drawing/2014/main" id="{E7474526-1A33-4079-8AFC-DCC2619228CC}"/>
              </a:ext>
            </a:extLst>
          </p:cNvPr>
          <p:cNvSpPr txBox="1"/>
          <p:nvPr/>
        </p:nvSpPr>
        <p:spPr>
          <a:xfrm>
            <a:off x="7755475" y="2484203"/>
            <a:ext cx="1106393" cy="830997"/>
          </a:xfrm>
          <a:prstGeom prst="rect">
            <a:avLst/>
          </a:prstGeom>
          <a:noFill/>
        </p:spPr>
        <p:txBody>
          <a:bodyPr wrap="none" rtlCol="0">
            <a:spAutoFit/>
          </a:bodyPr>
          <a:lstStyle/>
          <a:p>
            <a:r>
              <a:rPr lang="en-US" dirty="0"/>
              <a:t>output </a:t>
            </a:r>
          </a:p>
          <a:p>
            <a:r>
              <a:rPr lang="en-US" dirty="0"/>
              <a:t>lens</a:t>
            </a:r>
          </a:p>
        </p:txBody>
      </p:sp>
      <p:cxnSp>
        <p:nvCxnSpPr>
          <p:cNvPr id="30" name="Straight Arrow Connector 29">
            <a:extLst>
              <a:ext uri="{FF2B5EF4-FFF2-40B4-BE49-F238E27FC236}">
                <a16:creationId xmlns:a16="http://schemas.microsoft.com/office/drawing/2014/main" id="{F2FE5104-0CF3-489A-81D8-FC92CD136E99}"/>
              </a:ext>
            </a:extLst>
          </p:cNvPr>
          <p:cNvCxnSpPr/>
          <p:nvPr/>
        </p:nvCxnSpPr>
        <p:spPr>
          <a:xfrm>
            <a:off x="5834238" y="3110210"/>
            <a:ext cx="182880" cy="4361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75AF3EA-828C-4F6B-A32C-A0C2AA1ED816}"/>
              </a:ext>
            </a:extLst>
          </p:cNvPr>
          <p:cNvCxnSpPr/>
          <p:nvPr/>
        </p:nvCxnSpPr>
        <p:spPr>
          <a:xfrm flipH="1">
            <a:off x="7550354" y="2838512"/>
            <a:ext cx="217129" cy="7659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DD5AA5-4497-4470-9A6D-6EB30BD78149}"/>
                  </a:ext>
                </a:extLst>
              </p:cNvPr>
              <p:cNvSpPr txBox="1"/>
              <p:nvPr/>
            </p:nvSpPr>
            <p:spPr>
              <a:xfrm>
                <a:off x="72029" y="3110272"/>
                <a:ext cx="5486942" cy="1384995"/>
              </a:xfrm>
              <a:prstGeom prst="rect">
                <a:avLst/>
              </a:prstGeom>
              <a:noFill/>
            </p:spPr>
            <p:txBody>
              <a:bodyPr wrap="square" rtlCol="0">
                <a:spAutoFit/>
              </a:bodyPr>
              <a:lstStyle/>
              <a:p>
                <a:r>
                  <a:rPr lang="en-US" sz="2000" dirty="0">
                    <a:solidFill>
                      <a:srgbClr val="0000FF"/>
                    </a:solidFill>
                  </a:rPr>
                  <a:t>The differential operator       acts on the transverse coordinates </a:t>
                </a:r>
                <a14:m>
                  <m:oMath xmlns:m="http://schemas.openxmlformats.org/officeDocument/2006/math">
                    <m:sSub>
                      <m:sSubPr>
                        <m:ctrlPr>
                          <a:rPr lang="en-US" sz="2000" i="1">
                            <a:solidFill>
                              <a:schemeClr val="accent6">
                                <a:lumMod val="50000"/>
                              </a:schemeClr>
                            </a:solidFill>
                            <a:latin typeface="Cambria Math" panose="02040503050406030204" pitchFamily="18" charset="0"/>
                          </a:rPr>
                        </m:ctrlPr>
                      </m:sSubPr>
                      <m:e>
                        <m:acc>
                          <m:accPr>
                            <m:chr m:val="⃗"/>
                            <m:ctrlPr>
                              <a:rPr lang="en-US" sz="2000" i="1">
                                <a:solidFill>
                                  <a:schemeClr val="accent6">
                                    <a:lumMod val="50000"/>
                                  </a:schemeClr>
                                </a:solidFill>
                                <a:latin typeface="Cambria Math" panose="02040503050406030204" pitchFamily="18" charset="0"/>
                              </a:rPr>
                            </m:ctrlPr>
                          </m:accPr>
                          <m:e>
                            <m:r>
                              <a:rPr lang="en-US" sz="2000" i="1">
                                <a:solidFill>
                                  <a:schemeClr val="accent6">
                                    <a:lumMod val="50000"/>
                                  </a:schemeClr>
                                </a:solidFill>
                                <a:latin typeface="Cambria Math" panose="02040503050406030204" pitchFamily="18" charset="0"/>
                              </a:rPr>
                              <m:t>𝑟</m:t>
                            </m:r>
                          </m:e>
                        </m:acc>
                      </m:e>
                      <m:sub>
                        <m:r>
                          <a:rPr lang="en-US" sz="2000" i="1">
                            <a:solidFill>
                              <a:schemeClr val="accent6">
                                <a:lumMod val="50000"/>
                              </a:schemeClr>
                            </a:solidFill>
                            <a:latin typeface="Cambria Math" panose="02040503050406030204" pitchFamily="18" charset="0"/>
                          </a:rPr>
                          <m:t>⊥</m:t>
                        </m:r>
                      </m:sub>
                    </m:sSub>
                  </m:oMath>
                </a14:m>
                <a:r>
                  <a:rPr lang="en-US" sz="2000" dirty="0">
                    <a:solidFill>
                      <a:schemeClr val="accent6">
                        <a:lumMod val="50000"/>
                      </a:schemeClr>
                    </a:solidFill>
                  </a:rPr>
                  <a:t> </a:t>
                </a:r>
                <a:r>
                  <a:rPr lang="en-US" sz="2000" dirty="0">
                    <a:solidFill>
                      <a:srgbClr val="0000FF"/>
                    </a:solidFill>
                  </a:rPr>
                  <a:t>only; </a:t>
                </a:r>
                <a:r>
                  <a:rPr lang="en-US" sz="2000" dirty="0">
                    <a:solidFill>
                      <a:srgbClr val="0000FF"/>
                    </a:solidFill>
                    <a:ea typeface="Arial" panose="020B0604020202020204" pitchFamily="34" charset="0"/>
                  </a:rPr>
                  <a:t>longitudinal and transverse momentum changes are (Appendix 2):</a:t>
                </a:r>
                <a:endParaRPr lang="en-US" sz="2000" dirty="0">
                  <a:solidFill>
                    <a:srgbClr val="0000FF"/>
                  </a:solidFill>
                </a:endParaRPr>
              </a:p>
              <a:p>
                <a:endParaRPr lang="en-US" dirty="0"/>
              </a:p>
            </p:txBody>
          </p:sp>
        </mc:Choice>
        <mc:Fallback xmlns="">
          <p:sp>
            <p:nvSpPr>
              <p:cNvPr id="5" name="TextBox 4">
                <a:extLst>
                  <a:ext uri="{FF2B5EF4-FFF2-40B4-BE49-F238E27FC236}">
                    <a16:creationId xmlns:a16="http://schemas.microsoft.com/office/drawing/2014/main" id="{D6DD5AA5-4497-4470-9A6D-6EB30BD78149}"/>
                  </a:ext>
                </a:extLst>
              </p:cNvPr>
              <p:cNvSpPr txBox="1">
                <a:spLocks noRot="1" noChangeAspect="1" noMove="1" noResize="1" noEditPoints="1" noAdjustHandles="1" noChangeArrowheads="1" noChangeShapeType="1" noTextEdit="1"/>
              </p:cNvSpPr>
              <p:nvPr/>
            </p:nvSpPr>
            <p:spPr>
              <a:xfrm>
                <a:off x="72029" y="3110272"/>
                <a:ext cx="5486942" cy="1384995"/>
              </a:xfrm>
              <a:prstGeom prst="rect">
                <a:avLst/>
              </a:prstGeom>
              <a:blipFill>
                <a:blip r:embed="rId12"/>
                <a:stretch>
                  <a:fillRect l="-1222" t="-2203" r="-444"/>
                </a:stretch>
              </a:blipFill>
            </p:spPr>
            <p:txBody>
              <a:bodyPr/>
              <a:lstStyle/>
              <a:p>
                <a:r>
                  <a:rPr lang="en-US">
                    <a:noFill/>
                  </a:rPr>
                  <a:t> </a:t>
                </a:r>
              </a:p>
            </p:txBody>
          </p:sp>
        </mc:Fallback>
      </mc:AlternateContent>
    </p:spTree>
    <p:extLst>
      <p:ext uri="{BB962C8B-B14F-4D97-AF65-F5344CB8AC3E}">
        <p14:creationId xmlns:p14="http://schemas.microsoft.com/office/powerpoint/2010/main" val="1520105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162816"/>
            <a:ext cx="9023350" cy="641739"/>
          </a:xfrm>
        </p:spPr>
        <p:txBody>
          <a:bodyPr/>
          <a:lstStyle/>
          <a:p>
            <a:pPr algn="ctr"/>
            <a:br>
              <a:rPr lang="en-US" dirty="0"/>
            </a:br>
            <a:r>
              <a:rPr lang="en-US" sz="2800" dirty="0"/>
              <a:t>Focusing properties of RF field</a:t>
            </a:r>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31</a:t>
            </a:fld>
            <a:endParaRPr lang="en-US" altLang="en-US"/>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64DF0F0-F904-4CBB-8A06-308494059FBD}"/>
                  </a:ext>
                </a:extLst>
              </p:cNvPr>
              <p:cNvSpPr/>
              <p:nvPr/>
            </p:nvSpPr>
            <p:spPr>
              <a:xfrm>
                <a:off x="255253" y="804555"/>
                <a:ext cx="8888747" cy="5754909"/>
              </a:xfrm>
              <a:prstGeom prst="rect">
                <a:avLst/>
              </a:prstGeom>
            </p:spPr>
            <p:txBody>
              <a:bodyPr wrap="square">
                <a:spAutoFit/>
              </a:bodyPr>
              <a:lstStyle/>
              <a:p>
                <a:r>
                  <a:rPr lang="en-US" sz="2000" dirty="0">
                    <a:solidFill>
                      <a:srgbClr val="0000FF"/>
                    </a:solidFill>
                    <a:latin typeface="+mj-lt"/>
                    <a:ea typeface="Arial" panose="020B0604020202020204" pitchFamily="34" charset="0"/>
                  </a:rPr>
                  <a:t>Therefore, </a:t>
                </a:r>
              </a:p>
              <a:p>
                <a:endParaRPr lang="en-US" sz="2000" dirty="0">
                  <a:solidFill>
                    <a:srgbClr val="0000FF"/>
                  </a:solidFill>
                  <a:latin typeface="+mj-lt"/>
                </a:endParaRPr>
              </a:p>
              <a:p>
                <a:endParaRPr lang="en-US" sz="2000" dirty="0">
                  <a:solidFill>
                    <a:srgbClr val="0000FF"/>
                  </a:solidFill>
                  <a:latin typeface="+mj-lt"/>
                </a:endParaRPr>
              </a:p>
              <a:p>
                <a:endParaRPr lang="en-US" sz="2000" dirty="0">
                  <a:solidFill>
                    <a:srgbClr val="0000FF"/>
                  </a:solidFill>
                  <a:latin typeface="+mj-lt"/>
                </a:endParaRPr>
              </a:p>
              <a:p>
                <a:r>
                  <a:rPr lang="en-US" sz="2000" dirty="0">
                    <a:solidFill>
                      <a:srgbClr val="0000FF"/>
                    </a:solidFill>
                  </a:rPr>
                  <a:t>where </a:t>
                </a:r>
                <a14:m>
                  <m:oMath xmlns:m="http://schemas.openxmlformats.org/officeDocument/2006/math">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𝜑</m:t>
                        </m:r>
                      </m:e>
                      <m:sub>
                        <m:r>
                          <a:rPr lang="en-US" sz="2000" i="1">
                            <a:solidFill>
                              <a:srgbClr val="0000FF"/>
                            </a:solidFill>
                            <a:latin typeface="Cambria Math" panose="02040503050406030204" pitchFamily="18" charset="0"/>
                          </a:rPr>
                          <m:t>𝑚</m:t>
                        </m:r>
                      </m:sub>
                    </m:sSub>
                    <m:r>
                      <a:rPr lang="en-US" sz="2000" i="1">
                        <a:solidFill>
                          <a:srgbClr val="0000FF"/>
                        </a:solidFill>
                        <a:latin typeface="Cambria Math" panose="02040503050406030204" pitchFamily="18" charset="0"/>
                      </a:rPr>
                      <m:t> </m:t>
                    </m:r>
                  </m:oMath>
                </a14:m>
                <a:r>
                  <a:rPr lang="en-US" sz="2000" dirty="0">
                    <a:solidFill>
                      <a:srgbClr val="0000FF"/>
                    </a:solidFill>
                  </a:rPr>
                  <a:t>is polarization of the azimuthal harmonics. The maximum of transverse momentum change is shifted in RF phase versus the maximum the energy gain by -90°: for the particle accelerated on crest of the RF field, transverse momentum change is zero. In order to get longitudinal stability in low-energy accelerator one need to accelerate the particle at </a:t>
                </a:r>
                <a14:m>
                  <m:oMath xmlns:m="http://schemas.openxmlformats.org/officeDocument/2006/math">
                    <m:r>
                      <a:rPr lang="en-US" sz="2000" i="1">
                        <a:solidFill>
                          <a:srgbClr val="0000FF"/>
                        </a:solidFill>
                        <a:latin typeface="Cambria Math" panose="02040503050406030204" pitchFamily="18" charset="0"/>
                      </a:rPr>
                      <m:t>𝜙</m:t>
                    </m:r>
                    <m:r>
                      <a:rPr lang="en-US" sz="2000" i="1">
                        <a:solidFill>
                          <a:srgbClr val="0000FF"/>
                        </a:solidFill>
                        <a:latin typeface="Cambria Math" panose="02040503050406030204" pitchFamily="18" charset="0"/>
                      </a:rPr>
                      <m:t>&lt;0 (</m:t>
                    </m:r>
                    <m:r>
                      <m:rPr>
                        <m:sty m:val="p"/>
                      </m:rPr>
                      <a:rPr lang="en-US" sz="2000" b="0" i="0" smtClean="0">
                        <a:solidFill>
                          <a:srgbClr val="0000FF"/>
                        </a:solidFill>
                        <a:latin typeface="Cambria Math" panose="02040503050406030204" pitchFamily="18" charset="0"/>
                      </a:rPr>
                      <m:t>see</m:t>
                    </m:r>
                    <m:r>
                      <a:rPr lang="en-US" sz="2000" b="0" i="0" smtClean="0">
                        <a:solidFill>
                          <a:srgbClr val="0000FF"/>
                        </a:solidFill>
                        <a:latin typeface="Cambria Math" panose="02040503050406030204" pitchFamily="18" charset="0"/>
                      </a:rPr>
                      <m:t> </m:t>
                    </m:r>
                    <m:r>
                      <m:rPr>
                        <m:sty m:val="p"/>
                      </m:rPr>
                      <a:rPr lang="en-US" sz="2000" b="0" i="0" smtClean="0">
                        <a:solidFill>
                          <a:srgbClr val="0000FF"/>
                        </a:solidFill>
                        <a:latin typeface="Cambria Math" panose="02040503050406030204" pitchFamily="18" charset="0"/>
                      </a:rPr>
                      <m:t>slide</m:t>
                    </m:r>
                    <m:r>
                      <a:rPr lang="en-US" sz="2000" b="0" i="0" smtClean="0">
                        <a:solidFill>
                          <a:srgbClr val="0000FF"/>
                        </a:solidFill>
                        <a:latin typeface="Cambria Math" panose="02040503050406030204" pitchFamily="18" charset="0"/>
                      </a:rPr>
                      <m:t> </m:t>
                    </m:r>
                    <m:r>
                      <a:rPr lang="en-US" sz="2000" b="0" i="1" smtClean="0">
                        <a:solidFill>
                          <a:srgbClr val="0000FF"/>
                        </a:solidFill>
                        <a:latin typeface="Cambria Math" panose="02040503050406030204" pitchFamily="18" charset="0"/>
                      </a:rPr>
                      <m:t>19)</m:t>
                    </m:r>
                    <m:r>
                      <a:rPr lang="en-US" sz="2000" i="1">
                        <a:solidFill>
                          <a:srgbClr val="0000FF"/>
                        </a:solidFill>
                        <a:latin typeface="Cambria Math" panose="02040503050406030204" pitchFamily="18" charset="0"/>
                      </a:rPr>
                      <m:t>.</m:t>
                    </m:r>
                  </m:oMath>
                </a14:m>
                <a:r>
                  <a:rPr lang="en-US" sz="2000" dirty="0">
                    <a:solidFill>
                      <a:srgbClr val="0000FF"/>
                    </a:solidFill>
                  </a:rPr>
                  <a:t> One can see that that for the field having perfect azimuthal symmetry </a:t>
                </a:r>
              </a:p>
              <a:p>
                <a:pPr/>
                <a14:m>
                  <m:oMathPara xmlns:m="http://schemas.openxmlformats.org/officeDocument/2006/math">
                    <m:oMathParaPr>
                      <m:jc m:val="left"/>
                    </m:oMathParaPr>
                    <m:oMath xmlns:m="http://schemas.openxmlformats.org/officeDocument/2006/math">
                      <m:r>
                        <a:rPr lang="en-US" sz="1800" i="1" smtClean="0">
                          <a:solidFill>
                            <a:schemeClr val="accent6">
                              <a:lumMod val="50000"/>
                            </a:schemeClr>
                          </a:solidFill>
                          <a:latin typeface="Cambria Math" panose="02040503050406030204" pitchFamily="18" charset="0"/>
                        </a:rPr>
                        <m:t>𝑅𝑒</m:t>
                      </m:r>
                      <m:r>
                        <m:rPr>
                          <m:sty m:val="p"/>
                        </m:rPr>
                        <a:rPr lang="en-US" sz="1800">
                          <a:solidFill>
                            <a:schemeClr val="accent6">
                              <a:lumMod val="50000"/>
                            </a:schemeClr>
                          </a:solidFill>
                          <a:latin typeface="Cambria Math" panose="02040503050406030204" pitchFamily="18" charset="0"/>
                        </a:rPr>
                        <m:t>Δ</m:t>
                      </m:r>
                      <m:sSub>
                        <m:sSubPr>
                          <m:ctrlPr>
                            <a:rPr lang="en-US" sz="1800" b="1"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𝑝</m:t>
                          </m:r>
                        </m:e>
                        <m:sub>
                          <m:r>
                            <a:rPr lang="en-US" sz="1800" i="1">
                              <a:solidFill>
                                <a:schemeClr val="accent6">
                                  <a:lumMod val="50000"/>
                                </a:schemeClr>
                              </a:solidFill>
                              <a:latin typeface="Cambria Math" panose="02040503050406030204" pitchFamily="18" charset="0"/>
                            </a:rPr>
                            <m:t>⊥</m:t>
                          </m:r>
                        </m:sub>
                      </m:sSub>
                      <m:r>
                        <a:rPr lang="en-US" sz="1800" i="1">
                          <a:solidFill>
                            <a:schemeClr val="accent6">
                              <a:lumMod val="50000"/>
                            </a:schemeClr>
                          </a:solidFill>
                          <a:latin typeface="Cambria Math" panose="02040503050406030204" pitchFamily="18" charset="0"/>
                        </a:rPr>
                        <m:t>=−</m:t>
                      </m:r>
                      <m:f>
                        <m:fPr>
                          <m:ctrlPr>
                            <a:rPr lang="en-US" sz="1800" b="1"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𝑒</m:t>
                          </m:r>
                        </m:num>
                        <m:den>
                          <m:r>
                            <a:rPr lang="en-US" sz="1800" i="1">
                              <a:solidFill>
                                <a:schemeClr val="accent6">
                                  <a:lumMod val="50000"/>
                                </a:schemeClr>
                              </a:solidFill>
                              <a:latin typeface="Cambria Math" panose="02040503050406030204" pitchFamily="18" charset="0"/>
                            </a:rPr>
                            <m:t>𝜔</m:t>
                          </m:r>
                        </m:den>
                      </m:f>
                      <m:sSub>
                        <m:sSubPr>
                          <m:ctrlPr>
                            <a:rPr lang="en-US" sz="1800" b="1"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m:t>
                          </m:r>
                          <m:r>
                            <a:rPr lang="en-US" sz="1800" i="1">
                              <a:solidFill>
                                <a:schemeClr val="accent6">
                                  <a:lumMod val="50000"/>
                                </a:schemeClr>
                              </a:solidFill>
                              <a:latin typeface="Cambria Math" panose="02040503050406030204" pitchFamily="18" charset="0"/>
                            </a:rPr>
                            <m:t>𝐸</m:t>
                          </m:r>
                        </m:e>
                        <m:sub>
                          <m:r>
                            <a:rPr lang="en-US" sz="1800" i="1">
                              <a:solidFill>
                                <a:schemeClr val="accent6">
                                  <a:lumMod val="50000"/>
                                </a:schemeClr>
                              </a:solidFill>
                              <a:latin typeface="Cambria Math" panose="02040503050406030204" pitchFamily="18" charset="0"/>
                            </a:rPr>
                            <m:t>0,</m:t>
                          </m:r>
                          <m:r>
                            <a:rPr lang="en-US" sz="1800" i="1">
                              <a:solidFill>
                                <a:schemeClr val="accent6">
                                  <a:lumMod val="50000"/>
                                </a:schemeClr>
                              </a:solidFill>
                              <a:latin typeface="Cambria Math" panose="02040503050406030204" pitchFamily="18" charset="0"/>
                            </a:rPr>
                            <m:t>𝑧</m:t>
                          </m:r>
                        </m:sub>
                      </m:sSub>
                      <m:d>
                        <m:dPr>
                          <m:ctrlPr>
                            <a:rPr lang="en-US" sz="1800" b="1" i="1">
                              <a:solidFill>
                                <a:schemeClr val="accent6">
                                  <a:lumMod val="50000"/>
                                </a:schemeClr>
                              </a:solidFill>
                              <a:latin typeface="Cambria Math" panose="02040503050406030204" pitchFamily="18" charset="0"/>
                            </a:rPr>
                          </m:ctrlPr>
                        </m:dPr>
                        <m:e>
                          <m:f>
                            <m:fPr>
                              <m:ctrlPr>
                                <a:rPr lang="en-US" sz="1800" b="1"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𝑘</m:t>
                              </m:r>
                            </m:num>
                            <m:den>
                              <m:r>
                                <a:rPr lang="en-US" sz="1800" i="1">
                                  <a:solidFill>
                                    <a:schemeClr val="accent6">
                                      <a:lumMod val="50000"/>
                                    </a:schemeClr>
                                  </a:solidFill>
                                  <a:latin typeface="Cambria Math" panose="02040503050406030204" pitchFamily="18" charset="0"/>
                                </a:rPr>
                                <m:t>𝛽</m:t>
                              </m:r>
                            </m:den>
                          </m:f>
                        </m:e>
                      </m:d>
                      <m:r>
                        <a:rPr lang="en-US" sz="1800" i="1">
                          <a:solidFill>
                            <a:schemeClr val="accent6">
                              <a:lumMod val="50000"/>
                            </a:schemeClr>
                          </a:solidFill>
                          <a:latin typeface="Cambria Math" panose="02040503050406030204" pitchFamily="18" charset="0"/>
                        </a:rPr>
                        <m:t>|∙</m:t>
                      </m:r>
                      <m:sSub>
                        <m:sSubPr>
                          <m:ctrlPr>
                            <a:rPr lang="en-US" sz="1800" b="1" i="1">
                              <a:solidFill>
                                <a:schemeClr val="accent6">
                                  <a:lumMod val="50000"/>
                                </a:schemeClr>
                              </a:solidFill>
                              <a:latin typeface="Cambria Math" panose="02040503050406030204" pitchFamily="18" charset="0"/>
                            </a:rPr>
                          </m:ctrlPr>
                        </m:sSubPr>
                        <m:e>
                          <m:acc>
                            <m:accPr>
                              <m:chr m:val="⃗"/>
                              <m:ctrlPr>
                                <a:rPr lang="en-US" sz="1800" b="1" i="1">
                                  <a:solidFill>
                                    <a:schemeClr val="accent6">
                                      <a:lumMod val="50000"/>
                                    </a:schemeClr>
                                  </a:solidFill>
                                  <a:latin typeface="Cambria Math" panose="02040503050406030204" pitchFamily="18" charset="0"/>
                                </a:rPr>
                              </m:ctrlPr>
                            </m:accPr>
                            <m:e>
                              <m:r>
                                <a:rPr lang="en-US" sz="1800">
                                  <a:solidFill>
                                    <a:schemeClr val="accent6">
                                      <a:lumMod val="50000"/>
                                    </a:schemeClr>
                                  </a:solidFill>
                                  <a:latin typeface="Cambria Math" panose="02040503050406030204" pitchFamily="18" charset="0"/>
                                </a:rPr>
                                <m:t>𝛻</m:t>
                              </m:r>
                            </m:e>
                          </m:acc>
                        </m:e>
                        <m:sub>
                          <m:r>
                            <a:rPr lang="en-US" sz="1800" i="1">
                              <a:solidFill>
                                <a:schemeClr val="accent6">
                                  <a:lumMod val="50000"/>
                                </a:schemeClr>
                              </a:solidFill>
                              <a:latin typeface="Cambria Math" panose="02040503050406030204" pitchFamily="18" charset="0"/>
                            </a:rPr>
                            <m:t>⊥</m:t>
                          </m:r>
                        </m:sub>
                      </m:sSub>
                      <m:r>
                        <a:rPr lang="en-US" sz="1800" i="1">
                          <a:solidFill>
                            <a:schemeClr val="accent6">
                              <a:lumMod val="50000"/>
                            </a:schemeClr>
                          </a:solidFill>
                          <a:latin typeface="Cambria Math" panose="02040503050406030204" pitchFamily="18" charset="0"/>
                        </a:rPr>
                        <m:t>[</m:t>
                      </m:r>
                      <m:sSub>
                        <m:sSubPr>
                          <m:ctrlPr>
                            <a:rPr lang="en-US" sz="1800" b="1"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𝐼</m:t>
                          </m:r>
                        </m:e>
                        <m:sub>
                          <m:r>
                            <a:rPr lang="en-US" sz="1800" i="1">
                              <a:solidFill>
                                <a:schemeClr val="accent6">
                                  <a:lumMod val="50000"/>
                                </a:schemeClr>
                              </a:solidFill>
                              <a:latin typeface="Cambria Math" panose="02040503050406030204" pitchFamily="18" charset="0"/>
                            </a:rPr>
                            <m:t>0</m:t>
                          </m:r>
                        </m:sub>
                      </m:sSub>
                      <m:d>
                        <m:dPr>
                          <m:ctrlPr>
                            <a:rPr lang="en-US" sz="1800" b="1" i="1">
                              <a:solidFill>
                                <a:schemeClr val="accent6">
                                  <a:lumMod val="50000"/>
                                </a:schemeClr>
                              </a:solidFill>
                              <a:latin typeface="Cambria Math" panose="02040503050406030204" pitchFamily="18" charset="0"/>
                            </a:rPr>
                          </m:ctrlPr>
                        </m:dPr>
                        <m:e>
                          <m:f>
                            <m:fPr>
                              <m:type m:val="skw"/>
                              <m:ctrlPr>
                                <a:rPr lang="en-US" sz="1800" b="1"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𝑘𝑟</m:t>
                              </m:r>
                            </m:num>
                            <m:den>
                              <m:r>
                                <a:rPr lang="en-US" sz="1800" i="1">
                                  <a:solidFill>
                                    <a:schemeClr val="accent6">
                                      <a:lumMod val="50000"/>
                                    </a:schemeClr>
                                  </a:solidFill>
                                  <a:latin typeface="Cambria Math" panose="02040503050406030204" pitchFamily="18" charset="0"/>
                                </a:rPr>
                                <m:t>𝛽𝛾</m:t>
                              </m:r>
                            </m:den>
                          </m:f>
                        </m:e>
                      </m:d>
                      <m:r>
                        <a:rPr lang="en-US" sz="1800" i="1">
                          <a:solidFill>
                            <a:schemeClr val="accent6">
                              <a:lumMod val="50000"/>
                            </a:schemeClr>
                          </a:solidFill>
                          <a:latin typeface="Cambria Math" panose="02040503050406030204" pitchFamily="18" charset="0"/>
                        </a:rPr>
                        <m:t>]∙</m:t>
                      </m:r>
                      <m:r>
                        <a:rPr lang="en-US" sz="1800" i="1">
                          <a:solidFill>
                            <a:schemeClr val="accent6">
                              <a:lumMod val="50000"/>
                            </a:schemeClr>
                          </a:solidFill>
                          <a:latin typeface="Cambria Math" panose="02040503050406030204" pitchFamily="18" charset="0"/>
                        </a:rPr>
                        <m:t>𝑠𝑖𝑛</m:t>
                      </m:r>
                      <m:r>
                        <a:rPr lang="en-US" sz="1800" i="1">
                          <a:solidFill>
                            <a:schemeClr val="accent6">
                              <a:lumMod val="50000"/>
                            </a:schemeClr>
                          </a:solidFill>
                          <a:latin typeface="Cambria Math" panose="02040503050406030204" pitchFamily="18" charset="0"/>
                        </a:rPr>
                        <m:t>𝜙</m:t>
                      </m:r>
                      <m:r>
                        <a:rPr lang="en-US" sz="1800" i="1">
                          <a:solidFill>
                            <a:schemeClr val="accent6">
                              <a:lumMod val="50000"/>
                            </a:schemeClr>
                          </a:solidFill>
                          <a:latin typeface="Cambria Math" panose="02040503050406030204" pitchFamily="18" charset="0"/>
                        </a:rPr>
                        <m:t>=−</m:t>
                      </m:r>
                      <m:f>
                        <m:fPr>
                          <m:ctrlPr>
                            <a:rPr lang="en-US" sz="1800" b="1"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r>
                            <a:rPr lang="en-US" sz="1800" i="1">
                              <a:solidFill>
                                <a:schemeClr val="accent6">
                                  <a:lumMod val="50000"/>
                                </a:schemeClr>
                              </a:solidFill>
                              <a:latin typeface="Cambria Math" panose="02040503050406030204" pitchFamily="18" charset="0"/>
                            </a:rPr>
                            <m:t>𝜔</m:t>
                          </m:r>
                        </m:den>
                      </m:f>
                      <m:r>
                        <a:rPr lang="en-US" sz="1800" b="1" i="1" smtClean="0">
                          <a:solidFill>
                            <a:schemeClr val="accent6">
                              <a:lumMod val="50000"/>
                            </a:schemeClr>
                          </a:solidFill>
                          <a:latin typeface="Cambria Math" panose="02040503050406030204" pitchFamily="18" charset="0"/>
                        </a:rPr>
                        <m:t>𝑽</m:t>
                      </m:r>
                      <m:r>
                        <a:rPr lang="en-US" sz="1800" i="1">
                          <a:solidFill>
                            <a:schemeClr val="accent6">
                              <a:lumMod val="50000"/>
                            </a:schemeClr>
                          </a:solidFill>
                          <a:latin typeface="Cambria Math" panose="02040503050406030204" pitchFamily="18" charset="0"/>
                        </a:rPr>
                        <m:t>(0)∙</m:t>
                      </m:r>
                      <m:sSub>
                        <m:sSubPr>
                          <m:ctrlPr>
                            <a:rPr lang="en-US" sz="1800" b="1"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𝐼</m:t>
                          </m:r>
                        </m:e>
                        <m:sub>
                          <m:r>
                            <a:rPr lang="en-US" sz="1800" i="1">
                              <a:solidFill>
                                <a:schemeClr val="accent6">
                                  <a:lumMod val="50000"/>
                                </a:schemeClr>
                              </a:solidFill>
                              <a:latin typeface="Cambria Math" panose="02040503050406030204" pitchFamily="18" charset="0"/>
                            </a:rPr>
                            <m:t>1</m:t>
                          </m:r>
                        </m:sub>
                      </m:sSub>
                      <m:d>
                        <m:dPr>
                          <m:ctrlPr>
                            <a:rPr lang="en-US" sz="1800" b="1" i="1">
                              <a:solidFill>
                                <a:schemeClr val="accent6">
                                  <a:lumMod val="50000"/>
                                </a:schemeClr>
                              </a:solidFill>
                              <a:latin typeface="Cambria Math" panose="02040503050406030204" pitchFamily="18" charset="0"/>
                            </a:rPr>
                          </m:ctrlPr>
                        </m:dPr>
                        <m:e>
                          <m:f>
                            <m:fPr>
                              <m:type m:val="skw"/>
                              <m:ctrlPr>
                                <a:rPr lang="en-US" sz="1800" b="1"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𝑘𝑟</m:t>
                              </m:r>
                            </m:num>
                            <m:den>
                              <m:r>
                                <a:rPr lang="en-US" sz="1800" i="1">
                                  <a:solidFill>
                                    <a:schemeClr val="accent6">
                                      <a:lumMod val="50000"/>
                                    </a:schemeClr>
                                  </a:solidFill>
                                  <a:latin typeface="Cambria Math" panose="02040503050406030204" pitchFamily="18" charset="0"/>
                                </a:rPr>
                                <m:t>𝛽𝛾</m:t>
                              </m:r>
                            </m:den>
                          </m:f>
                        </m:e>
                      </m:d>
                      <m:r>
                        <a:rPr lang="en-US" sz="1800" i="1">
                          <a:solidFill>
                            <a:schemeClr val="accent6">
                              <a:lumMod val="50000"/>
                            </a:schemeClr>
                          </a:solidFill>
                          <a:latin typeface="Cambria Math" panose="02040503050406030204" pitchFamily="18" charset="0"/>
                        </a:rPr>
                        <m:t>∙</m:t>
                      </m:r>
                      <m:r>
                        <a:rPr lang="en-US" sz="1800" i="1">
                          <a:solidFill>
                            <a:schemeClr val="accent6">
                              <a:lumMod val="50000"/>
                            </a:schemeClr>
                          </a:solidFill>
                          <a:latin typeface="Cambria Math" panose="02040503050406030204" pitchFamily="18" charset="0"/>
                        </a:rPr>
                        <m:t>𝑠𝑖𝑛</m:t>
                      </m:r>
                      <m:r>
                        <a:rPr lang="en-US" sz="1800" i="1">
                          <a:solidFill>
                            <a:schemeClr val="accent6">
                              <a:lumMod val="50000"/>
                            </a:schemeClr>
                          </a:solidFill>
                          <a:latin typeface="Cambria Math" panose="02040503050406030204" pitchFamily="18" charset="0"/>
                        </a:rPr>
                        <m:t>𝜙</m:t>
                      </m:r>
                      <m:r>
                        <a:rPr lang="en-US" sz="1800" i="1">
                          <a:solidFill>
                            <a:schemeClr val="accent6">
                              <a:lumMod val="50000"/>
                            </a:schemeClr>
                          </a:solidFill>
                          <a:latin typeface="Cambria Math" panose="02040503050406030204" pitchFamily="18" charset="0"/>
                        </a:rPr>
                        <m:t> </m:t>
                      </m:r>
                    </m:oMath>
                  </m:oMathPara>
                </a14:m>
                <a:endParaRPr lang="en-US" sz="1800" dirty="0">
                  <a:solidFill>
                    <a:schemeClr val="accent6">
                      <a:lumMod val="50000"/>
                    </a:schemeClr>
                  </a:solidFill>
                </a:endParaRPr>
              </a:p>
              <a:p>
                <a:r>
                  <a:rPr lang="en-US" sz="2000" dirty="0">
                    <a:solidFill>
                      <a:srgbClr val="0000FF"/>
                    </a:solidFill>
                  </a:rPr>
                  <a:t>Near the axis, where </a:t>
                </a:r>
                <a14:m>
                  <m:oMath xmlns:m="http://schemas.openxmlformats.org/officeDocument/2006/math">
                    <m:f>
                      <m:fPr>
                        <m:type m:val="skw"/>
                        <m:ctrlPr>
                          <a:rPr lang="en-US" sz="1800" b="1" i="1" smtClean="0">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𝑘𝑟</m:t>
                        </m:r>
                      </m:num>
                      <m:den>
                        <m:r>
                          <a:rPr lang="en-US" sz="1800" i="1">
                            <a:solidFill>
                              <a:schemeClr val="accent6">
                                <a:lumMod val="50000"/>
                              </a:schemeClr>
                            </a:solidFill>
                            <a:latin typeface="Cambria Math" panose="02040503050406030204" pitchFamily="18" charset="0"/>
                          </a:rPr>
                          <m:t>𝛽𝛾</m:t>
                        </m:r>
                      </m:den>
                    </m:f>
                    <m:r>
                      <a:rPr lang="en-US" sz="1800" i="1">
                        <a:solidFill>
                          <a:schemeClr val="accent6">
                            <a:lumMod val="50000"/>
                          </a:schemeClr>
                        </a:solidFill>
                        <a:latin typeface="Cambria Math" panose="02040503050406030204" pitchFamily="18" charset="0"/>
                      </a:rPr>
                      <m:t>≪1</m:t>
                    </m:r>
                  </m:oMath>
                </a14:m>
                <a:r>
                  <a:rPr lang="en-US" sz="1800" b="1" dirty="0">
                    <a:solidFill>
                      <a:schemeClr val="accent6">
                        <a:lumMod val="50000"/>
                      </a:schemeClr>
                    </a:solidFill>
                  </a:rPr>
                  <a:t> </a:t>
                </a:r>
                <a:r>
                  <a:rPr lang="en-US" sz="1800" dirty="0">
                    <a:solidFill>
                      <a:srgbClr val="0000FF"/>
                    </a:solidFill>
                  </a:rPr>
                  <a:t>one has for the trajectory angle </a:t>
                </a:r>
                <a14:m>
                  <m:oMath xmlns:m="http://schemas.openxmlformats.org/officeDocument/2006/math">
                    <m:sSup>
                      <m:sSupPr>
                        <m:ctrlPr>
                          <a:rPr lang="en-US" sz="1800" i="1" smtClean="0">
                            <a:solidFill>
                              <a:schemeClr val="accent6">
                                <a:lumMod val="50000"/>
                              </a:schemeClr>
                            </a:solidFill>
                            <a:latin typeface="Cambria Math" panose="02040503050406030204" pitchFamily="18" charset="0"/>
                          </a:rPr>
                        </m:ctrlPr>
                      </m:sSupPr>
                      <m:e>
                        <m:r>
                          <a:rPr lang="en-US" sz="1800" b="0" i="1">
                            <a:solidFill>
                              <a:schemeClr val="accent6">
                                <a:lumMod val="50000"/>
                              </a:schemeClr>
                            </a:solidFill>
                            <a:latin typeface="Cambria Math" panose="02040503050406030204" pitchFamily="18" charset="0"/>
                          </a:rPr>
                          <m:t>𝑟</m:t>
                        </m:r>
                      </m:e>
                      <m:sup>
                        <m:r>
                          <a:rPr lang="en-US" sz="1800" b="1" i="1">
                            <a:solidFill>
                              <a:schemeClr val="accent6">
                                <a:lumMod val="50000"/>
                              </a:schemeClr>
                            </a:solidFill>
                            <a:latin typeface="Cambria Math" panose="02040503050406030204" pitchFamily="18" charset="0"/>
                          </a:rPr>
                          <m:t>′</m:t>
                        </m:r>
                      </m:sup>
                    </m:sSup>
                  </m:oMath>
                </a14:m>
                <a:r>
                  <a:rPr lang="en-US" sz="1800" dirty="0">
                    <a:solidFill>
                      <a:srgbClr val="0000FF"/>
                    </a:solidFill>
                  </a:rPr>
                  <a:t>in the end of acceleration</a:t>
                </a:r>
                <a:r>
                  <a:rPr lang="en-US" b="1" dirty="0"/>
                  <a:t> </a:t>
                </a:r>
                <a14:m>
                  <m:oMath xmlns:m="http://schemas.openxmlformats.org/officeDocument/2006/math">
                    <m:sSup>
                      <m:sSupPr>
                        <m:ctrlPr>
                          <a:rPr lang="en-US" sz="1800" b="1" i="1" smtClean="0">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𝑟</m:t>
                        </m:r>
                      </m:e>
                      <m:sup>
                        <m:r>
                          <a:rPr lang="en-US" sz="1800" i="1">
                            <a:solidFill>
                              <a:schemeClr val="accent6">
                                <a:lumMod val="50000"/>
                              </a:schemeClr>
                            </a:solidFill>
                            <a:latin typeface="Cambria Math" panose="02040503050406030204" pitchFamily="18" charset="0"/>
                          </a:rPr>
                          <m:t>′</m:t>
                        </m:r>
                      </m:sup>
                    </m:sSup>
                    <m:r>
                      <a:rPr lang="en-US" sz="1800" i="1">
                        <a:solidFill>
                          <a:schemeClr val="accent6">
                            <a:lumMod val="50000"/>
                          </a:schemeClr>
                        </a:solidFill>
                        <a:latin typeface="Cambria Math" panose="02040503050406030204" pitchFamily="18" charset="0"/>
                      </a:rPr>
                      <m:t>=</m:t>
                    </m:r>
                    <m:f>
                      <m:fPr>
                        <m:ctrlPr>
                          <a:rPr lang="en-US" sz="1800" b="1"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m:t>
                        </m:r>
                        <m:sSub>
                          <m:sSubPr>
                            <m:ctrlPr>
                              <a:rPr lang="en-US" sz="1800" b="1"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𝑝</m:t>
                            </m:r>
                          </m:e>
                          <m:sub>
                            <m:r>
                              <a:rPr lang="en-US" sz="1800" i="1">
                                <a:solidFill>
                                  <a:schemeClr val="accent6">
                                    <a:lumMod val="50000"/>
                                  </a:schemeClr>
                                </a:solidFill>
                                <a:latin typeface="Cambria Math" panose="02040503050406030204" pitchFamily="18" charset="0"/>
                              </a:rPr>
                              <m:t>⊥</m:t>
                            </m:r>
                          </m:sub>
                        </m:sSub>
                        <m:r>
                          <a:rPr lang="en-US" sz="1800" i="1">
                            <a:solidFill>
                              <a:schemeClr val="accent6">
                                <a:lumMod val="50000"/>
                              </a:schemeClr>
                            </a:solidFill>
                            <a:latin typeface="Cambria Math" panose="02040503050406030204" pitchFamily="18" charset="0"/>
                          </a:rPr>
                          <m:t>(</m:t>
                        </m:r>
                        <m:r>
                          <a:rPr lang="en-US" sz="1800" i="1">
                            <a:solidFill>
                              <a:schemeClr val="accent6">
                                <a:lumMod val="50000"/>
                              </a:schemeClr>
                            </a:solidFill>
                            <a:latin typeface="Cambria Math" panose="02040503050406030204" pitchFamily="18" charset="0"/>
                          </a:rPr>
                          <m:t>𝑟</m:t>
                        </m:r>
                        <m:r>
                          <a:rPr lang="en-US" sz="1800" i="1">
                            <a:solidFill>
                              <a:schemeClr val="accent6">
                                <a:lumMod val="50000"/>
                              </a:schemeClr>
                            </a:solidFill>
                            <a:latin typeface="Cambria Math" panose="02040503050406030204" pitchFamily="18" charset="0"/>
                          </a:rPr>
                          <m:t>)</m:t>
                        </m:r>
                      </m:num>
                      <m:den>
                        <m:sSub>
                          <m:sSubPr>
                            <m:ctrlPr>
                              <a:rPr lang="en-US" sz="1800" b="1"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𝑝</m:t>
                            </m:r>
                          </m:e>
                          <m:sub>
                            <m:r>
                              <a:rPr lang="en-US" sz="1800" i="1">
                                <a:solidFill>
                                  <a:schemeClr val="accent6">
                                    <a:lumMod val="50000"/>
                                  </a:schemeClr>
                                </a:solidFill>
                                <a:latin typeface="Cambria Math" panose="02040503050406030204" pitchFamily="18" charset="0"/>
                              </a:rPr>
                              <m:t>||</m:t>
                            </m:r>
                          </m:sub>
                        </m:sSub>
                      </m:den>
                    </m:f>
                    <m:r>
                      <a:rPr lang="en-US" sz="1800" i="1">
                        <a:solidFill>
                          <a:schemeClr val="accent6">
                            <a:lumMod val="50000"/>
                          </a:schemeClr>
                        </a:solidFill>
                        <a:latin typeface="Cambria Math" panose="02040503050406030204" pitchFamily="18" charset="0"/>
                      </a:rPr>
                      <m:t>≈−</m:t>
                    </m:r>
                    <m:f>
                      <m:fPr>
                        <m:ctrlPr>
                          <a:rPr lang="en-US" sz="1800" b="1"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𝑘𝑟</m:t>
                        </m:r>
                      </m:num>
                      <m:den>
                        <m:r>
                          <a:rPr lang="en-US" sz="1800" i="1">
                            <a:solidFill>
                              <a:schemeClr val="accent6">
                                <a:lumMod val="50000"/>
                              </a:schemeClr>
                            </a:solidFill>
                            <a:latin typeface="Cambria Math" panose="02040503050406030204" pitchFamily="18" charset="0"/>
                          </a:rPr>
                          <m:t>2</m:t>
                        </m:r>
                        <m:sSup>
                          <m:sSupPr>
                            <m:ctrlPr>
                              <a:rPr lang="en-US" sz="1800" b="1"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𝛽</m:t>
                            </m:r>
                          </m:e>
                          <m:sup>
                            <m:r>
                              <a:rPr lang="en-US" sz="1800" i="1">
                                <a:solidFill>
                                  <a:schemeClr val="accent6">
                                    <a:lumMod val="50000"/>
                                  </a:schemeClr>
                                </a:solidFill>
                                <a:latin typeface="Cambria Math" panose="02040503050406030204" pitchFamily="18" charset="0"/>
                              </a:rPr>
                              <m:t>3</m:t>
                            </m:r>
                          </m:sup>
                        </m:sSup>
                        <m:sSup>
                          <m:sSupPr>
                            <m:ctrlPr>
                              <a:rPr lang="en-US" sz="1800" b="1"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𝛾</m:t>
                            </m:r>
                          </m:e>
                          <m:sup>
                            <m:r>
                              <a:rPr lang="en-US" sz="1800" i="1">
                                <a:solidFill>
                                  <a:schemeClr val="accent6">
                                    <a:lumMod val="50000"/>
                                  </a:schemeClr>
                                </a:solidFill>
                                <a:latin typeface="Cambria Math" panose="02040503050406030204" pitchFamily="18" charset="0"/>
                              </a:rPr>
                              <m:t>3</m:t>
                            </m:r>
                          </m:sup>
                        </m:sSup>
                      </m:den>
                    </m:f>
                    <m:f>
                      <m:fPr>
                        <m:ctrlPr>
                          <a:rPr lang="en-US" sz="1800" b="1" i="1">
                            <a:solidFill>
                              <a:schemeClr val="accent6">
                                <a:lumMod val="50000"/>
                              </a:schemeClr>
                            </a:solidFill>
                            <a:latin typeface="Cambria Math" panose="02040503050406030204" pitchFamily="18" charset="0"/>
                          </a:rPr>
                        </m:ctrlPr>
                      </m:fPr>
                      <m:num>
                        <m:sSub>
                          <m:sSubPr>
                            <m:ctrlPr>
                              <a:rPr lang="en-US" sz="1800" b="1" i="1">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𝑉</m:t>
                            </m:r>
                          </m:e>
                          <m:sub>
                            <m:r>
                              <a:rPr lang="en-US" sz="1800" i="1">
                                <a:solidFill>
                                  <a:schemeClr val="accent6">
                                    <a:lumMod val="50000"/>
                                  </a:schemeClr>
                                </a:solidFill>
                                <a:latin typeface="Cambria Math" panose="02040503050406030204" pitchFamily="18" charset="0"/>
                              </a:rPr>
                              <m:t>𝑚𝑎𝑥</m:t>
                            </m:r>
                          </m:sub>
                        </m:sSub>
                        <m:d>
                          <m:dPr>
                            <m:ctrlPr>
                              <a:rPr lang="en-US" sz="1800" b="1" i="1">
                                <a:solidFill>
                                  <a:schemeClr val="accent6">
                                    <a:lumMod val="50000"/>
                                  </a:schemeClr>
                                </a:solidFill>
                                <a:latin typeface="Cambria Math" panose="02040503050406030204" pitchFamily="18" charset="0"/>
                              </a:rPr>
                            </m:ctrlPr>
                          </m:dPr>
                          <m:e>
                            <m:r>
                              <a:rPr lang="en-US" sz="1800" i="1">
                                <a:solidFill>
                                  <a:schemeClr val="accent6">
                                    <a:lumMod val="50000"/>
                                  </a:schemeClr>
                                </a:solidFill>
                                <a:latin typeface="Cambria Math" panose="02040503050406030204" pitchFamily="18" charset="0"/>
                              </a:rPr>
                              <m:t>0</m:t>
                            </m:r>
                          </m:e>
                        </m:d>
                      </m:num>
                      <m:den>
                        <m:sSub>
                          <m:sSubPr>
                            <m:ctrlPr>
                              <a:rPr lang="en-US" sz="1800" b="1"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𝑚</m:t>
                            </m:r>
                          </m:e>
                          <m:sub>
                            <m:r>
                              <a:rPr lang="en-US" sz="1800" i="1">
                                <a:solidFill>
                                  <a:schemeClr val="accent6">
                                    <a:lumMod val="50000"/>
                                  </a:schemeClr>
                                </a:solidFill>
                                <a:latin typeface="Cambria Math" panose="02040503050406030204" pitchFamily="18" charset="0"/>
                              </a:rPr>
                              <m:t>𝑜</m:t>
                            </m:r>
                          </m:sub>
                        </m:sSub>
                        <m:sSup>
                          <m:sSupPr>
                            <m:ctrlPr>
                              <a:rPr lang="en-US" sz="1800" b="1" i="1">
                                <a:solidFill>
                                  <a:schemeClr val="accent6">
                                    <a:lumMod val="50000"/>
                                  </a:schemeClr>
                                </a:solidFill>
                                <a:latin typeface="Cambria Math" panose="02040503050406030204" pitchFamily="18" charset="0"/>
                              </a:rPr>
                            </m:ctrlPr>
                          </m:sSupPr>
                          <m:e>
                            <m:r>
                              <a:rPr lang="en-US" sz="1800" i="1">
                                <a:solidFill>
                                  <a:schemeClr val="accent6">
                                    <a:lumMod val="50000"/>
                                  </a:schemeClr>
                                </a:solidFill>
                                <a:latin typeface="Cambria Math" panose="02040503050406030204" pitchFamily="18" charset="0"/>
                              </a:rPr>
                              <m:t>𝑐</m:t>
                            </m:r>
                          </m:e>
                          <m:sup>
                            <m:r>
                              <a:rPr lang="en-US" sz="1800" i="1">
                                <a:solidFill>
                                  <a:schemeClr val="accent6">
                                    <a:lumMod val="50000"/>
                                  </a:schemeClr>
                                </a:solidFill>
                                <a:latin typeface="Cambria Math" panose="02040503050406030204" pitchFamily="18" charset="0"/>
                              </a:rPr>
                              <m:t>2</m:t>
                            </m:r>
                          </m:sup>
                        </m:sSup>
                      </m:den>
                    </m:f>
                    <m:r>
                      <a:rPr lang="en-US" sz="1800" i="1">
                        <a:solidFill>
                          <a:schemeClr val="accent6">
                            <a:lumMod val="50000"/>
                          </a:schemeClr>
                        </a:solidFill>
                        <a:latin typeface="Cambria Math" panose="02040503050406030204" pitchFamily="18" charset="0"/>
                      </a:rPr>
                      <m:t>∙</m:t>
                    </m:r>
                    <m:r>
                      <a:rPr lang="en-US" sz="1800" i="1">
                        <a:solidFill>
                          <a:schemeClr val="accent6">
                            <a:lumMod val="50000"/>
                          </a:schemeClr>
                        </a:solidFill>
                        <a:latin typeface="Cambria Math" panose="02040503050406030204" pitchFamily="18" charset="0"/>
                      </a:rPr>
                      <m:t>𝑠𝑖𝑛</m:t>
                    </m:r>
                    <m:r>
                      <a:rPr lang="en-US" sz="1800" i="1">
                        <a:solidFill>
                          <a:schemeClr val="accent6">
                            <a:lumMod val="50000"/>
                          </a:schemeClr>
                        </a:solidFill>
                        <a:latin typeface="Cambria Math" panose="02040503050406030204" pitchFamily="18" charset="0"/>
                      </a:rPr>
                      <m:t>𝜙</m:t>
                    </m:r>
                    <m:r>
                      <a:rPr lang="en-US" sz="1800" i="1">
                        <a:solidFill>
                          <a:schemeClr val="accent6">
                            <a:lumMod val="50000"/>
                          </a:schemeClr>
                        </a:solidFill>
                        <a:latin typeface="Cambria Math" panose="02040503050406030204" pitchFamily="18" charset="0"/>
                      </a:rPr>
                      <m:t> ,</m:t>
                    </m:r>
                  </m:oMath>
                </a14:m>
                <a:endParaRPr lang="en-US" sz="1800" b="0" dirty="0">
                  <a:solidFill>
                    <a:schemeClr val="accent6">
                      <a:lumMod val="50000"/>
                    </a:schemeClr>
                  </a:solidFill>
                </a:endParaRPr>
              </a:p>
              <a:p>
                <a:r>
                  <a:rPr lang="en-US" sz="2000" dirty="0">
                    <a:solidFill>
                      <a:srgbClr val="0000FF"/>
                    </a:solidFill>
                  </a:rPr>
                  <a:t>where  </a:t>
                </a:r>
                <a:r>
                  <a:rPr lang="en-US" sz="2000" i="1" dirty="0" err="1">
                    <a:solidFill>
                      <a:srgbClr val="0000FF"/>
                    </a:solidFill>
                  </a:rPr>
                  <a:t>m</a:t>
                </a:r>
                <a:r>
                  <a:rPr lang="en-US" sz="2000" i="1" baseline="-25000" dirty="0" err="1">
                    <a:solidFill>
                      <a:srgbClr val="0000FF"/>
                    </a:solidFill>
                  </a:rPr>
                  <a:t>o</a:t>
                </a:r>
                <a:r>
                  <a:rPr lang="en-US" sz="2000" i="1" baseline="-25000" dirty="0">
                    <a:solidFill>
                      <a:srgbClr val="0000FF"/>
                    </a:solidFill>
                  </a:rPr>
                  <a:t> </a:t>
                </a:r>
                <a:r>
                  <a:rPr lang="en-US" sz="2000" dirty="0">
                    <a:solidFill>
                      <a:srgbClr val="0000FF"/>
                    </a:solidFill>
                  </a:rPr>
                  <a:t>is the particle rest mass.  </a:t>
                </a:r>
                <a:endParaRPr lang="en-US" sz="2000" b="1" dirty="0">
                  <a:solidFill>
                    <a:srgbClr val="0000FF"/>
                  </a:solidFill>
                </a:endParaRPr>
              </a:p>
              <a:p>
                <a:endParaRPr lang="en-US" sz="1800" b="1" dirty="0">
                  <a:solidFill>
                    <a:srgbClr val="0000FF"/>
                  </a:solidFill>
                </a:endParaRPr>
              </a:p>
              <a:p>
                <a:endParaRPr lang="en-US" sz="1800" dirty="0">
                  <a:solidFill>
                    <a:srgbClr val="0000FF"/>
                  </a:solidFill>
                </a:endParaRPr>
              </a:p>
              <a:p>
                <a:endParaRPr lang="en-US" sz="2000" dirty="0">
                  <a:solidFill>
                    <a:srgbClr val="0000FF"/>
                  </a:solidFill>
                  <a:latin typeface="+mj-lt"/>
                </a:endParaRPr>
              </a:p>
            </p:txBody>
          </p:sp>
        </mc:Choice>
        <mc:Fallback xmlns="">
          <p:sp>
            <p:nvSpPr>
              <p:cNvPr id="9" name="Rectangle 8">
                <a:extLst>
                  <a:ext uri="{FF2B5EF4-FFF2-40B4-BE49-F238E27FC236}">
                    <a16:creationId xmlns:a16="http://schemas.microsoft.com/office/drawing/2014/main" id="{064DF0F0-F904-4CBB-8A06-308494059FBD}"/>
                  </a:ext>
                </a:extLst>
              </p:cNvPr>
              <p:cNvSpPr>
                <a:spLocks noRot="1" noChangeAspect="1" noMove="1" noResize="1" noEditPoints="1" noAdjustHandles="1" noChangeArrowheads="1" noChangeShapeType="1" noTextEdit="1"/>
              </p:cNvSpPr>
              <p:nvPr/>
            </p:nvSpPr>
            <p:spPr>
              <a:xfrm>
                <a:off x="255253" y="804555"/>
                <a:ext cx="8888747" cy="5754909"/>
              </a:xfrm>
              <a:prstGeom prst="rect">
                <a:avLst/>
              </a:prstGeom>
              <a:blipFill>
                <a:blip r:embed="rId3"/>
                <a:stretch>
                  <a:fillRect l="-754" t="-636"/>
                </a:stretch>
              </a:blipFill>
            </p:spPr>
            <p:txBody>
              <a:bodyPr/>
              <a:lstStyle/>
              <a:p>
                <a:r>
                  <a:rPr lang="en-US">
                    <a:noFill/>
                  </a:rPr>
                  <a:t> </a:t>
                </a:r>
              </a:p>
            </p:txBody>
          </p:sp>
        </mc:Fallback>
      </mc:AlternateContent>
      <p:sp>
        <p:nvSpPr>
          <p:cNvPr id="10" name="Rectangle 5">
            <a:extLst>
              <a:ext uri="{FF2B5EF4-FFF2-40B4-BE49-F238E27FC236}">
                <a16:creationId xmlns:a16="http://schemas.microsoft.com/office/drawing/2014/main" id="{4F870108-2635-4ACE-B62F-DAF94DEC99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BEA731E-4EDF-426B-812C-7E8A5EECF617}"/>
                  </a:ext>
                </a:extLst>
              </p:cNvPr>
              <p:cNvSpPr/>
              <p:nvPr/>
            </p:nvSpPr>
            <p:spPr>
              <a:xfrm>
                <a:off x="119380" y="1265219"/>
                <a:ext cx="9023350"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𝑅𝑒</m:t>
                      </m:r>
                      <m:r>
                        <m:rPr>
                          <m:sty m:val="p"/>
                        </m:rPr>
                        <a:rPr lang="en-US" sz="1800">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Δ</m:t>
                      </m:r>
                      <m:sSub>
                        <m:sSubPr>
                          <m:ctrlPr>
                            <a:rPr lang="en-US" sz="1800" i="1">
                              <a:solidFill>
                                <a:schemeClr val="accent6">
                                  <a:lumMod val="50000"/>
                                </a:schemeClr>
                              </a:solidFill>
                              <a:effectLst/>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𝑝</m:t>
                          </m:r>
                        </m:e>
                        <m: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sub>
                      </m:s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f>
                        <m:fPr>
                          <m:ctrlPr>
                            <a:rPr lang="en-US" sz="1800" i="1">
                              <a:solidFill>
                                <a:schemeClr val="accent6">
                                  <a:lumMod val="50000"/>
                                </a:schemeClr>
                              </a:solidFill>
                              <a:effectLst/>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𝑒</m:t>
                          </m:r>
                        </m:num>
                        <m:den>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𝜔</m:t>
                          </m:r>
                        </m:den>
                      </m:f>
                      <m:nary>
                        <m:naryPr>
                          <m:chr m:val="∑"/>
                          <m:limLoc m:val="subSup"/>
                          <m:ctrlPr>
                            <a:rPr lang="en-US" sz="1800" i="1">
                              <a:solidFill>
                                <a:schemeClr val="accent6">
                                  <a:lumMod val="50000"/>
                                </a:schemeClr>
                              </a:solidFill>
                              <a:effectLst/>
                              <a:latin typeface="Cambria Math" panose="02040503050406030204" pitchFamily="18" charset="0"/>
                            </a:rPr>
                          </m:ctrlPr>
                        </m:naryPr>
                        <m: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𝑚</m:t>
                          </m:r>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sub>
                        <m:sup>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sup>
                        <m:e>
                          <m:sSub>
                            <m:sSubPr>
                              <m:ctrlPr>
                                <a:rPr lang="en-US" sz="1800" i="1">
                                  <a:solidFill>
                                    <a:schemeClr val="accent6">
                                      <a:lumMod val="50000"/>
                                    </a:schemeClr>
                                  </a:solidFill>
                                  <a:effectLst/>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𝐸</m:t>
                              </m:r>
                            </m:e>
                            <m: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𝑚</m:t>
                              </m:r>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𝑧</m:t>
                              </m:r>
                            </m:sub>
                          </m:sSub>
                          <m:d>
                            <m:dPr>
                              <m:ctrlPr>
                                <a:rPr lang="en-US" sz="1800" i="1">
                                  <a:solidFill>
                                    <a:schemeClr val="accent6">
                                      <a:lumMod val="50000"/>
                                    </a:schemeClr>
                                  </a:solidFill>
                                  <a:effectLst/>
                                  <a:latin typeface="Cambria Math" panose="02040503050406030204" pitchFamily="18" charset="0"/>
                                </a:rPr>
                              </m:ctrlPr>
                            </m:dPr>
                            <m:e>
                              <m:f>
                                <m:fPr>
                                  <m:ctrlPr>
                                    <a:rPr lang="en-US" sz="1800" i="1">
                                      <a:solidFill>
                                        <a:schemeClr val="accent6">
                                          <a:lumMod val="50000"/>
                                        </a:schemeClr>
                                      </a:solidFill>
                                      <a:effectLst/>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𝑘</m:t>
                                  </m:r>
                                </m:num>
                                <m:den>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𝛽</m:t>
                                  </m:r>
                                </m:den>
                              </m:f>
                            </m:e>
                          </m:d>
                        </m:e>
                      </m:nary>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sSub>
                        <m:sSubPr>
                          <m:ctrlPr>
                            <a:rPr lang="en-US" sz="1800" i="1">
                              <a:solidFill>
                                <a:schemeClr val="accent6">
                                  <a:lumMod val="50000"/>
                                </a:schemeClr>
                              </a:solidFill>
                              <a:effectLst/>
                              <a:latin typeface="Cambria Math" panose="02040503050406030204" pitchFamily="18" charset="0"/>
                            </a:rPr>
                          </m:ctrlPr>
                        </m:sSubPr>
                        <m:e>
                          <m:acc>
                            <m:accPr>
                              <m:chr m:val="⃗"/>
                              <m:ctrlPr>
                                <a:rPr lang="en-US" sz="1800" i="1">
                                  <a:solidFill>
                                    <a:schemeClr val="accent6">
                                      <a:lumMod val="50000"/>
                                    </a:schemeClr>
                                  </a:solidFill>
                                  <a:effectLst/>
                                  <a:latin typeface="Cambria Math" panose="02040503050406030204" pitchFamily="18" charset="0"/>
                                </a:rPr>
                              </m:ctrlPr>
                            </m:accPr>
                            <m:e>
                              <m:r>
                                <a:rPr lang="en-US" sz="1800">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e>
                          </m:acc>
                        </m:e>
                        <m: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sub>
                      </m:s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sSub>
                        <m:sSubPr>
                          <m:ctrlPr>
                            <a:rPr lang="en-US" sz="1800" i="1">
                              <a:solidFill>
                                <a:schemeClr val="accent6">
                                  <a:lumMod val="50000"/>
                                </a:schemeClr>
                              </a:solidFill>
                              <a:effectLst/>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𝐼</m:t>
                          </m:r>
                        </m:e>
                        <m: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𝑚</m:t>
                          </m:r>
                        </m:sub>
                      </m:sSub>
                      <m:d>
                        <m:dPr>
                          <m:ctrlPr>
                            <a:rPr lang="en-US" sz="1800" i="1">
                              <a:solidFill>
                                <a:schemeClr val="accent6">
                                  <a:lumMod val="50000"/>
                                </a:schemeClr>
                              </a:solidFill>
                              <a:effectLst/>
                              <a:latin typeface="Cambria Math" panose="02040503050406030204" pitchFamily="18" charset="0"/>
                            </a:rPr>
                          </m:ctrlPr>
                        </m:dPr>
                        <m:e>
                          <m:f>
                            <m:fPr>
                              <m:type m:val="skw"/>
                              <m:ctrlPr>
                                <a:rPr lang="en-US" sz="1800" i="1">
                                  <a:solidFill>
                                    <a:schemeClr val="accent6">
                                      <a:lumMod val="50000"/>
                                    </a:schemeClr>
                                  </a:solidFill>
                                  <a:effectLst/>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𝑘𝑟</m:t>
                              </m:r>
                            </m:num>
                            <m:den>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𝛽𝛾</m:t>
                              </m:r>
                            </m:den>
                          </m:f>
                        </m:e>
                      </m:d>
                      <m:func>
                        <m:funcPr>
                          <m:ctrlPr>
                            <a:rPr lang="en-US" sz="1800" i="1">
                              <a:solidFill>
                                <a:schemeClr val="accent6">
                                  <a:lumMod val="50000"/>
                                </a:schemeClr>
                              </a:solidFill>
                              <a:effectLst/>
                              <a:latin typeface="Cambria Math" panose="02040503050406030204" pitchFamily="18" charset="0"/>
                            </a:rPr>
                          </m:ctrlPr>
                        </m:funcPr>
                        <m:fName>
                          <m:r>
                            <a:rPr lang="en-US" sz="1800">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r>
                            <m:rPr>
                              <m:sty m:val="p"/>
                            </m:rPr>
                            <a:rPr lang="en-US" sz="1800">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cos</m:t>
                          </m:r>
                        </m:fName>
                        <m:e>
                          <m:d>
                            <m:dPr>
                              <m:ctrlPr>
                                <a:rPr lang="en-US" sz="1800" i="1">
                                  <a:solidFill>
                                    <a:schemeClr val="accent6">
                                      <a:lumMod val="50000"/>
                                    </a:schemeClr>
                                  </a:solidFill>
                                  <a:effectLst/>
                                  <a:latin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𝑚</m:t>
                              </m:r>
                              <m:d>
                                <m:dPr>
                                  <m:ctrlPr>
                                    <a:rPr lang="en-US" sz="1800" i="1">
                                      <a:solidFill>
                                        <a:schemeClr val="accent6">
                                          <a:lumMod val="50000"/>
                                        </a:schemeClr>
                                      </a:solidFill>
                                      <a:effectLst/>
                                      <a:latin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𝜑</m:t>
                                  </m:r>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sSub>
                                    <m:sSubPr>
                                      <m:ctrlPr>
                                        <a:rPr lang="en-US" sz="1800" i="1">
                                          <a:solidFill>
                                            <a:schemeClr val="accent6">
                                              <a:lumMod val="50000"/>
                                            </a:schemeClr>
                                          </a:solidFill>
                                          <a:effectLst/>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𝜑</m:t>
                                      </m:r>
                                    </m:e>
                                    <m:sub>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𝑚</m:t>
                                      </m:r>
                                    </m:sub>
                                  </m:sSub>
                                </m:e>
                              </m:d>
                            </m:e>
                          </m:d>
                        </m:e>
                      </m:func>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m:t>
                      </m:r>
                      <m:func>
                        <m:funcPr>
                          <m:ctrlPr>
                            <a:rPr lang="en-US" sz="1800" i="1">
                              <a:solidFill>
                                <a:schemeClr val="accent6">
                                  <a:lumMod val="50000"/>
                                </a:schemeClr>
                              </a:solidFill>
                              <a:effectLst/>
                              <a:latin typeface="Cambria Math" panose="02040503050406030204" pitchFamily="18" charset="0"/>
                            </a:rPr>
                          </m:ctrlPr>
                        </m:funcPr>
                        <m:fName>
                          <m:r>
                            <m:rPr>
                              <m:sty m:val="p"/>
                            </m:rPr>
                            <a:rPr lang="en-US" sz="1800">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sin</m:t>
                          </m:r>
                        </m:fName>
                        <m:e>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𝜙</m:t>
                          </m:r>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 </m:t>
                          </m:r>
                        </m:e>
                      </m:func>
                      <m:r>
                        <a:rPr lang="en-US" sz="1800" i="1">
                          <a:solidFill>
                            <a:schemeClr val="accent6">
                              <a:lumMod val="50000"/>
                            </a:schemeClr>
                          </a:solidFill>
                          <a:latin typeface="Cambria Math" panose="02040503050406030204" pitchFamily="18" charset="0"/>
                          <a:ea typeface="Arial" panose="020B0604020202020204" pitchFamily="34" charset="0"/>
                          <a:cs typeface="Arial" panose="020B0604020202020204" pitchFamily="34" charset="0"/>
                        </a:rPr>
                        <m:t> </m:t>
                      </m:r>
                    </m:oMath>
                  </m:oMathPara>
                </a14:m>
                <a:endParaRPr lang="en-US" sz="1800" dirty="0">
                  <a:solidFill>
                    <a:schemeClr val="accent6">
                      <a:lumMod val="50000"/>
                    </a:schemeClr>
                  </a:solidFill>
                </a:endParaRPr>
              </a:p>
            </p:txBody>
          </p:sp>
        </mc:Choice>
        <mc:Fallback xmlns="">
          <p:sp>
            <p:nvSpPr>
              <p:cNvPr id="12" name="Rectangle 11">
                <a:extLst>
                  <a:ext uri="{FF2B5EF4-FFF2-40B4-BE49-F238E27FC236}">
                    <a16:creationId xmlns:a16="http://schemas.microsoft.com/office/drawing/2014/main" id="{1BEA731E-4EDF-426B-812C-7E8A5EECF617}"/>
                  </a:ext>
                </a:extLst>
              </p:cNvPr>
              <p:cNvSpPr>
                <a:spLocks noRot="1" noChangeAspect="1" noMove="1" noResize="1" noEditPoints="1" noAdjustHandles="1" noChangeArrowheads="1" noChangeShapeType="1" noTextEdit="1"/>
              </p:cNvSpPr>
              <p:nvPr/>
            </p:nvSpPr>
            <p:spPr>
              <a:xfrm>
                <a:off x="119380" y="1265219"/>
                <a:ext cx="9023350" cy="71468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5641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162816"/>
            <a:ext cx="9023350" cy="641739"/>
          </a:xfrm>
        </p:spPr>
        <p:txBody>
          <a:bodyPr/>
          <a:lstStyle/>
          <a:p>
            <a:pPr algn="ctr"/>
            <a:br>
              <a:rPr lang="en-US" dirty="0"/>
            </a:br>
            <a:r>
              <a:rPr lang="en-US" sz="2800" dirty="0"/>
              <a:t>Focusing properties of RF field</a:t>
            </a:r>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32</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46CEC07-8376-454C-99CB-7DED6A7D20B3}"/>
                  </a:ext>
                </a:extLst>
              </p:cNvPr>
              <p:cNvSpPr/>
              <p:nvPr/>
            </p:nvSpPr>
            <p:spPr>
              <a:xfrm>
                <a:off x="199926" y="751824"/>
                <a:ext cx="8921750" cy="6219331"/>
              </a:xfrm>
              <a:prstGeom prst="rect">
                <a:avLst/>
              </a:prstGeom>
            </p:spPr>
            <p:txBody>
              <a:bodyPr wrap="square">
                <a:spAutoFit/>
              </a:bodyPr>
              <a:lstStyle/>
              <a:p>
                <a:pPr marL="285750" marR="0" indent="-285750">
                  <a:spcBef>
                    <a:spcPts val="0"/>
                  </a:spcBef>
                  <a:spcAft>
                    <a:spcPts val="600"/>
                  </a:spcAft>
                  <a:buFont typeface="Wingdings" panose="05000000000000000000" pitchFamily="2" charset="2"/>
                  <a:buChar char="v"/>
                </a:pPr>
                <a:r>
                  <a:rPr lang="en-US" sz="1800" dirty="0">
                    <a:solidFill>
                      <a:srgbClr val="0000FF"/>
                    </a:solidFill>
                    <a:latin typeface="+mn-lt"/>
                    <a:ea typeface="Arial" panose="020B0604020202020204" pitchFamily="34" charset="0"/>
                  </a:rPr>
                  <a:t>The focusing distance </a:t>
                </a:r>
                <a:r>
                  <a:rPr lang="en-US" sz="1800" i="1" dirty="0">
                    <a:solidFill>
                      <a:srgbClr val="000000"/>
                    </a:solidFill>
                    <a:latin typeface="Times New Roman" panose="02020603050405020304" pitchFamily="18" charset="0"/>
                    <a:ea typeface="Arial" panose="020B0604020202020204" pitchFamily="34" charset="0"/>
                  </a:rPr>
                  <a:t>L</a:t>
                </a:r>
                <a:r>
                  <a:rPr lang="en-US" sz="1800" baseline="-25000" dirty="0">
                    <a:solidFill>
                      <a:srgbClr val="000000"/>
                    </a:solidFill>
                    <a:latin typeface="Times New Roman" panose="02020603050405020304" pitchFamily="18" charset="0"/>
                    <a:ea typeface="Arial" panose="020B0604020202020204" pitchFamily="34" charset="0"/>
                  </a:rPr>
                  <a:t>⊥</a:t>
                </a:r>
                <a:r>
                  <a:rPr lang="en-US" sz="1800" dirty="0">
                    <a:solidFill>
                      <a:srgbClr val="000000"/>
                    </a:solidFill>
                    <a:latin typeface="Times New Roman" panose="02020603050405020304" pitchFamily="18" charset="0"/>
                    <a:ea typeface="Arial" panose="020B0604020202020204" pitchFamily="34" charset="0"/>
                  </a:rPr>
                  <a:t> </a:t>
                </a:r>
                <a:r>
                  <a:rPr lang="en-US" sz="1800" dirty="0">
                    <a:solidFill>
                      <a:srgbClr val="0000FF"/>
                    </a:solidFill>
                    <a:latin typeface="+mn-lt"/>
                    <a:ea typeface="Arial" panose="020B0604020202020204" pitchFamily="34" charset="0"/>
                  </a:rPr>
                  <a:t>is</a:t>
                </a:r>
              </a:p>
              <a:p>
                <a:pPr marR="0">
                  <a:spcBef>
                    <a:spcPts val="0"/>
                  </a:spcBef>
                  <a:spcAft>
                    <a:spcPts val="600"/>
                  </a:spcAft>
                </a:pPr>
                <a:endParaRPr lang="en-US" sz="1800" dirty="0">
                  <a:solidFill>
                    <a:srgbClr val="0000FF"/>
                  </a:solidFill>
                  <a:effectLst/>
                  <a:latin typeface="+mn-lt"/>
                  <a:ea typeface="Arial" panose="020B0604020202020204" pitchFamily="34" charset="0"/>
                </a:endParaRPr>
              </a:p>
              <a:p>
                <a:pPr marL="0" marR="0" indent="1028700">
                  <a:spcBef>
                    <a:spcPts val="0"/>
                  </a:spcBef>
                  <a:spcAft>
                    <a:spcPts val="600"/>
                  </a:spcAft>
                </a:pPr>
                <a14:m>
                  <m:oMath xmlns:m="http://schemas.openxmlformats.org/officeDocument/2006/math">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b="0" i="1" smtClean="0">
                            <a:solidFill>
                              <a:srgbClr val="000000"/>
                            </a:solidFill>
                            <a:latin typeface="Cambria Math" panose="02040503050406030204" pitchFamily="18" charset="0"/>
                            <a:ea typeface="Arial" panose="020B0604020202020204" pitchFamily="34" charset="0"/>
                          </a:rPr>
                          <m:t>𝐿</m:t>
                        </m:r>
                      </m:e>
                      <m:sub>
                        <m:r>
                          <m:rPr>
                            <m:nor/>
                          </m:rPr>
                          <a:rPr lang="en-US" sz="1800" baseline="-25000" dirty="0">
                            <a:solidFill>
                              <a:srgbClr val="000000"/>
                            </a:solidFill>
                            <a:latin typeface="Times New Roman" panose="02020603050405020304" pitchFamily="18" charset="0"/>
                            <a:ea typeface="Arial" panose="020B0604020202020204" pitchFamily="34" charset="0"/>
                          </a:rPr>
                          <m:t>⊥</m:t>
                        </m:r>
                      </m:sub>
                    </m:sSub>
                    <m:r>
                      <a:rPr lang="en-US" sz="1800" b="0" i="1" smtClean="0">
                        <a:solidFill>
                          <a:srgbClr val="000000"/>
                        </a:solidFill>
                        <a:latin typeface="Cambria Math" panose="02040503050406030204" pitchFamily="18" charset="0"/>
                        <a:ea typeface="Arial" panose="020B0604020202020204" pitchFamily="34" charset="0"/>
                      </a:rPr>
                      <m:t>=−</m:t>
                    </m:r>
                    <m:f>
                      <m:fPr>
                        <m:ctrlPr>
                          <a:rPr lang="en-US" sz="1800" i="1">
                            <a:solidFill>
                              <a:srgbClr val="000000"/>
                            </a:solidFill>
                            <a:latin typeface="Cambria Math" panose="02040503050406030204" pitchFamily="18" charset="0"/>
                            <a:ea typeface="Arial" panose="020B0604020202020204" pitchFamily="34" charset="0"/>
                          </a:rPr>
                        </m:ctrlPr>
                      </m:fPr>
                      <m:num>
                        <m:r>
                          <a:rPr lang="en-US" sz="1800" b="0" i="1" smtClean="0">
                            <a:solidFill>
                              <a:srgbClr val="000000"/>
                            </a:solidFill>
                            <a:latin typeface="Cambria Math" panose="02040503050406030204" pitchFamily="18" charset="0"/>
                            <a:ea typeface="Arial" panose="020B0604020202020204" pitchFamily="34" charset="0"/>
                          </a:rPr>
                          <m:t>𝑟</m:t>
                        </m:r>
                      </m:num>
                      <m:den>
                        <m:r>
                          <a:rPr lang="en-US" sz="1800" b="0" i="1" smtClean="0">
                            <a:solidFill>
                              <a:srgbClr val="000000"/>
                            </a:solidFill>
                            <a:latin typeface="Cambria Math" panose="02040503050406030204" pitchFamily="18" charset="0"/>
                            <a:ea typeface="Arial" panose="020B0604020202020204" pitchFamily="34" charset="0"/>
                          </a:rPr>
                          <m:t>𝑟</m:t>
                        </m:r>
                        <m:r>
                          <a:rPr lang="en-US" sz="1800" b="0" i="1" smtClean="0">
                            <a:solidFill>
                              <a:srgbClr val="000000"/>
                            </a:solidFill>
                            <a:latin typeface="Cambria Math" panose="02040503050406030204" pitchFamily="18" charset="0"/>
                            <a:ea typeface="Arial" panose="020B0604020202020204" pitchFamily="34" charset="0"/>
                          </a:rPr>
                          <m:t>′</m:t>
                        </m:r>
                      </m:den>
                    </m:f>
                    <m:r>
                      <a:rPr lang="en-US" sz="1800" b="0" i="1" smtClean="0">
                        <a:solidFill>
                          <a:srgbClr val="000000"/>
                        </a:solidFill>
                        <a:latin typeface="Cambria Math" panose="02040503050406030204" pitchFamily="18" charset="0"/>
                        <a:ea typeface="Arial" panose="020B0604020202020204" pitchFamily="34" charset="0"/>
                      </a:rPr>
                      <m:t>=</m:t>
                    </m:r>
                    <m:f>
                      <m:fPr>
                        <m:ctrlPr>
                          <a:rPr lang="en-US" sz="1800" i="1">
                            <a:solidFill>
                              <a:srgbClr val="000000"/>
                            </a:solidFill>
                            <a:latin typeface="Cambria Math" panose="02040503050406030204" pitchFamily="18" charset="0"/>
                            <a:ea typeface="Arial" panose="020B0604020202020204" pitchFamily="34" charset="0"/>
                          </a:rPr>
                        </m:ctrlPr>
                      </m:fPr>
                      <m:num>
                        <m:r>
                          <a:rPr lang="en-US" sz="1800" b="0" i="1" smtClean="0">
                            <a:solidFill>
                              <a:srgbClr val="000000"/>
                            </a:solidFill>
                            <a:effectLst/>
                            <a:latin typeface="Cambria Math" panose="02040503050406030204" pitchFamily="18" charset="0"/>
                            <a:ea typeface="Arial" panose="020B0604020202020204" pitchFamily="34" charset="0"/>
                          </a:rPr>
                          <m:t>2</m:t>
                        </m:r>
                        <m:sSup>
                          <m:sSupPr>
                            <m:ctrlPr>
                              <a:rPr lang="en-US" sz="1800" i="1">
                                <a:solidFill>
                                  <a:srgbClr val="000000"/>
                                </a:solidFill>
                                <a:effectLst/>
                                <a:latin typeface="Cambria Math" panose="02040503050406030204" pitchFamily="18" charset="0"/>
                                <a:ea typeface="Arial" panose="020B0604020202020204" pitchFamily="34" charset="0"/>
                              </a:rPr>
                            </m:ctrlPr>
                          </m:sSupPr>
                          <m:e>
                            <m:r>
                              <a:rPr lang="en-US" sz="1800" b="0" i="1" smtClean="0">
                                <a:solidFill>
                                  <a:srgbClr val="000000"/>
                                </a:solidFill>
                                <a:effectLst/>
                                <a:latin typeface="Cambria Math" panose="02040503050406030204" pitchFamily="18" charset="0"/>
                                <a:ea typeface="Arial" panose="020B0604020202020204" pitchFamily="34" charset="0"/>
                              </a:rPr>
                              <m:t>𝛽</m:t>
                            </m:r>
                          </m:e>
                          <m:sup>
                            <m:r>
                              <a:rPr lang="en-US" sz="1800" b="0" i="1" smtClean="0">
                                <a:solidFill>
                                  <a:srgbClr val="000000"/>
                                </a:solidFill>
                                <a:effectLst/>
                                <a:latin typeface="Cambria Math" panose="02040503050406030204" pitchFamily="18" charset="0"/>
                                <a:ea typeface="Arial" panose="020B0604020202020204" pitchFamily="34" charset="0"/>
                              </a:rPr>
                              <m:t>3</m:t>
                            </m:r>
                          </m:sup>
                        </m:sSup>
                        <m:sSup>
                          <m:sSupPr>
                            <m:ctrlPr>
                              <a:rPr lang="en-US" sz="1800" i="1">
                                <a:solidFill>
                                  <a:srgbClr val="000000"/>
                                </a:solidFill>
                                <a:effectLst/>
                                <a:latin typeface="Cambria Math" panose="02040503050406030204" pitchFamily="18" charset="0"/>
                                <a:ea typeface="Arial" panose="020B0604020202020204" pitchFamily="34" charset="0"/>
                              </a:rPr>
                            </m:ctrlPr>
                          </m:sSupPr>
                          <m:e>
                            <m:r>
                              <a:rPr lang="en-US" sz="1800" b="0" i="1" smtClean="0">
                                <a:solidFill>
                                  <a:srgbClr val="000000"/>
                                </a:solidFill>
                                <a:effectLst/>
                                <a:latin typeface="Cambria Math" panose="02040503050406030204" pitchFamily="18" charset="0"/>
                                <a:ea typeface="Arial" panose="020B0604020202020204" pitchFamily="34" charset="0"/>
                              </a:rPr>
                              <m:t>𝛾</m:t>
                            </m:r>
                          </m:e>
                          <m:sup>
                            <m:r>
                              <a:rPr lang="en-US" sz="1800" b="0" i="1" smtClean="0">
                                <a:solidFill>
                                  <a:srgbClr val="000000"/>
                                </a:solidFill>
                                <a:effectLst/>
                                <a:latin typeface="Cambria Math" panose="02040503050406030204" pitchFamily="18" charset="0"/>
                                <a:ea typeface="Arial" panose="020B0604020202020204" pitchFamily="34" charset="0"/>
                              </a:rPr>
                              <m:t>3</m:t>
                            </m:r>
                          </m:sup>
                        </m:sSup>
                      </m:num>
                      <m:den>
                        <m:r>
                          <m:rPr>
                            <m:sty m:val="p"/>
                          </m:rPr>
                          <a:rPr lang="el-GR" sz="1800" i="1" smtClean="0">
                            <a:solidFill>
                              <a:srgbClr val="000000"/>
                            </a:solidFill>
                            <a:effectLst/>
                            <a:latin typeface="Cambria Math" panose="02040503050406030204" pitchFamily="18" charset="0"/>
                            <a:ea typeface="Cambria Math" panose="02040503050406030204" pitchFamily="18" charset="0"/>
                          </a:rPr>
                          <m:t>ω</m:t>
                        </m:r>
                        <m:r>
                          <a:rPr lang="en-US" sz="1800" b="0" i="1" smtClean="0">
                            <a:solidFill>
                              <a:srgbClr val="000000"/>
                            </a:solidFill>
                            <a:effectLst/>
                            <a:latin typeface="Cambria Math" panose="02040503050406030204" pitchFamily="18" charset="0"/>
                            <a:ea typeface="Cambria Math" panose="02040503050406030204" pitchFamily="18" charset="0"/>
                          </a:rPr>
                          <m:t>/</m:t>
                        </m:r>
                        <m:r>
                          <a:rPr lang="en-US" sz="1800" b="0" i="1" smtClean="0">
                            <a:solidFill>
                              <a:srgbClr val="000000"/>
                            </a:solidFill>
                            <a:effectLst/>
                            <a:latin typeface="Cambria Math" panose="02040503050406030204" pitchFamily="18" charset="0"/>
                            <a:ea typeface="Cambria Math" panose="02040503050406030204" pitchFamily="18" charset="0"/>
                          </a:rPr>
                          <m:t>𝑐</m:t>
                        </m:r>
                      </m:den>
                    </m:f>
                    <m:f>
                      <m:fPr>
                        <m:ctrlPr>
                          <a:rPr lang="en-US" sz="1800" i="1">
                            <a:solidFill>
                              <a:srgbClr val="000000"/>
                            </a:solidFill>
                            <a:latin typeface="Cambria Math" panose="02040503050406030204" pitchFamily="18" charset="0"/>
                            <a:ea typeface="Arial" panose="020B0604020202020204" pitchFamily="34" charset="0"/>
                          </a:rPr>
                        </m:ctrlPr>
                      </m:fPr>
                      <m:num>
                        <m:sSub>
                          <m:sSubPr>
                            <m:ctrlPr>
                              <a:rPr lang="en-US" sz="1800" i="1">
                                <a:solidFill>
                                  <a:srgbClr val="000000"/>
                                </a:solidFill>
                                <a:effectLst/>
                                <a:latin typeface="Cambria Math" panose="02040503050406030204" pitchFamily="18" charset="0"/>
                                <a:ea typeface="Arial" panose="020B0604020202020204" pitchFamily="34" charset="0"/>
                              </a:rPr>
                            </m:ctrlPr>
                          </m:sSubPr>
                          <m:e>
                            <m:r>
                              <a:rPr lang="en-US" sz="1800" b="0" i="1" smtClean="0">
                                <a:solidFill>
                                  <a:srgbClr val="000000"/>
                                </a:solidFill>
                                <a:effectLst/>
                                <a:latin typeface="Cambria Math" panose="02040503050406030204" pitchFamily="18" charset="0"/>
                                <a:ea typeface="Arial" panose="020B0604020202020204" pitchFamily="34" charset="0"/>
                              </a:rPr>
                              <m:t>𝑚</m:t>
                            </m:r>
                          </m:e>
                          <m:sub>
                            <m:r>
                              <a:rPr lang="en-US" sz="1800" b="0" i="1" smtClean="0">
                                <a:solidFill>
                                  <a:srgbClr val="000000"/>
                                </a:solidFill>
                                <a:effectLst/>
                                <a:latin typeface="Cambria Math" panose="02040503050406030204" pitchFamily="18" charset="0"/>
                                <a:ea typeface="Arial" panose="020B0604020202020204" pitchFamily="34" charset="0"/>
                              </a:rPr>
                              <m:t>𝑜</m:t>
                            </m:r>
                          </m:sub>
                        </m:sSub>
                        <m:sSup>
                          <m:sSupPr>
                            <m:ctrlPr>
                              <a:rPr lang="en-US" sz="1800" i="1">
                                <a:solidFill>
                                  <a:srgbClr val="000000"/>
                                </a:solidFill>
                                <a:effectLst/>
                                <a:latin typeface="Cambria Math" panose="02040503050406030204" pitchFamily="18" charset="0"/>
                                <a:ea typeface="Arial" panose="020B0604020202020204" pitchFamily="34" charset="0"/>
                              </a:rPr>
                            </m:ctrlPr>
                          </m:sSupPr>
                          <m:e>
                            <m:r>
                              <a:rPr lang="en-US" sz="1800" b="0" i="1" smtClean="0">
                                <a:solidFill>
                                  <a:srgbClr val="000000"/>
                                </a:solidFill>
                                <a:effectLst/>
                                <a:latin typeface="Cambria Math" panose="02040503050406030204" pitchFamily="18" charset="0"/>
                                <a:ea typeface="Arial" panose="020B0604020202020204" pitchFamily="34" charset="0"/>
                              </a:rPr>
                              <m:t>𝑐</m:t>
                            </m:r>
                          </m:e>
                          <m:sup>
                            <m:r>
                              <a:rPr lang="en-US" sz="1800" b="0" i="1" smtClean="0">
                                <a:solidFill>
                                  <a:srgbClr val="000000"/>
                                </a:solidFill>
                                <a:effectLst/>
                                <a:latin typeface="Cambria Math" panose="02040503050406030204" pitchFamily="18" charset="0"/>
                                <a:ea typeface="Arial" panose="020B0604020202020204" pitchFamily="34" charset="0"/>
                              </a:rPr>
                              <m:t>2</m:t>
                            </m:r>
                          </m:sup>
                        </m:sSup>
                      </m:num>
                      <m:den>
                        <m:sSub>
                          <m:sSubPr>
                            <m:ctrlPr>
                              <a:rPr lang="en-US" sz="1800" i="1">
                                <a:solidFill>
                                  <a:srgbClr val="000000"/>
                                </a:solidFill>
                                <a:effectLst/>
                                <a:latin typeface="Cambria Math" panose="02040503050406030204" pitchFamily="18" charset="0"/>
                                <a:ea typeface="Arial" panose="020B0604020202020204" pitchFamily="34" charset="0"/>
                              </a:rPr>
                            </m:ctrlPr>
                          </m:sSubPr>
                          <m:e>
                            <m:r>
                              <a:rPr lang="en-US" sz="1800" b="0" i="1" smtClean="0">
                                <a:solidFill>
                                  <a:srgbClr val="000000"/>
                                </a:solidFill>
                                <a:effectLst/>
                                <a:latin typeface="Cambria Math" panose="02040503050406030204" pitchFamily="18" charset="0"/>
                                <a:ea typeface="Arial" panose="020B0604020202020204" pitchFamily="34" charset="0"/>
                              </a:rPr>
                              <m:t>𝑉</m:t>
                            </m:r>
                          </m:e>
                          <m:sub>
                            <m:r>
                              <a:rPr lang="en-US" sz="1800" b="0" i="1" smtClean="0">
                                <a:solidFill>
                                  <a:srgbClr val="000000"/>
                                </a:solidFill>
                                <a:effectLst/>
                                <a:latin typeface="Cambria Math" panose="02040503050406030204" pitchFamily="18" charset="0"/>
                                <a:ea typeface="Arial" panose="020B0604020202020204" pitchFamily="34" charset="0"/>
                              </a:rPr>
                              <m:t>𝑚𝑎𝑥</m:t>
                            </m:r>
                          </m:sub>
                        </m:sSub>
                        <m:r>
                          <a:rPr lang="en-US" sz="1800" b="0" i="1" smtClean="0">
                            <a:solidFill>
                              <a:srgbClr val="000000"/>
                            </a:solidFill>
                            <a:effectLst/>
                            <a:latin typeface="Cambria Math" panose="02040503050406030204" pitchFamily="18" charset="0"/>
                            <a:ea typeface="Arial" panose="020B0604020202020204" pitchFamily="34" charset="0"/>
                          </a:rPr>
                          <m:t>(0)∙</m:t>
                        </m:r>
                        <m:r>
                          <a:rPr lang="en-US" sz="1800" b="0" i="1" smtClean="0">
                            <a:solidFill>
                              <a:srgbClr val="000000"/>
                            </a:solidFill>
                            <a:effectLst/>
                            <a:latin typeface="Cambria Math" panose="02040503050406030204" pitchFamily="18" charset="0"/>
                            <a:ea typeface="Arial" panose="020B0604020202020204" pitchFamily="34" charset="0"/>
                          </a:rPr>
                          <m:t>𝑠𝑖𝑛</m:t>
                        </m:r>
                        <m:r>
                          <a:rPr lang="en-US" sz="1800" b="0" i="1" smtClean="0">
                            <a:solidFill>
                              <a:srgbClr val="000000"/>
                            </a:solidFill>
                            <a:effectLst/>
                            <a:latin typeface="Cambria Math" panose="02040503050406030204" pitchFamily="18" charset="0"/>
                            <a:ea typeface="Arial" panose="020B0604020202020204" pitchFamily="34" charset="0"/>
                          </a:rPr>
                          <m:t>𝜙</m:t>
                        </m:r>
                      </m:den>
                    </m:f>
                  </m:oMath>
                </a14:m>
                <a:r>
                  <a:rPr lang="en-US" sz="1800" b="1" dirty="0">
                    <a:solidFill>
                      <a:srgbClr val="000000"/>
                    </a:solidFill>
                    <a:latin typeface="Times New Roman" panose="02020603050405020304" pitchFamily="18" charset="0"/>
                    <a:ea typeface="Arial" panose="020B0604020202020204" pitchFamily="34" charset="0"/>
                  </a:rPr>
                  <a:t>   </a:t>
                </a:r>
                <a:endParaRPr lang="en-US" sz="1800" b="1" dirty="0">
                  <a:solidFill>
                    <a:srgbClr val="000000"/>
                  </a:solidFill>
                  <a:effectLst/>
                  <a:latin typeface="Times New Roman" panose="02020603050405020304" pitchFamily="18" charset="0"/>
                  <a:ea typeface="Arial" panose="020B0604020202020204" pitchFamily="34" charset="0"/>
                </a:endParaRPr>
              </a:p>
              <a:p>
                <a:pPr marL="342900" indent="-342900">
                  <a:spcBef>
                    <a:spcPts val="0"/>
                  </a:spcBef>
                  <a:spcAft>
                    <a:spcPts val="600"/>
                  </a:spcAft>
                  <a:buFont typeface="Arial" panose="020B0604020202020204" pitchFamily="34" charset="0"/>
                  <a:buChar char="•"/>
                </a:pPr>
                <a:endParaRPr lang="en-US" sz="2000" dirty="0">
                  <a:solidFill>
                    <a:srgbClr val="FF0000"/>
                  </a:solidFill>
                </a:endParaRPr>
              </a:p>
              <a:p>
                <a:pPr marL="342900" indent="-342900">
                  <a:spcBef>
                    <a:spcPts val="0"/>
                  </a:spcBef>
                  <a:spcAft>
                    <a:spcPts val="600"/>
                  </a:spcAft>
                  <a:buFont typeface="Arial" panose="020B0604020202020204" pitchFamily="34" charset="0"/>
                  <a:buChar char="•"/>
                </a:pPr>
                <a:r>
                  <a:rPr lang="en-US" sz="1900" dirty="0">
                    <a:solidFill>
                      <a:srgbClr val="FF0000"/>
                    </a:solidFill>
                  </a:rPr>
                  <a:t>Focusing distance </a:t>
                </a:r>
                <a:r>
                  <a:rPr lang="en-US" sz="1900" i="1" dirty="0">
                    <a:solidFill>
                      <a:srgbClr val="FF0000"/>
                    </a:solidFill>
                  </a:rPr>
                  <a:t>L</a:t>
                </a:r>
                <a:r>
                  <a:rPr lang="en-US" sz="1900" baseline="-25000" dirty="0">
                    <a:solidFill>
                      <a:srgbClr val="000000"/>
                    </a:solidFill>
                    <a:latin typeface="Times New Roman" panose="02020603050405020304" pitchFamily="18" charset="0"/>
                    <a:ea typeface="Arial" panose="020B0604020202020204" pitchFamily="34" charset="0"/>
                  </a:rPr>
                  <a:t> </a:t>
                </a:r>
                <a:r>
                  <a:rPr lang="en-US" sz="1900" baseline="-25000" dirty="0">
                    <a:solidFill>
                      <a:srgbClr val="FF0000"/>
                    </a:solidFill>
                    <a:latin typeface="Times New Roman" panose="02020603050405020304" pitchFamily="18" charset="0"/>
                    <a:ea typeface="Arial" panose="020B0604020202020204" pitchFamily="34" charset="0"/>
                  </a:rPr>
                  <a:t>⊥</a:t>
                </a:r>
                <a:r>
                  <a:rPr lang="en-US" sz="1900" i="1" baseline="-25000" dirty="0">
                    <a:solidFill>
                      <a:srgbClr val="FF0000"/>
                    </a:solidFill>
                  </a:rPr>
                  <a:t>  </a:t>
                </a:r>
                <a:r>
                  <a:rPr lang="en-US" sz="1900" dirty="0">
                    <a:solidFill>
                      <a:srgbClr val="FF0000"/>
                    </a:solidFill>
                  </a:rPr>
                  <a:t>is inversed proportional to the RF frequency and proportional to </a:t>
                </a:r>
                <a14:m>
                  <m:oMath xmlns:m="http://schemas.openxmlformats.org/officeDocument/2006/math">
                    <m:sSup>
                      <m:sSupPr>
                        <m:ctrlPr>
                          <a:rPr lang="en-US" sz="1900" i="1">
                            <a:solidFill>
                              <a:srgbClr val="FF0000"/>
                            </a:solidFill>
                            <a:latin typeface="Cambria Math" panose="02040503050406030204" pitchFamily="18" charset="0"/>
                          </a:rPr>
                        </m:ctrlPr>
                      </m:sSupPr>
                      <m:e>
                        <m:r>
                          <a:rPr lang="en-US" sz="1900" b="0" i="1">
                            <a:solidFill>
                              <a:srgbClr val="FF0000"/>
                            </a:solidFill>
                            <a:latin typeface="Cambria Math" panose="02040503050406030204" pitchFamily="18" charset="0"/>
                          </a:rPr>
                          <m:t>𝛽</m:t>
                        </m:r>
                      </m:e>
                      <m:sup>
                        <m:r>
                          <a:rPr lang="en-US" sz="1900" b="0" i="1">
                            <a:solidFill>
                              <a:srgbClr val="FF0000"/>
                            </a:solidFill>
                            <a:latin typeface="Cambria Math" panose="02040503050406030204" pitchFamily="18" charset="0"/>
                          </a:rPr>
                          <m:t>3</m:t>
                        </m:r>
                      </m:sup>
                    </m:sSup>
                  </m:oMath>
                </a14:m>
                <a:r>
                  <a:rPr lang="en-US" sz="1900" dirty="0">
                    <a:solidFill>
                      <a:srgbClr val="FF0000"/>
                    </a:solidFill>
                  </a:rPr>
                  <a:t> . Because of this, at low energies the cavity provides strong defocusing (</a:t>
                </a:r>
                <a14:m>
                  <m:oMath xmlns:m="http://schemas.openxmlformats.org/officeDocument/2006/math">
                    <m:r>
                      <a:rPr lang="en-US" sz="1900" i="1">
                        <a:solidFill>
                          <a:srgbClr val="FF0000"/>
                        </a:solidFill>
                        <a:latin typeface="Cambria Math" panose="02040503050406030204" pitchFamily="18" charset="0"/>
                      </a:rPr>
                      <m:t>𝜙</m:t>
                    </m:r>
                    <m:r>
                      <a:rPr lang="en-US" sz="1900" i="1">
                        <a:solidFill>
                          <a:srgbClr val="FF0000"/>
                        </a:solidFill>
                        <a:latin typeface="Cambria Math" panose="02040503050406030204" pitchFamily="18" charset="0"/>
                      </a:rPr>
                      <m:t>&lt;0</m:t>
                    </m:r>
                  </m:oMath>
                </a14:m>
                <a:r>
                  <a:rPr lang="en-US" sz="1900" dirty="0">
                    <a:solidFill>
                      <a:srgbClr val="FF0000"/>
                    </a:solidFill>
                  </a:rPr>
                  <a:t>!), and this defocusing should be compensated by external magnetic focusing system. </a:t>
                </a:r>
              </a:p>
              <a:p>
                <a:pPr marL="342900" indent="-342900">
                  <a:spcBef>
                    <a:spcPts val="0"/>
                  </a:spcBef>
                  <a:spcAft>
                    <a:spcPts val="600"/>
                  </a:spcAft>
                  <a:buFont typeface="Arial" panose="020B0604020202020204" pitchFamily="34" charset="0"/>
                  <a:buChar char="•"/>
                </a:pPr>
                <a:r>
                  <a:rPr lang="en-US" sz="1900" dirty="0">
                    <a:solidFill>
                      <a:srgbClr val="FF0000"/>
                    </a:solidFill>
                  </a:rPr>
                  <a:t>To mitigate this defocusing, one should use lower RF frequency </a:t>
                </a:r>
                <a:r>
                  <a:rPr lang="el-GR" sz="1900" i="1" dirty="0">
                    <a:solidFill>
                      <a:srgbClr val="FF0000"/>
                    </a:solidFill>
                    <a:latin typeface="Cambria Math" panose="02040503050406030204" pitchFamily="18" charset="0"/>
                    <a:ea typeface="Cambria Math" panose="02040503050406030204" pitchFamily="18" charset="0"/>
                  </a:rPr>
                  <a:t>ω</a:t>
                </a:r>
                <a:r>
                  <a:rPr lang="en-US" sz="1900" dirty="0">
                    <a:solidFill>
                      <a:srgbClr val="FF0000"/>
                    </a:solidFill>
                    <a:latin typeface="Cambria Math" panose="02040503050406030204" pitchFamily="18" charset="0"/>
                    <a:ea typeface="Cambria Math" panose="02040503050406030204" pitchFamily="18" charset="0"/>
                  </a:rPr>
                  <a:t> </a:t>
                </a:r>
                <a:r>
                  <a:rPr lang="en-US" sz="1900" dirty="0">
                    <a:solidFill>
                      <a:srgbClr val="FF0000"/>
                    </a:solidFill>
                  </a:rPr>
                  <a:t>in low energy parts of the </a:t>
                </a:r>
                <a:r>
                  <a:rPr lang="en-US" sz="1900" dirty="0" err="1">
                    <a:solidFill>
                      <a:srgbClr val="FF0000"/>
                    </a:solidFill>
                  </a:rPr>
                  <a:t>linac</a:t>
                </a:r>
                <a:r>
                  <a:rPr lang="en-US" sz="1900" dirty="0">
                    <a:solidFill>
                      <a:srgbClr val="FF0000"/>
                    </a:solidFill>
                  </a:rPr>
                  <a:t> (</a:t>
                </a:r>
                <a:r>
                  <a:rPr lang="en-US" sz="1900" i="1" dirty="0">
                    <a:solidFill>
                      <a:schemeClr val="accent6">
                        <a:lumMod val="50000"/>
                      </a:schemeClr>
                    </a:solidFill>
                    <a:latin typeface="Times New Roman" panose="02020603050405020304" pitchFamily="18" charset="0"/>
                    <a:cs typeface="Times New Roman" panose="02020603050405020304" pitchFamily="18" charset="0"/>
                  </a:rPr>
                  <a:t>L</a:t>
                </a:r>
                <a:r>
                  <a:rPr lang="en-US" sz="1900" baseline="-25000" dirty="0">
                    <a:solidFill>
                      <a:srgbClr val="000000"/>
                    </a:solidFill>
                    <a:latin typeface="Times New Roman" panose="02020603050405020304" pitchFamily="18" charset="0"/>
                    <a:ea typeface="Arial" panose="020B0604020202020204" pitchFamily="34" charset="0"/>
                  </a:rPr>
                  <a:t> ⊥</a:t>
                </a:r>
                <a:r>
                  <a:rPr lang="en-US" sz="1900"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sz="1900" i="1" dirty="0">
                    <a:solidFill>
                      <a:schemeClr val="accent6">
                        <a:lumMod val="50000"/>
                      </a:schemeClr>
                    </a:solidFill>
                    <a:latin typeface="Times New Roman" panose="02020603050405020304" pitchFamily="18" charset="0"/>
                    <a:cs typeface="Times New Roman" panose="02020603050405020304" pitchFamily="18" charset="0"/>
                  </a:rPr>
                  <a:t>~1/</a:t>
                </a:r>
                <a:r>
                  <a:rPr lang="el-GR" sz="19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ω</a:t>
                </a:r>
                <a:r>
                  <a:rPr lang="en-US" sz="1900" dirty="0">
                    <a:solidFill>
                      <a:srgbClr val="FF0000"/>
                    </a:solidFill>
                  </a:rPr>
                  <a:t>).</a:t>
                </a:r>
              </a:p>
              <a:p>
                <a:pPr marL="342900" indent="-342900">
                  <a:buFont typeface="Wingdings" panose="05000000000000000000" pitchFamily="2" charset="2"/>
                  <a:buChar char="v"/>
                </a:pPr>
                <a:r>
                  <a:rPr lang="en-US" sz="1900" dirty="0">
                    <a:solidFill>
                      <a:srgbClr val="0000FF"/>
                    </a:solidFill>
                  </a:rPr>
                  <a:t>For an ultra-relativistic particle in this case one has:</a:t>
                </a:r>
              </a:p>
              <a:p>
                <a:r>
                  <a:rPr lang="en-US" sz="2000" dirty="0">
                    <a:solidFill>
                      <a:schemeClr val="accent6">
                        <a:lumMod val="50000"/>
                      </a:schemeClr>
                    </a:solidFill>
                  </a:rPr>
                  <a:t>                         </a:t>
                </a:r>
                <a14:m>
                  <m:oMath xmlns:m="http://schemas.openxmlformats.org/officeDocument/2006/math">
                    <m:r>
                      <a:rPr lang="en-US" sz="2000" b="0" i="1" smtClean="0">
                        <a:solidFill>
                          <a:schemeClr val="accent6">
                            <a:lumMod val="50000"/>
                          </a:schemeClr>
                        </a:solidFill>
                        <a:latin typeface="Cambria Math" panose="02040503050406030204" pitchFamily="18" charset="0"/>
                      </a:rPr>
                      <m:t>𝑅𝑒</m:t>
                    </m:r>
                    <m:r>
                      <a:rPr lang="en-US" sz="2000" b="0" i="1" smtClean="0">
                        <a:solidFill>
                          <a:schemeClr val="accent6">
                            <a:lumMod val="50000"/>
                          </a:schemeClr>
                        </a:solidFill>
                        <a:latin typeface="Cambria Math" panose="02040503050406030204" pitchFamily="18" charset="0"/>
                      </a:rPr>
                      <m:t>𝛥</m:t>
                    </m:r>
                    <m:sSub>
                      <m:sSubPr>
                        <m:ctrlPr>
                          <a:rPr lang="en-US" sz="2000" i="1">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𝑝</m:t>
                        </m:r>
                      </m:e>
                      <m:sub>
                        <m:r>
                          <a:rPr lang="en-US" sz="2000" b="0" i="1" smtClean="0">
                            <a:solidFill>
                              <a:schemeClr val="accent6">
                                <a:lumMod val="50000"/>
                              </a:schemeClr>
                            </a:solidFill>
                            <a:latin typeface="Cambria Math" panose="02040503050406030204" pitchFamily="18" charset="0"/>
                          </a:rPr>
                          <m:t>⊥</m:t>
                        </m:r>
                      </m:sub>
                    </m:sSub>
                    <m:r>
                      <a:rPr lang="en-US" sz="2000" b="0" i="1" smtClean="0">
                        <a:solidFill>
                          <a:schemeClr val="accent6">
                            <a:lumMod val="50000"/>
                          </a:schemeClr>
                        </a:solidFill>
                        <a:latin typeface="Cambria Math" panose="02040503050406030204" pitchFamily="18" charset="0"/>
                      </a:rPr>
                      <m:t>=−</m:t>
                    </m:r>
                    <m:f>
                      <m:fPr>
                        <m:ctrlPr>
                          <a:rPr lang="en-US" sz="2000" i="1">
                            <a:solidFill>
                              <a:schemeClr val="accent6">
                                <a:lumMod val="50000"/>
                              </a:schemeClr>
                            </a:solidFill>
                            <a:latin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rPr>
                          <m:t>𝑒</m:t>
                        </m:r>
                      </m:num>
                      <m:den>
                        <m:r>
                          <a:rPr lang="en-US" sz="2000" b="0" i="1" smtClean="0">
                            <a:solidFill>
                              <a:schemeClr val="accent6">
                                <a:lumMod val="50000"/>
                              </a:schemeClr>
                            </a:solidFill>
                            <a:latin typeface="Cambria Math" panose="02040503050406030204" pitchFamily="18" charset="0"/>
                          </a:rPr>
                          <m:t>𝜔</m:t>
                        </m:r>
                      </m:den>
                    </m:f>
                    <m:nary>
                      <m:naryPr>
                        <m:chr m:val="∑"/>
                        <m:limLoc m:val="subSup"/>
                        <m:ctrlPr>
                          <a:rPr lang="en-US" sz="2000" i="1">
                            <a:solidFill>
                              <a:schemeClr val="accent6">
                                <a:lumMod val="50000"/>
                              </a:schemeClr>
                            </a:solidFill>
                            <a:latin typeface="Cambria Math" panose="02040503050406030204" pitchFamily="18" charset="0"/>
                          </a:rPr>
                        </m:ctrlPr>
                      </m:naryPr>
                      <m:sub>
                        <m:r>
                          <a:rPr lang="en-US" sz="2000" b="0" i="1" smtClean="0">
                            <a:solidFill>
                              <a:schemeClr val="accent6">
                                <a:lumMod val="50000"/>
                              </a:schemeClr>
                            </a:solidFill>
                            <a:latin typeface="Cambria Math" panose="02040503050406030204" pitchFamily="18" charset="0"/>
                          </a:rPr>
                          <m:t>𝑚</m:t>
                        </m:r>
                        <m:r>
                          <a:rPr lang="en-US" sz="2000" b="0" i="1" smtClean="0">
                            <a:solidFill>
                              <a:schemeClr val="accent6">
                                <a:lumMod val="50000"/>
                              </a:schemeClr>
                            </a:solidFill>
                            <a:latin typeface="Cambria Math" panose="02040503050406030204" pitchFamily="18" charset="0"/>
                          </a:rPr>
                          <m:t>=−∞</m:t>
                        </m:r>
                      </m:sub>
                      <m:sup>
                        <m:r>
                          <a:rPr lang="en-US" sz="2000" b="0" i="1" smtClean="0">
                            <a:solidFill>
                              <a:schemeClr val="accent6">
                                <a:lumMod val="50000"/>
                              </a:schemeClr>
                            </a:solidFill>
                            <a:latin typeface="Cambria Math" panose="02040503050406030204" pitchFamily="18" charset="0"/>
                          </a:rPr>
                          <m:t>∞</m:t>
                        </m:r>
                      </m:sup>
                      <m:e>
                        <m:sSub>
                          <m:sSubPr>
                            <m:ctrlPr>
                              <a:rPr lang="en-US" sz="2000" i="1">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m:t>
                            </m:r>
                            <m:r>
                              <a:rPr lang="en-US" sz="2000" b="0" i="1" smtClean="0">
                                <a:solidFill>
                                  <a:schemeClr val="accent6">
                                    <a:lumMod val="50000"/>
                                  </a:schemeClr>
                                </a:solidFill>
                                <a:latin typeface="Cambria Math" panose="02040503050406030204" pitchFamily="18" charset="0"/>
                              </a:rPr>
                              <m:t>𝐸</m:t>
                            </m:r>
                          </m:e>
                          <m:sub>
                            <m:r>
                              <a:rPr lang="en-US" sz="2000" b="0" i="1" smtClean="0">
                                <a:solidFill>
                                  <a:schemeClr val="accent6">
                                    <a:lumMod val="50000"/>
                                  </a:schemeClr>
                                </a:solidFill>
                                <a:latin typeface="Cambria Math" panose="02040503050406030204" pitchFamily="18" charset="0"/>
                              </a:rPr>
                              <m:t>𝑚</m:t>
                            </m:r>
                            <m:r>
                              <a:rPr lang="en-US" sz="2000" b="0" i="1" smtClean="0">
                                <a:solidFill>
                                  <a:schemeClr val="accent6">
                                    <a:lumMod val="50000"/>
                                  </a:schemeClr>
                                </a:solidFill>
                                <a:latin typeface="Cambria Math" panose="02040503050406030204" pitchFamily="18" charset="0"/>
                              </a:rPr>
                              <m:t>,</m:t>
                            </m:r>
                            <m:r>
                              <a:rPr lang="en-US" sz="2000" b="0" i="1" smtClean="0">
                                <a:solidFill>
                                  <a:schemeClr val="accent6">
                                    <a:lumMod val="50000"/>
                                  </a:schemeClr>
                                </a:solidFill>
                                <a:latin typeface="Cambria Math" panose="02040503050406030204" pitchFamily="18" charset="0"/>
                              </a:rPr>
                              <m:t>𝑧</m:t>
                            </m:r>
                          </m:sub>
                        </m:sSub>
                        <m:d>
                          <m:dPr>
                            <m:ctrlPr>
                              <a:rPr lang="en-US" sz="2000" i="1">
                                <a:solidFill>
                                  <a:schemeClr val="accent6">
                                    <a:lumMod val="50000"/>
                                  </a:schemeClr>
                                </a:solidFill>
                                <a:latin typeface="Cambria Math" panose="02040503050406030204" pitchFamily="18" charset="0"/>
                              </a:rPr>
                            </m:ctrlPr>
                          </m:dPr>
                          <m:e>
                            <m:r>
                              <a:rPr lang="en-US" sz="2000" b="0" i="1" smtClean="0">
                                <a:solidFill>
                                  <a:schemeClr val="accent6">
                                    <a:lumMod val="50000"/>
                                  </a:schemeClr>
                                </a:solidFill>
                                <a:latin typeface="Cambria Math" panose="02040503050406030204" pitchFamily="18" charset="0"/>
                              </a:rPr>
                              <m:t>𝑘</m:t>
                            </m:r>
                          </m:e>
                        </m:d>
                      </m:e>
                    </m:nary>
                    <m:r>
                      <a:rPr lang="en-US" sz="2000" b="0" i="1" smtClean="0">
                        <a:solidFill>
                          <a:schemeClr val="accent6">
                            <a:lumMod val="50000"/>
                          </a:schemeClr>
                        </a:solidFill>
                        <a:latin typeface="Cambria Math" panose="02040503050406030204" pitchFamily="18" charset="0"/>
                      </a:rPr>
                      <m:t>|∙</m:t>
                    </m:r>
                    <m:r>
                      <a:rPr lang="en-US" sz="2000" b="0" i="1" smtClean="0">
                        <a:solidFill>
                          <a:schemeClr val="accent6">
                            <a:lumMod val="50000"/>
                          </a:schemeClr>
                        </a:solidFill>
                        <a:latin typeface="Cambria Math" panose="02040503050406030204" pitchFamily="18" charset="0"/>
                      </a:rPr>
                      <m:t>𝑚</m:t>
                    </m:r>
                    <m:sSup>
                      <m:sSupPr>
                        <m:ctrlPr>
                          <a:rPr lang="en-US" sz="2000" i="1">
                            <a:solidFill>
                              <a:schemeClr val="accent6">
                                <a:lumMod val="50000"/>
                              </a:schemeClr>
                            </a:solidFill>
                            <a:latin typeface="Cambria Math" panose="02040503050406030204" pitchFamily="18" charset="0"/>
                          </a:rPr>
                        </m:ctrlPr>
                      </m:sSupPr>
                      <m:e>
                        <m:r>
                          <a:rPr lang="en-US" sz="2000" b="0" i="1" smtClean="0">
                            <a:solidFill>
                              <a:schemeClr val="accent6">
                                <a:lumMod val="50000"/>
                              </a:schemeClr>
                            </a:solidFill>
                            <a:latin typeface="Cambria Math" panose="02040503050406030204" pitchFamily="18" charset="0"/>
                          </a:rPr>
                          <m:t>𝑟</m:t>
                        </m:r>
                      </m:e>
                      <m:sup>
                        <m:r>
                          <a:rPr lang="en-US" sz="2000" b="0" i="1" smtClean="0">
                            <a:solidFill>
                              <a:schemeClr val="accent6">
                                <a:lumMod val="50000"/>
                              </a:schemeClr>
                            </a:solidFill>
                            <a:latin typeface="Cambria Math" panose="02040503050406030204" pitchFamily="18" charset="0"/>
                          </a:rPr>
                          <m:t>𝑚</m:t>
                        </m:r>
                        <m:r>
                          <a:rPr lang="en-US" sz="2000" b="0" i="1" smtClean="0">
                            <a:solidFill>
                              <a:schemeClr val="accent6">
                                <a:lumMod val="50000"/>
                              </a:schemeClr>
                            </a:solidFill>
                            <a:latin typeface="Cambria Math" panose="02040503050406030204" pitchFamily="18" charset="0"/>
                          </a:rPr>
                          <m:t>−1</m:t>
                        </m:r>
                      </m:sup>
                    </m:sSup>
                    <m:r>
                      <a:rPr lang="en-US" sz="2000" b="0" i="1" smtClean="0">
                        <a:solidFill>
                          <a:schemeClr val="accent6">
                            <a:lumMod val="50000"/>
                          </a:schemeClr>
                        </a:solidFill>
                        <a:latin typeface="Cambria Math" panose="02040503050406030204" pitchFamily="18" charset="0"/>
                      </a:rPr>
                      <m:t>∙</m:t>
                    </m:r>
                    <m:r>
                      <a:rPr lang="en-US" sz="2000" b="0" i="1" smtClean="0">
                        <a:solidFill>
                          <a:schemeClr val="accent6">
                            <a:lumMod val="50000"/>
                          </a:schemeClr>
                        </a:solidFill>
                        <a:latin typeface="Cambria Math" panose="02040503050406030204" pitchFamily="18" charset="0"/>
                      </a:rPr>
                      <m:t>𝑠𝑖𝑛</m:t>
                    </m:r>
                    <m:r>
                      <a:rPr lang="en-US" sz="2000" b="0" i="1" smtClean="0">
                        <a:solidFill>
                          <a:schemeClr val="accent6">
                            <a:lumMod val="50000"/>
                          </a:schemeClr>
                        </a:solidFill>
                        <a:latin typeface="Cambria Math" panose="02040503050406030204" pitchFamily="18" charset="0"/>
                      </a:rPr>
                      <m:t>𝜙</m:t>
                    </m:r>
                    <m:r>
                      <a:rPr lang="en-US" sz="2000" b="0" i="1" smtClean="0">
                        <a:solidFill>
                          <a:schemeClr val="accent6">
                            <a:lumMod val="50000"/>
                          </a:schemeClr>
                        </a:solidFill>
                        <a:latin typeface="Cambria Math" panose="02040503050406030204" pitchFamily="18" charset="0"/>
                      </a:rPr>
                      <m:t> </m:t>
                    </m:r>
                  </m:oMath>
                </a14:m>
                <a:r>
                  <a:rPr lang="en-US" sz="2000" dirty="0">
                    <a:solidFill>
                      <a:schemeClr val="accent6">
                        <a:lumMod val="50000"/>
                      </a:schemeClr>
                    </a:solidFill>
                  </a:rPr>
                  <a:t>                        </a:t>
                </a:r>
              </a:p>
              <a:p>
                <a:r>
                  <a:rPr lang="en-US" sz="1900" dirty="0">
                    <a:solidFill>
                      <a:srgbClr val="0000FF"/>
                    </a:solidFill>
                  </a:rPr>
                  <a:t>and in the case of perfect azimuthal symmetry of the field </a:t>
                </a:r>
                <a14:m>
                  <m:oMath xmlns:m="http://schemas.openxmlformats.org/officeDocument/2006/math">
                    <m:r>
                      <a:rPr lang="en-US" sz="1900" b="0" i="1" smtClean="0">
                        <a:solidFill>
                          <a:srgbClr val="0000FF"/>
                        </a:solidFill>
                        <a:latin typeface="Cambria Math" panose="02040503050406030204" pitchFamily="18" charset="0"/>
                      </a:rPr>
                      <m:t>𝛥</m:t>
                    </m:r>
                    <m:sSub>
                      <m:sSubPr>
                        <m:ctrlPr>
                          <a:rPr lang="en-US" sz="1900" i="1">
                            <a:solidFill>
                              <a:srgbClr val="0000FF"/>
                            </a:solidFill>
                            <a:latin typeface="Cambria Math" panose="02040503050406030204" pitchFamily="18" charset="0"/>
                          </a:rPr>
                        </m:ctrlPr>
                      </m:sSubPr>
                      <m:e>
                        <m:r>
                          <a:rPr lang="en-US" sz="1900" b="0" i="1" smtClean="0">
                            <a:solidFill>
                              <a:srgbClr val="0000FF"/>
                            </a:solidFill>
                            <a:latin typeface="Cambria Math" panose="02040503050406030204" pitchFamily="18" charset="0"/>
                          </a:rPr>
                          <m:t>𝑝</m:t>
                        </m:r>
                      </m:e>
                      <m:sub>
                        <m:r>
                          <a:rPr lang="en-US" sz="1900" b="0" i="1" smtClean="0">
                            <a:solidFill>
                              <a:srgbClr val="0000FF"/>
                            </a:solidFill>
                            <a:latin typeface="Cambria Math" panose="02040503050406030204" pitchFamily="18" charset="0"/>
                          </a:rPr>
                          <m:t>⊥</m:t>
                        </m:r>
                      </m:sub>
                    </m:sSub>
                    <m:r>
                      <a:rPr lang="en-US" sz="1900" b="0" i="1" smtClean="0">
                        <a:solidFill>
                          <a:srgbClr val="0000FF"/>
                        </a:solidFill>
                        <a:latin typeface="Cambria Math" panose="02040503050406030204" pitchFamily="18" charset="0"/>
                      </a:rPr>
                      <m:t>=0.</m:t>
                    </m:r>
                  </m:oMath>
                </a14:m>
                <a:r>
                  <a:rPr lang="en-US" sz="1900" dirty="0">
                    <a:solidFill>
                      <a:srgbClr val="0000FF"/>
                    </a:solidFill>
                  </a:rPr>
                  <a:t>  However, the RF field provides transverse momentum change for ultra-relativistic particle, i.e., focusing. The reason is that the particle transverse coordinate changes during acceleration because of the initial trajectory angle and influence of the RF field. </a:t>
                </a:r>
              </a:p>
              <a:p>
                <a:r>
                  <a:rPr lang="en-US" sz="1900" dirty="0">
                    <a:solidFill>
                      <a:srgbClr val="FF0000"/>
                    </a:solidFill>
                  </a:rPr>
                  <a:t>In this case the transverse momentum change is proportional to the RF amplitude</a:t>
                </a:r>
                <a:r>
                  <a:rPr lang="en-US" sz="2000" dirty="0">
                    <a:solidFill>
                      <a:srgbClr val="FF0000"/>
                    </a:solidFill>
                  </a:rPr>
                  <a:t> squared:</a:t>
                </a:r>
              </a:p>
              <a:p>
                <a:pPr marL="0" marR="0">
                  <a:spcBef>
                    <a:spcPts val="0"/>
                  </a:spcBef>
                  <a:spcAft>
                    <a:spcPts val="600"/>
                  </a:spcAft>
                </a:pPr>
                <a:endParaRPr lang="en-US" sz="2000" b="1" dirty="0">
                  <a:solidFill>
                    <a:srgbClr val="000000"/>
                  </a:solidFill>
                  <a:effectLst/>
                  <a:latin typeface="Times New Roman" panose="02020603050405020304" pitchFamily="18" charset="0"/>
                  <a:ea typeface="Arial" panose="020B0604020202020204" pitchFamily="34" charset="0"/>
                </a:endParaRPr>
              </a:p>
            </p:txBody>
          </p:sp>
        </mc:Choice>
        <mc:Fallback xmlns="">
          <p:sp>
            <p:nvSpPr>
              <p:cNvPr id="5" name="Rectangle 4">
                <a:extLst>
                  <a:ext uri="{FF2B5EF4-FFF2-40B4-BE49-F238E27FC236}">
                    <a16:creationId xmlns:a16="http://schemas.microsoft.com/office/drawing/2014/main" id="{646CEC07-8376-454C-99CB-7DED6A7D20B3}"/>
                  </a:ext>
                </a:extLst>
              </p:cNvPr>
              <p:cNvSpPr>
                <a:spLocks noRot="1" noChangeAspect="1" noMove="1" noResize="1" noEditPoints="1" noAdjustHandles="1" noChangeArrowheads="1" noChangeShapeType="1" noTextEdit="1"/>
              </p:cNvSpPr>
              <p:nvPr/>
            </p:nvSpPr>
            <p:spPr>
              <a:xfrm>
                <a:off x="199926" y="751824"/>
                <a:ext cx="8921750" cy="6219331"/>
              </a:xfrm>
              <a:prstGeom prst="rect">
                <a:avLst/>
              </a:prstGeom>
              <a:blipFill>
                <a:blip r:embed="rId3"/>
                <a:stretch>
                  <a:fillRect l="-752" t="-588" r="-95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6F5CA1B-71EB-48CB-BE9C-49D57EA5606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06854" y="815442"/>
            <a:ext cx="4266565" cy="1442720"/>
          </a:xfrm>
          <a:prstGeom prst="rect">
            <a:avLst/>
          </a:prstGeom>
          <a:noFill/>
          <a:ln>
            <a:noFill/>
          </a:ln>
        </p:spPr>
      </p:pic>
    </p:spTree>
    <p:extLst>
      <p:ext uri="{BB962C8B-B14F-4D97-AF65-F5344CB8AC3E}">
        <p14:creationId xmlns:p14="http://schemas.microsoft.com/office/powerpoint/2010/main" val="493543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162816"/>
            <a:ext cx="9023350" cy="641739"/>
          </a:xfrm>
        </p:spPr>
        <p:txBody>
          <a:bodyPr/>
          <a:lstStyle/>
          <a:p>
            <a:pPr algn="ctr"/>
            <a:br>
              <a:rPr lang="en-US" dirty="0"/>
            </a:br>
            <a:r>
              <a:rPr lang="en-US" sz="2800" dirty="0"/>
              <a:t>Focusing properties of RF field</a:t>
            </a:r>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33</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FF75464-96BF-4B1B-A2BF-FC0B747C6965}"/>
                  </a:ext>
                </a:extLst>
              </p:cNvPr>
              <p:cNvSpPr/>
              <p:nvPr/>
            </p:nvSpPr>
            <p:spPr>
              <a:xfrm>
                <a:off x="222250" y="723900"/>
                <a:ext cx="8921750" cy="5588646"/>
              </a:xfrm>
              <a:prstGeom prst="rect">
                <a:avLst/>
              </a:prstGeom>
            </p:spPr>
            <p:txBody>
              <a:bodyPr wrap="square">
                <a:spAutoFit/>
              </a:bodyPr>
              <a:lstStyle/>
              <a:p>
                <a:pPr marL="0" marR="0" algn="just">
                  <a:spcBef>
                    <a:spcPts val="0"/>
                  </a:spcBef>
                  <a:spcAft>
                    <a:spcPts val="600"/>
                  </a:spcAft>
                </a:pPr>
                <a:r>
                  <a:rPr lang="en-US" sz="2000" dirty="0">
                    <a:solidFill>
                      <a:srgbClr val="0000FF"/>
                    </a:solidFill>
                    <a:latin typeface="+mn-lt"/>
                    <a:ea typeface="Arial" panose="020B0604020202020204" pitchFamily="34" charset="0"/>
                  </a:rPr>
                  <a:t>The transport matrix which determines relationship between the input and output transverse coordinates and angles (</a:t>
                </a:r>
                <a:r>
                  <a:rPr lang="en-US" sz="2000" i="1"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x </a:t>
                </a:r>
                <a:r>
                  <a:rPr lang="en-US" sz="2000" dirty="0">
                    <a:solidFill>
                      <a:srgbClr val="0000FF"/>
                    </a:solidFill>
                    <a:latin typeface="+mn-lt"/>
                    <a:ea typeface="Arial" panose="020B0604020202020204" pitchFamily="34" charset="0"/>
                  </a:rPr>
                  <a:t>and </a:t>
                </a:r>
                <a:r>
                  <a:rPr lang="en-US" sz="2000" b="0" i="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x’</a:t>
                </a:r>
                <a:r>
                  <a:rPr lang="en-US" sz="2000" dirty="0">
                    <a:solidFill>
                      <a:srgbClr val="0000FF"/>
                    </a:solidFill>
                    <a:latin typeface="+mn-lt"/>
                    <a:ea typeface="Arial" panose="020B0604020202020204" pitchFamily="34" charset="0"/>
                  </a:rPr>
                  <a:t> respectively) of the relativistic particle is calculated, for example, in [*]. For the RF cavity operating at π-mode (slide ) for the particle accelerated on crest, the transport matrix is the following:</a:t>
                </a:r>
                <a:endParaRPr lang="en-US" sz="2000" b="1" dirty="0">
                  <a:solidFill>
                    <a:srgbClr val="0000FF"/>
                  </a:solidFill>
                  <a:effectLst/>
                  <a:latin typeface="+mn-lt"/>
                  <a:ea typeface="Arial" panose="020B0604020202020204" pitchFamily="34" charset="0"/>
                </a:endParaRPr>
              </a:p>
              <a:p>
                <a:pPr marL="0" marR="0" indent="514350" algn="just">
                  <a:spcBef>
                    <a:spcPts val="0"/>
                  </a:spcBef>
                  <a:spcAft>
                    <a:spcPts val="600"/>
                  </a:spcAft>
                </a:pPr>
                <a14:m>
                  <m:oMath xmlns:m="http://schemas.openxmlformats.org/officeDocument/2006/math">
                    <m:sSub>
                      <m:sSubPr>
                        <m:ctrlPr>
                          <a:rPr lang="en-US" sz="1600" i="1">
                            <a:solidFill>
                              <a:srgbClr val="000000"/>
                            </a:solidFill>
                            <a:latin typeface="Cambria Math" panose="02040503050406030204" pitchFamily="18" charset="0"/>
                            <a:ea typeface="Arial" panose="020B0604020202020204" pitchFamily="34" charset="0"/>
                          </a:rPr>
                        </m:ctrlPr>
                      </m:sSubPr>
                      <m:e>
                        <m:d>
                          <m:dPr>
                            <m:begChr m:val="["/>
                            <m:endChr m:val="]"/>
                            <m:ctrlPr>
                              <a:rPr lang="en-US" sz="1600" i="1">
                                <a:solidFill>
                                  <a:srgbClr val="000000"/>
                                </a:solidFill>
                                <a:latin typeface="Cambria Math" panose="02040503050406030204" pitchFamily="18" charset="0"/>
                                <a:ea typeface="Arial" panose="020B0604020202020204" pitchFamily="34" charset="0"/>
                              </a:rPr>
                            </m:ctrlPr>
                          </m:dPr>
                          <m:e>
                            <m:eqArr>
                              <m:eqArrPr>
                                <m:ctrlPr>
                                  <a:rPr lang="en-US" sz="1600" i="1">
                                    <a:solidFill>
                                      <a:srgbClr val="000000"/>
                                    </a:solidFill>
                                    <a:latin typeface="Cambria Math" panose="02040503050406030204" pitchFamily="18" charset="0"/>
                                    <a:ea typeface="Arial" panose="020B0604020202020204" pitchFamily="34" charset="0"/>
                                  </a:rPr>
                                </m:ctrlPr>
                              </m:eqArrPr>
                              <m:e>
                                <m:r>
                                  <a:rPr lang="en-US" sz="1600" b="0" i="1">
                                    <a:solidFill>
                                      <a:srgbClr val="000000"/>
                                    </a:solidFill>
                                    <a:latin typeface="Cambria Math" panose="02040503050406030204" pitchFamily="18" charset="0"/>
                                    <a:ea typeface="Arial" panose="020B0604020202020204" pitchFamily="34" charset="0"/>
                                  </a:rPr>
                                  <m:t>𝑥</m:t>
                                </m:r>
                              </m:e>
                              <m:e>
                                <m:r>
                                  <a:rPr lang="en-US" sz="1600" b="0" i="1">
                                    <a:solidFill>
                                      <a:srgbClr val="000000"/>
                                    </a:solidFill>
                                    <a:latin typeface="Cambria Math" panose="02040503050406030204" pitchFamily="18" charset="0"/>
                                    <a:ea typeface="Arial" panose="020B0604020202020204" pitchFamily="34" charset="0"/>
                                  </a:rPr>
                                  <m:t>𝑥</m:t>
                                </m:r>
                                <m:r>
                                  <a:rPr lang="en-US" sz="1600" b="0" i="1">
                                    <a:solidFill>
                                      <a:srgbClr val="000000"/>
                                    </a:solidFill>
                                    <a:latin typeface="Cambria Math" panose="02040503050406030204" pitchFamily="18" charset="0"/>
                                    <a:ea typeface="Arial" panose="020B0604020202020204" pitchFamily="34" charset="0"/>
                                  </a:rPr>
                                  <m:t>′</m:t>
                                </m:r>
                              </m:e>
                            </m:eqArr>
                          </m:e>
                        </m:d>
                      </m:e>
                      <m:sub>
                        <m:r>
                          <a:rPr lang="en-US" sz="1600" b="0" i="1">
                            <a:solidFill>
                              <a:srgbClr val="000000"/>
                            </a:solidFill>
                            <a:latin typeface="Cambria Math" panose="02040503050406030204" pitchFamily="18" charset="0"/>
                            <a:ea typeface="Arial" panose="020B0604020202020204" pitchFamily="34" charset="0"/>
                          </a:rPr>
                          <m:t>𝑓</m:t>
                        </m:r>
                      </m:sub>
                    </m:sSub>
                    <m:r>
                      <a:rPr lang="en-US" sz="1600" b="0" i="1">
                        <a:solidFill>
                          <a:srgbClr val="000000"/>
                        </a:solidFill>
                        <a:latin typeface="Cambria Math" panose="02040503050406030204" pitchFamily="18" charset="0"/>
                        <a:ea typeface="Arial" panose="020B0604020202020204" pitchFamily="34" charset="0"/>
                      </a:rPr>
                      <m:t>=</m:t>
                    </m:r>
                    <m:d>
                      <m:dPr>
                        <m:begChr m:val="["/>
                        <m:endChr m:val="]"/>
                        <m:ctrlPr>
                          <a:rPr lang="en-US" sz="1600" i="1">
                            <a:solidFill>
                              <a:srgbClr val="000000"/>
                            </a:solidFill>
                            <a:latin typeface="Cambria Math" panose="02040503050406030204" pitchFamily="18" charset="0"/>
                            <a:ea typeface="Arial" panose="020B0604020202020204" pitchFamily="34" charset="0"/>
                          </a:rPr>
                        </m:ctrlPr>
                      </m:dPr>
                      <m:e>
                        <m:m>
                          <m:mPr>
                            <m:mcs>
                              <m:mc>
                                <m:mcPr>
                                  <m:count m:val="2"/>
                                  <m:mcJc m:val="center"/>
                                </m:mcPr>
                              </m:mc>
                            </m:mcs>
                            <m:ctrlPr>
                              <a:rPr lang="en-US" sz="1600" i="1">
                                <a:solidFill>
                                  <a:srgbClr val="000000"/>
                                </a:solidFill>
                                <a:latin typeface="Cambria Math" panose="02040503050406030204" pitchFamily="18" charset="0"/>
                                <a:ea typeface="Arial" panose="020B0604020202020204" pitchFamily="34" charset="0"/>
                              </a:rPr>
                            </m:ctrlPr>
                          </m:mPr>
                          <m:mr>
                            <m:e>
                              <m:func>
                                <m:funcPr>
                                  <m:ctrlPr>
                                    <a:rPr lang="en-US" sz="1600" i="1">
                                      <a:solidFill>
                                        <a:srgbClr val="000000"/>
                                      </a:solidFill>
                                      <a:latin typeface="Cambria Math" panose="02040503050406030204" pitchFamily="18" charset="0"/>
                                      <a:ea typeface="Arial" panose="020B0604020202020204" pitchFamily="34" charset="0"/>
                                    </a:rPr>
                                  </m:ctrlPr>
                                </m:funcPr>
                                <m:fName>
                                  <m:r>
                                    <a:rPr lang="en-US" sz="1600" b="0" i="1">
                                      <a:solidFill>
                                        <a:srgbClr val="000000"/>
                                      </a:solidFill>
                                      <a:latin typeface="Cambria Math" panose="02040503050406030204" pitchFamily="18" charset="0"/>
                                      <a:ea typeface="Arial" panose="020B0604020202020204" pitchFamily="34" charset="0"/>
                                    </a:rPr>
                                    <m:t>𝑐𝑜𝑠</m:t>
                                  </m:r>
                                </m:fName>
                                <m:e>
                                  <m:d>
                                    <m:dPr>
                                      <m:ctrlPr>
                                        <a:rPr lang="en-US" sz="1600" i="1">
                                          <a:solidFill>
                                            <a:srgbClr val="000000"/>
                                          </a:solidFill>
                                          <a:latin typeface="Cambria Math" panose="02040503050406030204" pitchFamily="18" charset="0"/>
                                          <a:ea typeface="Arial" panose="020B0604020202020204" pitchFamily="34" charset="0"/>
                                        </a:rPr>
                                      </m:ctrlPr>
                                    </m:dPr>
                                    <m:e>
                                      <m:r>
                                        <a:rPr lang="en-US" sz="1600" b="0" i="1">
                                          <a:solidFill>
                                            <a:srgbClr val="000000"/>
                                          </a:solidFill>
                                          <a:latin typeface="Cambria Math" panose="02040503050406030204" pitchFamily="18" charset="0"/>
                                          <a:ea typeface="Arial" panose="020B0604020202020204" pitchFamily="34" charset="0"/>
                                        </a:rPr>
                                        <m:t>𝛼</m:t>
                                      </m:r>
                                    </m:e>
                                  </m:d>
                                </m:e>
                              </m:func>
                              <m:r>
                                <a:rPr lang="en-US" sz="1600" b="0" i="1">
                                  <a:solidFill>
                                    <a:srgbClr val="000000"/>
                                  </a:solidFill>
                                  <a:latin typeface="Cambria Math" panose="02040503050406030204" pitchFamily="18" charset="0"/>
                                  <a:ea typeface="Arial" panose="020B0604020202020204" pitchFamily="34" charset="0"/>
                                </a:rPr>
                                <m:t>−</m:t>
                              </m:r>
                              <m:rad>
                                <m:radPr>
                                  <m:degHide m:val="on"/>
                                  <m:ctrlPr>
                                    <a:rPr lang="en-US" sz="1600" i="1">
                                      <a:solidFill>
                                        <a:srgbClr val="000000"/>
                                      </a:solidFill>
                                      <a:latin typeface="Cambria Math" panose="02040503050406030204" pitchFamily="18" charset="0"/>
                                      <a:ea typeface="Arial" panose="020B0604020202020204" pitchFamily="34" charset="0"/>
                                    </a:rPr>
                                  </m:ctrlPr>
                                </m:radPr>
                                <m:deg/>
                                <m:e>
                                  <m:r>
                                    <a:rPr lang="en-US" sz="1600" b="0" i="1">
                                      <a:solidFill>
                                        <a:srgbClr val="000000"/>
                                      </a:solidFill>
                                      <a:latin typeface="Cambria Math" panose="02040503050406030204" pitchFamily="18" charset="0"/>
                                      <a:ea typeface="Arial" panose="020B0604020202020204" pitchFamily="34" charset="0"/>
                                    </a:rPr>
                                    <m:t>2</m:t>
                                  </m:r>
                                </m:e>
                              </m:rad>
                              <m:r>
                                <a:rPr lang="en-US" sz="1600" b="0" i="1">
                                  <a:solidFill>
                                    <a:srgbClr val="000000"/>
                                  </a:solidFill>
                                  <a:latin typeface="Cambria Math" panose="02040503050406030204" pitchFamily="18" charset="0"/>
                                  <a:ea typeface="Arial" panose="020B0604020202020204" pitchFamily="34" charset="0"/>
                                </a:rPr>
                                <m:t> </m:t>
                              </m:r>
                              <m:r>
                                <a:rPr lang="en-US" sz="1600" b="0" i="1">
                                  <a:solidFill>
                                    <a:srgbClr val="000000"/>
                                  </a:solidFill>
                                  <a:latin typeface="Cambria Math" panose="02040503050406030204" pitchFamily="18" charset="0"/>
                                  <a:ea typeface="Arial" panose="020B0604020202020204" pitchFamily="34" charset="0"/>
                                </a:rPr>
                                <m:t>𝑠𝑖𝑛</m:t>
                              </m:r>
                              <m:r>
                                <a:rPr lang="en-US" sz="1600" b="0">
                                  <a:solidFill>
                                    <a:srgbClr val="000000"/>
                                  </a:solidFill>
                                  <a:latin typeface="Cambria Math" panose="02040503050406030204" pitchFamily="18" charset="0"/>
                                  <a:ea typeface="Arial" panose="020B0604020202020204" pitchFamily="34" charset="0"/>
                                </a:rPr>
                                <m:t>⁡</m:t>
                              </m:r>
                              <m:r>
                                <a:rPr lang="en-US" sz="1600" b="0" i="1">
                                  <a:solidFill>
                                    <a:srgbClr val="000000"/>
                                  </a:solidFill>
                                  <a:latin typeface="Cambria Math" panose="02040503050406030204" pitchFamily="18" charset="0"/>
                                  <a:ea typeface="Arial" panose="020B0604020202020204" pitchFamily="34" charset="0"/>
                                </a:rPr>
                                <m:t>(</m:t>
                              </m:r>
                              <m:r>
                                <a:rPr lang="en-US" sz="1600" b="0" i="1">
                                  <a:solidFill>
                                    <a:srgbClr val="000000"/>
                                  </a:solidFill>
                                  <a:latin typeface="Cambria Math" panose="02040503050406030204" pitchFamily="18" charset="0"/>
                                  <a:ea typeface="Arial" panose="020B0604020202020204" pitchFamily="34" charset="0"/>
                                </a:rPr>
                                <m:t>𝛼</m:t>
                              </m:r>
                              <m:r>
                                <a:rPr lang="en-US" sz="1600" b="0" i="1">
                                  <a:solidFill>
                                    <a:srgbClr val="000000"/>
                                  </a:solidFill>
                                  <a:latin typeface="Cambria Math" panose="02040503050406030204" pitchFamily="18" charset="0"/>
                                  <a:ea typeface="Arial" panose="020B0604020202020204" pitchFamily="34" charset="0"/>
                                </a:rPr>
                                <m:t>)</m:t>
                              </m:r>
                            </m:e>
                            <m:e>
                              <m:rad>
                                <m:radPr>
                                  <m:degHide m:val="on"/>
                                  <m:ctrlPr>
                                    <a:rPr lang="en-US" sz="1600" i="1">
                                      <a:solidFill>
                                        <a:srgbClr val="000000"/>
                                      </a:solidFill>
                                      <a:latin typeface="Cambria Math" panose="02040503050406030204" pitchFamily="18" charset="0"/>
                                      <a:ea typeface="Arial" panose="020B0604020202020204" pitchFamily="34" charset="0"/>
                                    </a:rPr>
                                  </m:ctrlPr>
                                </m:radPr>
                                <m:deg/>
                                <m:e>
                                  <m:r>
                                    <a:rPr lang="en-US" sz="1600" b="0" i="1">
                                      <a:solidFill>
                                        <a:srgbClr val="000000"/>
                                      </a:solidFill>
                                      <a:latin typeface="Cambria Math" panose="02040503050406030204" pitchFamily="18" charset="0"/>
                                      <a:ea typeface="Arial" panose="020B0604020202020204" pitchFamily="34" charset="0"/>
                                    </a:rPr>
                                    <m:t>8</m:t>
                                  </m:r>
                                </m:e>
                              </m:rad>
                              <m:r>
                                <a:rPr lang="en-US" sz="1600" b="0" i="1">
                                  <a:solidFill>
                                    <a:srgbClr val="000000"/>
                                  </a:solidFill>
                                  <a:latin typeface="Cambria Math" panose="02040503050406030204" pitchFamily="18" charset="0"/>
                                  <a:ea typeface="Arial" panose="020B0604020202020204" pitchFamily="34" charset="0"/>
                                </a:rPr>
                                <m:t> </m:t>
                              </m:r>
                              <m:f>
                                <m:fPr>
                                  <m:ctrlPr>
                                    <a:rPr lang="en-US" sz="1600" i="1">
                                      <a:solidFill>
                                        <a:srgbClr val="000000"/>
                                      </a:solidFill>
                                      <a:latin typeface="Cambria Math" panose="02040503050406030204" pitchFamily="18" charset="0"/>
                                      <a:ea typeface="Arial" panose="020B0604020202020204" pitchFamily="34" charset="0"/>
                                    </a:rPr>
                                  </m:ctrlPr>
                                </m:fPr>
                                <m:num>
                                  <m:sSub>
                                    <m:sSubPr>
                                      <m:ctrlPr>
                                        <a:rPr lang="en-US" sz="1600" i="1">
                                          <a:solidFill>
                                            <a:srgbClr val="000000"/>
                                          </a:solidFill>
                                          <a:latin typeface="Cambria Math" panose="02040503050406030204" pitchFamily="18" charset="0"/>
                                          <a:ea typeface="Arial" panose="020B0604020202020204" pitchFamily="34" charset="0"/>
                                        </a:rPr>
                                      </m:ctrlPr>
                                    </m:sSubPr>
                                    <m:e>
                                      <m:r>
                                        <a:rPr lang="en-US" sz="1600" b="0" i="1">
                                          <a:solidFill>
                                            <a:srgbClr val="000000"/>
                                          </a:solidFill>
                                          <a:latin typeface="Cambria Math" panose="02040503050406030204" pitchFamily="18" charset="0"/>
                                          <a:ea typeface="Arial" panose="020B0604020202020204" pitchFamily="34" charset="0"/>
                                        </a:rPr>
                                        <m:t>𝛾</m:t>
                                      </m:r>
                                    </m:e>
                                    <m:sub>
                                      <m:r>
                                        <a:rPr lang="en-US" sz="1600" b="0" i="1">
                                          <a:solidFill>
                                            <a:srgbClr val="000000"/>
                                          </a:solidFill>
                                          <a:latin typeface="Cambria Math" panose="02040503050406030204" pitchFamily="18" charset="0"/>
                                          <a:ea typeface="Arial" panose="020B0604020202020204" pitchFamily="34" charset="0"/>
                                        </a:rPr>
                                        <m:t>𝑖</m:t>
                                      </m:r>
                                    </m:sub>
                                  </m:sSub>
                                </m:num>
                                <m:den>
                                  <m:r>
                                    <a:rPr lang="en-US" sz="1600" b="0" i="1">
                                      <a:solidFill>
                                        <a:srgbClr val="000000"/>
                                      </a:solidFill>
                                      <a:latin typeface="Cambria Math" panose="02040503050406030204" pitchFamily="18" charset="0"/>
                                      <a:ea typeface="Arial" panose="020B0604020202020204" pitchFamily="34" charset="0"/>
                                    </a:rPr>
                                    <m:t>𝛾</m:t>
                                  </m:r>
                                  <m:r>
                                    <a:rPr lang="en-US" sz="1600" b="0" i="1">
                                      <a:solidFill>
                                        <a:srgbClr val="000000"/>
                                      </a:solidFill>
                                      <a:latin typeface="Cambria Math" panose="02040503050406030204" pitchFamily="18" charset="0"/>
                                      <a:ea typeface="Arial" panose="020B0604020202020204" pitchFamily="34" charset="0"/>
                                    </a:rPr>
                                    <m:t>′</m:t>
                                  </m:r>
                                </m:den>
                              </m:f>
                              <m:r>
                                <a:rPr lang="en-US" sz="1600" b="0" i="1">
                                  <a:solidFill>
                                    <a:srgbClr val="000000"/>
                                  </a:solidFill>
                                  <a:latin typeface="Cambria Math" panose="02040503050406030204" pitchFamily="18" charset="0"/>
                                  <a:ea typeface="Arial" panose="020B0604020202020204" pitchFamily="34" charset="0"/>
                                </a:rPr>
                                <m:t>𝑠𝑖𝑛</m:t>
                              </m:r>
                              <m:r>
                                <a:rPr lang="en-US" sz="1600" b="0">
                                  <a:solidFill>
                                    <a:srgbClr val="000000"/>
                                  </a:solidFill>
                                  <a:latin typeface="Cambria Math" panose="02040503050406030204" pitchFamily="18" charset="0"/>
                                  <a:ea typeface="Arial" panose="020B0604020202020204" pitchFamily="34" charset="0"/>
                                </a:rPr>
                                <m:t>⁡</m:t>
                              </m:r>
                              <m:r>
                                <a:rPr lang="en-US" sz="1600" b="0" i="1">
                                  <a:solidFill>
                                    <a:srgbClr val="000000"/>
                                  </a:solidFill>
                                  <a:latin typeface="Cambria Math" panose="02040503050406030204" pitchFamily="18" charset="0"/>
                                  <a:ea typeface="Arial" panose="020B0604020202020204" pitchFamily="34" charset="0"/>
                                </a:rPr>
                                <m:t>(</m:t>
                              </m:r>
                              <m:r>
                                <a:rPr lang="en-US" sz="1600" b="0" i="1">
                                  <a:solidFill>
                                    <a:srgbClr val="000000"/>
                                  </a:solidFill>
                                  <a:latin typeface="Cambria Math" panose="02040503050406030204" pitchFamily="18" charset="0"/>
                                  <a:ea typeface="Arial" panose="020B0604020202020204" pitchFamily="34" charset="0"/>
                                </a:rPr>
                                <m:t>𝛼</m:t>
                              </m:r>
                              <m:r>
                                <a:rPr lang="en-US" sz="1600" b="0" i="1">
                                  <a:solidFill>
                                    <a:srgbClr val="000000"/>
                                  </a:solidFill>
                                  <a:latin typeface="Cambria Math" panose="02040503050406030204" pitchFamily="18" charset="0"/>
                                  <a:ea typeface="Arial" panose="020B0604020202020204" pitchFamily="34" charset="0"/>
                                </a:rPr>
                                <m:t>)</m:t>
                              </m:r>
                            </m:e>
                          </m:mr>
                          <m:mr>
                            <m:e>
                              <m:r>
                                <a:rPr lang="en-US" sz="1600" b="0" i="1">
                                  <a:solidFill>
                                    <a:srgbClr val="000000"/>
                                  </a:solidFill>
                                  <a:latin typeface="Cambria Math" panose="02040503050406030204" pitchFamily="18" charset="0"/>
                                  <a:ea typeface="Arial" panose="020B0604020202020204" pitchFamily="34" charset="0"/>
                                </a:rPr>
                                <m:t>−</m:t>
                              </m:r>
                              <m:f>
                                <m:fPr>
                                  <m:ctrlPr>
                                    <a:rPr lang="en-US" sz="1600" i="1">
                                      <a:solidFill>
                                        <a:srgbClr val="000000"/>
                                      </a:solidFill>
                                      <a:latin typeface="Cambria Math" panose="02040503050406030204" pitchFamily="18" charset="0"/>
                                      <a:ea typeface="Arial" panose="020B0604020202020204" pitchFamily="34" charset="0"/>
                                    </a:rPr>
                                  </m:ctrlPr>
                                </m:fPr>
                                <m:num>
                                  <m:r>
                                    <a:rPr lang="en-US" sz="1600" b="0" i="1">
                                      <a:solidFill>
                                        <a:srgbClr val="000000"/>
                                      </a:solidFill>
                                      <a:latin typeface="Cambria Math" panose="02040503050406030204" pitchFamily="18" charset="0"/>
                                      <a:ea typeface="Arial" panose="020B0604020202020204" pitchFamily="34" charset="0"/>
                                    </a:rPr>
                                    <m:t>3</m:t>
                                  </m:r>
                                  <m:sSup>
                                    <m:sSupPr>
                                      <m:ctrlPr>
                                        <a:rPr lang="en-US" sz="1600" i="1">
                                          <a:solidFill>
                                            <a:srgbClr val="000000"/>
                                          </a:solidFill>
                                          <a:latin typeface="Cambria Math" panose="02040503050406030204" pitchFamily="18" charset="0"/>
                                          <a:ea typeface="Arial" panose="020B0604020202020204" pitchFamily="34" charset="0"/>
                                        </a:rPr>
                                      </m:ctrlPr>
                                    </m:sSupPr>
                                    <m:e>
                                      <m:r>
                                        <a:rPr lang="en-US" sz="1600" b="0" i="1">
                                          <a:solidFill>
                                            <a:srgbClr val="000000"/>
                                          </a:solidFill>
                                          <a:latin typeface="Cambria Math" panose="02040503050406030204" pitchFamily="18" charset="0"/>
                                          <a:ea typeface="Arial" panose="020B0604020202020204" pitchFamily="34" charset="0"/>
                                        </a:rPr>
                                        <m:t>𝛾</m:t>
                                      </m:r>
                                    </m:e>
                                    <m:sup>
                                      <m:r>
                                        <a:rPr lang="en-US" sz="1600" b="0" i="1">
                                          <a:solidFill>
                                            <a:srgbClr val="000000"/>
                                          </a:solidFill>
                                          <a:latin typeface="Cambria Math" panose="02040503050406030204" pitchFamily="18" charset="0"/>
                                          <a:ea typeface="Arial" panose="020B0604020202020204" pitchFamily="34" charset="0"/>
                                        </a:rPr>
                                        <m:t>′</m:t>
                                      </m:r>
                                    </m:sup>
                                  </m:sSup>
                                </m:num>
                                <m:den>
                                  <m:rad>
                                    <m:radPr>
                                      <m:degHide m:val="on"/>
                                      <m:ctrlPr>
                                        <a:rPr lang="en-US" sz="1600" i="1">
                                          <a:solidFill>
                                            <a:srgbClr val="000000"/>
                                          </a:solidFill>
                                          <a:latin typeface="Cambria Math" panose="02040503050406030204" pitchFamily="18" charset="0"/>
                                          <a:ea typeface="Arial" panose="020B0604020202020204" pitchFamily="34" charset="0"/>
                                        </a:rPr>
                                      </m:ctrlPr>
                                    </m:radPr>
                                    <m:deg/>
                                    <m:e>
                                      <m:r>
                                        <a:rPr lang="en-US" sz="1600" b="0" i="1">
                                          <a:solidFill>
                                            <a:srgbClr val="000000"/>
                                          </a:solidFill>
                                          <a:latin typeface="Cambria Math" panose="02040503050406030204" pitchFamily="18" charset="0"/>
                                          <a:ea typeface="Arial" panose="020B0604020202020204" pitchFamily="34" charset="0"/>
                                        </a:rPr>
                                        <m:t>8 </m:t>
                                      </m:r>
                                    </m:e>
                                  </m:rad>
                                  <m:sSub>
                                    <m:sSubPr>
                                      <m:ctrlPr>
                                        <a:rPr lang="en-US" sz="1600" i="1">
                                          <a:solidFill>
                                            <a:srgbClr val="000000"/>
                                          </a:solidFill>
                                          <a:latin typeface="Cambria Math" panose="02040503050406030204" pitchFamily="18" charset="0"/>
                                          <a:ea typeface="Arial" panose="020B0604020202020204" pitchFamily="34" charset="0"/>
                                        </a:rPr>
                                      </m:ctrlPr>
                                    </m:sSubPr>
                                    <m:e>
                                      <m:r>
                                        <a:rPr lang="en-US" sz="1600" b="0" i="1">
                                          <a:solidFill>
                                            <a:srgbClr val="000000"/>
                                          </a:solidFill>
                                          <a:latin typeface="Cambria Math" panose="02040503050406030204" pitchFamily="18" charset="0"/>
                                          <a:ea typeface="Arial" panose="020B0604020202020204" pitchFamily="34" charset="0"/>
                                        </a:rPr>
                                        <m:t>𝛾</m:t>
                                      </m:r>
                                    </m:e>
                                    <m:sub>
                                      <m:r>
                                        <a:rPr lang="en-US" sz="1600" b="0" i="1">
                                          <a:solidFill>
                                            <a:srgbClr val="000000"/>
                                          </a:solidFill>
                                          <a:latin typeface="Cambria Math" panose="02040503050406030204" pitchFamily="18" charset="0"/>
                                          <a:ea typeface="Arial" panose="020B0604020202020204" pitchFamily="34" charset="0"/>
                                        </a:rPr>
                                        <m:t>𝑓</m:t>
                                      </m:r>
                                    </m:sub>
                                  </m:sSub>
                                </m:den>
                              </m:f>
                              <m:r>
                                <a:rPr lang="en-US" sz="1600" b="0" i="1">
                                  <a:solidFill>
                                    <a:srgbClr val="000000"/>
                                  </a:solidFill>
                                  <a:latin typeface="Cambria Math" panose="02040503050406030204" pitchFamily="18" charset="0"/>
                                  <a:ea typeface="Arial" panose="020B0604020202020204" pitchFamily="34" charset="0"/>
                                </a:rPr>
                                <m:t>𝑠𝑖𝑛</m:t>
                              </m:r>
                              <m:r>
                                <a:rPr lang="en-US" sz="1600" b="0">
                                  <a:solidFill>
                                    <a:srgbClr val="000000"/>
                                  </a:solidFill>
                                  <a:latin typeface="Cambria Math" panose="02040503050406030204" pitchFamily="18" charset="0"/>
                                  <a:ea typeface="Arial" panose="020B0604020202020204" pitchFamily="34" charset="0"/>
                                </a:rPr>
                                <m:t>⁡</m:t>
                              </m:r>
                              <m:r>
                                <a:rPr lang="en-US" sz="1600" b="0" i="1">
                                  <a:solidFill>
                                    <a:srgbClr val="000000"/>
                                  </a:solidFill>
                                  <a:latin typeface="Cambria Math" panose="02040503050406030204" pitchFamily="18" charset="0"/>
                                  <a:ea typeface="Arial" panose="020B0604020202020204" pitchFamily="34" charset="0"/>
                                </a:rPr>
                                <m:t>(</m:t>
                              </m:r>
                              <m:r>
                                <a:rPr lang="en-US" sz="1600" b="0" i="1">
                                  <a:solidFill>
                                    <a:srgbClr val="000000"/>
                                  </a:solidFill>
                                  <a:latin typeface="Cambria Math" panose="02040503050406030204" pitchFamily="18" charset="0"/>
                                  <a:ea typeface="Arial" panose="020B0604020202020204" pitchFamily="34" charset="0"/>
                                </a:rPr>
                                <m:t>𝛼</m:t>
                              </m:r>
                              <m:r>
                                <a:rPr lang="en-US" sz="1600" b="0" i="1">
                                  <a:solidFill>
                                    <a:srgbClr val="000000"/>
                                  </a:solidFill>
                                  <a:latin typeface="Cambria Math" panose="02040503050406030204" pitchFamily="18" charset="0"/>
                                  <a:ea typeface="Arial" panose="020B0604020202020204" pitchFamily="34" charset="0"/>
                                </a:rPr>
                                <m:t>)</m:t>
                              </m:r>
                            </m:e>
                            <m:e>
                              <m:f>
                                <m:fPr>
                                  <m:ctrlPr>
                                    <a:rPr lang="en-US" sz="1600" i="1">
                                      <a:solidFill>
                                        <a:srgbClr val="000000"/>
                                      </a:solidFill>
                                      <a:latin typeface="Cambria Math" panose="02040503050406030204" pitchFamily="18" charset="0"/>
                                      <a:ea typeface="Arial" panose="020B0604020202020204" pitchFamily="34" charset="0"/>
                                    </a:rPr>
                                  </m:ctrlPr>
                                </m:fPr>
                                <m:num>
                                  <m:sSub>
                                    <m:sSubPr>
                                      <m:ctrlPr>
                                        <a:rPr lang="en-US" sz="1600" i="1">
                                          <a:solidFill>
                                            <a:srgbClr val="000000"/>
                                          </a:solidFill>
                                          <a:latin typeface="Cambria Math" panose="02040503050406030204" pitchFamily="18" charset="0"/>
                                          <a:ea typeface="Arial" panose="020B0604020202020204" pitchFamily="34" charset="0"/>
                                        </a:rPr>
                                      </m:ctrlPr>
                                    </m:sSubPr>
                                    <m:e>
                                      <m:r>
                                        <a:rPr lang="en-US" sz="1600" b="0" i="1">
                                          <a:solidFill>
                                            <a:srgbClr val="000000"/>
                                          </a:solidFill>
                                          <a:latin typeface="Cambria Math" panose="02040503050406030204" pitchFamily="18" charset="0"/>
                                          <a:ea typeface="Arial" panose="020B0604020202020204" pitchFamily="34" charset="0"/>
                                        </a:rPr>
                                        <m:t>𝛾</m:t>
                                      </m:r>
                                    </m:e>
                                    <m:sub>
                                      <m:r>
                                        <a:rPr lang="en-US" sz="1600" b="0" i="1">
                                          <a:solidFill>
                                            <a:srgbClr val="000000"/>
                                          </a:solidFill>
                                          <a:latin typeface="Cambria Math" panose="02040503050406030204" pitchFamily="18" charset="0"/>
                                          <a:ea typeface="Arial" panose="020B0604020202020204" pitchFamily="34" charset="0"/>
                                        </a:rPr>
                                        <m:t>𝑖</m:t>
                                      </m:r>
                                    </m:sub>
                                  </m:sSub>
                                </m:num>
                                <m:den>
                                  <m:sSub>
                                    <m:sSubPr>
                                      <m:ctrlPr>
                                        <a:rPr lang="en-US" sz="1600" i="1">
                                          <a:solidFill>
                                            <a:srgbClr val="000000"/>
                                          </a:solidFill>
                                          <a:latin typeface="Cambria Math" panose="02040503050406030204" pitchFamily="18" charset="0"/>
                                          <a:ea typeface="Arial" panose="020B0604020202020204" pitchFamily="34" charset="0"/>
                                        </a:rPr>
                                      </m:ctrlPr>
                                    </m:sSubPr>
                                    <m:e>
                                      <m:r>
                                        <a:rPr lang="en-US" sz="1600" b="0" i="1">
                                          <a:solidFill>
                                            <a:srgbClr val="000000"/>
                                          </a:solidFill>
                                          <a:latin typeface="Cambria Math" panose="02040503050406030204" pitchFamily="18" charset="0"/>
                                          <a:ea typeface="Arial" panose="020B0604020202020204" pitchFamily="34" charset="0"/>
                                        </a:rPr>
                                        <m:t>𝛾</m:t>
                                      </m:r>
                                    </m:e>
                                    <m:sub>
                                      <m:r>
                                        <a:rPr lang="en-US" sz="1600" b="0" i="1">
                                          <a:solidFill>
                                            <a:srgbClr val="000000"/>
                                          </a:solidFill>
                                          <a:latin typeface="Cambria Math" panose="02040503050406030204" pitchFamily="18" charset="0"/>
                                          <a:ea typeface="Arial" panose="020B0604020202020204" pitchFamily="34" charset="0"/>
                                        </a:rPr>
                                        <m:t>𝑓</m:t>
                                      </m:r>
                                    </m:sub>
                                  </m:sSub>
                                </m:den>
                              </m:f>
                              <m:r>
                                <a:rPr lang="en-US" sz="1600" b="0" i="1">
                                  <a:solidFill>
                                    <a:srgbClr val="000000"/>
                                  </a:solidFill>
                                  <a:latin typeface="Cambria Math" panose="02040503050406030204" pitchFamily="18" charset="0"/>
                                  <a:ea typeface="Arial" panose="020B0604020202020204" pitchFamily="34" charset="0"/>
                                </a:rPr>
                                <m:t>[</m:t>
                              </m:r>
                              <m:func>
                                <m:funcPr>
                                  <m:ctrlPr>
                                    <a:rPr lang="en-US" sz="1600" i="1">
                                      <a:solidFill>
                                        <a:srgbClr val="000000"/>
                                      </a:solidFill>
                                      <a:latin typeface="Cambria Math" panose="02040503050406030204" pitchFamily="18" charset="0"/>
                                      <a:ea typeface="Arial" panose="020B0604020202020204" pitchFamily="34" charset="0"/>
                                    </a:rPr>
                                  </m:ctrlPr>
                                </m:funcPr>
                                <m:fName>
                                  <m:r>
                                    <a:rPr lang="en-US" sz="1600" b="0" i="1">
                                      <a:solidFill>
                                        <a:srgbClr val="000000"/>
                                      </a:solidFill>
                                      <a:latin typeface="Cambria Math" panose="02040503050406030204" pitchFamily="18" charset="0"/>
                                      <a:ea typeface="Arial" panose="020B0604020202020204" pitchFamily="34" charset="0"/>
                                    </a:rPr>
                                    <m:t>𝑐𝑜𝑠</m:t>
                                  </m:r>
                                </m:fName>
                                <m:e>
                                  <m:d>
                                    <m:dPr>
                                      <m:ctrlPr>
                                        <a:rPr lang="en-US" sz="1600" i="1">
                                          <a:solidFill>
                                            <a:srgbClr val="000000"/>
                                          </a:solidFill>
                                          <a:latin typeface="Cambria Math" panose="02040503050406030204" pitchFamily="18" charset="0"/>
                                          <a:ea typeface="Arial" panose="020B0604020202020204" pitchFamily="34" charset="0"/>
                                        </a:rPr>
                                      </m:ctrlPr>
                                    </m:dPr>
                                    <m:e>
                                      <m:r>
                                        <a:rPr lang="en-US" sz="1600" b="0" i="1">
                                          <a:solidFill>
                                            <a:srgbClr val="000000"/>
                                          </a:solidFill>
                                          <a:latin typeface="Cambria Math" panose="02040503050406030204" pitchFamily="18" charset="0"/>
                                          <a:ea typeface="Arial" panose="020B0604020202020204" pitchFamily="34" charset="0"/>
                                        </a:rPr>
                                        <m:t>𝛼</m:t>
                                      </m:r>
                                    </m:e>
                                  </m:d>
                                </m:e>
                              </m:func>
                              <m:r>
                                <a:rPr lang="en-US" sz="1600" b="0" i="1">
                                  <a:solidFill>
                                    <a:srgbClr val="000000"/>
                                  </a:solidFill>
                                  <a:latin typeface="Cambria Math" panose="02040503050406030204" pitchFamily="18" charset="0"/>
                                  <a:ea typeface="Arial" panose="020B0604020202020204" pitchFamily="34" charset="0"/>
                                </a:rPr>
                                <m:t>+</m:t>
                              </m:r>
                              <m:rad>
                                <m:radPr>
                                  <m:degHide m:val="on"/>
                                  <m:ctrlPr>
                                    <a:rPr lang="en-US" sz="1600" i="1">
                                      <a:solidFill>
                                        <a:srgbClr val="000000"/>
                                      </a:solidFill>
                                      <a:latin typeface="Cambria Math" panose="02040503050406030204" pitchFamily="18" charset="0"/>
                                      <a:ea typeface="Arial" panose="020B0604020202020204" pitchFamily="34" charset="0"/>
                                    </a:rPr>
                                  </m:ctrlPr>
                                </m:radPr>
                                <m:deg/>
                                <m:e>
                                  <m:r>
                                    <a:rPr lang="en-US" sz="1600" b="0" i="1">
                                      <a:solidFill>
                                        <a:srgbClr val="000000"/>
                                      </a:solidFill>
                                      <a:latin typeface="Cambria Math" panose="02040503050406030204" pitchFamily="18" charset="0"/>
                                      <a:ea typeface="Arial" panose="020B0604020202020204" pitchFamily="34" charset="0"/>
                                    </a:rPr>
                                    <m:t>2</m:t>
                                  </m:r>
                                </m:e>
                              </m:rad>
                              <m:func>
                                <m:funcPr>
                                  <m:ctrlPr>
                                    <a:rPr lang="en-US" sz="1600" i="1">
                                      <a:solidFill>
                                        <a:srgbClr val="000000"/>
                                      </a:solidFill>
                                      <a:latin typeface="Cambria Math" panose="02040503050406030204" pitchFamily="18" charset="0"/>
                                      <a:ea typeface="Arial" panose="020B0604020202020204" pitchFamily="34" charset="0"/>
                                    </a:rPr>
                                  </m:ctrlPr>
                                </m:funcPr>
                                <m:fName>
                                  <m:r>
                                    <a:rPr lang="en-US" sz="1600" b="0" i="1">
                                      <a:solidFill>
                                        <a:srgbClr val="000000"/>
                                      </a:solidFill>
                                      <a:latin typeface="Cambria Math" panose="02040503050406030204" pitchFamily="18" charset="0"/>
                                      <a:ea typeface="Arial" panose="020B0604020202020204" pitchFamily="34" charset="0"/>
                                    </a:rPr>
                                    <m:t>𝑠𝑖𝑛</m:t>
                                  </m:r>
                                </m:fName>
                                <m:e>
                                  <m:d>
                                    <m:dPr>
                                      <m:ctrlPr>
                                        <a:rPr lang="en-US" sz="1600" i="1">
                                          <a:solidFill>
                                            <a:srgbClr val="000000"/>
                                          </a:solidFill>
                                          <a:latin typeface="Cambria Math" panose="02040503050406030204" pitchFamily="18" charset="0"/>
                                          <a:ea typeface="Arial" panose="020B0604020202020204" pitchFamily="34" charset="0"/>
                                        </a:rPr>
                                      </m:ctrlPr>
                                    </m:dPr>
                                    <m:e>
                                      <m:r>
                                        <a:rPr lang="en-US" sz="1600" b="0" i="1">
                                          <a:solidFill>
                                            <a:srgbClr val="000000"/>
                                          </a:solidFill>
                                          <a:latin typeface="Cambria Math" panose="02040503050406030204" pitchFamily="18" charset="0"/>
                                          <a:ea typeface="Arial" panose="020B0604020202020204" pitchFamily="34" charset="0"/>
                                        </a:rPr>
                                        <m:t>𝛼</m:t>
                                      </m:r>
                                    </m:e>
                                  </m:d>
                                </m:e>
                              </m:func>
                              <m:r>
                                <a:rPr lang="en-US" sz="1600" b="0" i="1">
                                  <a:solidFill>
                                    <a:srgbClr val="000000"/>
                                  </a:solidFill>
                                  <a:latin typeface="Cambria Math" panose="02040503050406030204" pitchFamily="18" charset="0"/>
                                  <a:ea typeface="Arial" panose="020B0604020202020204" pitchFamily="34" charset="0"/>
                                </a:rPr>
                                <m:t>]</m:t>
                              </m:r>
                            </m:e>
                          </m:mr>
                        </m:m>
                      </m:e>
                    </m:d>
                    <m:sSub>
                      <m:sSubPr>
                        <m:ctrlPr>
                          <a:rPr lang="en-US" sz="1600" i="1">
                            <a:solidFill>
                              <a:srgbClr val="000000"/>
                            </a:solidFill>
                            <a:latin typeface="Cambria Math" panose="02040503050406030204" pitchFamily="18" charset="0"/>
                            <a:ea typeface="Arial" panose="020B0604020202020204" pitchFamily="34" charset="0"/>
                          </a:rPr>
                        </m:ctrlPr>
                      </m:sSubPr>
                      <m:e>
                        <m:d>
                          <m:dPr>
                            <m:begChr m:val="["/>
                            <m:endChr m:val="]"/>
                            <m:ctrlPr>
                              <a:rPr lang="en-US" sz="1600" i="1">
                                <a:solidFill>
                                  <a:srgbClr val="000000"/>
                                </a:solidFill>
                                <a:latin typeface="Cambria Math" panose="02040503050406030204" pitchFamily="18" charset="0"/>
                                <a:ea typeface="Arial" panose="020B0604020202020204" pitchFamily="34" charset="0"/>
                              </a:rPr>
                            </m:ctrlPr>
                          </m:dPr>
                          <m:e>
                            <m:eqArr>
                              <m:eqArrPr>
                                <m:ctrlPr>
                                  <a:rPr lang="en-US" sz="1600" i="1">
                                    <a:solidFill>
                                      <a:srgbClr val="000000"/>
                                    </a:solidFill>
                                    <a:latin typeface="Cambria Math" panose="02040503050406030204" pitchFamily="18" charset="0"/>
                                    <a:ea typeface="Arial" panose="020B0604020202020204" pitchFamily="34" charset="0"/>
                                  </a:rPr>
                                </m:ctrlPr>
                              </m:eqArrPr>
                              <m:e>
                                <m:r>
                                  <a:rPr lang="en-US" sz="1600" b="0" i="1">
                                    <a:solidFill>
                                      <a:srgbClr val="000000"/>
                                    </a:solidFill>
                                    <a:latin typeface="Cambria Math" panose="02040503050406030204" pitchFamily="18" charset="0"/>
                                    <a:ea typeface="Arial" panose="020B0604020202020204" pitchFamily="34" charset="0"/>
                                  </a:rPr>
                                  <m:t>𝑥</m:t>
                                </m:r>
                              </m:e>
                              <m:e>
                                <m:r>
                                  <a:rPr lang="en-US" sz="1600" b="0" i="1">
                                    <a:solidFill>
                                      <a:srgbClr val="000000"/>
                                    </a:solidFill>
                                    <a:latin typeface="Cambria Math" panose="02040503050406030204" pitchFamily="18" charset="0"/>
                                    <a:ea typeface="Arial" panose="020B0604020202020204" pitchFamily="34" charset="0"/>
                                  </a:rPr>
                                  <m:t>𝑥</m:t>
                                </m:r>
                                <m:r>
                                  <a:rPr lang="en-US" sz="1600" b="0" i="1">
                                    <a:solidFill>
                                      <a:srgbClr val="000000"/>
                                    </a:solidFill>
                                    <a:latin typeface="Cambria Math" panose="02040503050406030204" pitchFamily="18" charset="0"/>
                                    <a:ea typeface="Arial" panose="020B0604020202020204" pitchFamily="34" charset="0"/>
                                  </a:rPr>
                                  <m:t>′</m:t>
                                </m:r>
                              </m:e>
                            </m:eqArr>
                          </m:e>
                        </m:d>
                      </m:e>
                      <m:sub>
                        <m:r>
                          <a:rPr lang="en-US" sz="1600" b="0" i="1">
                            <a:solidFill>
                              <a:srgbClr val="000000"/>
                            </a:solidFill>
                            <a:latin typeface="Cambria Math" panose="02040503050406030204" pitchFamily="18" charset="0"/>
                            <a:ea typeface="Arial" panose="020B0604020202020204" pitchFamily="34" charset="0"/>
                          </a:rPr>
                          <m:t>𝑖𝑛</m:t>
                        </m:r>
                        <m:r>
                          <a:rPr lang="en-US" sz="1600" b="0" i="1">
                            <a:solidFill>
                              <a:srgbClr val="000000"/>
                            </a:solidFill>
                            <a:latin typeface="Cambria Math" panose="02040503050406030204" pitchFamily="18" charset="0"/>
                            <a:ea typeface="Arial" panose="020B0604020202020204" pitchFamily="34" charset="0"/>
                          </a:rPr>
                          <m:t> ,</m:t>
                        </m:r>
                      </m:sub>
                    </m:sSub>
                  </m:oMath>
                </a14:m>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p>
              <a:p>
                <a:pPr marR="0" algn="just">
                  <a:spcBef>
                    <a:spcPts val="0"/>
                  </a:spcBef>
                  <a:spcAft>
                    <a:spcPts val="600"/>
                  </a:spcAft>
                </a:pPr>
                <a:r>
                  <a:rPr lang="en-US" sz="2000" dirty="0">
                    <a:solidFill>
                      <a:srgbClr val="0000FF"/>
                    </a:solidFill>
                    <a:latin typeface="+mj-lt"/>
                    <a:ea typeface="Arial" panose="020B0604020202020204" pitchFamily="34" charset="0"/>
                  </a:rPr>
                  <a:t>where </a:t>
                </a:r>
                <a:r>
                  <a:rPr lang="en-US" sz="2000" i="1" dirty="0">
                    <a:solidFill>
                      <a:srgbClr val="000000"/>
                    </a:solidFill>
                    <a:latin typeface="Times New Roman" panose="02020603050405020304" pitchFamily="18" charset="0"/>
                    <a:ea typeface="Arial" panose="020B0604020202020204" pitchFamily="34" charset="0"/>
                  </a:rPr>
                  <a:t>(</a:t>
                </a:r>
                <a:r>
                  <a:rPr lang="en-US" sz="2000" i="1" dirty="0" err="1">
                    <a:solidFill>
                      <a:srgbClr val="000000"/>
                    </a:solidFill>
                    <a:latin typeface="Times New Roman" panose="02020603050405020304" pitchFamily="18" charset="0"/>
                    <a:ea typeface="Arial" panose="020B0604020202020204" pitchFamily="34" charset="0"/>
                  </a:rPr>
                  <a:t>x,x</a:t>
                </a:r>
                <a:r>
                  <a:rPr lang="en-US" sz="2000" i="1" dirty="0">
                    <a:solidFill>
                      <a:srgbClr val="000000"/>
                    </a:solidFill>
                    <a:latin typeface="Times New Roman" panose="02020603050405020304" pitchFamily="18" charset="0"/>
                    <a:ea typeface="Arial" panose="020B0604020202020204" pitchFamily="34" charset="0"/>
                  </a:rPr>
                  <a:t>’)</a:t>
                </a:r>
                <a:r>
                  <a:rPr lang="en-US" sz="2000" i="1" baseline="-25000" dirty="0">
                    <a:solidFill>
                      <a:srgbClr val="000000"/>
                    </a:solidFill>
                    <a:latin typeface="Times New Roman" panose="02020603050405020304" pitchFamily="18" charset="0"/>
                    <a:ea typeface="Arial" panose="020B0604020202020204" pitchFamily="34" charset="0"/>
                  </a:rPr>
                  <a:t>i</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j-lt"/>
                    <a:ea typeface="Arial" panose="020B0604020202020204" pitchFamily="34" charset="0"/>
                  </a:rPr>
                  <a:t>initial coordinate and angle, </a:t>
                </a:r>
                <a:r>
                  <a:rPr lang="en-US" sz="2000" i="1" dirty="0">
                    <a:solidFill>
                      <a:srgbClr val="000000"/>
                    </a:solidFill>
                    <a:latin typeface="Times New Roman" panose="02020603050405020304" pitchFamily="18" charset="0"/>
                    <a:ea typeface="Arial" panose="020B0604020202020204" pitchFamily="34" charset="0"/>
                  </a:rPr>
                  <a:t>(</a:t>
                </a:r>
                <a:r>
                  <a:rPr lang="en-US" sz="2000" i="1" dirty="0" err="1">
                    <a:solidFill>
                      <a:srgbClr val="000000"/>
                    </a:solidFill>
                    <a:latin typeface="Times New Roman" panose="02020603050405020304" pitchFamily="18" charset="0"/>
                    <a:ea typeface="Arial" panose="020B0604020202020204" pitchFamily="34" charset="0"/>
                  </a:rPr>
                  <a:t>x,x</a:t>
                </a:r>
                <a:r>
                  <a:rPr lang="en-US" sz="2000" i="1" dirty="0">
                    <a:solidFill>
                      <a:srgbClr val="000000"/>
                    </a:solidFill>
                    <a:latin typeface="Times New Roman" panose="02020603050405020304" pitchFamily="18" charset="0"/>
                    <a:ea typeface="Arial" panose="020B0604020202020204" pitchFamily="34" charset="0"/>
                  </a:rPr>
                  <a:t>’)</a:t>
                </a:r>
                <a:r>
                  <a:rPr lang="en-US" sz="2000" i="1" baseline="-25000" dirty="0">
                    <a:solidFill>
                      <a:srgbClr val="000000"/>
                    </a:solidFill>
                    <a:latin typeface="Times New Roman" panose="02020603050405020304" pitchFamily="18" charset="0"/>
                    <a:ea typeface="Arial" panose="020B0604020202020204" pitchFamily="34" charset="0"/>
                  </a:rPr>
                  <a:t>f</a:t>
                </a:r>
                <a:r>
                  <a:rPr lang="en-US" sz="2000" i="1"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j-lt"/>
                    <a:ea typeface="Arial" panose="020B0604020202020204" pitchFamily="34" charset="0"/>
                  </a:rPr>
                  <a:t>are final parameters,  </a:t>
                </a:r>
                <a:r>
                  <a:rPr lang="en-US" sz="2000" i="1" dirty="0" err="1">
                    <a:solidFill>
                      <a:srgbClr val="000000"/>
                    </a:solidFill>
                    <a:latin typeface="Times New Roman" panose="02020603050405020304" pitchFamily="18" charset="0"/>
                    <a:ea typeface="Arial" panose="020B0604020202020204" pitchFamily="34" charset="0"/>
                  </a:rPr>
                  <a:t>γ</a:t>
                </a:r>
                <a:r>
                  <a:rPr lang="en-US" sz="2000" i="1" baseline="-25000" dirty="0" err="1">
                    <a:solidFill>
                      <a:srgbClr val="000000"/>
                    </a:solidFill>
                    <a:latin typeface="Times New Roman" panose="02020603050405020304" pitchFamily="18" charset="0"/>
                    <a:ea typeface="Arial" panose="020B0604020202020204" pitchFamily="34" charset="0"/>
                  </a:rPr>
                  <a:t>i</a:t>
                </a:r>
                <a:r>
                  <a:rPr lang="en-US" sz="2000" baseline="-25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j-lt"/>
                    <a:ea typeface="Arial" panose="020B0604020202020204" pitchFamily="34" charset="0"/>
                  </a:rPr>
                  <a:t>and</a:t>
                </a:r>
                <a:r>
                  <a:rPr lang="en-US" sz="2000" dirty="0">
                    <a:solidFill>
                      <a:srgbClr val="000000"/>
                    </a:solidFill>
                    <a:latin typeface="Times New Roman" panose="02020603050405020304" pitchFamily="18" charset="0"/>
                    <a:ea typeface="Arial" panose="020B0604020202020204" pitchFamily="34" charset="0"/>
                  </a:rPr>
                  <a:t> </a:t>
                </a:r>
                <a:r>
                  <a:rPr lang="en-US" sz="2000" i="1" dirty="0" err="1">
                    <a:solidFill>
                      <a:srgbClr val="000000"/>
                    </a:solidFill>
                    <a:latin typeface="Times New Roman" panose="02020603050405020304" pitchFamily="18" charset="0"/>
                    <a:ea typeface="Arial" panose="020B0604020202020204" pitchFamily="34" charset="0"/>
                  </a:rPr>
                  <a:t>γ</a:t>
                </a:r>
                <a:r>
                  <a:rPr lang="en-US" sz="2000" i="1" baseline="-25000" dirty="0" err="1">
                    <a:solidFill>
                      <a:srgbClr val="000000"/>
                    </a:solidFill>
                    <a:latin typeface="Times New Roman" panose="02020603050405020304" pitchFamily="18" charset="0"/>
                    <a:ea typeface="Arial" panose="020B0604020202020204" pitchFamily="34" charset="0"/>
                  </a:rPr>
                  <a:t>f</a:t>
                </a:r>
                <a:r>
                  <a:rPr lang="en-US" sz="2000" baseline="-25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j-lt"/>
                    <a:ea typeface="Arial" panose="020B0604020202020204" pitchFamily="34" charset="0"/>
                  </a:rPr>
                  <a:t>are initial and final relativistic factors, </a:t>
                </a:r>
                <a:r>
                  <a:rPr lang="en-US" sz="2000" i="1" dirty="0">
                    <a:solidFill>
                      <a:srgbClr val="000000"/>
                    </a:solidFill>
                    <a:latin typeface="Times New Roman" panose="02020603050405020304" pitchFamily="18" charset="0"/>
                    <a:ea typeface="Arial" panose="020B0604020202020204" pitchFamily="34" charset="0"/>
                  </a:rPr>
                  <a:t>γ’  </a:t>
                </a:r>
                <a:r>
                  <a:rPr lang="en-US" sz="2000" dirty="0">
                    <a:solidFill>
                      <a:srgbClr val="0000FF"/>
                    </a:solidFill>
                    <a:latin typeface="+mj-lt"/>
                    <a:ea typeface="Arial" panose="020B0604020202020204" pitchFamily="34" charset="0"/>
                  </a:rPr>
                  <a:t>is the acceleration gradient over the rest mass in electron-Volts</a:t>
                </a:r>
                <a:r>
                  <a:rPr lang="en-US" sz="2000" dirty="0">
                    <a:solidFill>
                      <a:srgbClr val="000000"/>
                    </a:solidFill>
                    <a:latin typeface="Times New Roman" panose="02020603050405020304" pitchFamily="18" charset="0"/>
                    <a:ea typeface="Arial" panose="020B0604020202020204" pitchFamily="34" charset="0"/>
                  </a:rPr>
                  <a:t> (</a:t>
                </a:r>
                <a:r>
                  <a:rPr lang="en-US" sz="2000" i="1" dirty="0">
                    <a:solidFill>
                      <a:srgbClr val="000000"/>
                    </a:solidFill>
                    <a:latin typeface="Times New Roman" panose="02020603050405020304" pitchFamily="18" charset="0"/>
                    <a:ea typeface="Arial" panose="020B0604020202020204" pitchFamily="34" charset="0"/>
                  </a:rPr>
                  <a:t>γ’ =</a:t>
                </a:r>
                <a:r>
                  <a:rPr lang="en-US" sz="2000" i="1" dirty="0" err="1">
                    <a:solidFill>
                      <a:srgbClr val="000000"/>
                    </a:solidFill>
                    <a:latin typeface="Times New Roman" panose="02020603050405020304" pitchFamily="18" charset="0"/>
                    <a:ea typeface="Arial" panose="020B0604020202020204" pitchFamily="34" charset="0"/>
                  </a:rPr>
                  <a:t>ΔW</a:t>
                </a:r>
                <a:r>
                  <a:rPr lang="en-US" sz="2000" i="1" baseline="-25000" dirty="0" err="1">
                    <a:solidFill>
                      <a:srgbClr val="000000"/>
                    </a:solidFill>
                    <a:latin typeface="Times New Roman" panose="02020603050405020304" pitchFamily="18" charset="0"/>
                    <a:ea typeface="Arial" panose="020B0604020202020204" pitchFamily="34" charset="0"/>
                  </a:rPr>
                  <a:t>max</a:t>
                </a:r>
                <a:r>
                  <a:rPr lang="en-US" sz="2000" i="1" dirty="0">
                    <a:solidFill>
                      <a:srgbClr val="000000"/>
                    </a:solidFill>
                    <a:latin typeface="Times New Roman" panose="02020603050405020304" pitchFamily="18" charset="0"/>
                    <a:ea typeface="Arial" panose="020B0604020202020204" pitchFamily="34" charset="0"/>
                  </a:rPr>
                  <a:t>/L</a:t>
                </a:r>
                <a:r>
                  <a:rPr lang="en-US" sz="2000" i="1" baseline="-25000" dirty="0">
                    <a:solidFill>
                      <a:srgbClr val="000000"/>
                    </a:solidFill>
                    <a:latin typeface="Times New Roman" panose="02020603050405020304" pitchFamily="18" charset="0"/>
                    <a:ea typeface="Arial" panose="020B0604020202020204" pitchFamily="34" charset="0"/>
                  </a:rPr>
                  <a:t>c</a:t>
                </a:r>
                <a:r>
                  <a:rPr lang="en-US" sz="2000" i="1" dirty="0">
                    <a:solidFill>
                      <a:srgbClr val="000000"/>
                    </a:solidFill>
                    <a:latin typeface="Times New Roman" panose="02020603050405020304" pitchFamily="18" charset="0"/>
                    <a:ea typeface="Arial" panose="020B0604020202020204" pitchFamily="34" charset="0"/>
                  </a:rPr>
                  <a:t>m</a:t>
                </a:r>
                <a:r>
                  <a:rPr lang="en-US" sz="2000" i="1" baseline="-25000" dirty="0">
                    <a:solidFill>
                      <a:srgbClr val="000000"/>
                    </a:solidFill>
                    <a:latin typeface="Times New Roman" panose="02020603050405020304" pitchFamily="18" charset="0"/>
                    <a:ea typeface="Arial" panose="020B0604020202020204" pitchFamily="34" charset="0"/>
                  </a:rPr>
                  <a:t>o</a:t>
                </a:r>
                <a:r>
                  <a:rPr lang="en-US" sz="2000" i="1" dirty="0">
                    <a:solidFill>
                      <a:srgbClr val="000000"/>
                    </a:solidFill>
                    <a:latin typeface="Times New Roman" panose="02020603050405020304" pitchFamily="18" charset="0"/>
                    <a:ea typeface="Arial" panose="020B0604020202020204" pitchFamily="34" charset="0"/>
                  </a:rPr>
                  <a:t>c</a:t>
                </a:r>
                <a:r>
                  <a:rPr lang="en-US" sz="2000" i="1" baseline="30000" dirty="0">
                    <a:solidFill>
                      <a:srgbClr val="000000"/>
                    </a:solidFill>
                    <a:latin typeface="Times New Roman" panose="02020603050405020304" pitchFamily="18" charset="0"/>
                    <a:ea typeface="Arial" panose="020B0604020202020204" pitchFamily="34" charset="0"/>
                  </a:rPr>
                  <a:t>2</a:t>
                </a:r>
                <a:r>
                  <a:rPr lang="en-US" sz="2000" dirty="0">
                    <a:solidFill>
                      <a:srgbClr val="000000"/>
                    </a:solidFill>
                    <a:latin typeface="Times New Roman" panose="02020603050405020304" pitchFamily="18" charset="0"/>
                    <a:ea typeface="Arial" panose="020B0604020202020204" pitchFamily="34" charset="0"/>
                  </a:rPr>
                  <a:t> (</a:t>
                </a:r>
                <a:r>
                  <a:rPr lang="en-US" sz="2000" i="1" dirty="0" err="1">
                    <a:solidFill>
                      <a:srgbClr val="000000"/>
                    </a:solidFill>
                    <a:latin typeface="Times New Roman" panose="02020603050405020304" pitchFamily="18" charset="0"/>
                    <a:ea typeface="Arial" panose="020B0604020202020204" pitchFamily="34" charset="0"/>
                  </a:rPr>
                  <a:t>L</a:t>
                </a:r>
                <a:r>
                  <a:rPr lang="en-US" sz="2000" i="1" baseline="-25000" dirty="0" err="1">
                    <a:solidFill>
                      <a:srgbClr val="000000"/>
                    </a:solidFill>
                    <a:latin typeface="Times New Roman" panose="02020603050405020304" pitchFamily="18" charset="0"/>
                    <a:ea typeface="Arial" panose="020B0604020202020204" pitchFamily="34" charset="0"/>
                  </a:rPr>
                  <a:t>c</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j-lt"/>
                    <a:ea typeface="Arial" panose="020B0604020202020204" pitchFamily="34" charset="0"/>
                  </a:rPr>
                  <a:t>is the cavity length </a:t>
                </a:r>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0000FF"/>
                    </a:solidFill>
                    <a:latin typeface="+mj-lt"/>
                    <a:ea typeface="Arial" panose="020B0604020202020204" pitchFamily="34" charset="0"/>
                  </a:rPr>
                  <a:t>and</a:t>
                </a:r>
                <a:r>
                  <a:rPr lang="en-US" sz="2000" dirty="0">
                    <a:solidFill>
                      <a:srgbClr val="000000"/>
                    </a:solidFill>
                    <a:latin typeface="Times New Roman" panose="02020603050405020304" pitchFamily="18" charset="0"/>
                    <a:ea typeface="Arial" panose="020B0604020202020204" pitchFamily="34" charset="0"/>
                  </a:rPr>
                  <a:t> </a:t>
                </a:r>
                <a14:m>
                  <m:oMath xmlns:m="http://schemas.openxmlformats.org/officeDocument/2006/math">
                    <m:r>
                      <a:rPr lang="en-US" sz="2000" b="0" i="1">
                        <a:solidFill>
                          <a:srgbClr val="000000"/>
                        </a:solidFill>
                        <a:latin typeface="Cambria Math" panose="02040503050406030204" pitchFamily="18" charset="0"/>
                        <a:ea typeface="Arial" panose="020B0604020202020204" pitchFamily="34" charset="0"/>
                      </a:rPr>
                      <m:t>𝛼</m:t>
                    </m:r>
                    <m:r>
                      <a:rPr lang="en-US" sz="2000" b="0" i="1">
                        <a:solidFill>
                          <a:srgbClr val="000000"/>
                        </a:solidFill>
                        <a:latin typeface="Cambria Math" panose="02040503050406030204" pitchFamily="18" charset="0"/>
                        <a:ea typeface="Arial" panose="020B0604020202020204" pitchFamily="34" charset="0"/>
                      </a:rPr>
                      <m:t>=</m:t>
                    </m:r>
                    <m:f>
                      <m:fPr>
                        <m:ctrlPr>
                          <a:rPr lang="en-US" sz="2000" i="1">
                            <a:solidFill>
                              <a:srgbClr val="000000"/>
                            </a:solidFill>
                            <a:latin typeface="Cambria Math" panose="02040503050406030204" pitchFamily="18" charset="0"/>
                            <a:ea typeface="Arial" panose="020B0604020202020204" pitchFamily="34" charset="0"/>
                          </a:rPr>
                        </m:ctrlPr>
                      </m:fPr>
                      <m:num>
                        <m:r>
                          <a:rPr lang="en-US" sz="2000" b="0" i="1">
                            <a:solidFill>
                              <a:srgbClr val="000000"/>
                            </a:solidFill>
                            <a:latin typeface="Cambria Math" panose="02040503050406030204" pitchFamily="18" charset="0"/>
                            <a:ea typeface="Arial" panose="020B0604020202020204" pitchFamily="34" charset="0"/>
                          </a:rPr>
                          <m:t>1</m:t>
                        </m:r>
                      </m:num>
                      <m:den>
                        <m:rad>
                          <m:radPr>
                            <m:degHide m:val="on"/>
                            <m:ctrlPr>
                              <a:rPr lang="en-US" sz="2000" i="1">
                                <a:solidFill>
                                  <a:srgbClr val="000000"/>
                                </a:solidFill>
                                <a:latin typeface="Cambria Math" panose="02040503050406030204" pitchFamily="18" charset="0"/>
                                <a:ea typeface="Arial" panose="020B0604020202020204" pitchFamily="34" charset="0"/>
                              </a:rPr>
                            </m:ctrlPr>
                          </m:radPr>
                          <m:deg/>
                          <m:e>
                            <m:r>
                              <a:rPr lang="en-US" sz="2000" b="0" i="1">
                                <a:solidFill>
                                  <a:srgbClr val="000000"/>
                                </a:solidFill>
                                <a:latin typeface="Cambria Math" panose="02040503050406030204" pitchFamily="18" charset="0"/>
                                <a:ea typeface="Arial" panose="020B0604020202020204" pitchFamily="34" charset="0"/>
                              </a:rPr>
                              <m:t>8 </m:t>
                            </m:r>
                          </m:e>
                        </m:rad>
                      </m:den>
                    </m:f>
                    <m:r>
                      <a:rPr lang="en-US" sz="2000" b="0" i="1">
                        <a:solidFill>
                          <a:srgbClr val="000000"/>
                        </a:solidFill>
                        <a:latin typeface="Cambria Math" panose="02040503050406030204" pitchFamily="18" charset="0"/>
                        <a:ea typeface="Arial" panose="020B0604020202020204" pitchFamily="34" charset="0"/>
                      </a:rPr>
                      <m:t>𝑙𝑛</m:t>
                    </m:r>
                    <m:f>
                      <m:fPr>
                        <m:ctrlPr>
                          <a:rPr lang="en-US" sz="2000" i="1">
                            <a:solidFill>
                              <a:srgbClr val="000000"/>
                            </a:solidFill>
                            <a:latin typeface="Cambria Math" panose="02040503050406030204" pitchFamily="18" charset="0"/>
                            <a:ea typeface="Arial" panose="020B0604020202020204" pitchFamily="34" charset="0"/>
                          </a:rPr>
                        </m:ctrlPr>
                      </m:fPr>
                      <m:num>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b="0" i="1">
                                <a:solidFill>
                                  <a:srgbClr val="000000"/>
                                </a:solidFill>
                                <a:latin typeface="Cambria Math" panose="02040503050406030204" pitchFamily="18" charset="0"/>
                                <a:ea typeface="Arial" panose="020B0604020202020204" pitchFamily="34" charset="0"/>
                              </a:rPr>
                              <m:t>𝛾</m:t>
                            </m:r>
                          </m:e>
                          <m:sub>
                            <m:r>
                              <a:rPr lang="en-US" sz="2000" b="0" i="1">
                                <a:solidFill>
                                  <a:srgbClr val="000000"/>
                                </a:solidFill>
                                <a:latin typeface="Cambria Math" panose="02040503050406030204" pitchFamily="18" charset="0"/>
                                <a:ea typeface="Arial" panose="020B0604020202020204" pitchFamily="34" charset="0"/>
                              </a:rPr>
                              <m:t>𝑓</m:t>
                            </m:r>
                          </m:sub>
                        </m:sSub>
                      </m:num>
                      <m:den>
                        <m:sSub>
                          <m:sSubPr>
                            <m:ctrlPr>
                              <a:rPr lang="en-US" sz="2000" i="1">
                                <a:solidFill>
                                  <a:srgbClr val="000000"/>
                                </a:solidFill>
                                <a:latin typeface="Cambria Math" panose="02040503050406030204" pitchFamily="18" charset="0"/>
                                <a:ea typeface="Arial" panose="020B0604020202020204" pitchFamily="34" charset="0"/>
                              </a:rPr>
                            </m:ctrlPr>
                          </m:sSubPr>
                          <m:e>
                            <m:r>
                              <a:rPr lang="en-US" sz="2000" b="0" i="1">
                                <a:solidFill>
                                  <a:srgbClr val="000000"/>
                                </a:solidFill>
                                <a:latin typeface="Cambria Math" panose="02040503050406030204" pitchFamily="18" charset="0"/>
                                <a:ea typeface="Arial" panose="020B0604020202020204" pitchFamily="34" charset="0"/>
                              </a:rPr>
                              <m:t>𝛾</m:t>
                            </m:r>
                          </m:e>
                          <m:sub>
                            <m:r>
                              <a:rPr lang="en-US" sz="2000" b="0" i="1">
                                <a:solidFill>
                                  <a:srgbClr val="000000"/>
                                </a:solidFill>
                                <a:latin typeface="Cambria Math" panose="02040503050406030204" pitchFamily="18" charset="0"/>
                                <a:ea typeface="Arial" panose="020B0604020202020204" pitchFamily="34" charset="0"/>
                              </a:rPr>
                              <m:t>𝑖</m:t>
                            </m:r>
                          </m:sub>
                        </m:sSub>
                      </m:den>
                    </m:f>
                    <m:r>
                      <a:rPr lang="en-US" sz="2000" b="1" i="1">
                        <a:solidFill>
                          <a:srgbClr val="000000"/>
                        </a:solidFill>
                        <a:latin typeface="Cambria Math" panose="02040503050406030204" pitchFamily="18" charset="0"/>
                        <a:ea typeface="Arial" panose="020B0604020202020204" pitchFamily="34" charset="0"/>
                      </a:rPr>
                      <m:t>.</m:t>
                    </m:r>
                  </m:oMath>
                </a14:m>
                <a:r>
                  <a:rPr lang="en-US" sz="2000" dirty="0">
                    <a:solidFill>
                      <a:srgbClr val="000000"/>
                    </a:solidFill>
                    <a:latin typeface="Times New Roman" panose="02020603050405020304" pitchFamily="18" charset="0"/>
                    <a:ea typeface="Arial" panose="020B0604020202020204" pitchFamily="34" charset="0"/>
                  </a:rPr>
                  <a:t>  </a:t>
                </a:r>
              </a:p>
              <a:p>
                <a:pPr marL="342900" marR="0" indent="-342900" algn="just">
                  <a:spcBef>
                    <a:spcPts val="0"/>
                  </a:spcBef>
                  <a:spcAft>
                    <a:spcPts val="600"/>
                  </a:spcAft>
                  <a:buFont typeface="Arial" panose="020B0604020202020204" pitchFamily="34" charset="0"/>
                  <a:buChar char="•"/>
                </a:pPr>
                <a:r>
                  <a:rPr lang="en-US" sz="2000" dirty="0">
                    <a:solidFill>
                      <a:srgbClr val="FF0000"/>
                    </a:solidFill>
                    <a:latin typeface="+mj-lt"/>
                    <a:ea typeface="Arial" panose="020B0604020202020204" pitchFamily="34" charset="0"/>
                  </a:rPr>
                  <a:t>Note, that  the angle </a:t>
                </a:r>
                <a14:m>
                  <m:oMath xmlns:m="http://schemas.openxmlformats.org/officeDocument/2006/math">
                    <m:sSubSup>
                      <m:sSubSupPr>
                        <m:ctrlPr>
                          <a:rPr lang="en-US" sz="2000" i="1">
                            <a:solidFill>
                              <a:srgbClr val="000000"/>
                            </a:solidFill>
                            <a:latin typeface="Cambria Math" panose="02040503050406030204" pitchFamily="18" charset="0"/>
                            <a:ea typeface="Arial" panose="020B0604020202020204" pitchFamily="34" charset="0"/>
                          </a:rPr>
                        </m:ctrlPr>
                      </m:sSubSupPr>
                      <m:e>
                        <m:r>
                          <a:rPr lang="en-US" sz="2000" b="0" i="1">
                            <a:solidFill>
                              <a:srgbClr val="000000"/>
                            </a:solidFill>
                            <a:latin typeface="Cambria Math" panose="02040503050406030204" pitchFamily="18" charset="0"/>
                            <a:ea typeface="Arial" panose="020B0604020202020204" pitchFamily="34" charset="0"/>
                          </a:rPr>
                          <m:t>𝑥</m:t>
                        </m:r>
                      </m:e>
                      <m:sub>
                        <m:r>
                          <a:rPr lang="en-US" sz="2000" b="0" i="1">
                            <a:solidFill>
                              <a:srgbClr val="000000"/>
                            </a:solidFill>
                            <a:latin typeface="Cambria Math" panose="02040503050406030204" pitchFamily="18" charset="0"/>
                            <a:ea typeface="Arial" panose="020B0604020202020204" pitchFamily="34" charset="0"/>
                          </a:rPr>
                          <m:t>𝑓</m:t>
                        </m:r>
                      </m:sub>
                      <m:sup>
                        <m:r>
                          <a:rPr lang="en-US" sz="2000" b="0" i="1">
                            <a:solidFill>
                              <a:srgbClr val="000000"/>
                            </a:solidFill>
                            <a:latin typeface="Cambria Math" panose="02040503050406030204" pitchFamily="18" charset="0"/>
                            <a:ea typeface="Arial" panose="020B0604020202020204" pitchFamily="34" charset="0"/>
                          </a:rPr>
                          <m:t>′</m:t>
                        </m:r>
                      </m:sup>
                    </m:sSubSup>
                  </m:oMath>
                </a14:m>
                <a:r>
                  <a:rPr lang="en-US" sz="2000" dirty="0">
                    <a:solidFill>
                      <a:srgbClr val="000000"/>
                    </a:solidFill>
                    <a:latin typeface="Times New Roman" panose="02020603050405020304" pitchFamily="18" charset="0"/>
                    <a:ea typeface="Arial" panose="020B0604020202020204" pitchFamily="34" charset="0"/>
                  </a:rPr>
                  <a:t>  </a:t>
                </a:r>
                <a:r>
                  <a:rPr lang="en-US" sz="2000" dirty="0">
                    <a:solidFill>
                      <a:srgbClr val="FF0000"/>
                    </a:solidFill>
                    <a:latin typeface="+mj-lt"/>
                    <a:ea typeface="Arial" panose="020B0604020202020204" pitchFamily="34" charset="0"/>
                  </a:rPr>
                  <a:t>at the cavity output for </a:t>
                </a:r>
                <a14:m>
                  <m:oMath xmlns:m="http://schemas.openxmlformats.org/officeDocument/2006/math">
                    <m:sSubSup>
                      <m:sSubSupPr>
                        <m:ctrlPr>
                          <a:rPr lang="en-US" sz="2000" i="1">
                            <a:solidFill>
                              <a:srgbClr val="000000"/>
                            </a:solidFill>
                            <a:latin typeface="Cambria Math" panose="02040503050406030204" pitchFamily="18" charset="0"/>
                            <a:ea typeface="Arial" panose="020B0604020202020204" pitchFamily="34" charset="0"/>
                          </a:rPr>
                        </m:ctrlPr>
                      </m:sSubSupPr>
                      <m:e>
                        <m:r>
                          <a:rPr lang="en-US" sz="2000" b="0" i="1">
                            <a:solidFill>
                              <a:srgbClr val="000000"/>
                            </a:solidFill>
                            <a:latin typeface="Cambria Math" panose="02040503050406030204" pitchFamily="18" charset="0"/>
                            <a:ea typeface="Arial" panose="020B0604020202020204" pitchFamily="34" charset="0"/>
                          </a:rPr>
                          <m:t>𝑥</m:t>
                        </m:r>
                      </m:e>
                      <m:sub>
                        <m:r>
                          <a:rPr lang="en-US" sz="2000" b="0" i="1">
                            <a:solidFill>
                              <a:srgbClr val="000000"/>
                            </a:solidFill>
                            <a:latin typeface="Cambria Math" panose="02040503050406030204" pitchFamily="18" charset="0"/>
                            <a:ea typeface="Arial" panose="020B0604020202020204" pitchFamily="34" charset="0"/>
                          </a:rPr>
                          <m:t>𝑖</m:t>
                        </m:r>
                      </m:sub>
                      <m:sup>
                        <m:r>
                          <a:rPr lang="en-US" sz="2000" b="0" i="1">
                            <a:solidFill>
                              <a:srgbClr val="000000"/>
                            </a:solidFill>
                            <a:latin typeface="Cambria Math" panose="02040503050406030204" pitchFamily="18" charset="0"/>
                            <a:ea typeface="Arial" panose="020B0604020202020204" pitchFamily="34" charset="0"/>
                          </a:rPr>
                          <m:t>′</m:t>
                        </m:r>
                      </m:sup>
                    </m:sSubSup>
                  </m:oMath>
                </a14:m>
                <a:r>
                  <a:rPr lang="en-US" sz="2000" dirty="0">
                    <a:solidFill>
                      <a:srgbClr val="000000"/>
                    </a:solidFill>
                    <a:latin typeface="Times New Roman" panose="02020603050405020304" pitchFamily="18" charset="0"/>
                    <a:ea typeface="Arial" panose="020B0604020202020204" pitchFamily="34" charset="0"/>
                  </a:rPr>
                  <a:t> =0 </a:t>
                </a:r>
                <a:r>
                  <a:rPr lang="en-US" sz="2000" dirty="0">
                    <a:solidFill>
                      <a:srgbClr val="FF0000"/>
                    </a:solidFill>
                    <a:latin typeface="+mj-lt"/>
                    <a:ea typeface="Arial" panose="020B0604020202020204" pitchFamily="34" charset="0"/>
                  </a:rPr>
                  <a:t>is proportional to the gain over the particle energy squared:</a:t>
                </a:r>
                <a:endParaRPr lang="en-US" sz="2000" b="1" dirty="0">
                  <a:solidFill>
                    <a:srgbClr val="FF0000"/>
                  </a:solidFill>
                  <a:effectLst/>
                  <a:latin typeface="+mj-lt"/>
                  <a:ea typeface="Arial" panose="020B0604020202020204" pitchFamily="34" charset="0"/>
                </a:endParaRPr>
              </a:p>
              <a:p>
                <a:pPr indent="517525"/>
                <a14:m>
                  <m:oMath xmlns:m="http://schemas.openxmlformats.org/officeDocument/2006/math">
                    <m:sSub>
                      <m:sSubPr>
                        <m:ctrlPr>
                          <a:rPr lang="en-US" sz="2000" b="1" i="1">
                            <a:latin typeface="Cambria Math" panose="02040503050406030204" pitchFamily="18" charset="0"/>
                          </a:rPr>
                        </m:ctrlPr>
                      </m:sSubPr>
                      <m:e>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m:t>
                        </m:r>
                      </m:e>
                      <m: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𝑓</m:t>
                        </m:r>
                      </m:sub>
                    </m:s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 </m:t>
                    </m:r>
                    <m:f>
                      <m:fPr>
                        <m:ctrlPr>
                          <a:rPr lang="en-US" sz="2000" b="1" i="1">
                            <a:latin typeface="Cambria Math" panose="02040503050406030204" pitchFamily="18" charset="0"/>
                          </a:rPr>
                        </m:ctrlPr>
                      </m:fPr>
                      <m:num>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m:t>
                        </m:r>
                        <m:sSub>
                          <m:sSubPr>
                            <m:ctrlPr>
                              <a:rPr lang="en-US" sz="2000" b="1" i="1">
                                <a:latin typeface="Cambria Math" panose="02040503050406030204" pitchFamily="18" charset="0"/>
                              </a:rPr>
                            </m:ctrlPr>
                          </m:sSubPr>
                          <m:e>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𝑝</m:t>
                            </m:r>
                          </m:e>
                          <m: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m:t>
                            </m:r>
                          </m:sub>
                        </m:sSub>
                      </m:num>
                      <m:den>
                        <m:sSub>
                          <m:sSubPr>
                            <m:ctrlPr>
                              <a:rPr lang="en-US" sz="2000" b="1" i="1">
                                <a:latin typeface="Cambria Math" panose="02040503050406030204" pitchFamily="18" charset="0"/>
                              </a:rPr>
                            </m:ctrlPr>
                          </m:sSubPr>
                          <m:e>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𝑝</m:t>
                            </m:r>
                          </m:e>
                          <m: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m:t>
                            </m:r>
                          </m:sub>
                        </m:sSub>
                      </m:den>
                    </m:f>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m:t>
                    </m:r>
                    <m:f>
                      <m:fPr>
                        <m:ctrlPr>
                          <a:rPr lang="en-US" sz="2000" b="1" i="1">
                            <a:latin typeface="Cambria Math" panose="02040503050406030204" pitchFamily="18" charset="0"/>
                          </a:rPr>
                        </m:ctrlPr>
                      </m:fPr>
                      <m:num>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3</m:t>
                        </m:r>
                      </m:num>
                      <m:den>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8</m:t>
                        </m:r>
                      </m:den>
                    </m:f>
                    <m:sSup>
                      <m:sSupPr>
                        <m:ctrlPr>
                          <a:rPr lang="en-US" sz="2000" b="1" i="1">
                            <a:latin typeface="Cambria Math" panose="02040503050406030204" pitchFamily="18" charset="0"/>
                          </a:rPr>
                        </m:ctrlPr>
                      </m:sSupPr>
                      <m:e>
                        <m:d>
                          <m:dPr>
                            <m:ctrlPr>
                              <a:rPr lang="en-US" sz="2000" b="1" i="1">
                                <a:latin typeface="Cambria Math" panose="02040503050406030204" pitchFamily="18" charset="0"/>
                              </a:rPr>
                            </m:ctrlPr>
                          </m:dPr>
                          <m:e>
                            <m:f>
                              <m:fPr>
                                <m:ctrlPr>
                                  <a:rPr lang="en-US" sz="2000" b="1" i="1">
                                    <a:latin typeface="Cambria Math" panose="02040503050406030204" pitchFamily="18" charset="0"/>
                                  </a:rPr>
                                </m:ctrlPr>
                              </m:fPr>
                              <m:num>
                                <m:sSub>
                                  <m:sSubPr>
                                    <m:ctrlPr>
                                      <a:rPr lang="en-US" sz="2000" b="1" i="1">
                                        <a:latin typeface="Cambria Math" panose="02040503050406030204" pitchFamily="18" charset="0"/>
                                      </a:rPr>
                                    </m:ctrlPr>
                                  </m:sSubPr>
                                  <m:e>
                                    <m:r>
                                      <a:rPr lang="en-US" sz="2000" b="0" i="1" smtClean="0">
                                        <a:latin typeface="Cambria Math" panose="02040503050406030204" pitchFamily="18" charset="0"/>
                                      </a:rPr>
                                      <m:t>𝑉</m:t>
                                    </m:r>
                                  </m:e>
                                  <m: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𝑚𝑎𝑥</m:t>
                                    </m:r>
                                  </m:sub>
                                </m:sSub>
                              </m:num>
                              <m:den>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𝛾</m:t>
                                </m:r>
                                <m:sSub>
                                  <m:sSubPr>
                                    <m:ctrlPr>
                                      <a:rPr lang="en-US" sz="2000" b="1" i="1">
                                        <a:latin typeface="Cambria Math" panose="02040503050406030204" pitchFamily="18" charset="0"/>
                                      </a:rPr>
                                    </m:ctrlPr>
                                  </m:sSubPr>
                                  <m:e>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𝑚</m:t>
                                    </m:r>
                                  </m:e>
                                  <m: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0</m:t>
                                    </m:r>
                                  </m:sub>
                                </m:sSub>
                                <m:sSup>
                                  <m:sSupPr>
                                    <m:ctrlPr>
                                      <a:rPr lang="en-US" sz="2000" b="1" i="1">
                                        <a:latin typeface="Cambria Math" panose="02040503050406030204" pitchFamily="18" charset="0"/>
                                      </a:rPr>
                                    </m:ctrlPr>
                                  </m:sSupPr>
                                  <m:e>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𝑐</m:t>
                                    </m:r>
                                  </m:e>
                                  <m:sup>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2</m:t>
                                    </m:r>
                                  </m:sup>
                                </m:sSup>
                              </m:den>
                            </m:f>
                          </m:e>
                        </m:d>
                      </m:e>
                      <m:sup>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2</m:t>
                        </m:r>
                      </m:sup>
                    </m:sSup>
                    <m:f>
                      <m:fPr>
                        <m:ctrlPr>
                          <a:rPr lang="en-US" sz="2000" b="1" i="1">
                            <a:latin typeface="Cambria Math" panose="02040503050406030204" pitchFamily="18" charset="0"/>
                          </a:rPr>
                        </m:ctrlPr>
                      </m:fPr>
                      <m:num>
                        <m:sSub>
                          <m:sSubPr>
                            <m:ctrlPr>
                              <a:rPr lang="en-US" sz="2000" b="1" i="1">
                                <a:latin typeface="Cambria Math" panose="02040503050406030204" pitchFamily="18" charset="0"/>
                              </a:rPr>
                            </m:ctrlPr>
                          </m:sSubPr>
                          <m:e>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𝑥</m:t>
                            </m:r>
                          </m:e>
                          <m: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𝑖</m:t>
                            </m:r>
                          </m:sub>
                        </m:sSub>
                      </m:num>
                      <m:den>
                        <m:sSub>
                          <m:sSubPr>
                            <m:ctrlPr>
                              <a:rPr lang="en-US" sz="2000" b="1" i="1">
                                <a:latin typeface="Cambria Math" panose="02040503050406030204" pitchFamily="18" charset="0"/>
                              </a:rPr>
                            </m:ctrlPr>
                          </m:sSubPr>
                          <m:e>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𝐿</m:t>
                            </m:r>
                          </m:e>
                          <m:sub>
                            <m:r>
                              <a:rPr lang="en-US" sz="2000" i="1">
                                <a:solidFill>
                                  <a:srgbClr val="000000"/>
                                </a:solidFill>
                                <a:latin typeface="Cambria Math" panose="02040503050406030204" pitchFamily="18" charset="0"/>
                                <a:ea typeface="Arial" panose="020B0604020202020204" pitchFamily="34" charset="0"/>
                                <a:cs typeface="Arial" panose="020B0604020202020204" pitchFamily="34" charset="0"/>
                              </a:rPr>
                              <m:t>𝑐</m:t>
                            </m:r>
                          </m:sub>
                        </m:sSub>
                      </m:den>
                    </m:f>
                  </m:oMath>
                </a14:m>
                <a:r>
                  <a:rPr lang="en-US" sz="2000" b="1" dirty="0">
                    <a:solidFill>
                      <a:srgbClr val="000000"/>
                    </a:solidFill>
                    <a:latin typeface="Arial" panose="020B0604020202020204" pitchFamily="34" charset="0"/>
                    <a:ea typeface="Arial" panose="020B0604020202020204" pitchFamily="34" charset="0"/>
                  </a:rPr>
                  <a:t> </a:t>
                </a:r>
              </a:p>
              <a:p>
                <a:r>
                  <a:rPr lang="en-US" sz="1600" b="1" dirty="0">
                    <a:solidFill>
                      <a:srgbClr val="000000"/>
                    </a:solidFill>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J. Rosenzweig and L. Serafini, “Transverse Particle Motion in Radio-Frequency Linear Accelerators,” </a:t>
                </a:r>
                <a:r>
                  <a:rPr lang="en-US" sz="1600" i="1" dirty="0">
                    <a:latin typeface="Times New Roman" panose="02020603050405020304" pitchFamily="18" charset="0"/>
                    <a:cs typeface="Times New Roman" panose="02020603050405020304" pitchFamily="18" charset="0"/>
                  </a:rPr>
                  <a:t>Phys. Rev. E</a:t>
                </a:r>
                <a:r>
                  <a:rPr lang="en-US" sz="1600" dirty="0">
                    <a:latin typeface="Times New Roman" panose="02020603050405020304" pitchFamily="18" charset="0"/>
                    <a:cs typeface="Times New Roman" panose="02020603050405020304" pitchFamily="18" charset="0"/>
                  </a:rPr>
                  <a:t>, vol. 49, Number 2 (1994).</a:t>
                </a:r>
              </a:p>
              <a:p>
                <a:endParaRPr lang="en-US" sz="2000" dirty="0"/>
              </a:p>
            </p:txBody>
          </p:sp>
        </mc:Choice>
        <mc:Fallback xmlns="">
          <p:sp>
            <p:nvSpPr>
              <p:cNvPr id="5" name="Rectangle 4">
                <a:extLst>
                  <a:ext uri="{FF2B5EF4-FFF2-40B4-BE49-F238E27FC236}">
                    <a16:creationId xmlns:a16="http://schemas.microsoft.com/office/drawing/2014/main" id="{5FF75464-96BF-4B1B-A2BF-FC0B747C6965}"/>
                  </a:ext>
                </a:extLst>
              </p:cNvPr>
              <p:cNvSpPr>
                <a:spLocks noRot="1" noChangeAspect="1" noMove="1" noResize="1" noEditPoints="1" noAdjustHandles="1" noChangeArrowheads="1" noChangeShapeType="1" noTextEdit="1"/>
              </p:cNvSpPr>
              <p:nvPr/>
            </p:nvSpPr>
            <p:spPr>
              <a:xfrm>
                <a:off x="222250" y="723900"/>
                <a:ext cx="8921750" cy="5588646"/>
              </a:xfrm>
              <a:prstGeom prst="rect">
                <a:avLst/>
              </a:prstGeom>
              <a:blipFill>
                <a:blip r:embed="rId3"/>
                <a:stretch>
                  <a:fillRect l="-683" t="-654" r="-683"/>
                </a:stretch>
              </a:blipFill>
            </p:spPr>
            <p:txBody>
              <a:bodyPr/>
              <a:lstStyle/>
              <a:p>
                <a:r>
                  <a:rPr lang="en-US">
                    <a:noFill/>
                  </a:rPr>
                  <a:t> </a:t>
                </a:r>
              </a:p>
            </p:txBody>
          </p:sp>
        </mc:Fallback>
      </mc:AlternateContent>
    </p:spTree>
    <p:extLst>
      <p:ext uri="{BB962C8B-B14F-4D97-AF65-F5344CB8AC3E}">
        <p14:creationId xmlns:p14="http://schemas.microsoft.com/office/powerpoint/2010/main" val="639137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162816"/>
            <a:ext cx="9023350" cy="641739"/>
          </a:xfrm>
        </p:spPr>
        <p:txBody>
          <a:bodyPr/>
          <a:lstStyle/>
          <a:p>
            <a:pPr algn="ctr"/>
            <a:br>
              <a:rPr lang="en-US" dirty="0"/>
            </a:br>
            <a:r>
              <a:rPr lang="en-US" sz="2800" dirty="0"/>
              <a:t>Focusing properties of RF field</a:t>
            </a:r>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34</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4014D9E-9F93-4A92-998D-2F06935114C4}"/>
                  </a:ext>
                </a:extLst>
              </p:cNvPr>
              <p:cNvSpPr/>
              <p:nvPr/>
            </p:nvSpPr>
            <p:spPr>
              <a:xfrm>
                <a:off x="220213" y="730154"/>
                <a:ext cx="8835486" cy="5848461"/>
              </a:xfrm>
              <a:prstGeom prst="rect">
                <a:avLst/>
              </a:prstGeom>
            </p:spPr>
            <p:txBody>
              <a:bodyPr wrap="square">
                <a:spAutoFit/>
              </a:bodyPr>
              <a:lstStyle/>
              <a:p>
                <a:pPr marL="0" marR="0" algn="just">
                  <a:spcBef>
                    <a:spcPts val="0"/>
                  </a:spcBef>
                  <a:spcAft>
                    <a:spcPts val="600"/>
                  </a:spcAft>
                </a:pPr>
                <a:r>
                  <a:rPr lang="en-US" sz="1800" dirty="0">
                    <a:solidFill>
                      <a:srgbClr val="0000FF"/>
                    </a:solidFill>
                    <a:latin typeface="+mj-lt"/>
                    <a:ea typeface="Arial" panose="020B0604020202020204" pitchFamily="34" charset="0"/>
                  </a:rPr>
                  <a:t>RF acceleration elements (cavities, acceleration structures)  typically have no perfect axial symmetry because of design features, coupling elements or manufacturing errors.  </a:t>
                </a:r>
              </a:p>
              <a:p>
                <a:pPr marL="285750" marR="0" indent="-285750" algn="just">
                  <a:spcBef>
                    <a:spcPts val="0"/>
                  </a:spcBef>
                  <a:spcAft>
                    <a:spcPts val="600"/>
                  </a:spcAft>
                  <a:buFont typeface="Arial" panose="020B0604020202020204" pitchFamily="34" charset="0"/>
                  <a:buChar char="•"/>
                </a:pPr>
                <a:r>
                  <a:rPr lang="en-US" sz="1800" dirty="0">
                    <a:solidFill>
                      <a:srgbClr val="0000FF"/>
                    </a:solidFill>
                    <a:latin typeface="+mj-lt"/>
                    <a:ea typeface="Arial" panose="020B0604020202020204" pitchFamily="34" charset="0"/>
                  </a:rPr>
                  <a:t>Elliptical SRF cavities have the input couplers, which introduce dipole field components. </a:t>
                </a:r>
              </a:p>
              <a:p>
                <a:pPr marL="285750" marR="0" indent="-285750" algn="just">
                  <a:spcBef>
                    <a:spcPts val="0"/>
                  </a:spcBef>
                  <a:spcAft>
                    <a:spcPts val="600"/>
                  </a:spcAft>
                  <a:buFont typeface="Arial" panose="020B0604020202020204" pitchFamily="34" charset="0"/>
                  <a:buChar char="•"/>
                </a:pPr>
                <a:r>
                  <a:rPr lang="en-US" sz="1800" dirty="0">
                    <a:solidFill>
                      <a:srgbClr val="0000FF"/>
                    </a:solidFill>
                    <a:latin typeface="+mj-lt"/>
                    <a:ea typeface="Arial" panose="020B0604020202020204" pitchFamily="34" charset="0"/>
                  </a:rPr>
                  <a:t>Low-beta cavities like Half-Wave Resonators or Spoke Resonators have quadrupole RF field perturbations cause by spokes, which influence the beam and should be compensated by correctors. </a:t>
                </a:r>
              </a:p>
              <a:p>
                <a:pPr marL="285750" marR="0" indent="-285750" algn="just">
                  <a:spcBef>
                    <a:spcPts val="0"/>
                  </a:spcBef>
                  <a:spcAft>
                    <a:spcPts val="600"/>
                  </a:spcAft>
                  <a:buFont typeface="Arial" panose="020B0604020202020204" pitchFamily="34" charset="0"/>
                  <a:buChar char="•"/>
                </a:pPr>
                <a:endParaRPr lang="en-US" sz="1800" dirty="0">
                  <a:solidFill>
                    <a:srgbClr val="0000FF"/>
                  </a:solidFill>
                  <a:latin typeface="+mj-lt"/>
                  <a:ea typeface="Arial" panose="020B0604020202020204" pitchFamily="34" charset="0"/>
                </a:endParaRPr>
              </a:p>
              <a:p>
                <a:pPr marL="285750" marR="0" indent="-285750" algn="just">
                  <a:spcBef>
                    <a:spcPts val="0"/>
                  </a:spcBef>
                  <a:spcAft>
                    <a:spcPts val="600"/>
                  </a:spcAft>
                  <a:buFont typeface="Arial" panose="020B0604020202020204" pitchFamily="34" charset="0"/>
                  <a:buChar char="•"/>
                </a:pPr>
                <a:endParaRPr lang="en-US" sz="1800" dirty="0">
                  <a:solidFill>
                    <a:srgbClr val="0000FF"/>
                  </a:solidFill>
                  <a:latin typeface="+mj-lt"/>
                  <a:ea typeface="Arial" panose="020B0604020202020204" pitchFamily="34" charset="0"/>
                </a:endParaRPr>
              </a:p>
              <a:p>
                <a:pPr marL="285750" marR="0" indent="-285750" algn="just">
                  <a:spcBef>
                    <a:spcPts val="0"/>
                  </a:spcBef>
                  <a:spcAft>
                    <a:spcPts val="600"/>
                  </a:spcAft>
                  <a:buFont typeface="Arial" panose="020B0604020202020204" pitchFamily="34" charset="0"/>
                  <a:buChar char="•"/>
                </a:pPr>
                <a:endParaRPr lang="en-US" sz="1800" dirty="0">
                  <a:solidFill>
                    <a:srgbClr val="0000FF"/>
                  </a:solidFill>
                  <a:latin typeface="+mj-lt"/>
                  <a:ea typeface="Arial" panose="020B0604020202020204" pitchFamily="34" charset="0"/>
                </a:endParaRPr>
              </a:p>
              <a:p>
                <a:pPr marL="285750" marR="0" indent="-285750" algn="just">
                  <a:spcBef>
                    <a:spcPts val="0"/>
                  </a:spcBef>
                  <a:spcAft>
                    <a:spcPts val="600"/>
                  </a:spcAft>
                  <a:buFont typeface="Arial" panose="020B0604020202020204" pitchFamily="34" charset="0"/>
                  <a:buChar char="•"/>
                </a:pPr>
                <a:endParaRPr lang="en-US" sz="1800" dirty="0">
                  <a:solidFill>
                    <a:srgbClr val="0000FF"/>
                  </a:solidFill>
                  <a:latin typeface="+mj-lt"/>
                  <a:ea typeface="Arial" panose="020B0604020202020204" pitchFamily="34" charset="0"/>
                </a:endParaRPr>
              </a:p>
              <a:p>
                <a:pPr marL="0" marR="0" algn="just">
                  <a:spcBef>
                    <a:spcPts val="0"/>
                  </a:spcBef>
                  <a:spcAft>
                    <a:spcPts val="600"/>
                  </a:spcAft>
                </a:pPr>
                <a:r>
                  <a:rPr lang="en-US" sz="1800" dirty="0">
                    <a:solidFill>
                      <a:srgbClr val="FF0000"/>
                    </a:solidFill>
                    <a:latin typeface="+mj-lt"/>
                    <a:ea typeface="Arial" panose="020B0604020202020204" pitchFamily="34" charset="0"/>
                  </a:rPr>
                  <a:t>The angle </a:t>
                </a:r>
                <a14:m>
                  <m:oMath xmlns:m="http://schemas.openxmlformats.org/officeDocument/2006/math">
                    <m:sSubSup>
                      <m:sSubSupPr>
                        <m:ctrlPr>
                          <a:rPr lang="en-US" sz="1800" i="1" smtClean="0">
                            <a:solidFill>
                              <a:schemeClr val="accent6">
                                <a:lumMod val="50000"/>
                              </a:schemeClr>
                            </a:solidFill>
                            <a:latin typeface="Cambria Math" panose="02040503050406030204" pitchFamily="18" charset="0"/>
                            <a:ea typeface="Arial" panose="020B0604020202020204" pitchFamily="34" charset="0"/>
                          </a:rPr>
                        </m:ctrlPr>
                      </m:sSubSupPr>
                      <m:e>
                        <m:r>
                          <a:rPr lang="en-US" sz="1800" b="0" i="1">
                            <a:solidFill>
                              <a:schemeClr val="accent6">
                                <a:lumMod val="50000"/>
                              </a:schemeClr>
                            </a:solidFill>
                            <a:latin typeface="Cambria Math" panose="02040503050406030204" pitchFamily="18" charset="0"/>
                            <a:ea typeface="Arial" panose="020B0604020202020204" pitchFamily="34" charset="0"/>
                          </a:rPr>
                          <m:t>𝑥</m:t>
                        </m:r>
                      </m:e>
                      <m:sub>
                        <m:r>
                          <a:rPr lang="en-US" sz="1800" b="0" i="1">
                            <a:solidFill>
                              <a:schemeClr val="accent6">
                                <a:lumMod val="50000"/>
                              </a:schemeClr>
                            </a:solidFill>
                            <a:latin typeface="Cambria Math" panose="02040503050406030204" pitchFamily="18" charset="0"/>
                            <a:ea typeface="Arial" panose="020B0604020202020204" pitchFamily="34" charset="0"/>
                          </a:rPr>
                          <m:t>𝑓</m:t>
                        </m:r>
                      </m:sub>
                      <m:sup>
                        <m:r>
                          <a:rPr lang="en-US" sz="1800" b="0" i="1">
                            <a:solidFill>
                              <a:schemeClr val="accent6">
                                <a:lumMod val="50000"/>
                              </a:schemeClr>
                            </a:solidFill>
                            <a:latin typeface="Cambria Math" panose="02040503050406030204" pitchFamily="18" charset="0"/>
                            <a:ea typeface="Arial" panose="020B0604020202020204" pitchFamily="34" charset="0"/>
                          </a:rPr>
                          <m:t>′</m:t>
                        </m:r>
                      </m:sup>
                    </m:sSubSup>
                  </m:oMath>
                </a14:m>
                <a:r>
                  <a:rPr lang="en-US" sz="1800" dirty="0">
                    <a:solidFill>
                      <a:srgbClr val="FF0000"/>
                    </a:solidFill>
                    <a:latin typeface="+mj-lt"/>
                    <a:ea typeface="Arial" panose="020B0604020202020204" pitchFamily="34" charset="0"/>
                  </a:rPr>
                  <a:t>  at the cavity output for </a:t>
                </a:r>
                <a14:m>
                  <m:oMath xmlns:m="http://schemas.openxmlformats.org/officeDocument/2006/math">
                    <m:sSubSup>
                      <m:sSubSupPr>
                        <m:ctrlPr>
                          <a:rPr lang="en-US" sz="1800" i="1" smtClean="0">
                            <a:solidFill>
                              <a:schemeClr val="accent6">
                                <a:lumMod val="50000"/>
                              </a:schemeClr>
                            </a:solidFill>
                            <a:latin typeface="Cambria Math" panose="02040503050406030204" pitchFamily="18" charset="0"/>
                            <a:ea typeface="Arial" panose="020B0604020202020204" pitchFamily="34" charset="0"/>
                          </a:rPr>
                        </m:ctrlPr>
                      </m:sSubSupPr>
                      <m:e>
                        <m:r>
                          <a:rPr lang="en-US" sz="1800" b="0" i="1">
                            <a:solidFill>
                              <a:schemeClr val="accent6">
                                <a:lumMod val="50000"/>
                              </a:schemeClr>
                            </a:solidFill>
                            <a:latin typeface="Cambria Math" panose="02040503050406030204" pitchFamily="18" charset="0"/>
                            <a:ea typeface="Arial" panose="020B0604020202020204" pitchFamily="34" charset="0"/>
                          </a:rPr>
                          <m:t>𝑥</m:t>
                        </m:r>
                      </m:e>
                      <m:sub>
                        <m:r>
                          <a:rPr lang="en-US" sz="1800" b="0" i="1">
                            <a:solidFill>
                              <a:schemeClr val="accent6">
                                <a:lumMod val="50000"/>
                              </a:schemeClr>
                            </a:solidFill>
                            <a:latin typeface="Cambria Math" panose="02040503050406030204" pitchFamily="18" charset="0"/>
                            <a:ea typeface="Arial" panose="020B0604020202020204" pitchFamily="34" charset="0"/>
                          </a:rPr>
                          <m:t>𝑖</m:t>
                        </m:r>
                      </m:sub>
                      <m:sup>
                        <m:r>
                          <a:rPr lang="en-US" sz="1800" b="0" i="1">
                            <a:solidFill>
                              <a:schemeClr val="accent6">
                                <a:lumMod val="50000"/>
                              </a:schemeClr>
                            </a:solidFill>
                            <a:latin typeface="Cambria Math" panose="02040503050406030204" pitchFamily="18" charset="0"/>
                            <a:ea typeface="Arial" panose="020B0604020202020204" pitchFamily="34" charset="0"/>
                          </a:rPr>
                          <m:t>′</m:t>
                        </m:r>
                      </m:sup>
                    </m:sSubSup>
                  </m:oMath>
                </a14:m>
                <a:r>
                  <a:rPr lang="en-US" sz="1800" dirty="0">
                    <a:solidFill>
                      <a:schemeClr val="accent6">
                        <a:lumMod val="50000"/>
                      </a:schemeClr>
                    </a:solidFill>
                    <a:latin typeface="+mj-lt"/>
                    <a:ea typeface="Arial" panose="020B0604020202020204" pitchFamily="34" charset="0"/>
                  </a:rPr>
                  <a:t> =0 </a:t>
                </a:r>
                <a:r>
                  <a:rPr lang="en-US" sz="1800" dirty="0">
                    <a:solidFill>
                      <a:srgbClr val="FF0000"/>
                    </a:solidFill>
                    <a:latin typeface="+mj-lt"/>
                    <a:ea typeface="Arial" panose="020B0604020202020204" pitchFamily="34" charset="0"/>
                  </a:rPr>
                  <a:t>caused by multipole perturbation of </a:t>
                </a:r>
                <a:r>
                  <a:rPr lang="en-US" sz="1800" i="1" dirty="0" err="1">
                    <a:solidFill>
                      <a:srgbClr val="FF0000"/>
                    </a:solidFill>
                    <a:latin typeface="+mj-lt"/>
                    <a:ea typeface="Arial" panose="020B0604020202020204" pitchFamily="34" charset="0"/>
                  </a:rPr>
                  <a:t>m</a:t>
                </a:r>
                <a:r>
                  <a:rPr lang="en-US" sz="1800" baseline="30000" dirty="0" err="1">
                    <a:solidFill>
                      <a:srgbClr val="FF0000"/>
                    </a:solidFill>
                    <a:latin typeface="+mj-lt"/>
                    <a:ea typeface="Arial" panose="020B0604020202020204" pitchFamily="34" charset="0"/>
                  </a:rPr>
                  <a:t>th</a:t>
                </a:r>
                <a:r>
                  <a:rPr lang="en-US" sz="1800" dirty="0">
                    <a:solidFill>
                      <a:srgbClr val="FF0000"/>
                    </a:solidFill>
                    <a:latin typeface="+mj-lt"/>
                    <a:ea typeface="Arial" panose="020B0604020202020204" pitchFamily="34" charset="0"/>
                  </a:rPr>
                  <a:t> order (</a:t>
                </a:r>
                <a:r>
                  <a:rPr lang="en-US" sz="1800" i="1" dirty="0">
                    <a:solidFill>
                      <a:srgbClr val="FF0000"/>
                    </a:solidFill>
                    <a:latin typeface="+mj-lt"/>
                    <a:ea typeface="Arial" panose="020B0604020202020204" pitchFamily="34" charset="0"/>
                  </a:rPr>
                  <a:t>m</a:t>
                </a:r>
                <a:r>
                  <a:rPr lang="en-US" sz="1800" dirty="0">
                    <a:solidFill>
                      <a:srgbClr val="FF0000"/>
                    </a:solidFill>
                    <a:latin typeface="+mj-lt"/>
                    <a:ea typeface="Arial" panose="020B0604020202020204" pitchFamily="34" charset="0"/>
                  </a:rPr>
                  <a:t>&gt;0) is linear with respect to the ratio of the gain over the particle energy (ultra-relativistic case):</a:t>
                </a:r>
              </a:p>
              <a:p>
                <a:pPr marL="0" marR="0" algn="just">
                  <a:spcBef>
                    <a:spcPts val="0"/>
                  </a:spcBef>
                  <a:spcAft>
                    <a:spcPts val="600"/>
                  </a:spcAft>
                </a:pPr>
                <a14:m>
                  <m:oMath xmlns:m="http://schemas.openxmlformats.org/officeDocument/2006/math">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b="0" i="1">
                            <a:solidFill>
                              <a:srgbClr val="000000"/>
                            </a:solidFill>
                            <a:latin typeface="Cambria Math" panose="02040503050406030204" pitchFamily="18" charset="0"/>
                            <a:ea typeface="Arial" panose="020B0604020202020204" pitchFamily="34" charset="0"/>
                          </a:rPr>
                          <m:t>𝑥</m:t>
                        </m:r>
                        <m:r>
                          <a:rPr lang="en-US" sz="1800" b="0" i="1">
                            <a:solidFill>
                              <a:srgbClr val="000000"/>
                            </a:solidFill>
                            <a:latin typeface="Cambria Math" panose="02040503050406030204" pitchFamily="18" charset="0"/>
                            <a:ea typeface="Arial" panose="020B0604020202020204" pitchFamily="34" charset="0"/>
                          </a:rPr>
                          <m:t>′</m:t>
                        </m:r>
                      </m:e>
                      <m:sub>
                        <m:r>
                          <a:rPr lang="en-US" sz="1800" b="0" i="1">
                            <a:solidFill>
                              <a:srgbClr val="000000"/>
                            </a:solidFill>
                            <a:latin typeface="Cambria Math" panose="02040503050406030204" pitchFamily="18" charset="0"/>
                            <a:ea typeface="Arial" panose="020B0604020202020204" pitchFamily="34" charset="0"/>
                          </a:rPr>
                          <m:t>𝑓</m:t>
                        </m:r>
                      </m:sub>
                    </m:sSub>
                    <m:r>
                      <a:rPr lang="en-US" sz="1800" b="0" i="1">
                        <a:solidFill>
                          <a:srgbClr val="000000"/>
                        </a:solidFill>
                        <a:latin typeface="Cambria Math" panose="02040503050406030204" pitchFamily="18" charset="0"/>
                        <a:ea typeface="Arial" panose="020B0604020202020204" pitchFamily="34" charset="0"/>
                      </a:rPr>
                      <m:t>= </m:t>
                    </m:r>
                    <m:f>
                      <m:fPr>
                        <m:ctrlPr>
                          <a:rPr lang="en-US" sz="1800" i="1">
                            <a:solidFill>
                              <a:srgbClr val="000000"/>
                            </a:solidFill>
                            <a:latin typeface="Cambria Math" panose="02040503050406030204" pitchFamily="18" charset="0"/>
                            <a:ea typeface="Arial" panose="020B0604020202020204" pitchFamily="34" charset="0"/>
                          </a:rPr>
                        </m:ctrlPr>
                      </m:fPr>
                      <m:num>
                        <m:r>
                          <a:rPr lang="en-US" sz="1800" b="0" i="1">
                            <a:solidFill>
                              <a:srgbClr val="000000"/>
                            </a:solidFill>
                            <a:latin typeface="Cambria Math" panose="02040503050406030204" pitchFamily="18" charset="0"/>
                            <a:ea typeface="Arial" panose="020B0604020202020204" pitchFamily="34" charset="0"/>
                          </a:rPr>
                          <m:t>∆</m:t>
                        </m:r>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b="0" i="1">
                                <a:solidFill>
                                  <a:srgbClr val="000000"/>
                                </a:solidFill>
                                <a:latin typeface="Cambria Math" panose="02040503050406030204" pitchFamily="18" charset="0"/>
                                <a:ea typeface="Arial" panose="020B0604020202020204" pitchFamily="34" charset="0"/>
                              </a:rPr>
                              <m:t>𝑝</m:t>
                            </m:r>
                          </m:e>
                          <m:sub>
                            <m:r>
                              <a:rPr lang="en-US" sz="1800" b="0" i="1">
                                <a:solidFill>
                                  <a:srgbClr val="000000"/>
                                </a:solidFill>
                                <a:latin typeface="Cambria Math" panose="02040503050406030204" pitchFamily="18" charset="0"/>
                                <a:ea typeface="Arial" panose="020B0604020202020204" pitchFamily="34" charset="0"/>
                              </a:rPr>
                              <m:t>⊥</m:t>
                            </m:r>
                          </m:sub>
                        </m:sSub>
                      </m:num>
                      <m:den>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b="0" i="1">
                                <a:solidFill>
                                  <a:srgbClr val="000000"/>
                                </a:solidFill>
                                <a:latin typeface="Cambria Math" panose="02040503050406030204" pitchFamily="18" charset="0"/>
                                <a:ea typeface="Arial" panose="020B0604020202020204" pitchFamily="34" charset="0"/>
                              </a:rPr>
                              <m:t>𝑝</m:t>
                            </m:r>
                          </m:e>
                          <m:sub>
                            <m:r>
                              <a:rPr lang="en-US" sz="1800" b="0" i="1">
                                <a:solidFill>
                                  <a:srgbClr val="000000"/>
                                </a:solidFill>
                                <a:latin typeface="Cambria Math" panose="02040503050406030204" pitchFamily="18" charset="0"/>
                                <a:ea typeface="Arial" panose="020B0604020202020204" pitchFamily="34" charset="0"/>
                              </a:rPr>
                              <m:t>||</m:t>
                            </m:r>
                          </m:sub>
                        </m:sSub>
                      </m:den>
                    </m:f>
                    <m:r>
                      <a:rPr lang="en-US" sz="1800" b="0" i="1">
                        <a:solidFill>
                          <a:srgbClr val="000000"/>
                        </a:solidFill>
                        <a:latin typeface="Cambria Math" panose="02040503050406030204" pitchFamily="18" charset="0"/>
                        <a:ea typeface="Arial" panose="020B0604020202020204" pitchFamily="34" charset="0"/>
                      </a:rPr>
                      <m:t>≈</m:t>
                    </m:r>
                    <m:f>
                      <m:fPr>
                        <m:ctrlPr>
                          <a:rPr lang="en-US" sz="1800" i="1">
                            <a:solidFill>
                              <a:srgbClr val="000000"/>
                            </a:solidFill>
                            <a:latin typeface="Cambria Math" panose="02040503050406030204" pitchFamily="18" charset="0"/>
                            <a:ea typeface="Arial" panose="020B0604020202020204" pitchFamily="34" charset="0"/>
                          </a:rPr>
                        </m:ctrlPr>
                      </m:fPr>
                      <m:num>
                        <m:r>
                          <a:rPr lang="en-US" sz="1800" b="0" i="1">
                            <a:solidFill>
                              <a:srgbClr val="000000"/>
                            </a:solidFill>
                            <a:latin typeface="Cambria Math" panose="02040503050406030204" pitchFamily="18" charset="0"/>
                            <a:ea typeface="Arial" panose="020B0604020202020204" pitchFamily="34" charset="0"/>
                          </a:rPr>
                          <m:t>𝑚</m:t>
                        </m:r>
                      </m:num>
                      <m:den>
                        <m:r>
                          <a:rPr lang="en-US" sz="1800" b="0" i="1">
                            <a:solidFill>
                              <a:srgbClr val="000000"/>
                            </a:solidFill>
                            <a:latin typeface="Cambria Math" panose="02040503050406030204" pitchFamily="18" charset="0"/>
                            <a:ea typeface="Arial" panose="020B0604020202020204" pitchFamily="34" charset="0"/>
                          </a:rPr>
                          <m:t>𝑘𝑎</m:t>
                        </m:r>
                      </m:den>
                    </m:f>
                    <m:d>
                      <m:dPr>
                        <m:ctrlPr>
                          <a:rPr lang="en-US" sz="1800" i="1">
                            <a:solidFill>
                              <a:srgbClr val="000000"/>
                            </a:solidFill>
                            <a:latin typeface="Cambria Math" panose="02040503050406030204" pitchFamily="18" charset="0"/>
                            <a:ea typeface="Arial" panose="020B0604020202020204" pitchFamily="34" charset="0"/>
                          </a:rPr>
                        </m:ctrlPr>
                      </m:dPr>
                      <m:e>
                        <m:f>
                          <m:fPr>
                            <m:ctrlPr>
                              <a:rPr lang="en-US" sz="1800" i="1">
                                <a:solidFill>
                                  <a:srgbClr val="000000"/>
                                </a:solidFill>
                                <a:latin typeface="Cambria Math" panose="02040503050406030204" pitchFamily="18" charset="0"/>
                                <a:ea typeface="Arial" panose="020B0604020202020204" pitchFamily="34" charset="0"/>
                              </a:rPr>
                            </m:ctrlPr>
                          </m:fPr>
                          <m:num>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b="0" i="1" smtClean="0">
                                    <a:solidFill>
                                      <a:srgbClr val="000000"/>
                                    </a:solidFill>
                                    <a:latin typeface="Cambria Math" panose="02040503050406030204" pitchFamily="18" charset="0"/>
                                    <a:ea typeface="Arial" panose="020B0604020202020204" pitchFamily="34" charset="0"/>
                                  </a:rPr>
                                  <m:t>𝑉</m:t>
                                </m:r>
                              </m:e>
                              <m:sub>
                                <m:r>
                                  <a:rPr lang="en-US" sz="1800" b="0" i="1">
                                    <a:solidFill>
                                      <a:srgbClr val="000000"/>
                                    </a:solidFill>
                                    <a:latin typeface="Cambria Math" panose="02040503050406030204" pitchFamily="18" charset="0"/>
                                    <a:ea typeface="Arial" panose="020B0604020202020204" pitchFamily="34" charset="0"/>
                                  </a:rPr>
                                  <m:t>𝑚𝑎𝑥</m:t>
                                </m:r>
                              </m:sub>
                            </m:sSub>
                            <m:r>
                              <a:rPr lang="en-US" sz="1800" b="0" i="1">
                                <a:solidFill>
                                  <a:srgbClr val="000000"/>
                                </a:solidFill>
                                <a:latin typeface="Cambria Math" panose="02040503050406030204" pitchFamily="18" charset="0"/>
                                <a:ea typeface="Arial" panose="020B0604020202020204" pitchFamily="34" charset="0"/>
                              </a:rPr>
                              <m:t>(</m:t>
                            </m:r>
                            <m:r>
                              <a:rPr lang="en-US" sz="1800" b="0" i="1">
                                <a:solidFill>
                                  <a:srgbClr val="000000"/>
                                </a:solidFill>
                                <a:latin typeface="Cambria Math" panose="02040503050406030204" pitchFamily="18" charset="0"/>
                                <a:ea typeface="Arial" panose="020B0604020202020204" pitchFamily="34" charset="0"/>
                              </a:rPr>
                              <m:t>𝑎</m:t>
                            </m:r>
                            <m:r>
                              <a:rPr lang="en-US" sz="1800" b="0" i="1">
                                <a:solidFill>
                                  <a:srgbClr val="000000"/>
                                </a:solidFill>
                                <a:latin typeface="Cambria Math" panose="02040503050406030204" pitchFamily="18" charset="0"/>
                                <a:ea typeface="Arial" panose="020B0604020202020204" pitchFamily="34" charset="0"/>
                              </a:rPr>
                              <m:t>)</m:t>
                            </m:r>
                          </m:num>
                          <m:den>
                            <m:r>
                              <a:rPr lang="en-US" sz="1800" b="0" i="1">
                                <a:solidFill>
                                  <a:srgbClr val="000000"/>
                                </a:solidFill>
                                <a:latin typeface="Cambria Math" panose="02040503050406030204" pitchFamily="18" charset="0"/>
                                <a:ea typeface="Arial" panose="020B0604020202020204" pitchFamily="34" charset="0"/>
                              </a:rPr>
                              <m:t>𝛾</m:t>
                            </m:r>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b="0" i="1">
                                    <a:solidFill>
                                      <a:srgbClr val="000000"/>
                                    </a:solidFill>
                                    <a:latin typeface="Cambria Math" panose="02040503050406030204" pitchFamily="18" charset="0"/>
                                    <a:ea typeface="Arial" panose="020B0604020202020204" pitchFamily="34" charset="0"/>
                                  </a:rPr>
                                  <m:t>𝑚</m:t>
                                </m:r>
                              </m:e>
                              <m:sub>
                                <m:r>
                                  <a:rPr lang="en-US" sz="1800" b="0" i="1">
                                    <a:solidFill>
                                      <a:srgbClr val="000000"/>
                                    </a:solidFill>
                                    <a:latin typeface="Cambria Math" panose="02040503050406030204" pitchFamily="18" charset="0"/>
                                    <a:ea typeface="Arial" panose="020B0604020202020204" pitchFamily="34" charset="0"/>
                                  </a:rPr>
                                  <m:t>0</m:t>
                                </m:r>
                              </m:sub>
                            </m:sSub>
                            <m:sSup>
                              <m:sSupPr>
                                <m:ctrlPr>
                                  <a:rPr lang="en-US" sz="1800" i="1">
                                    <a:solidFill>
                                      <a:srgbClr val="000000"/>
                                    </a:solidFill>
                                    <a:latin typeface="Cambria Math" panose="02040503050406030204" pitchFamily="18" charset="0"/>
                                    <a:ea typeface="Arial" panose="020B0604020202020204" pitchFamily="34" charset="0"/>
                                  </a:rPr>
                                </m:ctrlPr>
                              </m:sSupPr>
                              <m:e>
                                <m:r>
                                  <a:rPr lang="en-US" sz="1800" b="0" i="1">
                                    <a:solidFill>
                                      <a:srgbClr val="000000"/>
                                    </a:solidFill>
                                    <a:latin typeface="Cambria Math" panose="02040503050406030204" pitchFamily="18" charset="0"/>
                                    <a:ea typeface="Arial" panose="020B0604020202020204" pitchFamily="34" charset="0"/>
                                  </a:rPr>
                                  <m:t>𝑐</m:t>
                                </m:r>
                              </m:e>
                              <m:sup>
                                <m:r>
                                  <a:rPr lang="en-US" sz="1800" b="0" i="1">
                                    <a:solidFill>
                                      <a:srgbClr val="000000"/>
                                    </a:solidFill>
                                    <a:latin typeface="Cambria Math" panose="02040503050406030204" pitchFamily="18" charset="0"/>
                                    <a:ea typeface="Arial" panose="020B0604020202020204" pitchFamily="34" charset="0"/>
                                  </a:rPr>
                                  <m:t>2</m:t>
                                </m:r>
                              </m:sup>
                            </m:sSup>
                          </m:den>
                        </m:f>
                      </m:e>
                    </m:d>
                    <m:sSup>
                      <m:sSupPr>
                        <m:ctrlPr>
                          <a:rPr lang="en-US" sz="1800" i="1">
                            <a:solidFill>
                              <a:srgbClr val="000000"/>
                            </a:solidFill>
                            <a:latin typeface="Cambria Math" panose="02040503050406030204" pitchFamily="18" charset="0"/>
                            <a:ea typeface="Arial" panose="020B0604020202020204" pitchFamily="34" charset="0"/>
                          </a:rPr>
                        </m:ctrlPr>
                      </m:sSupPr>
                      <m:e>
                        <m:d>
                          <m:dPr>
                            <m:ctrlPr>
                              <a:rPr lang="en-US" sz="1800" i="1">
                                <a:solidFill>
                                  <a:srgbClr val="000000"/>
                                </a:solidFill>
                                <a:latin typeface="Cambria Math" panose="02040503050406030204" pitchFamily="18" charset="0"/>
                                <a:ea typeface="Arial" panose="020B0604020202020204" pitchFamily="34" charset="0"/>
                              </a:rPr>
                            </m:ctrlPr>
                          </m:dPr>
                          <m:e>
                            <m:f>
                              <m:fPr>
                                <m:ctrlPr>
                                  <a:rPr lang="en-US" sz="1800" i="1">
                                    <a:solidFill>
                                      <a:srgbClr val="000000"/>
                                    </a:solidFill>
                                    <a:latin typeface="Cambria Math" panose="02040503050406030204" pitchFamily="18" charset="0"/>
                                    <a:ea typeface="Arial" panose="020B0604020202020204" pitchFamily="34" charset="0"/>
                                  </a:rPr>
                                </m:ctrlPr>
                              </m:fPr>
                              <m:num>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b="0" i="1">
                                        <a:solidFill>
                                          <a:srgbClr val="000000"/>
                                        </a:solidFill>
                                        <a:latin typeface="Cambria Math" panose="02040503050406030204" pitchFamily="18" charset="0"/>
                                        <a:ea typeface="Arial" panose="020B0604020202020204" pitchFamily="34" charset="0"/>
                                      </a:rPr>
                                      <m:t>𝑥</m:t>
                                    </m:r>
                                  </m:e>
                                  <m:sub>
                                    <m:r>
                                      <a:rPr lang="en-US" sz="1800" b="0" i="1">
                                        <a:solidFill>
                                          <a:srgbClr val="000000"/>
                                        </a:solidFill>
                                        <a:latin typeface="Cambria Math" panose="02040503050406030204" pitchFamily="18" charset="0"/>
                                        <a:ea typeface="Arial" panose="020B0604020202020204" pitchFamily="34" charset="0"/>
                                      </a:rPr>
                                      <m:t>𝑖</m:t>
                                    </m:r>
                                  </m:sub>
                                </m:sSub>
                              </m:num>
                              <m:den>
                                <m:r>
                                  <a:rPr lang="en-US" sz="1800" b="0" i="1">
                                    <a:solidFill>
                                      <a:srgbClr val="000000"/>
                                    </a:solidFill>
                                    <a:latin typeface="Cambria Math" panose="02040503050406030204" pitchFamily="18" charset="0"/>
                                    <a:ea typeface="Arial" panose="020B0604020202020204" pitchFamily="34" charset="0"/>
                                  </a:rPr>
                                  <m:t>𝑎</m:t>
                                </m:r>
                              </m:den>
                            </m:f>
                          </m:e>
                        </m:d>
                      </m:e>
                      <m:sup>
                        <m:r>
                          <a:rPr lang="en-US" sz="1800" b="0" i="1">
                            <a:solidFill>
                              <a:srgbClr val="000000"/>
                            </a:solidFill>
                            <a:latin typeface="Cambria Math" panose="02040503050406030204" pitchFamily="18" charset="0"/>
                            <a:ea typeface="Arial" panose="020B0604020202020204" pitchFamily="34" charset="0"/>
                          </a:rPr>
                          <m:t>𝑚</m:t>
                        </m:r>
                        <m:r>
                          <a:rPr lang="en-US" sz="1800" b="0" i="1">
                            <a:solidFill>
                              <a:srgbClr val="000000"/>
                            </a:solidFill>
                            <a:latin typeface="Cambria Math" panose="02040503050406030204" pitchFamily="18" charset="0"/>
                            <a:ea typeface="Arial" panose="020B0604020202020204" pitchFamily="34" charset="0"/>
                          </a:rPr>
                          <m:t>−1</m:t>
                        </m:r>
                      </m:sup>
                    </m:sSup>
                  </m:oMath>
                </a14:m>
                <a:r>
                  <a:rPr lang="en-US" sz="1800" dirty="0">
                    <a:solidFill>
                      <a:srgbClr val="000000"/>
                    </a:solidFill>
                    <a:latin typeface="+mj-lt"/>
                    <a:ea typeface="Arial" panose="020B0604020202020204" pitchFamily="34" charset="0"/>
                  </a:rPr>
                  <a:t>                                           </a:t>
                </a:r>
                <a:endParaRPr lang="en-US" sz="1800" dirty="0">
                  <a:solidFill>
                    <a:srgbClr val="000000"/>
                  </a:solidFill>
                  <a:effectLst/>
                  <a:latin typeface="+mj-lt"/>
                  <a:ea typeface="Arial" panose="020B0604020202020204" pitchFamily="34" charset="0"/>
                </a:endParaRPr>
              </a:p>
              <a:p>
                <a:pPr marL="285750" marR="0" indent="-285750" algn="just">
                  <a:spcBef>
                    <a:spcPts val="0"/>
                  </a:spcBef>
                  <a:spcAft>
                    <a:spcPts val="600"/>
                  </a:spcAft>
                  <a:buFont typeface="Arial" panose="020B0604020202020204" pitchFamily="34" charset="0"/>
                  <a:buChar char="•"/>
                </a:pPr>
                <a:r>
                  <a:rPr lang="en-US" sz="1600" dirty="0">
                    <a:solidFill>
                      <a:srgbClr val="0000FF"/>
                    </a:solidFill>
                    <a:latin typeface="+mj-lt"/>
                    <a:ea typeface="Arial" panose="020B0604020202020204" pitchFamily="34" charset="0"/>
                  </a:rPr>
                  <a:t>It may strongly influence the beam dynamics leading to the beam emittance dilution , or result in strong quadrupole  beam defocusing . </a:t>
                </a:r>
              </a:p>
              <a:p>
                <a:pPr marL="285750" marR="0" indent="-285750" algn="just">
                  <a:spcBef>
                    <a:spcPts val="0"/>
                  </a:spcBef>
                  <a:spcAft>
                    <a:spcPts val="600"/>
                  </a:spcAft>
                  <a:buFont typeface="Arial" panose="020B0604020202020204" pitchFamily="34" charset="0"/>
                  <a:buChar char="•"/>
                </a:pPr>
                <a:r>
                  <a:rPr lang="en-US" sz="1600" dirty="0">
                    <a:solidFill>
                      <a:srgbClr val="0000FF"/>
                    </a:solidFill>
                    <a:latin typeface="+mj-lt"/>
                    <a:ea typeface="Arial" panose="020B0604020202020204" pitchFamily="34" charset="0"/>
                  </a:rPr>
                  <a:t>On the other hand, the octupole perturbations may be used for the cavity alignment.  </a:t>
                </a:r>
                <a:endParaRPr lang="en-US" sz="1600" b="1" dirty="0">
                  <a:solidFill>
                    <a:srgbClr val="0000FF"/>
                  </a:solidFill>
                  <a:effectLst/>
                  <a:latin typeface="+mj-lt"/>
                  <a:ea typeface="Arial" panose="020B0604020202020204" pitchFamily="34" charset="0"/>
                </a:endParaRPr>
              </a:p>
            </p:txBody>
          </p:sp>
        </mc:Choice>
        <mc:Fallback xmlns="">
          <p:sp>
            <p:nvSpPr>
              <p:cNvPr id="5" name="Rectangle 4">
                <a:extLst>
                  <a:ext uri="{FF2B5EF4-FFF2-40B4-BE49-F238E27FC236}">
                    <a16:creationId xmlns:a16="http://schemas.microsoft.com/office/drawing/2014/main" id="{44014D9E-9F93-4A92-998D-2F06935114C4}"/>
                  </a:ext>
                </a:extLst>
              </p:cNvPr>
              <p:cNvSpPr>
                <a:spLocks noRot="1" noChangeAspect="1" noMove="1" noResize="1" noEditPoints="1" noAdjustHandles="1" noChangeArrowheads="1" noChangeShapeType="1" noTextEdit="1"/>
              </p:cNvSpPr>
              <p:nvPr/>
            </p:nvSpPr>
            <p:spPr>
              <a:xfrm>
                <a:off x="220213" y="730154"/>
                <a:ext cx="8835486" cy="5848461"/>
              </a:xfrm>
              <a:prstGeom prst="rect">
                <a:avLst/>
              </a:prstGeom>
              <a:blipFill>
                <a:blip r:embed="rId3"/>
                <a:stretch>
                  <a:fillRect l="-552" t="-626" r="-55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90BE97F-D80D-4CA2-B453-4FC3987B0347}"/>
              </a:ext>
            </a:extLst>
          </p:cNvPr>
          <p:cNvPicPr>
            <a:picLocks noChangeAspect="1"/>
          </p:cNvPicPr>
          <p:nvPr/>
        </p:nvPicPr>
        <p:blipFill>
          <a:blip r:embed="rId4"/>
          <a:stretch>
            <a:fillRect/>
          </a:stretch>
        </p:blipFill>
        <p:spPr>
          <a:xfrm>
            <a:off x="6080716" y="2354998"/>
            <a:ext cx="2239167" cy="1719276"/>
          </a:xfrm>
          <a:prstGeom prst="rect">
            <a:avLst/>
          </a:prstGeom>
        </p:spPr>
      </p:pic>
      <p:pic>
        <p:nvPicPr>
          <p:cNvPr id="9" name="Picture 8">
            <a:extLst>
              <a:ext uri="{FF2B5EF4-FFF2-40B4-BE49-F238E27FC236}">
                <a16:creationId xmlns:a16="http://schemas.microsoft.com/office/drawing/2014/main" id="{31B42B32-4007-40E7-9179-46059B14B13C}"/>
              </a:ext>
            </a:extLst>
          </p:cNvPr>
          <p:cNvPicPr>
            <a:picLocks noChangeAspect="1"/>
          </p:cNvPicPr>
          <p:nvPr/>
        </p:nvPicPr>
        <p:blipFill>
          <a:blip r:embed="rId5"/>
          <a:stretch>
            <a:fillRect/>
          </a:stretch>
        </p:blipFill>
        <p:spPr>
          <a:xfrm>
            <a:off x="1023262" y="2569362"/>
            <a:ext cx="2396477" cy="1504912"/>
          </a:xfrm>
          <a:prstGeom prst="rect">
            <a:avLst/>
          </a:prstGeom>
        </p:spPr>
      </p:pic>
      <p:pic>
        <p:nvPicPr>
          <p:cNvPr id="10" name="Picture 9">
            <a:extLst>
              <a:ext uri="{FF2B5EF4-FFF2-40B4-BE49-F238E27FC236}">
                <a16:creationId xmlns:a16="http://schemas.microsoft.com/office/drawing/2014/main" id="{13CFFF69-94B9-4CAF-9895-DF071399A370}"/>
              </a:ext>
            </a:extLst>
          </p:cNvPr>
          <p:cNvPicPr>
            <a:picLocks noChangeAspect="1"/>
          </p:cNvPicPr>
          <p:nvPr/>
        </p:nvPicPr>
        <p:blipFill>
          <a:blip r:embed="rId6"/>
          <a:stretch>
            <a:fillRect/>
          </a:stretch>
        </p:blipFill>
        <p:spPr>
          <a:xfrm>
            <a:off x="3502942" y="2354998"/>
            <a:ext cx="2030873" cy="1719276"/>
          </a:xfrm>
          <a:prstGeom prst="rect">
            <a:avLst/>
          </a:prstGeom>
        </p:spPr>
      </p:pic>
    </p:spTree>
    <p:extLst>
      <p:ext uri="{BB962C8B-B14F-4D97-AF65-F5344CB8AC3E}">
        <p14:creationId xmlns:p14="http://schemas.microsoft.com/office/powerpoint/2010/main" val="409348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939" y="173703"/>
            <a:ext cx="9023350" cy="641739"/>
          </a:xfrm>
        </p:spPr>
        <p:txBody>
          <a:bodyPr/>
          <a:lstStyle/>
          <a:p>
            <a:pPr algn="ctr"/>
            <a:br>
              <a:rPr lang="en-US" dirty="0"/>
            </a:br>
            <a:r>
              <a:rPr lang="en-US" dirty="0"/>
              <a:t>Bunching of charged particles in electromagnetic field</a:t>
            </a:r>
            <a:endParaRPr lang="en-US" sz="2800" dirty="0"/>
          </a:p>
        </p:txBody>
      </p:sp>
      <p:sp>
        <p:nvSpPr>
          <p:cNvPr id="2" name="Date Placeholder 1"/>
          <p:cNvSpPr>
            <a:spLocks noGrp="1"/>
          </p:cNvSpPr>
          <p:nvPr>
            <p:ph type="dt" sz="half" idx="10"/>
          </p:nvPr>
        </p:nvSpPr>
        <p:spPr/>
        <p:txBody>
          <a:bodyPr/>
          <a:lstStyle/>
          <a:p>
            <a:r>
              <a:rPr lang="en-US" altLang="en-US"/>
              <a:t>1/13/2020</a:t>
            </a:r>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35</a:t>
            </a:fld>
            <a:endParaRPr lang="en-US" alt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366E42E-D65C-4D00-B0E3-BB8099D2EA6A}"/>
                  </a:ext>
                </a:extLst>
              </p:cNvPr>
              <p:cNvSpPr/>
              <p:nvPr/>
            </p:nvSpPr>
            <p:spPr>
              <a:xfrm>
                <a:off x="317862" y="911164"/>
                <a:ext cx="8730343" cy="5201424"/>
              </a:xfrm>
              <a:prstGeom prst="rect">
                <a:avLst/>
              </a:prstGeom>
            </p:spPr>
            <p:txBody>
              <a:bodyPr wrap="square">
                <a:spAutoFit/>
              </a:bodyPr>
              <a:lstStyle/>
              <a:p>
                <a:r>
                  <a:rPr lang="en-US" sz="2000" dirty="0">
                    <a:solidFill>
                      <a:schemeClr val="tx1">
                        <a:lumMod val="60000"/>
                        <a:lumOff val="40000"/>
                      </a:schemeClr>
                    </a:solidFill>
                    <a:latin typeface="Calibri" panose="020F0502020204030204" pitchFamily="34" charset="0"/>
                    <a:ea typeface="Arial" panose="020B0604020202020204" pitchFamily="34" charset="0"/>
                  </a:rPr>
                  <a:t>Because the particle velocity depends on the energy, the cavity RF field provides the beam bunching: </a:t>
                </a:r>
              </a:p>
              <a:p>
                <a:endParaRPr lang="en-US" sz="2000" dirty="0">
                  <a:solidFill>
                    <a:schemeClr val="tx1">
                      <a:lumMod val="60000"/>
                      <a:lumOff val="40000"/>
                    </a:schemeClr>
                  </a:solidFill>
                  <a:latin typeface="Calibri" panose="020F0502020204030204" pitchFamily="34" charset="0"/>
                </a:endParaRPr>
              </a:p>
              <a:p>
                <a:endParaRPr lang="en-US" sz="2000" dirty="0">
                  <a:solidFill>
                    <a:schemeClr val="tx1">
                      <a:lumMod val="60000"/>
                      <a:lumOff val="40000"/>
                    </a:schemeClr>
                  </a:solidFill>
                  <a:latin typeface="Calibri" panose="020F0502020204030204" pitchFamily="34" charset="0"/>
                </a:endParaRPr>
              </a:p>
              <a:p>
                <a:endParaRPr lang="en-US" sz="2000" dirty="0">
                  <a:solidFill>
                    <a:schemeClr val="tx1">
                      <a:lumMod val="60000"/>
                      <a:lumOff val="40000"/>
                    </a:schemeClr>
                  </a:solidFill>
                  <a:latin typeface="Calibri" panose="020F0502020204030204" pitchFamily="34" charset="0"/>
                </a:endParaRPr>
              </a:p>
              <a:p>
                <a:endParaRPr lang="en-US" sz="2000" dirty="0">
                  <a:solidFill>
                    <a:schemeClr val="tx1">
                      <a:lumMod val="60000"/>
                      <a:lumOff val="40000"/>
                    </a:schemeClr>
                  </a:solidFill>
                  <a:latin typeface="Calibri" panose="020F0502020204030204" pitchFamily="34" charset="0"/>
                </a:endParaRPr>
              </a:p>
              <a:p>
                <a:endParaRPr lang="en-US" sz="2000" dirty="0">
                  <a:solidFill>
                    <a:schemeClr val="tx1">
                      <a:lumMod val="60000"/>
                      <a:lumOff val="40000"/>
                    </a:schemeClr>
                  </a:solidFill>
                  <a:latin typeface="Calibri" panose="020F0502020204030204" pitchFamily="34" charset="0"/>
                </a:endParaRPr>
              </a:p>
              <a:p>
                <a:r>
                  <a:rPr lang="en-US" sz="2000" dirty="0">
                    <a:solidFill>
                      <a:schemeClr val="tx1">
                        <a:lumMod val="60000"/>
                        <a:lumOff val="40000"/>
                      </a:schemeClr>
                    </a:solidFill>
                    <a:latin typeface="Calibri" panose="020F0502020204030204" pitchFamily="34" charset="0"/>
                  </a:rPr>
                  <a:t>Longitudinal “focusing” distance </a:t>
                </a:r>
                <a:r>
                  <a:rPr lang="en-US" sz="2000" i="1" dirty="0">
                    <a:solidFill>
                      <a:schemeClr val="tx1">
                        <a:lumMod val="60000"/>
                        <a:lumOff val="40000"/>
                      </a:schemeClr>
                    </a:solidFill>
                    <a:latin typeface="Calibri" panose="020F0502020204030204" pitchFamily="34" charset="0"/>
                  </a:rPr>
                  <a:t>L</a:t>
                </a:r>
                <a:r>
                  <a:rPr lang="en-US" sz="2000" i="1" baseline="-25000" dirty="0">
                    <a:solidFill>
                      <a:schemeClr val="tx1">
                        <a:lumMod val="60000"/>
                        <a:lumOff val="40000"/>
                      </a:schemeClr>
                    </a:solidFill>
                    <a:latin typeface="Calibri" panose="020F0502020204030204" pitchFamily="34" charset="0"/>
                  </a:rPr>
                  <a:t>||</a:t>
                </a:r>
                <a:r>
                  <a:rPr lang="en-US" sz="2000" i="1" dirty="0">
                    <a:solidFill>
                      <a:schemeClr val="tx1">
                        <a:lumMod val="60000"/>
                        <a:lumOff val="40000"/>
                      </a:schemeClr>
                    </a:solidFill>
                    <a:latin typeface="Calibri" panose="020F0502020204030204" pitchFamily="34" charset="0"/>
                  </a:rPr>
                  <a:t>:</a:t>
                </a:r>
              </a:p>
              <a:p>
                <a:endParaRPr lang="en-US" sz="2000" dirty="0">
                  <a:solidFill>
                    <a:schemeClr val="tx1">
                      <a:lumMod val="60000"/>
                      <a:lumOff val="40000"/>
                    </a:schemeClr>
                  </a:solidFill>
                  <a:latin typeface="Calibri" panose="020F0502020204030204" pitchFamily="34" charset="0"/>
                </a:endParaRPr>
              </a:p>
              <a:p>
                <a:endParaRPr lang="en-US" sz="2000" dirty="0">
                  <a:solidFill>
                    <a:schemeClr val="tx1">
                      <a:lumMod val="60000"/>
                      <a:lumOff val="40000"/>
                    </a:schemeClr>
                  </a:solidFill>
                  <a:latin typeface="Calibri" panose="020F0502020204030204" pitchFamily="34" charset="0"/>
                </a:endParaRPr>
              </a:p>
              <a:p>
                <a:endParaRPr lang="en-US" sz="2000" dirty="0">
                  <a:solidFill>
                    <a:schemeClr val="tx1">
                      <a:lumMod val="60000"/>
                      <a:lumOff val="40000"/>
                    </a:schemeClr>
                  </a:solidFill>
                  <a:latin typeface="Calibri" panose="020F0502020204030204" pitchFamily="34" charset="0"/>
                </a:endParaRPr>
              </a:p>
              <a:p>
                <a:r>
                  <a:rPr lang="en-US" sz="2000" dirty="0">
                    <a:solidFill>
                      <a:schemeClr val="tx1">
                        <a:lumMod val="60000"/>
                        <a:lumOff val="40000"/>
                      </a:schemeClr>
                    </a:solidFill>
                    <a:latin typeface="Calibri" panose="020F0502020204030204" pitchFamily="34" charset="0"/>
                  </a:rPr>
                  <a:t>For the bunch longitudinal stability </a:t>
                </a:r>
                <a:r>
                  <a:rPr lang="en-US" sz="2000" i="1" dirty="0">
                    <a:solidFill>
                      <a:schemeClr val="tx1">
                        <a:lumMod val="60000"/>
                        <a:lumOff val="40000"/>
                      </a:schemeClr>
                    </a:solidFill>
                    <a:latin typeface="Calibri" panose="020F0502020204030204" pitchFamily="34" charset="0"/>
                  </a:rPr>
                  <a:t>L</a:t>
                </a:r>
                <a:r>
                  <a:rPr lang="en-US" sz="2000" i="1" baseline="-25000" dirty="0">
                    <a:solidFill>
                      <a:schemeClr val="tx1">
                        <a:lumMod val="60000"/>
                        <a:lumOff val="40000"/>
                      </a:schemeClr>
                    </a:solidFill>
                    <a:latin typeface="Calibri" panose="020F0502020204030204" pitchFamily="34" charset="0"/>
                  </a:rPr>
                  <a:t>||  </a:t>
                </a:r>
                <a:r>
                  <a:rPr lang="en-US" sz="2000" dirty="0">
                    <a:solidFill>
                      <a:schemeClr val="tx1">
                        <a:lumMod val="60000"/>
                        <a:lumOff val="40000"/>
                      </a:schemeClr>
                    </a:solidFill>
                    <a:latin typeface="Calibri" panose="020F0502020204030204" pitchFamily="34" charset="0"/>
                  </a:rPr>
                  <a:t>should be &gt;0, or </a:t>
                </a:r>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Arial" panose="020B0604020202020204" pitchFamily="34" charset="0"/>
                          </a:rPr>
                          <m:t>𝜙</m:t>
                        </m:r>
                      </m:e>
                      <m:sub>
                        <m:r>
                          <a:rPr lang="en-US" sz="2000" i="1">
                            <a:solidFill>
                              <a:srgbClr val="FF0000"/>
                            </a:solidFill>
                            <a:latin typeface="Cambria Math" panose="02040503050406030204" pitchFamily="18" charset="0"/>
                          </a:rPr>
                          <m:t>𝑠</m:t>
                        </m:r>
                      </m:sub>
                    </m:sSub>
                  </m:oMath>
                </a14:m>
                <a:r>
                  <a:rPr lang="en-US" sz="2000" dirty="0">
                    <a:solidFill>
                      <a:srgbClr val="FF0000"/>
                    </a:solidFill>
                    <a:latin typeface="Calibri" panose="020F0502020204030204" pitchFamily="34" charset="0"/>
                  </a:rPr>
                  <a:t> &lt;0</a:t>
                </a:r>
                <a:r>
                  <a:rPr lang="en-US" sz="2000" dirty="0">
                    <a:solidFill>
                      <a:schemeClr val="tx1">
                        <a:lumMod val="60000"/>
                        <a:lumOff val="40000"/>
                      </a:schemeClr>
                    </a:solidFill>
                    <a:latin typeface="Calibri" panose="020F0502020204030204" pitchFamily="34" charset="0"/>
                  </a:rPr>
                  <a:t> . In this case, one has transverse defocusing. </a:t>
                </a:r>
              </a:p>
              <a:p>
                <a:r>
                  <a:rPr lang="en-US" dirty="0">
                    <a:solidFill>
                      <a:srgbClr val="FF0000"/>
                    </a:solidFill>
                  </a:rPr>
                  <a:t>Note that for small energy (and therefore small </a:t>
                </a:r>
                <a:r>
                  <a:rPr lang="en-US" i="1" dirty="0">
                    <a:solidFill>
                      <a:srgbClr val="FF0000"/>
                    </a:solidFill>
                    <a:latin typeface="Cambria Math" panose="02040503050406030204" pitchFamily="18" charset="0"/>
                    <a:ea typeface="Cambria Math" panose="02040503050406030204" pitchFamily="18" charset="0"/>
                  </a:rPr>
                  <a:t>β</a:t>
                </a:r>
                <a:r>
                  <a:rPr lang="en-US" dirty="0">
                    <a:solidFill>
                      <a:srgbClr val="FF0000"/>
                    </a:solidFill>
                  </a:rPr>
                  <a:t>) the bunching may be too strong, and low RF frequency is to be used for acceleration.</a:t>
                </a:r>
                <a:endParaRPr lang="en-US" sz="2000" dirty="0">
                  <a:solidFill>
                    <a:srgbClr val="FF0000"/>
                  </a:solidFill>
                  <a:latin typeface="Calibri" panose="020F0502020204030204" pitchFamily="34" charset="0"/>
                </a:endParaRPr>
              </a:p>
              <a:p>
                <a:endParaRPr lang="en-US" sz="2000" dirty="0">
                  <a:solidFill>
                    <a:schemeClr val="tx1">
                      <a:lumMod val="60000"/>
                      <a:lumOff val="40000"/>
                    </a:schemeClr>
                  </a:solidFill>
                  <a:latin typeface="Calibri" panose="020F0502020204030204" pitchFamily="34" charset="0"/>
                </a:endParaRPr>
              </a:p>
            </p:txBody>
          </p:sp>
        </mc:Choice>
        <mc:Fallback xmlns="">
          <p:sp>
            <p:nvSpPr>
              <p:cNvPr id="8" name="Rectangle 7">
                <a:extLst>
                  <a:ext uri="{FF2B5EF4-FFF2-40B4-BE49-F238E27FC236}">
                    <a16:creationId xmlns:a16="http://schemas.microsoft.com/office/drawing/2014/main" id="{1366E42E-D65C-4D00-B0E3-BB8099D2EA6A}"/>
                  </a:ext>
                </a:extLst>
              </p:cNvPr>
              <p:cNvSpPr>
                <a:spLocks noRot="1" noChangeAspect="1" noMove="1" noResize="1" noEditPoints="1" noAdjustHandles="1" noChangeArrowheads="1" noChangeShapeType="1" noTextEdit="1"/>
              </p:cNvSpPr>
              <p:nvPr/>
            </p:nvSpPr>
            <p:spPr>
              <a:xfrm>
                <a:off x="317862" y="911164"/>
                <a:ext cx="8730343" cy="5201424"/>
              </a:xfrm>
              <a:prstGeom prst="rect">
                <a:avLst/>
              </a:prstGeom>
              <a:blipFill>
                <a:blip r:embed="rId3"/>
                <a:stretch>
                  <a:fillRect l="-1047" t="-585" r="-132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A930EF3-8D3C-439E-8D82-F8F9FEBFCE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74610" y="1619050"/>
            <a:ext cx="4430395" cy="1211236"/>
          </a:xfrm>
          <a:prstGeom prst="rect">
            <a:avLst/>
          </a:prstGeom>
          <a:noFill/>
          <a:ln>
            <a:noFill/>
          </a:ln>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B7323A6-C663-468B-AAB4-52393E2CDF31}"/>
                  </a:ext>
                </a:extLst>
              </p:cNvPr>
              <p:cNvSpPr/>
              <p:nvPr/>
            </p:nvSpPr>
            <p:spPr>
              <a:xfrm>
                <a:off x="849084" y="3546769"/>
                <a:ext cx="6161315" cy="559897"/>
              </a:xfrm>
              <a:prstGeom prst="rect">
                <a:avLst/>
              </a:prstGeom>
            </p:spPr>
            <p:txBody>
              <a:bodyPr wrap="square">
                <a:spAutoFit/>
              </a:bodyPr>
              <a:lstStyle/>
              <a:p>
                <a:pPr marL="0" marR="0" indent="1028700">
                  <a:spcBef>
                    <a:spcPts val="0"/>
                  </a:spcBef>
                  <a:spcAft>
                    <a:spcPts val="600"/>
                  </a:spcAft>
                </a:pPr>
                <a14:m>
                  <m:oMath xmlns:m="http://schemas.openxmlformats.org/officeDocument/2006/math">
                    <m:sSub>
                      <m:sSubPr>
                        <m:ctrlPr>
                          <a:rPr lang="en-US" sz="1800" i="1" smtClean="0">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𝐿</m:t>
                        </m:r>
                      </m:e>
                      <m:sub>
                        <m:r>
                          <m:rPr>
                            <m:nor/>
                          </m:rPr>
                          <a:rPr lang="en-US" sz="1800" b="0" i="0" smtClean="0">
                            <a:solidFill>
                              <a:srgbClr val="000000"/>
                            </a:solidFill>
                            <a:latin typeface="Cambria Math" panose="02040503050406030204" pitchFamily="18" charset="0"/>
                            <a:ea typeface="Arial" panose="020B0604020202020204" pitchFamily="34" charset="0"/>
                          </a:rPr>
                          <m:t>||</m:t>
                        </m:r>
                      </m:sub>
                    </m:sSub>
                    <m:r>
                      <a:rPr lang="en-US" sz="1800" i="1" smtClean="0">
                        <a:solidFill>
                          <a:srgbClr val="000000"/>
                        </a:solidFill>
                        <a:latin typeface="Cambria Math" panose="02040503050406030204" pitchFamily="18" charset="0"/>
                        <a:ea typeface="Arial" panose="020B0604020202020204" pitchFamily="34" charset="0"/>
                      </a:rPr>
                      <m:t>=</m:t>
                    </m:r>
                    <m:r>
                      <a:rPr lang="en-US" sz="1800" b="0" i="1" smtClean="0">
                        <a:solidFill>
                          <a:srgbClr val="000000"/>
                        </a:solidFill>
                        <a:latin typeface="Cambria Math" panose="02040503050406030204" pitchFamily="18" charset="0"/>
                        <a:ea typeface="Arial" panose="020B0604020202020204" pitchFamily="34" charset="0"/>
                      </a:rPr>
                      <m:t>−</m:t>
                    </m:r>
                    <m:f>
                      <m:fPr>
                        <m:ctrlPr>
                          <a:rPr lang="en-US" sz="1800" i="1">
                            <a:solidFill>
                              <a:srgbClr val="000000"/>
                            </a:solidFill>
                            <a:latin typeface="Cambria Math" panose="02040503050406030204" pitchFamily="18" charset="0"/>
                            <a:ea typeface="Arial" panose="020B0604020202020204" pitchFamily="34" charset="0"/>
                          </a:rPr>
                        </m:ctrlPr>
                      </m:fPr>
                      <m:num>
                        <m:r>
                          <a:rPr lang="en-US" sz="1800" i="1">
                            <a:solidFill>
                              <a:srgbClr val="000000"/>
                            </a:solidFill>
                            <a:latin typeface="Cambria Math" panose="02040503050406030204" pitchFamily="18" charset="0"/>
                            <a:ea typeface="Arial" panose="020B0604020202020204" pitchFamily="34" charset="0"/>
                          </a:rPr>
                          <m:t>2</m:t>
                        </m:r>
                        <m:sSup>
                          <m:sSupPr>
                            <m:ctrlPr>
                              <a:rPr lang="en-US" sz="1800" i="1">
                                <a:solidFill>
                                  <a:srgbClr val="000000"/>
                                </a:solidFill>
                                <a:latin typeface="Cambria Math" panose="02040503050406030204" pitchFamily="18" charset="0"/>
                                <a:ea typeface="Arial" panose="020B0604020202020204" pitchFamily="34" charset="0"/>
                              </a:rPr>
                            </m:ctrlPr>
                          </m:sSupPr>
                          <m:e>
                            <m:r>
                              <a:rPr lang="en-US" sz="1800" i="1">
                                <a:solidFill>
                                  <a:srgbClr val="000000"/>
                                </a:solidFill>
                                <a:latin typeface="Cambria Math" panose="02040503050406030204" pitchFamily="18" charset="0"/>
                                <a:ea typeface="Arial" panose="020B0604020202020204" pitchFamily="34" charset="0"/>
                              </a:rPr>
                              <m:t>𝛽</m:t>
                            </m:r>
                          </m:e>
                          <m:sup>
                            <m:r>
                              <a:rPr lang="en-US" sz="1800" i="1">
                                <a:solidFill>
                                  <a:srgbClr val="000000"/>
                                </a:solidFill>
                                <a:latin typeface="Cambria Math" panose="02040503050406030204" pitchFamily="18" charset="0"/>
                                <a:ea typeface="Arial" panose="020B0604020202020204" pitchFamily="34" charset="0"/>
                              </a:rPr>
                              <m:t>3</m:t>
                            </m:r>
                          </m:sup>
                        </m:sSup>
                        <m:sSup>
                          <m:sSupPr>
                            <m:ctrlPr>
                              <a:rPr lang="en-US" sz="1800" i="1">
                                <a:solidFill>
                                  <a:srgbClr val="000000"/>
                                </a:solidFill>
                                <a:latin typeface="Cambria Math" panose="02040503050406030204" pitchFamily="18" charset="0"/>
                                <a:ea typeface="Arial" panose="020B0604020202020204" pitchFamily="34" charset="0"/>
                              </a:rPr>
                            </m:ctrlPr>
                          </m:sSupPr>
                          <m:e>
                            <m:r>
                              <a:rPr lang="en-US" sz="1800" i="1">
                                <a:solidFill>
                                  <a:srgbClr val="000000"/>
                                </a:solidFill>
                                <a:latin typeface="Cambria Math" panose="02040503050406030204" pitchFamily="18" charset="0"/>
                                <a:ea typeface="Arial" panose="020B0604020202020204" pitchFamily="34" charset="0"/>
                              </a:rPr>
                              <m:t>𝛾</m:t>
                            </m:r>
                          </m:e>
                          <m:sup>
                            <m:r>
                              <a:rPr lang="en-US" sz="1800" i="1">
                                <a:solidFill>
                                  <a:srgbClr val="000000"/>
                                </a:solidFill>
                                <a:latin typeface="Cambria Math" panose="02040503050406030204" pitchFamily="18" charset="0"/>
                                <a:ea typeface="Arial" panose="020B0604020202020204" pitchFamily="34" charset="0"/>
                              </a:rPr>
                              <m:t>3</m:t>
                            </m:r>
                          </m:sup>
                        </m:sSup>
                      </m:num>
                      <m:den>
                        <m:r>
                          <m:rPr>
                            <m:sty m:val="p"/>
                          </m:rPr>
                          <a:rPr lang="el-GR" sz="1800" i="1">
                            <a:solidFill>
                              <a:srgbClr val="000000"/>
                            </a:solidFill>
                            <a:latin typeface="Cambria Math" panose="02040503050406030204" pitchFamily="18" charset="0"/>
                            <a:ea typeface="Cambria Math" panose="02040503050406030204" pitchFamily="18" charset="0"/>
                          </a:rPr>
                          <m:t>ω</m:t>
                        </m:r>
                        <m:r>
                          <a:rPr lang="en-US" sz="1800" i="1">
                            <a:solidFill>
                              <a:srgbClr val="000000"/>
                            </a:solidFill>
                            <a:latin typeface="Cambria Math" panose="02040503050406030204" pitchFamily="18" charset="0"/>
                            <a:ea typeface="Cambria Math" panose="02040503050406030204" pitchFamily="18" charset="0"/>
                          </a:rPr>
                          <m:t>/</m:t>
                        </m:r>
                        <m:r>
                          <a:rPr lang="en-US" sz="1800" i="1">
                            <a:solidFill>
                              <a:srgbClr val="000000"/>
                            </a:solidFill>
                            <a:latin typeface="Cambria Math" panose="02040503050406030204" pitchFamily="18" charset="0"/>
                            <a:ea typeface="Cambria Math" panose="02040503050406030204" pitchFamily="18" charset="0"/>
                          </a:rPr>
                          <m:t>𝑐</m:t>
                        </m:r>
                      </m:den>
                    </m:f>
                    <m:f>
                      <m:fPr>
                        <m:ctrlPr>
                          <a:rPr lang="en-US" sz="1800" i="1">
                            <a:solidFill>
                              <a:srgbClr val="000000"/>
                            </a:solidFill>
                            <a:latin typeface="Cambria Math" panose="02040503050406030204" pitchFamily="18" charset="0"/>
                            <a:ea typeface="Arial" panose="020B0604020202020204" pitchFamily="34" charset="0"/>
                          </a:rPr>
                        </m:ctrlPr>
                      </m:fPr>
                      <m:num>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𝑚</m:t>
                            </m:r>
                          </m:e>
                          <m:sub>
                            <m:r>
                              <a:rPr lang="en-US" sz="1800" i="1">
                                <a:solidFill>
                                  <a:srgbClr val="000000"/>
                                </a:solidFill>
                                <a:latin typeface="Cambria Math" panose="02040503050406030204" pitchFamily="18" charset="0"/>
                                <a:ea typeface="Arial" panose="020B0604020202020204" pitchFamily="34" charset="0"/>
                              </a:rPr>
                              <m:t>𝑜</m:t>
                            </m:r>
                          </m:sub>
                        </m:sSub>
                        <m:sSup>
                          <m:sSupPr>
                            <m:ctrlPr>
                              <a:rPr lang="en-US" sz="1800" i="1">
                                <a:solidFill>
                                  <a:srgbClr val="000000"/>
                                </a:solidFill>
                                <a:latin typeface="Cambria Math" panose="02040503050406030204" pitchFamily="18" charset="0"/>
                                <a:ea typeface="Arial" panose="020B0604020202020204" pitchFamily="34" charset="0"/>
                              </a:rPr>
                            </m:ctrlPr>
                          </m:sSupPr>
                          <m:e>
                            <m:r>
                              <a:rPr lang="en-US" sz="1800" i="1">
                                <a:solidFill>
                                  <a:srgbClr val="000000"/>
                                </a:solidFill>
                                <a:latin typeface="Cambria Math" panose="02040503050406030204" pitchFamily="18" charset="0"/>
                                <a:ea typeface="Arial" panose="020B0604020202020204" pitchFamily="34" charset="0"/>
                              </a:rPr>
                              <m:t>𝑐</m:t>
                            </m:r>
                          </m:e>
                          <m:sup>
                            <m:r>
                              <a:rPr lang="en-US" sz="1800" i="1">
                                <a:solidFill>
                                  <a:srgbClr val="000000"/>
                                </a:solidFill>
                                <a:latin typeface="Cambria Math" panose="02040503050406030204" pitchFamily="18" charset="0"/>
                                <a:ea typeface="Arial" panose="020B0604020202020204" pitchFamily="34" charset="0"/>
                              </a:rPr>
                              <m:t>2</m:t>
                            </m:r>
                          </m:sup>
                        </m:sSup>
                      </m:num>
                      <m:den>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𝑉</m:t>
                            </m:r>
                          </m:e>
                          <m:sub>
                            <m:r>
                              <a:rPr lang="en-US" sz="1800" i="1">
                                <a:solidFill>
                                  <a:srgbClr val="000000"/>
                                </a:solidFill>
                                <a:latin typeface="Cambria Math" panose="02040503050406030204" pitchFamily="18" charset="0"/>
                                <a:ea typeface="Arial" panose="020B0604020202020204" pitchFamily="34" charset="0"/>
                              </a:rPr>
                              <m:t>𝑚𝑎𝑥</m:t>
                            </m:r>
                          </m:sub>
                        </m:sSub>
                        <m:r>
                          <a:rPr lang="en-US" sz="1800" i="1">
                            <a:solidFill>
                              <a:srgbClr val="000000"/>
                            </a:solidFill>
                            <a:latin typeface="Cambria Math" panose="02040503050406030204" pitchFamily="18" charset="0"/>
                            <a:ea typeface="Arial" panose="020B0604020202020204" pitchFamily="34" charset="0"/>
                          </a:rPr>
                          <m:t>(0)∙</m:t>
                        </m:r>
                        <m:r>
                          <a:rPr lang="en-US" sz="1800" i="1">
                            <a:solidFill>
                              <a:srgbClr val="000000"/>
                            </a:solidFill>
                            <a:latin typeface="Cambria Math" panose="02040503050406030204" pitchFamily="18" charset="0"/>
                            <a:ea typeface="Arial" panose="020B0604020202020204" pitchFamily="34" charset="0"/>
                          </a:rPr>
                          <m:t>𝑠𝑖𝑛</m:t>
                        </m:r>
                        <m:sSub>
                          <m:sSubPr>
                            <m:ctrlPr>
                              <a:rPr lang="en-US" sz="1800" i="1" smtClean="0">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Arial" panose="020B0604020202020204" pitchFamily="34" charset="0"/>
                              </a:rPr>
                              <m:t>𝜙</m:t>
                            </m:r>
                          </m:e>
                          <m:sub>
                            <m:r>
                              <a:rPr lang="en-US" sz="1800" b="0" i="1" smtClean="0">
                                <a:solidFill>
                                  <a:srgbClr val="000000"/>
                                </a:solidFill>
                                <a:latin typeface="Cambria Math" panose="02040503050406030204" pitchFamily="18" charset="0"/>
                              </a:rPr>
                              <m:t>𝑠</m:t>
                            </m:r>
                          </m:sub>
                        </m:sSub>
                      </m:den>
                    </m:f>
                    <m:r>
                      <a:rPr lang="en-US" sz="1800" b="1" i="0" smtClean="0">
                        <a:solidFill>
                          <a:srgbClr val="000000"/>
                        </a:solidFill>
                        <a:latin typeface="Cambria Math" panose="02040503050406030204" pitchFamily="18" charset="0"/>
                        <a:ea typeface="Arial" panose="020B0604020202020204" pitchFamily="34" charset="0"/>
                      </a:rPr>
                      <m:t>=−</m:t>
                    </m:r>
                    <m:f>
                      <m:fPr>
                        <m:ctrlPr>
                          <a:rPr lang="en-US" sz="1800" i="1" smtClean="0">
                            <a:solidFill>
                              <a:srgbClr val="000000"/>
                            </a:solidFill>
                            <a:latin typeface="Cambria Math" panose="02040503050406030204" pitchFamily="18" charset="0"/>
                          </a:rPr>
                        </m:ctrlPr>
                      </m:fPr>
                      <m:num>
                        <m:r>
                          <a:rPr lang="en-US" sz="1800" b="0" i="0" smtClean="0">
                            <a:solidFill>
                              <a:srgbClr val="000000"/>
                            </a:solidFill>
                            <a:latin typeface="Cambria Math" panose="02040503050406030204" pitchFamily="18" charset="0"/>
                          </a:rPr>
                          <m:t>1</m:t>
                        </m:r>
                      </m:num>
                      <m:den>
                        <m:r>
                          <a:rPr lang="en-US" sz="1800" b="0" i="0" smtClean="0">
                            <a:solidFill>
                              <a:srgbClr val="000000"/>
                            </a:solidFill>
                            <a:latin typeface="Cambria Math" panose="02040503050406030204" pitchFamily="18" charset="0"/>
                          </a:rPr>
                          <m:t>2</m:t>
                        </m:r>
                      </m:den>
                    </m:f>
                  </m:oMath>
                </a14:m>
                <a:r>
                  <a:rPr lang="en-US" dirty="0">
                    <a:solidFill>
                      <a:srgbClr val="000000"/>
                    </a:solidFill>
                    <a:ea typeface="Arial" panose="020B0604020202020204" pitchFamily="34" charset="0"/>
                  </a:rPr>
                  <a:t> </a:t>
                </a:r>
                <a14:m>
                  <m:oMath xmlns:m="http://schemas.openxmlformats.org/officeDocument/2006/math">
                    <m:sSub>
                      <m:sSubPr>
                        <m:ctrlPr>
                          <a:rPr lang="en-US" i="1">
                            <a:solidFill>
                              <a:srgbClr val="000000"/>
                            </a:solidFill>
                            <a:latin typeface="Cambria Math" panose="02040503050406030204" pitchFamily="18" charset="0"/>
                            <a:ea typeface="Arial" panose="020B0604020202020204" pitchFamily="34" charset="0"/>
                          </a:rPr>
                        </m:ctrlPr>
                      </m:sSubPr>
                      <m:e>
                        <m:r>
                          <a:rPr lang="en-US" i="1">
                            <a:solidFill>
                              <a:srgbClr val="000000"/>
                            </a:solidFill>
                            <a:latin typeface="Cambria Math" panose="02040503050406030204" pitchFamily="18" charset="0"/>
                            <a:ea typeface="Arial" panose="020B0604020202020204" pitchFamily="34" charset="0"/>
                          </a:rPr>
                          <m:t>𝐿</m:t>
                        </m:r>
                      </m:e>
                      <m:sub>
                        <m:r>
                          <m:rPr>
                            <m:nor/>
                          </m:rPr>
                          <a:rPr lang="en-US" baseline="-25000" dirty="0">
                            <a:solidFill>
                              <a:srgbClr val="000000"/>
                            </a:solidFill>
                            <a:latin typeface="Times New Roman" panose="02020603050405020304" pitchFamily="18" charset="0"/>
                            <a:ea typeface="Arial" panose="020B0604020202020204" pitchFamily="34" charset="0"/>
                          </a:rPr>
                          <m:t>⊥</m:t>
                        </m:r>
                      </m:sub>
                    </m:sSub>
                  </m:oMath>
                </a14:m>
                <a:endParaRPr lang="en-US" dirty="0">
                  <a:solidFill>
                    <a:srgbClr val="000000"/>
                  </a:solidFill>
                  <a:latin typeface="Times New Roman" panose="02020603050405020304" pitchFamily="18" charset="0"/>
                  <a:ea typeface="Arial" panose="020B0604020202020204" pitchFamily="34" charset="0"/>
                </a:endParaRPr>
              </a:p>
            </p:txBody>
          </p:sp>
        </mc:Choice>
        <mc:Fallback xmlns="">
          <p:sp>
            <p:nvSpPr>
              <p:cNvPr id="12" name="Rectangle 11">
                <a:extLst>
                  <a:ext uri="{FF2B5EF4-FFF2-40B4-BE49-F238E27FC236}">
                    <a16:creationId xmlns:a16="http://schemas.microsoft.com/office/drawing/2014/main" id="{6B7323A6-C663-468B-AAB4-52393E2CDF31}"/>
                  </a:ext>
                </a:extLst>
              </p:cNvPr>
              <p:cNvSpPr>
                <a:spLocks noRot="1" noChangeAspect="1" noMove="1" noResize="1" noEditPoints="1" noAdjustHandles="1" noChangeArrowheads="1" noChangeShapeType="1" noTextEdit="1"/>
              </p:cNvSpPr>
              <p:nvPr/>
            </p:nvSpPr>
            <p:spPr>
              <a:xfrm>
                <a:off x="849084" y="3546769"/>
                <a:ext cx="6161315" cy="55989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12530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74710" y="612954"/>
            <a:ext cx="9069290" cy="4893647"/>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00FF"/>
                </a:solidFill>
              </a:rPr>
              <a:t>Acceleration of a charged particle moving in axisymmetric RF field parallel to the axis at the radius </a:t>
            </a:r>
            <a:r>
              <a:rPr lang="en-US" i="1" dirty="0">
                <a:solidFill>
                  <a:srgbClr val="0000FF"/>
                </a:solidFill>
              </a:rPr>
              <a:t>r</a:t>
            </a:r>
            <a:r>
              <a:rPr lang="en-US" dirty="0">
                <a:solidFill>
                  <a:srgbClr val="0000FF"/>
                </a:solidFill>
              </a:rPr>
              <a:t> is proportional to </a:t>
            </a:r>
            <a:r>
              <a:rPr lang="en-US" i="1" dirty="0">
                <a:solidFill>
                  <a:srgbClr val="0000FF"/>
                </a:solidFill>
              </a:rPr>
              <a:t>I</a:t>
            </a:r>
            <a:r>
              <a:rPr lang="en-US" i="1" baseline="-25000" dirty="0">
                <a:solidFill>
                  <a:srgbClr val="0000FF"/>
                </a:solidFill>
              </a:rPr>
              <a:t>0</a:t>
            </a:r>
            <a:r>
              <a:rPr lang="en-US" i="1" dirty="0">
                <a:solidFill>
                  <a:srgbClr val="0000FF"/>
                </a:solidFill>
              </a:rPr>
              <a:t>(</a:t>
            </a:r>
            <a:r>
              <a:rPr lang="en-US" i="1" dirty="0" err="1">
                <a:solidFill>
                  <a:srgbClr val="0000FF"/>
                </a:solidFill>
              </a:rPr>
              <a:t>kr</a:t>
            </a:r>
            <a:r>
              <a:rPr lang="en-US" i="1" dirty="0">
                <a:solidFill>
                  <a:srgbClr val="0000FF"/>
                </a:solidFill>
              </a:rPr>
              <a:t>/</a:t>
            </a:r>
            <a:r>
              <a:rPr lang="el-GR" i="1" dirty="0">
                <a:solidFill>
                  <a:srgbClr val="0000FF"/>
                </a:solidFill>
                <a:latin typeface="Cambria Math" panose="02040503050406030204" pitchFamily="18" charset="0"/>
                <a:ea typeface="Cambria Math" panose="02040503050406030204" pitchFamily="18" charset="0"/>
              </a:rPr>
              <a:t>βγ</a:t>
            </a:r>
            <a:r>
              <a:rPr lang="en-US" i="1" dirty="0">
                <a:solidFill>
                  <a:srgbClr val="0000FF"/>
                </a:solidFill>
                <a:latin typeface="Cambria Math" panose="02040503050406030204" pitchFamily="18" charset="0"/>
                <a:ea typeface="Cambria Math" panose="02040503050406030204" pitchFamily="18" charset="0"/>
              </a:rPr>
              <a:t>); </a:t>
            </a:r>
          </a:p>
          <a:p>
            <a:pPr marL="457200" indent="-457200"/>
            <a:r>
              <a:rPr lang="en-US" i="1" dirty="0">
                <a:solidFill>
                  <a:srgbClr val="0000FF"/>
                </a:solidFill>
              </a:rPr>
              <a:t>	-</a:t>
            </a:r>
            <a:r>
              <a:rPr lang="en-US" dirty="0">
                <a:solidFill>
                  <a:srgbClr val="0000FF"/>
                </a:solidFill>
              </a:rPr>
              <a:t> for non-relativistic  particle it increases with the radius</a:t>
            </a:r>
            <a:r>
              <a:rPr lang="en-US" dirty="0">
                <a:solidFill>
                  <a:srgbClr val="0000FF"/>
                </a:solidFill>
                <a:latin typeface="Cambria Math" panose="02040503050406030204" pitchFamily="18" charset="0"/>
                <a:ea typeface="Cambria Math" panose="02040503050406030204" pitchFamily="18" charset="0"/>
              </a:rPr>
              <a:t> → </a:t>
            </a:r>
            <a:r>
              <a:rPr lang="en-US" dirty="0">
                <a:solidFill>
                  <a:srgbClr val="C00000"/>
                </a:solidFill>
                <a:latin typeface="Calibri" panose="020F0502020204030204" pitchFamily="34" charset="0"/>
                <a:ea typeface="Cambria Math" panose="02040503050406030204" pitchFamily="18" charset="0"/>
              </a:rPr>
              <a:t>for low-energy particles one should use </a:t>
            </a:r>
            <a:r>
              <a:rPr lang="en-US" u="sng" dirty="0">
                <a:solidFill>
                  <a:srgbClr val="C00000"/>
                </a:solidFill>
                <a:latin typeface="Calibri" panose="020F0502020204030204" pitchFamily="34" charset="0"/>
                <a:ea typeface="Cambria Math" panose="02040503050406030204" pitchFamily="18" charset="0"/>
              </a:rPr>
              <a:t>low</a:t>
            </a:r>
            <a:r>
              <a:rPr lang="en-US" dirty="0">
                <a:solidFill>
                  <a:srgbClr val="C00000"/>
                </a:solidFill>
                <a:latin typeface="Calibri" panose="020F0502020204030204" pitchFamily="34" charset="0"/>
                <a:ea typeface="Cambria Math" panose="02040503050406030204" pitchFamily="18" charset="0"/>
              </a:rPr>
              <a:t> frequency</a:t>
            </a:r>
            <a:r>
              <a:rPr lang="en-US" dirty="0">
                <a:solidFill>
                  <a:srgbClr val="0000FF"/>
                </a:solidFill>
              </a:rPr>
              <a:t>;</a:t>
            </a:r>
          </a:p>
          <a:p>
            <a:r>
              <a:rPr lang="en-US" dirty="0">
                <a:solidFill>
                  <a:srgbClr val="0000FF"/>
                </a:solidFill>
              </a:rPr>
              <a:t>	- for ultra-relativistic particle it does not depend on the radius.</a:t>
            </a:r>
          </a:p>
          <a:p>
            <a:pPr marL="342900" indent="-342900">
              <a:buFont typeface="Arial" panose="020B0604020202020204" pitchFamily="34" charset="0"/>
              <a:buChar char="•"/>
            </a:pPr>
            <a:r>
              <a:rPr lang="en-US" dirty="0">
                <a:solidFill>
                  <a:srgbClr val="0000FF"/>
                </a:solidFill>
              </a:rPr>
              <a:t>Focusing of the  accelerating particle is related to acceleration;</a:t>
            </a:r>
          </a:p>
          <a:p>
            <a:pPr marL="457200" indent="-457200"/>
            <a:r>
              <a:rPr lang="en-US" i="1" dirty="0">
                <a:solidFill>
                  <a:srgbClr val="0000FF"/>
                </a:solidFill>
              </a:rPr>
              <a:t>	- </a:t>
            </a:r>
            <a:r>
              <a:rPr lang="en-US" dirty="0">
                <a:solidFill>
                  <a:srgbClr val="0000FF"/>
                </a:solidFill>
              </a:rPr>
              <a:t>the maximum of transverse momentum change of the non-relativistic particle is shifted in RF phase versus the maximum the energy gain by -90°</a:t>
            </a:r>
          </a:p>
          <a:p>
            <a:pPr marL="457200" indent="-457200"/>
            <a:r>
              <a:rPr lang="en-US" dirty="0">
                <a:solidFill>
                  <a:srgbClr val="0000FF"/>
                </a:solidFill>
              </a:rPr>
              <a:t>	- The focusing distance of the non-relativistic particle is propositional to </a:t>
            </a:r>
            <a:r>
              <a:rPr lang="el-GR" i="1" dirty="0">
                <a:solidFill>
                  <a:srgbClr val="0000FF"/>
                </a:solidFill>
                <a:latin typeface="Cambria Math" panose="02040503050406030204" pitchFamily="18" charset="0"/>
                <a:ea typeface="Cambria Math" panose="02040503050406030204" pitchFamily="18" charset="0"/>
              </a:rPr>
              <a:t>β</a:t>
            </a:r>
            <a:r>
              <a:rPr lang="en-US" i="1" baseline="30000" dirty="0">
                <a:solidFill>
                  <a:srgbClr val="0000FF"/>
                </a:solidFill>
                <a:latin typeface="Cambria Math" panose="02040503050406030204" pitchFamily="18" charset="0"/>
                <a:ea typeface="Cambria Math" panose="02040503050406030204" pitchFamily="18" charset="0"/>
              </a:rPr>
              <a:t>3</a:t>
            </a:r>
            <a:r>
              <a:rPr lang="el-GR" i="1" dirty="0">
                <a:solidFill>
                  <a:srgbClr val="0000FF"/>
                </a:solidFill>
                <a:latin typeface="Cambria Math" panose="02040503050406030204" pitchFamily="18" charset="0"/>
                <a:ea typeface="Cambria Math" panose="02040503050406030204" pitchFamily="18" charset="0"/>
              </a:rPr>
              <a:t>γ</a:t>
            </a:r>
            <a:r>
              <a:rPr lang="en-US" i="1" baseline="30000" dirty="0">
                <a:solidFill>
                  <a:srgbClr val="0000FF"/>
                </a:solidFill>
                <a:latin typeface="Cambria Math" panose="02040503050406030204" pitchFamily="18" charset="0"/>
                <a:ea typeface="Cambria Math" panose="02040503050406030204" pitchFamily="18" charset="0"/>
              </a:rPr>
              <a:t>3</a:t>
            </a:r>
            <a:r>
              <a:rPr lang="el-GR" i="1" dirty="0">
                <a:solidFill>
                  <a:srgbClr val="0000FF"/>
                </a:solidFill>
                <a:latin typeface="Cambria Math" panose="02040503050406030204" pitchFamily="18" charset="0"/>
                <a:ea typeface="Cambria Math" panose="02040503050406030204" pitchFamily="18" charset="0"/>
              </a:rPr>
              <a:t>λ</a:t>
            </a:r>
            <a:r>
              <a:rPr lang="en-US" i="1" dirty="0">
                <a:solidFill>
                  <a:srgbClr val="0000FF"/>
                </a:solidFill>
                <a:latin typeface="Cambria Math" panose="02040503050406030204" pitchFamily="18" charset="0"/>
                <a:ea typeface="Cambria Math" panose="02040503050406030204" pitchFamily="18" charset="0"/>
              </a:rPr>
              <a:t>/V</a:t>
            </a:r>
            <a:r>
              <a:rPr lang="en-US" i="1" baseline="-25000" dirty="0">
                <a:solidFill>
                  <a:srgbClr val="0000FF"/>
                </a:solidFill>
                <a:latin typeface="Cambria Math" panose="02040503050406030204" pitchFamily="18" charset="0"/>
                <a:ea typeface="Cambria Math" panose="02040503050406030204" pitchFamily="18" charset="0"/>
              </a:rPr>
              <a:t>max</a:t>
            </a:r>
            <a:r>
              <a:rPr lang="en-US" dirty="0">
                <a:solidFill>
                  <a:srgbClr val="0000FF"/>
                </a:solidFill>
                <a:latin typeface="Cambria Math" panose="02040503050406030204" pitchFamily="18" charset="0"/>
                <a:ea typeface="Cambria Math" panose="02040503050406030204" pitchFamily="18" charset="0"/>
              </a:rPr>
              <a:t> → </a:t>
            </a:r>
            <a:r>
              <a:rPr lang="en-US" dirty="0">
                <a:solidFill>
                  <a:srgbClr val="C00000"/>
                </a:solidFill>
                <a:latin typeface="Calibri" panose="020F0502020204030204" pitchFamily="34" charset="0"/>
                <a:ea typeface="Cambria Math" panose="02040503050406030204" pitchFamily="18" charset="0"/>
              </a:rPr>
              <a:t>for low-energy particles one should use </a:t>
            </a:r>
            <a:r>
              <a:rPr lang="en-US" u="sng" dirty="0">
                <a:solidFill>
                  <a:srgbClr val="C00000"/>
                </a:solidFill>
                <a:latin typeface="Calibri" panose="020F0502020204030204" pitchFamily="34" charset="0"/>
                <a:ea typeface="Cambria Math" panose="02040503050406030204" pitchFamily="18" charset="0"/>
              </a:rPr>
              <a:t>low</a:t>
            </a:r>
            <a:r>
              <a:rPr lang="en-US" dirty="0">
                <a:solidFill>
                  <a:srgbClr val="C00000"/>
                </a:solidFill>
                <a:latin typeface="Calibri" panose="020F0502020204030204" pitchFamily="34" charset="0"/>
                <a:ea typeface="Cambria Math" panose="02040503050406030204" pitchFamily="18" charset="0"/>
              </a:rPr>
              <a:t> frequency</a:t>
            </a:r>
            <a:r>
              <a:rPr lang="en-US" dirty="0">
                <a:solidFill>
                  <a:srgbClr val="0000FF"/>
                </a:solidFill>
                <a:latin typeface="Calibri" panose="020F0502020204030204" pitchFamily="34" charset="0"/>
                <a:ea typeface="Cambria Math" panose="02040503050406030204" pitchFamily="18" charset="0"/>
              </a:rPr>
              <a:t>.</a:t>
            </a: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3865223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 (</a:t>
            </a:r>
            <a:r>
              <a:rPr lang="en-US" dirty="0" err="1"/>
              <a:t>cont</a:t>
            </a:r>
            <a:r>
              <a:rPr lang="en-US" dirty="0"/>
              <a:t>):</a:t>
            </a:r>
          </a:p>
        </p:txBody>
      </p:sp>
      <p:sp>
        <p:nvSpPr>
          <p:cNvPr id="8" name="TextBox 7">
            <a:extLst>
              <a:ext uri="{FF2B5EF4-FFF2-40B4-BE49-F238E27FC236}">
                <a16:creationId xmlns:a16="http://schemas.microsoft.com/office/drawing/2014/main" id="{2C4C1439-2F68-42A9-BB4E-0C3C6365DE6B}"/>
              </a:ext>
            </a:extLst>
          </p:cNvPr>
          <p:cNvSpPr txBox="1"/>
          <p:nvPr/>
        </p:nvSpPr>
        <p:spPr>
          <a:xfrm>
            <a:off x="127017" y="1200175"/>
            <a:ext cx="9069290" cy="4093428"/>
          </a:xfrm>
          <a:prstGeom prst="rect">
            <a:avLst/>
          </a:prstGeom>
          <a:noFill/>
        </p:spPr>
        <p:txBody>
          <a:bodyPr wrap="square" rtlCol="0">
            <a:spAutoFit/>
          </a:bodyPr>
          <a:lstStyle/>
          <a:p>
            <a:pPr marL="457200" indent="-457200"/>
            <a:r>
              <a:rPr lang="en-US" dirty="0">
                <a:solidFill>
                  <a:srgbClr val="0000FF"/>
                </a:solidFill>
                <a:latin typeface="Calibri" panose="020F0502020204030204" pitchFamily="34" charset="0"/>
                <a:ea typeface="Cambria Math" panose="02040503050406030204" pitchFamily="18" charset="0"/>
              </a:rPr>
              <a:t>	- The focusing distance for ultra-relativistic particles is </a:t>
            </a:r>
            <a:r>
              <a:rPr lang="en-US" u="sng" dirty="0">
                <a:solidFill>
                  <a:srgbClr val="C00000"/>
                </a:solidFill>
                <a:latin typeface="Calibri" panose="020F0502020204030204" pitchFamily="34" charset="0"/>
                <a:ea typeface="Cambria Math" panose="02040503050406030204" pitchFamily="18" charset="0"/>
              </a:rPr>
              <a:t>quadratic</a:t>
            </a:r>
            <a:r>
              <a:rPr lang="en-US" dirty="0">
                <a:solidFill>
                  <a:srgbClr val="0000FF"/>
                </a:solidFill>
                <a:latin typeface="Calibri" panose="020F0502020204030204" pitchFamily="34" charset="0"/>
                <a:ea typeface="Cambria Math" panose="02040503050406030204" pitchFamily="18" charset="0"/>
              </a:rPr>
              <a:t> versus the ratio of particle energy over the voltage.</a:t>
            </a:r>
          </a:p>
          <a:p>
            <a:pPr marL="457200" indent="-457200"/>
            <a:r>
              <a:rPr lang="en-US" dirty="0">
                <a:solidFill>
                  <a:srgbClr val="0000FF"/>
                </a:solidFill>
                <a:latin typeface="Calibri" panose="020F0502020204030204" pitchFamily="34" charset="0"/>
                <a:ea typeface="Cambria Math" panose="02040503050406030204" pitchFamily="18" charset="0"/>
              </a:rPr>
              <a:t>	- The focusing distance for ultra-relativistic particles in multipole fields is </a:t>
            </a:r>
            <a:r>
              <a:rPr lang="en-US" u="sng" dirty="0">
                <a:solidFill>
                  <a:srgbClr val="FF0000"/>
                </a:solidFill>
                <a:latin typeface="Calibri" panose="020F0502020204030204" pitchFamily="34" charset="0"/>
                <a:ea typeface="Cambria Math" panose="02040503050406030204" pitchFamily="18" charset="0"/>
              </a:rPr>
              <a:t>linear</a:t>
            </a:r>
            <a:r>
              <a:rPr lang="en-US" dirty="0">
                <a:solidFill>
                  <a:srgbClr val="0000FF"/>
                </a:solidFill>
                <a:latin typeface="Calibri" panose="020F0502020204030204" pitchFamily="34" charset="0"/>
                <a:ea typeface="Cambria Math" panose="02040503050406030204" pitchFamily="18" charset="0"/>
              </a:rPr>
              <a:t> versus the ratio of particle energy over the voltage; </a:t>
            </a:r>
            <a:r>
              <a:rPr lang="en-US" dirty="0">
                <a:solidFill>
                  <a:srgbClr val="C00000"/>
                </a:solidFill>
                <a:latin typeface="Calibri" panose="020F0502020204030204" pitchFamily="34" charset="0"/>
                <a:ea typeface="Cambria Math" panose="02040503050406030204" pitchFamily="18" charset="0"/>
              </a:rPr>
              <a:t>multipole perturbations may strongly affect the beam dynamics.</a:t>
            </a:r>
          </a:p>
          <a:p>
            <a:pPr marL="457200" indent="-457200"/>
            <a:r>
              <a:rPr lang="en-US" i="1" dirty="0">
                <a:solidFill>
                  <a:srgbClr val="0000FF"/>
                </a:solidFill>
              </a:rPr>
              <a:t>	- </a:t>
            </a:r>
            <a:r>
              <a:rPr lang="en-US" dirty="0">
                <a:solidFill>
                  <a:srgbClr val="0000FF"/>
                </a:solidFill>
              </a:rPr>
              <a:t>The bunching “focusing” distance of the non-relativistic particle is propositional to </a:t>
            </a:r>
            <a:r>
              <a:rPr lang="el-GR" i="1" dirty="0">
                <a:solidFill>
                  <a:srgbClr val="0000FF"/>
                </a:solidFill>
                <a:latin typeface="Cambria Math" panose="02040503050406030204" pitchFamily="18" charset="0"/>
                <a:ea typeface="Cambria Math" panose="02040503050406030204" pitchFamily="18" charset="0"/>
              </a:rPr>
              <a:t>β</a:t>
            </a:r>
            <a:r>
              <a:rPr lang="en-US" i="1" baseline="30000" dirty="0">
                <a:solidFill>
                  <a:srgbClr val="0000FF"/>
                </a:solidFill>
                <a:latin typeface="Cambria Math" panose="02040503050406030204" pitchFamily="18" charset="0"/>
                <a:ea typeface="Cambria Math" panose="02040503050406030204" pitchFamily="18" charset="0"/>
              </a:rPr>
              <a:t>3</a:t>
            </a:r>
            <a:r>
              <a:rPr lang="el-GR" i="1" dirty="0">
                <a:solidFill>
                  <a:srgbClr val="0000FF"/>
                </a:solidFill>
                <a:latin typeface="Cambria Math" panose="02040503050406030204" pitchFamily="18" charset="0"/>
                <a:ea typeface="Cambria Math" panose="02040503050406030204" pitchFamily="18" charset="0"/>
              </a:rPr>
              <a:t>γ</a:t>
            </a:r>
            <a:r>
              <a:rPr lang="en-US" i="1" baseline="30000" dirty="0">
                <a:solidFill>
                  <a:srgbClr val="0000FF"/>
                </a:solidFill>
                <a:latin typeface="Cambria Math" panose="02040503050406030204" pitchFamily="18" charset="0"/>
                <a:ea typeface="Cambria Math" panose="02040503050406030204" pitchFamily="18" charset="0"/>
              </a:rPr>
              <a:t>3</a:t>
            </a:r>
            <a:r>
              <a:rPr lang="el-GR" i="1" dirty="0">
                <a:solidFill>
                  <a:srgbClr val="0000FF"/>
                </a:solidFill>
                <a:latin typeface="Cambria Math" panose="02040503050406030204" pitchFamily="18" charset="0"/>
                <a:ea typeface="Cambria Math" panose="02040503050406030204" pitchFamily="18" charset="0"/>
              </a:rPr>
              <a:t>λ</a:t>
            </a:r>
            <a:r>
              <a:rPr lang="en-US" i="1" dirty="0">
                <a:solidFill>
                  <a:srgbClr val="0000FF"/>
                </a:solidFill>
                <a:latin typeface="Cambria Math" panose="02040503050406030204" pitchFamily="18" charset="0"/>
                <a:ea typeface="Cambria Math" panose="02040503050406030204" pitchFamily="18" charset="0"/>
              </a:rPr>
              <a:t>/V</a:t>
            </a:r>
            <a:r>
              <a:rPr lang="en-US" i="1" baseline="-25000" dirty="0">
                <a:solidFill>
                  <a:srgbClr val="0000FF"/>
                </a:solidFill>
                <a:latin typeface="Cambria Math" panose="02040503050406030204" pitchFamily="18" charset="0"/>
                <a:ea typeface="Cambria Math" panose="02040503050406030204" pitchFamily="18" charset="0"/>
              </a:rPr>
              <a:t>max</a:t>
            </a:r>
            <a:r>
              <a:rPr lang="en-US" dirty="0">
                <a:solidFill>
                  <a:srgbClr val="0000FF"/>
                </a:solidFill>
                <a:latin typeface="Cambria Math" panose="02040503050406030204" pitchFamily="18" charset="0"/>
                <a:ea typeface="Cambria Math" panose="02040503050406030204" pitchFamily="18" charset="0"/>
              </a:rPr>
              <a:t> → </a:t>
            </a:r>
            <a:r>
              <a:rPr lang="en-US" dirty="0">
                <a:solidFill>
                  <a:srgbClr val="C00000"/>
                </a:solidFill>
                <a:latin typeface="Calibri" panose="020F0502020204030204" pitchFamily="34" charset="0"/>
                <a:ea typeface="Cambria Math" panose="02040503050406030204" pitchFamily="18" charset="0"/>
              </a:rPr>
              <a:t>for low-energy particles one should use low frequency</a:t>
            </a:r>
            <a:r>
              <a:rPr lang="en-US" dirty="0">
                <a:solidFill>
                  <a:srgbClr val="0000FF"/>
                </a:solidFill>
                <a:latin typeface="Calibri" panose="020F0502020204030204" pitchFamily="34" charset="0"/>
                <a:ea typeface="Cambria Math" panose="02040503050406030204" pitchFamily="18" charset="0"/>
              </a:rPr>
              <a:t>. The sign is opposite to the focusing: </a:t>
            </a:r>
            <a:r>
              <a:rPr lang="en-US" dirty="0">
                <a:solidFill>
                  <a:srgbClr val="C00000"/>
                </a:solidFill>
                <a:latin typeface="Calibri" panose="020F0502020204030204" pitchFamily="34" charset="0"/>
                <a:ea typeface="Cambria Math" panose="02040503050406030204" pitchFamily="18" charset="0"/>
              </a:rPr>
              <a:t>if the bunch is focused, it is de-bunched, and </a:t>
            </a:r>
            <a:r>
              <a:rPr lang="en-US" i="1" dirty="0">
                <a:solidFill>
                  <a:srgbClr val="C00000"/>
                </a:solidFill>
                <a:latin typeface="Calibri" panose="020F0502020204030204" pitchFamily="34" charset="0"/>
                <a:ea typeface="Cambria Math" panose="02040503050406030204" pitchFamily="18" charset="0"/>
              </a:rPr>
              <a:t>vice versa</a:t>
            </a:r>
            <a:r>
              <a:rPr lang="en-US" dirty="0">
                <a:solidFill>
                  <a:srgbClr val="C00000"/>
                </a:solidFill>
                <a:latin typeface="Calibri" panose="020F0502020204030204" pitchFamily="34" charset="0"/>
                <a:ea typeface="Cambria Math" panose="02040503050406030204" pitchFamily="18" charset="0"/>
              </a:rPr>
              <a:t>. In low-energy accelerators external focusing is necessary</a:t>
            </a:r>
            <a:r>
              <a:rPr lang="en-US" dirty="0">
                <a:solidFill>
                  <a:srgbClr val="0000FF"/>
                </a:solidFill>
                <a:latin typeface="Calibri" panose="020F0502020204030204" pitchFamily="34" charset="0"/>
                <a:ea typeface="Cambria Math" panose="02040503050406030204" pitchFamily="18" charset="0"/>
              </a:rPr>
              <a:t>!</a:t>
            </a:r>
            <a:endParaRPr lang="en-US" dirty="0">
              <a:solidFill>
                <a:srgbClr val="0000FF"/>
              </a:solidFill>
            </a:endParaRPr>
          </a:p>
          <a:p>
            <a:endParaRPr lang="en-US" sz="2000" i="1" dirty="0">
              <a:solidFill>
                <a:srgbClr val="0000FF"/>
              </a:solidFill>
            </a:endParaRPr>
          </a:p>
        </p:txBody>
      </p:sp>
    </p:spTree>
    <p:extLst>
      <p:ext uri="{BB962C8B-B14F-4D97-AF65-F5344CB8AC3E}">
        <p14:creationId xmlns:p14="http://schemas.microsoft.com/office/powerpoint/2010/main" val="556822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2551" y="5016142"/>
            <a:ext cx="7873773" cy="942566"/>
          </a:xfrm>
        </p:spPr>
        <p:txBody>
          <a:bodyPr/>
          <a:lstStyle/>
          <a:p>
            <a:r>
              <a:rPr lang="en-US" dirty="0"/>
              <a:t>Chapter 3. </a:t>
            </a:r>
            <a:br>
              <a:rPr lang="en-US" dirty="0"/>
            </a:br>
            <a:br>
              <a:rPr lang="en-US" dirty="0"/>
            </a:br>
            <a:r>
              <a:rPr lang="en-US" dirty="0"/>
              <a:t>RF Cavities for Accelerators.</a:t>
            </a:r>
            <a:br>
              <a:rPr lang="en-US" dirty="0"/>
            </a:br>
            <a:r>
              <a:rPr lang="en-US" sz="2000" dirty="0"/>
              <a:t>a</a:t>
            </a:r>
            <a:r>
              <a:rPr lang="en-US" dirty="0"/>
              <a:t>. </a:t>
            </a:r>
            <a:r>
              <a:rPr lang="en-US" sz="2000" dirty="0"/>
              <a:t>Resonance modes – operation mode, High-Order Modes;</a:t>
            </a:r>
            <a:br>
              <a:rPr lang="en-US" sz="2000" dirty="0"/>
            </a:br>
            <a:r>
              <a:rPr lang="en-US" sz="2000" dirty="0"/>
              <a:t>b. Pillbox cavity</a:t>
            </a:r>
            <a:br>
              <a:rPr lang="en-US" sz="2000" dirty="0"/>
            </a:br>
            <a:r>
              <a:rPr lang="en-US" sz="2000" dirty="0"/>
              <a:t>c. Cavity parameters: </a:t>
            </a:r>
            <a:br>
              <a:rPr lang="en-US" sz="2000" dirty="0"/>
            </a:br>
            <a:r>
              <a:rPr lang="en-US" sz="2000" dirty="0"/>
              <a:t>	- Acceleration gradient;</a:t>
            </a:r>
            <a:br>
              <a:rPr lang="en-US" sz="2000" dirty="0"/>
            </a:br>
            <a:r>
              <a:rPr lang="en-US" sz="2000" dirty="0"/>
              <a:t>	- R/Q; </a:t>
            </a:r>
            <a:br>
              <a:rPr lang="en-US" sz="2000" dirty="0"/>
            </a:br>
            <a:r>
              <a:rPr lang="en-US" sz="2000" dirty="0"/>
              <a:t>	- Q</a:t>
            </a:r>
            <a:r>
              <a:rPr lang="en-US" sz="2000" baseline="-25000" dirty="0"/>
              <a:t>0</a:t>
            </a:r>
            <a:r>
              <a:rPr lang="en-US" sz="2000" dirty="0"/>
              <a:t> and G-factor;</a:t>
            </a:r>
            <a:br>
              <a:rPr lang="en-US" sz="2000" dirty="0"/>
            </a:br>
            <a:r>
              <a:rPr lang="en-US" sz="2000" dirty="0"/>
              <a:t>	- Shunt Impedance;</a:t>
            </a:r>
            <a:br>
              <a:rPr lang="en-US" sz="2000" dirty="0"/>
            </a:br>
            <a:r>
              <a:rPr lang="en-US" sz="2000" dirty="0"/>
              <a:t>	- Field enhancement factors (electric and magnetic);</a:t>
            </a:r>
            <a:br>
              <a:rPr lang="en-US" sz="2000" dirty="0"/>
            </a:br>
            <a:r>
              <a:rPr lang="en-US" sz="2000" dirty="0"/>
              <a:t>	- Transverse impedance.</a:t>
            </a:r>
            <a:br>
              <a:rPr lang="en-US" sz="2000" dirty="0"/>
            </a:br>
            <a:r>
              <a:rPr lang="en-US" sz="2000" dirty="0"/>
              <a:t>d. Cavity excitation</a:t>
            </a:r>
            <a:br>
              <a:rPr lang="en-US" sz="2000" dirty="0"/>
            </a:br>
            <a:r>
              <a:rPr lang="en-US" sz="2000" dirty="0"/>
              <a:t>e. Types of the cavities and their application</a:t>
            </a:r>
            <a:br>
              <a:rPr lang="en-US" sz="2000" dirty="0"/>
            </a:br>
            <a:r>
              <a:rPr lang="en-US" sz="2000" dirty="0"/>
              <a:t>f. Tools for cavity simulations</a:t>
            </a:r>
            <a:br>
              <a:rPr lang="en-US" sz="2000" dirty="0"/>
            </a:br>
            <a:br>
              <a:rPr lang="en-US" sz="2000" dirty="0"/>
            </a:br>
            <a:endParaRPr lang="en-US" sz="2000"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221868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9" name="TextBox 8"/>
          <p:cNvSpPr txBox="1"/>
          <p:nvPr/>
        </p:nvSpPr>
        <p:spPr>
          <a:xfrm>
            <a:off x="46655" y="839755"/>
            <a:ext cx="6251508" cy="2031325"/>
          </a:xfrm>
          <a:prstGeom prst="rect">
            <a:avLst/>
          </a:prstGeom>
          <a:noFill/>
        </p:spPr>
        <p:txBody>
          <a:bodyPr wrap="square" rtlCol="0">
            <a:spAutoFit/>
          </a:bodyPr>
          <a:lstStyle/>
          <a:p>
            <a:r>
              <a:rPr lang="en-US" sz="1800" dirty="0"/>
              <a:t>An LC circuit, the simplest form of RF resonator:</a:t>
            </a:r>
          </a:p>
          <a:p>
            <a:r>
              <a:rPr lang="en-US" sz="1800" dirty="0"/>
              <a:t>This circuit and a resonant cavity share common aspects:</a:t>
            </a:r>
          </a:p>
          <a:p>
            <a:pPr marL="285750" indent="-285750">
              <a:buFont typeface="Arial" panose="020B0604020202020204" pitchFamily="34" charset="0"/>
              <a:buChar char="•"/>
            </a:pPr>
            <a:r>
              <a:rPr lang="en-US" sz="1800" dirty="0"/>
              <a:t>Energy is stored in the electric and magnetic fields</a:t>
            </a:r>
          </a:p>
          <a:p>
            <a:pPr marL="285750" indent="-285750">
              <a:buFont typeface="Arial" panose="020B0604020202020204" pitchFamily="34" charset="0"/>
              <a:buChar char="•"/>
            </a:pPr>
            <a:r>
              <a:rPr lang="en-US" sz="1800" dirty="0"/>
              <a:t>Energy is periodically exchanged between electric and magnetic field</a:t>
            </a:r>
          </a:p>
          <a:p>
            <a:pPr marL="285750" indent="-285750">
              <a:buFont typeface="Arial" panose="020B0604020202020204" pitchFamily="34" charset="0"/>
              <a:buChar char="•"/>
            </a:pPr>
            <a:r>
              <a:rPr lang="en-US" sz="1800" dirty="0"/>
              <a:t>Without any external input, the stored power will turn into heat</a:t>
            </a:r>
          </a:p>
        </p:txBody>
      </p:sp>
      <p:pic>
        <p:nvPicPr>
          <p:cNvPr id="13" name="Picture 12"/>
          <p:cNvPicPr>
            <a:picLocks noChangeAspect="1"/>
          </p:cNvPicPr>
          <p:nvPr/>
        </p:nvPicPr>
        <p:blipFill>
          <a:blip r:embed="rId3"/>
          <a:stretch>
            <a:fillRect/>
          </a:stretch>
        </p:blipFill>
        <p:spPr>
          <a:xfrm>
            <a:off x="5989855" y="708256"/>
            <a:ext cx="2346649" cy="2044546"/>
          </a:xfrm>
          <a:prstGeom prst="rect">
            <a:avLst/>
          </a:prstGeom>
        </p:spPr>
      </p:pic>
      <p:sp>
        <p:nvSpPr>
          <p:cNvPr id="19" name="TextBox 18"/>
          <p:cNvSpPr txBox="1"/>
          <p:nvPr/>
        </p:nvSpPr>
        <p:spPr>
          <a:xfrm>
            <a:off x="7002823" y="1026700"/>
            <a:ext cx="314510" cy="461665"/>
          </a:xfrm>
          <a:prstGeom prst="rect">
            <a:avLst/>
          </a:prstGeom>
          <a:noFill/>
        </p:spPr>
        <p:txBody>
          <a:bodyPr wrap="none" rtlCol="0">
            <a:spAutoFit/>
          </a:bodyPr>
          <a:lstStyle/>
          <a:p>
            <a:r>
              <a:rPr lang="en-US" dirty="0"/>
              <a:t>L</a:t>
            </a:r>
          </a:p>
        </p:txBody>
      </p:sp>
      <p:sp>
        <p:nvSpPr>
          <p:cNvPr id="20" name="TextBox 19"/>
          <p:cNvSpPr txBox="1"/>
          <p:nvPr/>
        </p:nvSpPr>
        <p:spPr>
          <a:xfrm>
            <a:off x="7411445" y="2352802"/>
            <a:ext cx="348172" cy="461665"/>
          </a:xfrm>
          <a:prstGeom prst="rect">
            <a:avLst/>
          </a:prstGeom>
          <a:noFill/>
        </p:spPr>
        <p:txBody>
          <a:bodyPr wrap="none" rtlCol="0">
            <a:spAutoFit/>
          </a:bodyPr>
          <a:lstStyle/>
          <a:p>
            <a:r>
              <a:rPr lang="en-US" dirty="0"/>
              <a:t>C</a:t>
            </a:r>
          </a:p>
        </p:txBody>
      </p:sp>
      <p:sp>
        <p:nvSpPr>
          <p:cNvPr id="21" name="Rectangle 20"/>
          <p:cNvSpPr/>
          <p:nvPr/>
        </p:nvSpPr>
        <p:spPr>
          <a:xfrm>
            <a:off x="0" y="3031206"/>
            <a:ext cx="6858000" cy="338554"/>
          </a:xfrm>
          <a:prstGeom prst="rect">
            <a:avLst/>
          </a:prstGeom>
        </p:spPr>
        <p:txBody>
          <a:bodyPr wrap="square">
            <a:spAutoFit/>
          </a:bodyPr>
          <a:lstStyle/>
          <a:p>
            <a:r>
              <a:rPr lang="en-US" sz="1600" dirty="0">
                <a:latin typeface="ArialMT"/>
              </a:rPr>
              <a:t>From LC circuit to an accelerating cavity:</a:t>
            </a:r>
            <a:endParaRPr lang="en-US" sz="1600" dirty="0"/>
          </a:p>
        </p:txBody>
      </p:sp>
      <p:pic>
        <p:nvPicPr>
          <p:cNvPr id="22" name="Picture 21"/>
          <p:cNvPicPr>
            <a:picLocks noChangeAspect="1"/>
          </p:cNvPicPr>
          <p:nvPr/>
        </p:nvPicPr>
        <p:blipFill>
          <a:blip r:embed="rId4"/>
          <a:stretch>
            <a:fillRect/>
          </a:stretch>
        </p:blipFill>
        <p:spPr>
          <a:xfrm>
            <a:off x="335901" y="3469225"/>
            <a:ext cx="4724925" cy="1744126"/>
          </a:xfrm>
          <a:prstGeom prst="rect">
            <a:avLst/>
          </a:prstGeom>
        </p:spPr>
      </p:pic>
      <p:pic>
        <p:nvPicPr>
          <p:cNvPr id="23" name="Picture 22"/>
          <p:cNvPicPr>
            <a:picLocks noChangeAspect="1"/>
          </p:cNvPicPr>
          <p:nvPr/>
        </p:nvPicPr>
        <p:blipFill>
          <a:blip r:embed="rId5"/>
          <a:stretch>
            <a:fillRect/>
          </a:stretch>
        </p:blipFill>
        <p:spPr>
          <a:xfrm>
            <a:off x="5758175" y="2931741"/>
            <a:ext cx="3157225" cy="1764681"/>
          </a:xfrm>
          <a:prstGeom prst="rect">
            <a:avLst/>
          </a:prstGeom>
        </p:spPr>
      </p:pic>
      <p:sp>
        <p:nvSpPr>
          <p:cNvPr id="24" name="TextBox 23"/>
          <p:cNvSpPr txBox="1"/>
          <p:nvPr/>
        </p:nvSpPr>
        <p:spPr>
          <a:xfrm>
            <a:off x="5403611" y="4835746"/>
            <a:ext cx="3609760"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t>Electric field used for acceleration is concentrated near the axis</a:t>
            </a:r>
          </a:p>
          <a:p>
            <a:pPr marL="285750" indent="-285750">
              <a:buFont typeface="Arial" panose="020B0604020202020204" pitchFamily="34" charset="0"/>
              <a:buChar char="•"/>
            </a:pPr>
            <a:r>
              <a:rPr lang="en-US" sz="1800" dirty="0"/>
              <a:t>Magnetic field is concentrated near the cavity outer wall</a:t>
            </a:r>
          </a:p>
        </p:txBody>
      </p:sp>
      <p:sp>
        <p:nvSpPr>
          <p:cNvPr id="2" name="TextBox 1">
            <a:extLst>
              <a:ext uri="{FF2B5EF4-FFF2-40B4-BE49-F238E27FC236}">
                <a16:creationId xmlns:a16="http://schemas.microsoft.com/office/drawing/2014/main" id="{7B0383B8-64B5-4A8A-89BA-0DF6042ADB4B}"/>
              </a:ext>
            </a:extLst>
          </p:cNvPr>
          <p:cNvSpPr txBox="1"/>
          <p:nvPr/>
        </p:nvSpPr>
        <p:spPr>
          <a:xfrm>
            <a:off x="6244475" y="204181"/>
            <a:ext cx="1804661" cy="461665"/>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ω</a:t>
            </a:r>
            <a:r>
              <a:rPr lang="en-US" baseline="-25000" dirty="0">
                <a:latin typeface="Cambria Math" panose="02040503050406030204" pitchFamily="18" charset="0"/>
                <a:ea typeface="Cambria Math" panose="02040503050406030204" pitchFamily="18" charset="0"/>
              </a:rPr>
              <a:t>0</a:t>
            </a:r>
            <a:r>
              <a:rPr lang="en-US" dirty="0">
                <a:latin typeface="Cambria Math" panose="02040503050406030204" pitchFamily="18" charset="0"/>
                <a:ea typeface="Cambria Math" panose="02040503050406030204" pitchFamily="18" charset="0"/>
              </a:rPr>
              <a:t>=(LC)</a:t>
            </a:r>
            <a:r>
              <a:rPr lang="en-US" baseline="30000" dirty="0">
                <a:latin typeface="Cambria Math" panose="02040503050406030204" pitchFamily="18" charset="0"/>
                <a:ea typeface="Cambria Math" panose="02040503050406030204" pitchFamily="18" charset="0"/>
              </a:rPr>
              <a:t>-1/2</a:t>
            </a:r>
            <a:endParaRPr lang="en-US" baseline="30000" dirty="0"/>
          </a:p>
        </p:txBody>
      </p:sp>
    </p:spTree>
    <p:extLst>
      <p:ext uri="{BB962C8B-B14F-4D97-AF65-F5344CB8AC3E}">
        <p14:creationId xmlns:p14="http://schemas.microsoft.com/office/powerpoint/2010/main" val="279300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2" name="Rectangle 1"/>
          <p:cNvSpPr/>
          <p:nvPr/>
        </p:nvSpPr>
        <p:spPr>
          <a:xfrm>
            <a:off x="368770" y="794820"/>
            <a:ext cx="8670455" cy="5324535"/>
          </a:xfrm>
          <a:prstGeom prst="rect">
            <a:avLst/>
          </a:prstGeom>
        </p:spPr>
        <p:txBody>
          <a:bodyPr wrap="square">
            <a:spAutoFit/>
          </a:bodyPr>
          <a:lstStyle/>
          <a:p>
            <a:r>
              <a:rPr lang="en-US" sz="3200" b="1" dirty="0"/>
              <a:t>Course Content </a:t>
            </a:r>
            <a:br>
              <a:rPr lang="en-US" dirty="0"/>
            </a:br>
            <a:r>
              <a:rPr lang="en-US" sz="2800" dirty="0"/>
              <a:t>* The course will cover the fundamentals of superconducting accelerator engineering and provide examples and exercises in the practical design of the main accelerator components. </a:t>
            </a:r>
          </a:p>
          <a:p>
            <a:r>
              <a:rPr lang="en-US" sz="2800" dirty="0"/>
              <a:t>* Topics will include: </a:t>
            </a:r>
          </a:p>
          <a:p>
            <a:pPr marL="342900" indent="-342900">
              <a:buFontTx/>
              <a:buChar char="-"/>
            </a:pPr>
            <a:r>
              <a:rPr lang="en-US" sz="2800" dirty="0"/>
              <a:t>general accelerator layout and parameter optimization; operational regime dependent technology selection; </a:t>
            </a:r>
          </a:p>
          <a:p>
            <a:pPr marL="342900" indent="-342900">
              <a:buFontTx/>
              <a:buChar char="-"/>
            </a:pPr>
            <a:r>
              <a:rPr lang="en-US" sz="2800" dirty="0"/>
              <a:t>general </a:t>
            </a:r>
            <a:r>
              <a:rPr lang="en-US" sz="2800" dirty="0" err="1"/>
              <a:t>cryomodule</a:t>
            </a:r>
            <a:r>
              <a:rPr lang="en-US" sz="2800" dirty="0"/>
              <a:t> design issues, challenges, principles, and approaches; </a:t>
            </a:r>
          </a:p>
          <a:p>
            <a:pPr marL="342900" indent="-342900">
              <a:buFontTx/>
              <a:buChar char="-"/>
            </a:pPr>
            <a:r>
              <a:rPr lang="en-US" sz="2800" dirty="0"/>
              <a:t>RF optimization and design of superconducting RF cavities and components; </a:t>
            </a:r>
          </a:p>
        </p:txBody>
      </p:sp>
    </p:spTree>
    <p:extLst>
      <p:ext uri="{BB962C8B-B14F-4D97-AF65-F5344CB8AC3E}">
        <p14:creationId xmlns:p14="http://schemas.microsoft.com/office/powerpoint/2010/main" val="14186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Modes in an RF cavity: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pic>
        <p:nvPicPr>
          <p:cNvPr id="6" name="Picture 5"/>
          <p:cNvPicPr>
            <a:picLocks noChangeAspect="1"/>
          </p:cNvPicPr>
          <p:nvPr/>
        </p:nvPicPr>
        <p:blipFill>
          <a:blip r:embed="rId3"/>
          <a:stretch>
            <a:fillRect/>
          </a:stretch>
        </p:blipFill>
        <p:spPr>
          <a:xfrm>
            <a:off x="379364" y="857834"/>
            <a:ext cx="5362575" cy="514350"/>
          </a:xfrm>
          <a:prstGeom prst="rect">
            <a:avLst/>
          </a:prstGeom>
        </p:spPr>
      </p:pic>
      <p:pic>
        <p:nvPicPr>
          <p:cNvPr id="8" name="Picture 7"/>
          <p:cNvPicPr>
            <a:picLocks noChangeAspect="1"/>
          </p:cNvPicPr>
          <p:nvPr/>
        </p:nvPicPr>
        <p:blipFill>
          <a:blip r:embed="rId4"/>
          <a:stretch>
            <a:fillRect/>
          </a:stretch>
        </p:blipFill>
        <p:spPr>
          <a:xfrm>
            <a:off x="1292290" y="1494794"/>
            <a:ext cx="1371600" cy="419100"/>
          </a:xfrm>
          <a:prstGeom prst="rect">
            <a:avLst/>
          </a:prstGeom>
        </p:spPr>
      </p:pic>
      <p:sp>
        <p:nvSpPr>
          <p:cNvPr id="10" name="TextBox 9"/>
          <p:cNvSpPr txBox="1"/>
          <p:nvPr/>
        </p:nvSpPr>
        <p:spPr>
          <a:xfrm>
            <a:off x="300975" y="1420685"/>
            <a:ext cx="977319" cy="461665"/>
          </a:xfrm>
          <a:prstGeom prst="rect">
            <a:avLst/>
          </a:prstGeom>
          <a:noFill/>
        </p:spPr>
        <p:txBody>
          <a:bodyPr wrap="none" rtlCol="0">
            <a:spAutoFit/>
          </a:bodyPr>
          <a:lstStyle/>
          <a:p>
            <a:r>
              <a:rPr lang="en-US" dirty="0"/>
              <a:t>where</a:t>
            </a:r>
          </a:p>
        </p:txBody>
      </p:sp>
      <p:pic>
        <p:nvPicPr>
          <p:cNvPr id="11" name="Picture 10"/>
          <p:cNvPicPr>
            <a:picLocks noChangeAspect="1"/>
          </p:cNvPicPr>
          <p:nvPr/>
        </p:nvPicPr>
        <p:blipFill>
          <a:blip r:embed="rId5"/>
          <a:stretch>
            <a:fillRect/>
          </a:stretch>
        </p:blipFill>
        <p:spPr>
          <a:xfrm>
            <a:off x="444856" y="2520182"/>
            <a:ext cx="1666875" cy="828675"/>
          </a:xfrm>
          <a:prstGeom prst="rect">
            <a:avLst/>
          </a:prstGeom>
        </p:spPr>
      </p:pic>
      <p:sp>
        <p:nvSpPr>
          <p:cNvPr id="12" name="TextBox 11"/>
          <p:cNvSpPr txBox="1"/>
          <p:nvPr/>
        </p:nvSpPr>
        <p:spPr>
          <a:xfrm>
            <a:off x="307292" y="2004960"/>
            <a:ext cx="2764411" cy="461665"/>
          </a:xfrm>
          <a:prstGeom prst="rect">
            <a:avLst/>
          </a:prstGeom>
          <a:noFill/>
        </p:spPr>
        <p:txBody>
          <a:bodyPr wrap="none" rtlCol="0">
            <a:spAutoFit/>
          </a:bodyPr>
          <a:lstStyle/>
          <a:p>
            <a:r>
              <a:rPr lang="en-US" dirty="0"/>
              <a:t>Boundary conditions</a:t>
            </a:r>
          </a:p>
        </p:txBody>
      </p:sp>
      <p:sp>
        <p:nvSpPr>
          <p:cNvPr id="14" name="TextBox 13"/>
          <p:cNvSpPr txBox="1"/>
          <p:nvPr/>
        </p:nvSpPr>
        <p:spPr>
          <a:xfrm>
            <a:off x="214572" y="3515923"/>
            <a:ext cx="8845451" cy="1938992"/>
          </a:xfrm>
          <a:prstGeom prst="rect">
            <a:avLst/>
          </a:prstGeom>
          <a:noFill/>
        </p:spPr>
        <p:txBody>
          <a:bodyPr wrap="square" rtlCol="0">
            <a:spAutoFit/>
          </a:bodyPr>
          <a:lstStyle/>
          <a:p>
            <a:pPr marL="342900" indent="-342900">
              <a:buFont typeface="Arial" panose="020B0604020202020204" pitchFamily="34" charset="0"/>
              <a:buChar char="•"/>
            </a:pPr>
            <a:r>
              <a:rPr lang="en-US" dirty="0"/>
              <a:t>There are an infinite number of orthogonal solutions (</a:t>
            </a:r>
            <a:r>
              <a:rPr lang="en-US" b="1" dirty="0">
                <a:solidFill>
                  <a:srgbClr val="C00000"/>
                </a:solidFill>
              </a:rPr>
              <a:t>eigen modes</a:t>
            </a:r>
            <a:r>
              <a:rPr lang="en-US" dirty="0"/>
              <a:t>) with different field structure and resonant frequencies (</a:t>
            </a:r>
            <a:r>
              <a:rPr lang="en-US" b="1" dirty="0">
                <a:solidFill>
                  <a:srgbClr val="C00000"/>
                </a:solidFill>
              </a:rPr>
              <a:t>eigen frequencies</a:t>
            </a:r>
            <a:r>
              <a:rPr lang="en-US" dirty="0"/>
              <a:t>). </a:t>
            </a:r>
          </a:p>
          <a:p>
            <a:pPr marL="342900" indent="-342900">
              <a:buFont typeface="Arial" panose="020B0604020202020204" pitchFamily="34" charset="0"/>
              <a:buChar char="•"/>
            </a:pPr>
            <a:r>
              <a:rPr lang="en-US" dirty="0"/>
              <a:t>For acceleration in longitudinal direction the lowest frequency  mode having longitudinal electric field component is used.</a:t>
            </a:r>
          </a:p>
        </p:txBody>
      </p:sp>
    </p:spTree>
    <p:extLst>
      <p:ext uri="{BB962C8B-B14F-4D97-AF65-F5344CB8AC3E}">
        <p14:creationId xmlns:p14="http://schemas.microsoft.com/office/powerpoint/2010/main" val="2709672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Properties of resonance modes: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2" name="TextBox 1"/>
          <p:cNvSpPr txBox="1"/>
          <p:nvPr/>
        </p:nvSpPr>
        <p:spPr>
          <a:xfrm>
            <a:off x="0" y="729211"/>
            <a:ext cx="8092921" cy="830997"/>
          </a:xfrm>
          <a:prstGeom prst="rect">
            <a:avLst/>
          </a:prstGeom>
          <a:noFill/>
        </p:spPr>
        <p:txBody>
          <a:bodyPr wrap="none" rtlCol="0">
            <a:spAutoFit/>
          </a:bodyPr>
          <a:lstStyle/>
          <a:p>
            <a:pPr marL="342900" indent="-342900">
              <a:buFont typeface="Arial" panose="020B0604020202020204" pitchFamily="34" charset="0"/>
              <a:buChar char="•"/>
            </a:pPr>
            <a:r>
              <a:rPr lang="en-US" dirty="0"/>
              <a:t>Relation between </a:t>
            </a:r>
            <a:r>
              <a:rPr lang="en-US" dirty="0" err="1"/>
              <a:t>eigen</a:t>
            </a:r>
            <a:r>
              <a:rPr lang="en-US" dirty="0"/>
              <a:t> frequency </a:t>
            </a:r>
            <a:r>
              <a:rPr lang="en-US" i="1" dirty="0"/>
              <a:t>k</a:t>
            </a:r>
            <a:r>
              <a:rPr lang="en-US" baseline="-25000" dirty="0"/>
              <a:t>m</a:t>
            </a:r>
            <a:r>
              <a:rPr lang="en-US" dirty="0"/>
              <a:t> and </a:t>
            </a:r>
            <a:r>
              <a:rPr lang="en-US" dirty="0" err="1"/>
              <a:t>eigen</a:t>
            </a:r>
            <a:r>
              <a:rPr lang="en-US" dirty="0"/>
              <a:t> function </a:t>
            </a:r>
            <a:r>
              <a:rPr lang="en-US" i="1" dirty="0" err="1"/>
              <a:t>H</a:t>
            </a:r>
            <a:r>
              <a:rPr lang="en-US" i="1" baseline="-25000" dirty="0" err="1"/>
              <a:t>m</a:t>
            </a:r>
            <a:r>
              <a:rPr lang="en-US" dirty="0"/>
              <a:t>:</a:t>
            </a:r>
          </a:p>
          <a:p>
            <a:endParaRPr lang="en-US" dirty="0"/>
          </a:p>
        </p:txBody>
      </p:sp>
      <p:pic>
        <p:nvPicPr>
          <p:cNvPr id="6" name="Picture 5"/>
          <p:cNvPicPr>
            <a:picLocks noChangeAspect="1"/>
          </p:cNvPicPr>
          <p:nvPr/>
        </p:nvPicPr>
        <p:blipFill>
          <a:blip r:embed="rId3"/>
          <a:stretch>
            <a:fillRect/>
          </a:stretch>
        </p:blipFill>
        <p:spPr>
          <a:xfrm>
            <a:off x="222251" y="1171278"/>
            <a:ext cx="2216150" cy="1007969"/>
          </a:xfrm>
          <a:prstGeom prst="rect">
            <a:avLst/>
          </a:prstGeom>
        </p:spPr>
      </p:pic>
      <p:pic>
        <p:nvPicPr>
          <p:cNvPr id="8" name="Picture 7"/>
          <p:cNvPicPr>
            <a:picLocks noChangeAspect="1"/>
          </p:cNvPicPr>
          <p:nvPr/>
        </p:nvPicPr>
        <p:blipFill>
          <a:blip r:embed="rId4"/>
          <a:stretch>
            <a:fillRect/>
          </a:stretch>
        </p:blipFill>
        <p:spPr>
          <a:xfrm>
            <a:off x="3038088" y="1251343"/>
            <a:ext cx="3667513" cy="679694"/>
          </a:xfrm>
          <a:prstGeom prst="rect">
            <a:avLst/>
          </a:prstGeom>
        </p:spPr>
      </p:pic>
      <p:sp>
        <p:nvSpPr>
          <p:cNvPr id="9" name="TextBox 8"/>
          <p:cNvSpPr txBox="1"/>
          <p:nvPr/>
        </p:nvSpPr>
        <p:spPr>
          <a:xfrm>
            <a:off x="-10585" y="2090995"/>
            <a:ext cx="4904804" cy="461665"/>
          </a:xfrm>
          <a:prstGeom prst="rect">
            <a:avLst/>
          </a:prstGeom>
          <a:noFill/>
        </p:spPr>
        <p:txBody>
          <a:bodyPr wrap="none" rtlCol="0">
            <a:spAutoFit/>
          </a:bodyPr>
          <a:lstStyle/>
          <a:p>
            <a:pPr marL="342900" indent="-342900">
              <a:buFont typeface="Arial" panose="020B0604020202020204" pitchFamily="34" charset="0"/>
              <a:buChar char="•"/>
            </a:pPr>
            <a:r>
              <a:rPr lang="en-US" dirty="0"/>
              <a:t>The </a:t>
            </a:r>
            <a:r>
              <a:rPr lang="en-US" dirty="0" err="1"/>
              <a:t>eigen</a:t>
            </a:r>
            <a:r>
              <a:rPr lang="en-US" dirty="0"/>
              <a:t> functions are orthogonal</a:t>
            </a:r>
          </a:p>
        </p:txBody>
      </p:sp>
      <p:pic>
        <p:nvPicPr>
          <p:cNvPr id="10" name="Picture 9"/>
          <p:cNvPicPr>
            <a:picLocks noChangeAspect="1"/>
          </p:cNvPicPr>
          <p:nvPr/>
        </p:nvPicPr>
        <p:blipFill>
          <a:blip r:embed="rId5"/>
          <a:stretch>
            <a:fillRect/>
          </a:stretch>
        </p:blipFill>
        <p:spPr>
          <a:xfrm>
            <a:off x="266701" y="2526674"/>
            <a:ext cx="4343400" cy="833078"/>
          </a:xfrm>
          <a:prstGeom prst="rect">
            <a:avLst/>
          </a:prstGeom>
        </p:spPr>
      </p:pic>
      <p:sp>
        <p:nvSpPr>
          <p:cNvPr id="11" name="TextBox 10"/>
          <p:cNvSpPr txBox="1"/>
          <p:nvPr/>
        </p:nvSpPr>
        <p:spPr>
          <a:xfrm>
            <a:off x="5094514" y="2603858"/>
            <a:ext cx="354753" cy="461665"/>
          </a:xfrm>
          <a:prstGeom prst="rect">
            <a:avLst/>
          </a:prstGeom>
          <a:noFill/>
        </p:spPr>
        <p:txBody>
          <a:bodyPr wrap="square" rtlCol="0">
            <a:spAutoFit/>
          </a:bodyPr>
          <a:lstStyle/>
          <a:p>
            <a:r>
              <a:rPr lang="en-US" dirty="0"/>
              <a:t>if</a:t>
            </a:r>
          </a:p>
        </p:txBody>
      </p:sp>
      <p:pic>
        <p:nvPicPr>
          <p:cNvPr id="12" name="Picture 11"/>
          <p:cNvPicPr>
            <a:picLocks noChangeAspect="1"/>
          </p:cNvPicPr>
          <p:nvPr/>
        </p:nvPicPr>
        <p:blipFill>
          <a:blip r:embed="rId6"/>
          <a:stretch>
            <a:fillRect/>
          </a:stretch>
        </p:blipFill>
        <p:spPr>
          <a:xfrm>
            <a:off x="5509484" y="2691710"/>
            <a:ext cx="981235" cy="321716"/>
          </a:xfrm>
          <a:prstGeom prst="rect">
            <a:avLst/>
          </a:prstGeom>
        </p:spPr>
      </p:pic>
      <p:sp>
        <p:nvSpPr>
          <p:cNvPr id="13" name="TextBox 12"/>
          <p:cNvSpPr txBox="1"/>
          <p:nvPr/>
        </p:nvSpPr>
        <p:spPr>
          <a:xfrm>
            <a:off x="1390" y="3327897"/>
            <a:ext cx="9144000" cy="461665"/>
          </a:xfrm>
          <a:prstGeom prst="rect">
            <a:avLst/>
          </a:prstGeom>
          <a:noFill/>
        </p:spPr>
        <p:txBody>
          <a:bodyPr wrap="square" rtlCol="0">
            <a:spAutoFit/>
          </a:bodyPr>
          <a:lstStyle/>
          <a:p>
            <a:pPr marL="342900" indent="-342900">
              <a:buFont typeface="Arial" panose="020B0604020202020204" pitchFamily="34" charset="0"/>
              <a:buChar char="•"/>
            </a:pPr>
            <a:r>
              <a:rPr lang="en-US" dirty="0"/>
              <a:t>The average energies  stored in electric and magnetic fields are equal:</a:t>
            </a:r>
          </a:p>
        </p:txBody>
      </p:sp>
      <p:pic>
        <p:nvPicPr>
          <p:cNvPr id="14" name="Picture 13"/>
          <p:cNvPicPr>
            <a:picLocks noChangeAspect="1"/>
          </p:cNvPicPr>
          <p:nvPr/>
        </p:nvPicPr>
        <p:blipFill>
          <a:blip r:embed="rId7"/>
          <a:stretch>
            <a:fillRect/>
          </a:stretch>
        </p:blipFill>
        <p:spPr>
          <a:xfrm>
            <a:off x="333376" y="3791259"/>
            <a:ext cx="3541938" cy="865451"/>
          </a:xfrm>
          <a:prstGeom prst="rect">
            <a:avLst/>
          </a:prstGeom>
        </p:spPr>
      </p:pic>
      <p:cxnSp>
        <p:nvCxnSpPr>
          <p:cNvPr id="16" name="Straight Arrow Connector 15"/>
          <p:cNvCxnSpPr/>
          <p:nvPr/>
        </p:nvCxnSpPr>
        <p:spPr>
          <a:xfrm flipV="1">
            <a:off x="7531274" y="793606"/>
            <a:ext cx="174298" cy="245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73C5135-81A2-4173-A0D3-1C7C70F62F53}"/>
              </a:ext>
            </a:extLst>
          </p:cNvPr>
          <p:cNvSpPr txBox="1"/>
          <p:nvPr/>
        </p:nvSpPr>
        <p:spPr>
          <a:xfrm>
            <a:off x="74821" y="4597553"/>
            <a:ext cx="8941127" cy="2215991"/>
          </a:xfrm>
          <a:prstGeom prst="rect">
            <a:avLst/>
          </a:prstGeom>
          <a:noFill/>
        </p:spPr>
        <p:txBody>
          <a:bodyPr wrap="square" rtlCol="0">
            <a:spAutoFit/>
          </a:bodyPr>
          <a:lstStyle/>
          <a:p>
            <a:pPr marL="342900" indent="-342900">
              <a:buFont typeface="Arial" panose="020B0604020202020204" pitchFamily="34" charset="0"/>
              <a:buChar char="•"/>
            </a:pPr>
            <a:r>
              <a:rPr lang="en-US" dirty="0"/>
              <a:t>The eigenmode variation property: for small cavity deformation one has</a:t>
            </a:r>
            <a:r>
              <a:rPr lang="en-US" dirty="0">
                <a:solidFill>
                  <a:srgbClr val="FF0000"/>
                </a:solidFill>
              </a:rPr>
              <a:t>*</a:t>
            </a:r>
            <a:r>
              <a:rPr lang="en-US" dirty="0"/>
              <a:t>:</a:t>
            </a:r>
          </a:p>
          <a:p>
            <a:pPr marL="342900" indent="-342900">
              <a:buFont typeface="Arial" panose="020B0604020202020204" pitchFamily="34" charset="0"/>
              <a:buChar char="•"/>
            </a:pPr>
            <a:endParaRPr lang="en-US" dirty="0"/>
          </a:p>
          <a:p>
            <a:r>
              <a:rPr lang="en-US" i="1" dirty="0">
                <a:latin typeface="Times New Roman" panose="02020603050405020304" pitchFamily="18" charset="0"/>
                <a:cs typeface="Times New Roman" panose="02020603050405020304" pitchFamily="18" charset="0"/>
              </a:rPr>
              <a:t>    W</a:t>
            </a:r>
            <a:r>
              <a:rPr lang="en-US" i="1" baseline="-25000" dirty="0">
                <a:latin typeface="Times New Roman" panose="02020603050405020304" pitchFamily="18" charset="0"/>
                <a:cs typeface="Times New Roman" panose="02020603050405020304" pitchFamily="18" charset="0"/>
              </a:rPr>
              <a:t>0</a:t>
            </a:r>
            <a:r>
              <a:rPr lang="en-US" dirty="0"/>
              <a:t> us stored energy, </a:t>
            </a:r>
            <a:r>
              <a:rPr lang="en-US" i="1" dirty="0">
                <a:latin typeface="Cambria Math" panose="02040503050406030204" pitchFamily="18" charset="0"/>
                <a:ea typeface="Cambria Math" panose="02040503050406030204" pitchFamily="18" charset="0"/>
              </a:rPr>
              <a:t>ω</a:t>
            </a:r>
            <a:r>
              <a:rPr lang="en-US" i="1" baseline="-25000" dirty="0">
                <a:latin typeface="Cambria Math" panose="02040503050406030204" pitchFamily="18" charset="0"/>
                <a:ea typeface="Cambria Math" panose="02040503050406030204" pitchFamily="18" charset="0"/>
              </a:rPr>
              <a:t>0</a:t>
            </a:r>
            <a:r>
              <a:rPr lang="en-US" dirty="0">
                <a:latin typeface="Cambria Math" panose="02040503050406030204" pitchFamily="18" charset="0"/>
                <a:ea typeface="Cambria Math" panose="02040503050406030204" pitchFamily="18" charset="0"/>
              </a:rPr>
              <a:t> </a:t>
            </a:r>
            <a:r>
              <a:rPr lang="en-US" dirty="0">
                <a:latin typeface="Calibri" panose="020F0502020204030204" pitchFamily="34" charset="0"/>
                <a:ea typeface="Cambria Math" panose="02040503050406030204" pitchFamily="18" charset="0"/>
              </a:rPr>
              <a:t>is the mode cyclic resonance frequency</a:t>
            </a:r>
            <a:r>
              <a:rPr lang="en-US" dirty="0">
                <a:latin typeface="Cambria Math" panose="02040503050406030204" pitchFamily="18" charset="0"/>
                <a:ea typeface="Cambria Math" panose="02040503050406030204" pitchFamily="18" charset="0"/>
              </a:rPr>
              <a:t>.</a:t>
            </a:r>
          </a:p>
          <a:p>
            <a:r>
              <a:rPr lang="en-US" sz="1800" dirty="0">
                <a:solidFill>
                  <a:srgbClr val="FF0000"/>
                </a:solidFill>
                <a:latin typeface="Cambria Math" panose="02040503050406030204" pitchFamily="18" charset="0"/>
                <a:ea typeface="Cambria Math" panose="02040503050406030204" pitchFamily="18" charset="0"/>
              </a:rPr>
              <a:t>*see Appendix 3</a:t>
            </a:r>
            <a:endParaRPr lang="en-US" sz="1800" dirty="0">
              <a:solidFill>
                <a:srgbClr val="FF0000"/>
              </a:solidFill>
            </a:endParaRPr>
          </a:p>
          <a:p>
            <a:pPr marL="342900" indent="-342900">
              <a:buFont typeface="Arial" panose="020B0604020202020204" pitchFamily="34" charset="0"/>
              <a:buChar char="•"/>
            </a:pPr>
            <a:endParaRPr lang="en-US" dirty="0"/>
          </a:p>
        </p:txBody>
      </p:sp>
      <p:pic>
        <p:nvPicPr>
          <p:cNvPr id="20" name="Picture 19">
            <a:extLst>
              <a:ext uri="{FF2B5EF4-FFF2-40B4-BE49-F238E27FC236}">
                <a16:creationId xmlns:a16="http://schemas.microsoft.com/office/drawing/2014/main" id="{DFEBB55D-CE23-4B0D-AD7D-B9D7280A23DF}"/>
              </a:ext>
            </a:extLst>
          </p:cNvPr>
          <p:cNvPicPr>
            <a:picLocks noChangeAspect="1"/>
          </p:cNvPicPr>
          <p:nvPr/>
        </p:nvPicPr>
        <p:blipFill>
          <a:blip r:embed="rId8"/>
          <a:stretch>
            <a:fillRect/>
          </a:stretch>
        </p:blipFill>
        <p:spPr>
          <a:xfrm>
            <a:off x="2422083" y="4978767"/>
            <a:ext cx="1526199" cy="780984"/>
          </a:xfrm>
          <a:prstGeom prst="rect">
            <a:avLst/>
          </a:prstGeom>
        </p:spPr>
      </p:pic>
      <p:sp>
        <p:nvSpPr>
          <p:cNvPr id="21" name="Rectangle 20">
            <a:extLst>
              <a:ext uri="{FF2B5EF4-FFF2-40B4-BE49-F238E27FC236}">
                <a16:creationId xmlns:a16="http://schemas.microsoft.com/office/drawing/2014/main" id="{6906A14D-D9A6-473D-8620-A0E86DFDF9FB}"/>
              </a:ext>
            </a:extLst>
          </p:cNvPr>
          <p:cNvSpPr/>
          <p:nvPr/>
        </p:nvSpPr>
        <p:spPr>
          <a:xfrm>
            <a:off x="2240303" y="4994911"/>
            <a:ext cx="1889760" cy="69181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476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r>
              <a:rPr lang="en-US" sz="2400" dirty="0"/>
              <a:t>Properties of resonance modes :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2" name="TextBox 1"/>
          <p:cNvSpPr txBox="1"/>
          <p:nvPr/>
        </p:nvSpPr>
        <p:spPr>
          <a:xfrm>
            <a:off x="112658" y="437880"/>
            <a:ext cx="9031342" cy="1169551"/>
          </a:xfrm>
          <a:prstGeom prst="rect">
            <a:avLst/>
          </a:prstGeom>
          <a:noFill/>
        </p:spPr>
        <p:txBody>
          <a:bodyPr wrap="square" rtlCol="0">
            <a:spAutoFit/>
          </a:bodyPr>
          <a:lstStyle/>
          <a:p>
            <a:r>
              <a:rPr lang="en-US" sz="2200" dirty="0"/>
              <a:t>Cavity mechanical tuning is based on the eigenmode variation property:</a:t>
            </a:r>
          </a:p>
          <a:p>
            <a:endParaRPr lang="en-US" dirty="0"/>
          </a:p>
          <a:p>
            <a:r>
              <a:rPr lang="en-US" dirty="0"/>
              <a:t>                                                                         </a:t>
            </a:r>
          </a:p>
        </p:txBody>
      </p:sp>
      <p:pic>
        <p:nvPicPr>
          <p:cNvPr id="8" name="Picture 7">
            <a:extLst>
              <a:ext uri="{FF2B5EF4-FFF2-40B4-BE49-F238E27FC236}">
                <a16:creationId xmlns:a16="http://schemas.microsoft.com/office/drawing/2014/main" id="{1E721018-76DC-4593-8A4D-D0A711499582}"/>
              </a:ext>
            </a:extLst>
          </p:cNvPr>
          <p:cNvPicPr>
            <a:picLocks noChangeAspect="1"/>
          </p:cNvPicPr>
          <p:nvPr/>
        </p:nvPicPr>
        <p:blipFill>
          <a:blip r:embed="rId3"/>
          <a:stretch>
            <a:fillRect/>
          </a:stretch>
        </p:blipFill>
        <p:spPr>
          <a:xfrm>
            <a:off x="1820090" y="3818779"/>
            <a:ext cx="4691022" cy="1922551"/>
          </a:xfrm>
          <a:prstGeom prst="rect">
            <a:avLst/>
          </a:prstGeom>
        </p:spPr>
      </p:pic>
      <p:pic>
        <p:nvPicPr>
          <p:cNvPr id="9" name="Picture 8">
            <a:extLst>
              <a:ext uri="{FF2B5EF4-FFF2-40B4-BE49-F238E27FC236}">
                <a16:creationId xmlns:a16="http://schemas.microsoft.com/office/drawing/2014/main" id="{E4084317-C7A9-49E0-96AC-7B0BF687DE31}"/>
              </a:ext>
            </a:extLst>
          </p:cNvPr>
          <p:cNvPicPr>
            <a:picLocks noChangeAspect="1"/>
          </p:cNvPicPr>
          <p:nvPr/>
        </p:nvPicPr>
        <p:blipFill>
          <a:blip r:embed="rId4"/>
          <a:stretch>
            <a:fillRect/>
          </a:stretch>
        </p:blipFill>
        <p:spPr>
          <a:xfrm>
            <a:off x="228599" y="951312"/>
            <a:ext cx="8833117" cy="2867467"/>
          </a:xfrm>
          <a:prstGeom prst="rect">
            <a:avLst/>
          </a:prstGeom>
        </p:spPr>
      </p:pic>
    </p:spTree>
    <p:extLst>
      <p:ext uri="{BB962C8B-B14F-4D97-AF65-F5344CB8AC3E}">
        <p14:creationId xmlns:p14="http://schemas.microsoft.com/office/powerpoint/2010/main" val="1048902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r>
              <a:rPr lang="en-US" sz="2400" dirty="0"/>
              <a:t>Resonance modes and pillbox cavity: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2" name="TextBox 1"/>
          <p:cNvSpPr txBox="1"/>
          <p:nvPr/>
        </p:nvSpPr>
        <p:spPr>
          <a:xfrm>
            <a:off x="192033" y="1020859"/>
            <a:ext cx="9031342" cy="4585871"/>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Most of acceleration cavities have axial symmetry (slightly violated by perturbations – coupling units, manufacturing errors, </a:t>
            </a:r>
            <a:r>
              <a:rPr lang="en-US" sz="2000" dirty="0" err="1"/>
              <a:t>etc</a:t>
            </a:r>
            <a:r>
              <a:rPr lang="en-US" sz="2000" dirty="0"/>
              <a:t>).</a:t>
            </a:r>
          </a:p>
          <a:p>
            <a:pPr marL="342900" indent="-342900">
              <a:buFont typeface="Wingdings" panose="05000000000000000000" pitchFamily="2" charset="2"/>
              <a:buChar char="q"/>
            </a:pPr>
            <a:r>
              <a:rPr lang="en-US" sz="2000" dirty="0"/>
              <a:t>The modes in the axisymmetric cavity of arbitrary shape have azimuthal variations, E, H ~</a:t>
            </a:r>
            <a:r>
              <a:rPr lang="en-US" sz="2000" dirty="0" err="1"/>
              <a:t>exp</a:t>
            </a:r>
            <a:r>
              <a:rPr lang="en-US" sz="2000" dirty="0"/>
              <a:t>(</a:t>
            </a:r>
            <a:r>
              <a:rPr lang="en-US" sz="2000" dirty="0" err="1"/>
              <a:t>im</a:t>
            </a:r>
            <a:r>
              <a:rPr lang="el-GR" sz="2000" dirty="0"/>
              <a:t>ϕ</a:t>
            </a:r>
            <a:r>
              <a:rPr lang="en-US" sz="2000" dirty="0"/>
              <a:t>):</a:t>
            </a:r>
          </a:p>
          <a:p>
            <a:pPr indent="396875"/>
            <a:r>
              <a:rPr lang="en-US" sz="2000" dirty="0"/>
              <a:t>-For acceleration TM-modes with m=0 (“monopole”) are used;</a:t>
            </a:r>
          </a:p>
          <a:p>
            <a:pPr indent="396875"/>
            <a:r>
              <a:rPr lang="en-US" sz="2000" dirty="0"/>
              <a:t>-Dipole (m=1) TM-modes are used for the beam deflection.</a:t>
            </a:r>
          </a:p>
          <a:p>
            <a:pPr marL="342900" indent="-342900">
              <a:buFont typeface="Wingdings" panose="05000000000000000000" pitchFamily="2" charset="2"/>
              <a:buChar char="q"/>
            </a:pPr>
            <a:r>
              <a:rPr lang="en-US" sz="2000" dirty="0">
                <a:solidFill>
                  <a:srgbClr val="C00000"/>
                </a:solidFill>
              </a:rPr>
              <a:t>The simplest cavity is a pillbox one:</a:t>
            </a:r>
          </a:p>
          <a:p>
            <a:pPr marL="342900" indent="-342900">
              <a:buFont typeface="Wingdings" panose="05000000000000000000" pitchFamily="2" charset="2"/>
              <a:buChar char="q"/>
            </a:pPr>
            <a:endParaRPr lang="en-US" sz="2000" dirty="0">
              <a:solidFill>
                <a:srgbClr val="C00000"/>
              </a:solidFill>
            </a:endParaRPr>
          </a:p>
          <a:p>
            <a:pPr marL="342900" indent="-342900">
              <a:buFont typeface="Wingdings" panose="05000000000000000000" pitchFamily="2" charset="2"/>
              <a:buChar char="q"/>
            </a:pPr>
            <a:endParaRPr lang="en-US" sz="2000" dirty="0">
              <a:solidFill>
                <a:srgbClr val="C00000"/>
              </a:solidFill>
            </a:endParaRPr>
          </a:p>
          <a:p>
            <a:endParaRPr lang="en-US" sz="2000" dirty="0">
              <a:solidFill>
                <a:srgbClr val="C00000"/>
              </a:solidFill>
            </a:endParaRPr>
          </a:p>
          <a:p>
            <a:endParaRPr lang="en-US" sz="2000" dirty="0">
              <a:solidFill>
                <a:srgbClr val="C00000"/>
              </a:solidFill>
            </a:endParaRPr>
          </a:p>
          <a:p>
            <a:pPr indent="396875"/>
            <a:endParaRPr lang="en-US" dirty="0"/>
          </a:p>
          <a:p>
            <a:endParaRPr lang="en-US" dirty="0"/>
          </a:p>
          <a:p>
            <a:endParaRPr lang="en-US" dirty="0"/>
          </a:p>
        </p:txBody>
      </p:sp>
      <p:cxnSp>
        <p:nvCxnSpPr>
          <p:cNvPr id="8" name="Straight Arrow Connector 7">
            <a:extLst>
              <a:ext uri="{FF2B5EF4-FFF2-40B4-BE49-F238E27FC236}">
                <a16:creationId xmlns:a16="http://schemas.microsoft.com/office/drawing/2014/main" id="{E8B005AF-28DD-49A7-B202-7DD651095B1F}"/>
              </a:ext>
            </a:extLst>
          </p:cNvPr>
          <p:cNvCxnSpPr/>
          <p:nvPr/>
        </p:nvCxnSpPr>
        <p:spPr>
          <a:xfrm>
            <a:off x="1743615" y="1983891"/>
            <a:ext cx="18978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760AD8B-860B-4B01-BF69-92962AA597AE}"/>
              </a:ext>
            </a:extLst>
          </p:cNvPr>
          <p:cNvCxnSpPr>
            <a:cxnSpLocks/>
          </p:cNvCxnSpPr>
          <p:nvPr/>
        </p:nvCxnSpPr>
        <p:spPr>
          <a:xfrm>
            <a:off x="1994138" y="1987308"/>
            <a:ext cx="18978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1494F75-28FC-456B-B00B-9DD953DEBA86}"/>
              </a:ext>
            </a:extLst>
          </p:cNvPr>
          <p:cNvPicPr>
            <a:picLocks noChangeAspect="1"/>
          </p:cNvPicPr>
          <p:nvPr/>
        </p:nvPicPr>
        <p:blipFill>
          <a:blip r:embed="rId3"/>
          <a:stretch>
            <a:fillRect/>
          </a:stretch>
        </p:blipFill>
        <p:spPr>
          <a:xfrm>
            <a:off x="2305049" y="3754096"/>
            <a:ext cx="1952625" cy="1785257"/>
          </a:xfrm>
          <a:prstGeom prst="rect">
            <a:avLst/>
          </a:prstGeom>
        </p:spPr>
      </p:pic>
    </p:spTree>
    <p:extLst>
      <p:ext uri="{BB962C8B-B14F-4D97-AF65-F5344CB8AC3E}">
        <p14:creationId xmlns:p14="http://schemas.microsoft.com/office/powerpoint/2010/main" val="4096958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r>
              <a:rPr lang="en-US" sz="2400" dirty="0"/>
              <a:t>Resonance modes and pillbox cavity: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2" name="TextBox 1"/>
          <p:cNvSpPr txBox="1"/>
          <p:nvPr/>
        </p:nvSpPr>
        <p:spPr>
          <a:xfrm>
            <a:off x="112658" y="437880"/>
            <a:ext cx="9031342" cy="5940088"/>
          </a:xfrm>
          <a:prstGeom prst="rect">
            <a:avLst/>
          </a:prstGeom>
          <a:noFill/>
        </p:spPr>
        <p:txBody>
          <a:bodyPr wrap="square" rtlCol="0">
            <a:spAutoFit/>
          </a:bodyPr>
          <a:lstStyle/>
          <a:p>
            <a:endParaRPr lang="en-US" sz="2000" dirty="0">
              <a:solidFill>
                <a:srgbClr val="C00000"/>
              </a:solidFill>
            </a:endParaRPr>
          </a:p>
          <a:p>
            <a:pPr marL="342900" indent="-342900">
              <a:buFont typeface="Arial" panose="020B0604020202020204" pitchFamily="34" charset="0"/>
              <a:buChar char="•"/>
            </a:pPr>
            <a:r>
              <a:rPr lang="en-US" dirty="0">
                <a:latin typeface="+mj-lt"/>
              </a:rPr>
              <a:t>For  pillbox cavities there are two families of the eigen modes:</a:t>
            </a:r>
          </a:p>
          <a:p>
            <a:pPr indent="396875"/>
            <a:r>
              <a:rPr lang="en-US" dirty="0">
                <a:latin typeface="+mj-lt"/>
              </a:rPr>
              <a:t>- TM –modes, which have no longitudinal </a:t>
            </a:r>
            <a:r>
              <a:rPr lang="en-US" u="sng" dirty="0">
                <a:latin typeface="+mj-lt"/>
              </a:rPr>
              <a:t>magnetic</a:t>
            </a:r>
            <a:r>
              <a:rPr lang="en-US" dirty="0">
                <a:latin typeface="+mj-lt"/>
              </a:rPr>
              <a:t> fields;</a:t>
            </a:r>
          </a:p>
          <a:p>
            <a:pPr marL="457200" indent="-60325">
              <a:buFontTx/>
              <a:buChar char="-"/>
            </a:pPr>
            <a:r>
              <a:rPr lang="en-US" dirty="0">
                <a:latin typeface="+mj-lt"/>
              </a:rPr>
              <a:t> TE-modes, which have no longitudinal </a:t>
            </a:r>
            <a:r>
              <a:rPr lang="en-US" u="sng" dirty="0">
                <a:latin typeface="+mj-lt"/>
              </a:rPr>
              <a:t>electric</a:t>
            </a:r>
            <a:r>
              <a:rPr lang="en-US" dirty="0">
                <a:latin typeface="+mj-lt"/>
              </a:rPr>
              <a:t> fields.</a:t>
            </a:r>
          </a:p>
          <a:p>
            <a:pPr marL="342900" indent="-342900">
              <a:buFont typeface="Arial" panose="020B0604020202020204" pitchFamily="34" charset="0"/>
              <a:buChar char="•"/>
            </a:pPr>
            <a:r>
              <a:rPr lang="en-US" dirty="0">
                <a:latin typeface="+mj-lt"/>
                <a:cs typeface="Arial" panose="020B0604020202020204" pitchFamily="34" charset="0"/>
              </a:rPr>
              <a:t>The modes are classified as </a:t>
            </a:r>
            <a:r>
              <a:rPr lang="en-US" dirty="0" err="1">
                <a:latin typeface="+mj-lt"/>
                <a:cs typeface="Arial" panose="020B0604020202020204" pitchFamily="34" charset="0"/>
              </a:rPr>
              <a:t>TM</a:t>
            </a:r>
            <a:r>
              <a:rPr lang="en-US" baseline="-25000" dirty="0" err="1">
                <a:latin typeface="+mj-lt"/>
                <a:cs typeface="Arial" panose="020B0604020202020204" pitchFamily="34" charset="0"/>
              </a:rPr>
              <a:t>mnp</a:t>
            </a:r>
            <a:r>
              <a:rPr lang="en-US" dirty="0">
                <a:latin typeface="+mj-lt"/>
                <a:cs typeface="Arial" panose="020B0604020202020204" pitchFamily="34" charset="0"/>
              </a:rPr>
              <a:t> (</a:t>
            </a:r>
            <a:r>
              <a:rPr lang="en-US" dirty="0" err="1">
                <a:latin typeface="+mj-lt"/>
                <a:cs typeface="Arial" panose="020B0604020202020204" pitchFamily="34" charset="0"/>
              </a:rPr>
              <a:t>TE</a:t>
            </a:r>
            <a:r>
              <a:rPr lang="en-US" baseline="-25000" dirty="0" err="1">
                <a:latin typeface="+mj-lt"/>
                <a:cs typeface="Arial" panose="020B0604020202020204" pitchFamily="34" charset="0"/>
              </a:rPr>
              <a:t>mnp</a:t>
            </a:r>
            <a:r>
              <a:rPr lang="en-US" dirty="0">
                <a:latin typeface="+mj-lt"/>
                <a:cs typeface="Arial" panose="020B0604020202020204" pitchFamily="34" charset="0"/>
              </a:rPr>
              <a:t>), where integer indices </a:t>
            </a:r>
            <a:r>
              <a:rPr lang="en-US" i="1" dirty="0">
                <a:latin typeface="+mj-lt"/>
                <a:cs typeface="Arial" panose="020B0604020202020204" pitchFamily="34" charset="0"/>
              </a:rPr>
              <a:t>m, n, </a:t>
            </a:r>
            <a:r>
              <a:rPr lang="en-US" dirty="0">
                <a:latin typeface="+mj-lt"/>
                <a:cs typeface="Arial" panose="020B0604020202020204" pitchFamily="34" charset="0"/>
              </a:rPr>
              <a:t>and </a:t>
            </a:r>
            <a:r>
              <a:rPr lang="en-US" i="1" dirty="0">
                <a:latin typeface="+mj-lt"/>
                <a:cs typeface="Arial" panose="020B0604020202020204" pitchFamily="34" charset="0"/>
              </a:rPr>
              <a:t>p </a:t>
            </a:r>
            <a:r>
              <a:rPr lang="en-US" dirty="0">
                <a:latin typeface="+mj-lt"/>
                <a:cs typeface="Arial" panose="020B0604020202020204" pitchFamily="34" charset="0"/>
              </a:rPr>
              <a:t>correspond to the number of variations </a:t>
            </a:r>
            <a:r>
              <a:rPr lang="en-US" i="1" dirty="0" err="1">
                <a:latin typeface="+mj-lt"/>
                <a:cs typeface="Arial" panose="020B0604020202020204" pitchFamily="34" charset="0"/>
              </a:rPr>
              <a:t>E</a:t>
            </a:r>
            <a:r>
              <a:rPr lang="en-US" i="1" baseline="-25000" dirty="0" err="1">
                <a:latin typeface="+mj-lt"/>
                <a:cs typeface="Arial" panose="020B0604020202020204" pitchFamily="34" charset="0"/>
              </a:rPr>
              <a:t>z</a:t>
            </a:r>
            <a:r>
              <a:rPr lang="en-US" i="1" dirty="0">
                <a:latin typeface="+mj-lt"/>
                <a:cs typeface="Arial" panose="020B0604020202020204" pitchFamily="34" charset="0"/>
              </a:rPr>
              <a:t> </a:t>
            </a:r>
            <a:r>
              <a:rPr lang="en-US" dirty="0">
                <a:latin typeface="+mj-lt"/>
                <a:cs typeface="Arial" panose="020B0604020202020204" pitchFamily="34" charset="0"/>
              </a:rPr>
              <a:t>(</a:t>
            </a:r>
            <a:r>
              <a:rPr lang="en-US" i="1" dirty="0">
                <a:latin typeface="+mj-lt"/>
                <a:cs typeface="Arial" panose="020B0604020202020204" pitchFamily="34" charset="0"/>
              </a:rPr>
              <a:t>H</a:t>
            </a:r>
            <a:r>
              <a:rPr lang="en-US" i="1" baseline="-25000" dirty="0">
                <a:latin typeface="+mj-lt"/>
                <a:cs typeface="Arial" panose="020B0604020202020204" pitchFamily="34" charset="0"/>
              </a:rPr>
              <a:t>z</a:t>
            </a:r>
            <a:r>
              <a:rPr lang="en-US" dirty="0">
                <a:latin typeface="+mj-lt"/>
                <a:cs typeface="Arial" panose="020B0604020202020204" pitchFamily="34" charset="0"/>
              </a:rPr>
              <a:t>) has in </a:t>
            </a:r>
            <a:r>
              <a:rPr lang="en-US" dirty="0">
                <a:latin typeface="+mj-lt"/>
                <a:ea typeface="Cambria Math" panose="02040503050406030204" pitchFamily="18" charset="0"/>
                <a:cs typeface="Arial" panose="020B0604020202020204" pitchFamily="34" charset="0"/>
              </a:rPr>
              <a:t>φ, </a:t>
            </a:r>
            <a:r>
              <a:rPr lang="en-US" i="1" dirty="0">
                <a:latin typeface="+mj-lt"/>
                <a:cs typeface="Arial" panose="020B0604020202020204" pitchFamily="34" charset="0"/>
              </a:rPr>
              <a:t>r, </a:t>
            </a:r>
            <a:r>
              <a:rPr lang="en-US" dirty="0">
                <a:latin typeface="+mj-lt"/>
                <a:cs typeface="Arial" panose="020B0604020202020204" pitchFamily="34" charset="0"/>
              </a:rPr>
              <a:t>and </a:t>
            </a:r>
            <a:r>
              <a:rPr lang="en-US" i="1" dirty="0">
                <a:latin typeface="+mj-lt"/>
                <a:cs typeface="Arial" panose="020B0604020202020204" pitchFamily="34" charset="0"/>
              </a:rPr>
              <a:t>z </a:t>
            </a:r>
            <a:r>
              <a:rPr lang="en-US" dirty="0">
                <a:latin typeface="+mj-lt"/>
                <a:cs typeface="Arial" panose="020B0604020202020204" pitchFamily="34" charset="0"/>
              </a:rPr>
              <a:t>directions respectively (</a:t>
            </a:r>
            <a:r>
              <a:rPr lang="en-US" dirty="0">
                <a:solidFill>
                  <a:srgbClr val="FF0000"/>
                </a:solidFill>
                <a:latin typeface="+mj-lt"/>
                <a:cs typeface="Arial" panose="020B0604020202020204" pitchFamily="34" charset="0"/>
              </a:rPr>
              <a:t>see Appendix 5</a:t>
            </a:r>
            <a:r>
              <a:rPr lang="en-US" dirty="0">
                <a:latin typeface="+mj-lt"/>
                <a:cs typeface="Arial" panose="020B0604020202020204" pitchFamily="34" charset="0"/>
              </a:rPr>
              <a:t>).</a:t>
            </a:r>
          </a:p>
          <a:p>
            <a:pPr marL="457200" indent="-60325">
              <a:buFontTx/>
              <a:buChar char="-"/>
            </a:pPr>
            <a:endParaRPr lang="en-US" dirty="0">
              <a:latin typeface="+mj-lt"/>
            </a:endParaRPr>
          </a:p>
          <a:p>
            <a:pPr marL="342900" indent="-342900">
              <a:buFont typeface="Arial" panose="020B0604020202020204" pitchFamily="34" charset="0"/>
              <a:buChar char="•"/>
            </a:pPr>
            <a:r>
              <a:rPr lang="en-US" dirty="0">
                <a:latin typeface="+mj-lt"/>
              </a:rPr>
              <a:t>For “monopole” modes in the axisymmetric cavity of arbitrary shape</a:t>
            </a:r>
          </a:p>
          <a:p>
            <a:pPr indent="396875"/>
            <a:r>
              <a:rPr lang="en-US" dirty="0">
                <a:latin typeface="+mj-lt"/>
              </a:rPr>
              <a:t>- TM-modes have only azimuthal magnetic field component;</a:t>
            </a:r>
          </a:p>
          <a:p>
            <a:pPr indent="396875"/>
            <a:r>
              <a:rPr lang="en-US" dirty="0">
                <a:latin typeface="+mj-lt"/>
              </a:rPr>
              <a:t>- TE –modes have only azimuthal electric field component.</a:t>
            </a:r>
          </a:p>
          <a:p>
            <a:pPr marL="400050" indent="-3175"/>
            <a:r>
              <a:rPr lang="en-US" dirty="0">
                <a:solidFill>
                  <a:srgbClr val="FF0000"/>
                </a:solidFill>
                <a:latin typeface="+mj-lt"/>
              </a:rPr>
              <a:t>For acceleration, lowest TM-mode is used, which has longitudinal electric filed on the axis.</a:t>
            </a:r>
          </a:p>
          <a:p>
            <a:pPr indent="396875"/>
            <a:endParaRPr lang="en-US" dirty="0"/>
          </a:p>
          <a:p>
            <a:endParaRPr lang="en-US" dirty="0"/>
          </a:p>
          <a:p>
            <a:endParaRPr lang="en-US" dirty="0"/>
          </a:p>
        </p:txBody>
      </p:sp>
    </p:spTree>
    <p:extLst>
      <p:ext uri="{BB962C8B-B14F-4D97-AF65-F5344CB8AC3E}">
        <p14:creationId xmlns:p14="http://schemas.microsoft.com/office/powerpoint/2010/main" val="1772205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B25073-5A8B-4A65-A7F7-5C14FBB5A190}"/>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56C329F8-ACB5-4516-BAD8-C9CEE2DADF35}"/>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44EBF18D-8B42-415B-B1A2-9F0F0B918CF7}"/>
              </a:ext>
            </a:extLst>
          </p:cNvPr>
          <p:cNvSpPr>
            <a:spLocks noGrp="1"/>
          </p:cNvSpPr>
          <p:nvPr>
            <p:ph type="sldNum" sz="quarter" idx="12"/>
          </p:nvPr>
        </p:nvSpPr>
        <p:spPr/>
        <p:txBody>
          <a:bodyPr/>
          <a:lstStyle/>
          <a:p>
            <a:fld id="{12D72208-4300-4914-B736-A664B2D30B95}" type="slidenum">
              <a:rPr lang="en-US" altLang="en-US" smtClean="0"/>
              <a:pPr/>
              <a:t>45</a:t>
            </a:fld>
            <a:endParaRPr lang="en-US" altLang="en-US"/>
          </a:p>
        </p:txBody>
      </p:sp>
      <p:pic>
        <p:nvPicPr>
          <p:cNvPr id="5" name="Picture 4">
            <a:extLst>
              <a:ext uri="{FF2B5EF4-FFF2-40B4-BE49-F238E27FC236}">
                <a16:creationId xmlns:a16="http://schemas.microsoft.com/office/drawing/2014/main" id="{781BF0C4-A63A-40AE-8040-2DFD570E6C63}"/>
              </a:ext>
            </a:extLst>
          </p:cNvPr>
          <p:cNvPicPr>
            <a:picLocks noChangeAspect="1"/>
          </p:cNvPicPr>
          <p:nvPr/>
        </p:nvPicPr>
        <p:blipFill>
          <a:blip r:embed="rId2"/>
          <a:stretch>
            <a:fillRect/>
          </a:stretch>
        </p:blipFill>
        <p:spPr>
          <a:xfrm>
            <a:off x="1671546" y="506813"/>
            <a:ext cx="6010393" cy="3369622"/>
          </a:xfrm>
          <a:prstGeom prst="rect">
            <a:avLst/>
          </a:prstGeom>
        </p:spPr>
      </p:pic>
      <p:sp>
        <p:nvSpPr>
          <p:cNvPr id="6" name="Title 6">
            <a:extLst>
              <a:ext uri="{FF2B5EF4-FFF2-40B4-BE49-F238E27FC236}">
                <a16:creationId xmlns:a16="http://schemas.microsoft.com/office/drawing/2014/main" id="{4E336775-8BF2-4D29-94F3-DEBE2613A42E}"/>
              </a:ext>
            </a:extLst>
          </p:cNvPr>
          <p:cNvSpPr txBox="1">
            <a:spLocks/>
          </p:cNvSpPr>
          <p:nvPr/>
        </p:nvSpPr>
        <p:spPr>
          <a:xfrm>
            <a:off x="228600" y="78936"/>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a:t>Resonance modes and pillbox cavity:  </a:t>
            </a:r>
            <a:endParaRPr lang="en-US" sz="2400" dirty="0"/>
          </a:p>
        </p:txBody>
      </p:sp>
      <p:pic>
        <p:nvPicPr>
          <p:cNvPr id="7" name="Picture 6">
            <a:extLst>
              <a:ext uri="{FF2B5EF4-FFF2-40B4-BE49-F238E27FC236}">
                <a16:creationId xmlns:a16="http://schemas.microsoft.com/office/drawing/2014/main" id="{1EFA098D-6443-4252-85ED-E4D6D3951567}"/>
              </a:ext>
            </a:extLst>
          </p:cNvPr>
          <p:cNvPicPr>
            <a:picLocks noChangeAspect="1"/>
          </p:cNvPicPr>
          <p:nvPr/>
        </p:nvPicPr>
        <p:blipFill>
          <a:blip r:embed="rId3"/>
          <a:stretch>
            <a:fillRect/>
          </a:stretch>
        </p:blipFill>
        <p:spPr>
          <a:xfrm>
            <a:off x="1410429" y="4393621"/>
            <a:ext cx="3090182" cy="1638380"/>
          </a:xfrm>
          <a:prstGeom prst="rect">
            <a:avLst/>
          </a:prstGeom>
        </p:spPr>
      </p:pic>
      <p:pic>
        <p:nvPicPr>
          <p:cNvPr id="8" name="Picture 7">
            <a:extLst>
              <a:ext uri="{FF2B5EF4-FFF2-40B4-BE49-F238E27FC236}">
                <a16:creationId xmlns:a16="http://schemas.microsoft.com/office/drawing/2014/main" id="{219594AC-7B90-44B3-B497-0D8EE9507E5C}"/>
              </a:ext>
            </a:extLst>
          </p:cNvPr>
          <p:cNvPicPr>
            <a:picLocks noChangeAspect="1"/>
          </p:cNvPicPr>
          <p:nvPr/>
        </p:nvPicPr>
        <p:blipFill>
          <a:blip r:embed="rId4"/>
          <a:stretch>
            <a:fillRect/>
          </a:stretch>
        </p:blipFill>
        <p:spPr>
          <a:xfrm>
            <a:off x="4856864" y="4393621"/>
            <a:ext cx="2872467" cy="1593406"/>
          </a:xfrm>
          <a:prstGeom prst="rect">
            <a:avLst/>
          </a:prstGeom>
        </p:spPr>
      </p:pic>
      <p:sp>
        <p:nvSpPr>
          <p:cNvPr id="9" name="TextBox 8">
            <a:extLst>
              <a:ext uri="{FF2B5EF4-FFF2-40B4-BE49-F238E27FC236}">
                <a16:creationId xmlns:a16="http://schemas.microsoft.com/office/drawing/2014/main" id="{BA9D930D-AB96-44A1-BAE6-2A67B2AFAFAA}"/>
              </a:ext>
            </a:extLst>
          </p:cNvPr>
          <p:cNvSpPr txBox="1"/>
          <p:nvPr/>
        </p:nvSpPr>
        <p:spPr>
          <a:xfrm>
            <a:off x="2002972" y="3882481"/>
            <a:ext cx="4995278" cy="461665"/>
          </a:xfrm>
          <a:prstGeom prst="rect">
            <a:avLst/>
          </a:prstGeom>
          <a:noFill/>
        </p:spPr>
        <p:txBody>
          <a:bodyPr wrap="none" rtlCol="0">
            <a:spAutoFit/>
          </a:bodyPr>
          <a:lstStyle/>
          <a:p>
            <a:r>
              <a:rPr lang="en-US" dirty="0"/>
              <a:t>Modes with m=0 (“monopole modes”)</a:t>
            </a:r>
          </a:p>
        </p:txBody>
      </p:sp>
      <p:sp>
        <p:nvSpPr>
          <p:cNvPr id="10" name="TextBox 9">
            <a:extLst>
              <a:ext uri="{FF2B5EF4-FFF2-40B4-BE49-F238E27FC236}">
                <a16:creationId xmlns:a16="http://schemas.microsoft.com/office/drawing/2014/main" id="{D4614476-E2E5-4E7D-B584-7ADE88086BF9}"/>
              </a:ext>
            </a:extLst>
          </p:cNvPr>
          <p:cNvSpPr txBox="1"/>
          <p:nvPr/>
        </p:nvSpPr>
        <p:spPr>
          <a:xfrm>
            <a:off x="1924594" y="5889522"/>
            <a:ext cx="4368504" cy="461665"/>
          </a:xfrm>
          <a:prstGeom prst="rect">
            <a:avLst/>
          </a:prstGeom>
          <a:noFill/>
        </p:spPr>
        <p:txBody>
          <a:bodyPr wrap="none" rtlCol="0">
            <a:spAutoFit/>
          </a:bodyPr>
          <a:lstStyle/>
          <a:p>
            <a:r>
              <a:rPr lang="en-US" dirty="0"/>
              <a:t>Modes with m=1 (dipole modes)</a:t>
            </a:r>
          </a:p>
        </p:txBody>
      </p:sp>
      <p:cxnSp>
        <p:nvCxnSpPr>
          <p:cNvPr id="12" name="Straight Connector 11">
            <a:extLst>
              <a:ext uri="{FF2B5EF4-FFF2-40B4-BE49-F238E27FC236}">
                <a16:creationId xmlns:a16="http://schemas.microsoft.com/office/drawing/2014/main" id="{B15219F6-0D84-4AA4-8717-92FD411BC7F6}"/>
              </a:ext>
            </a:extLst>
          </p:cNvPr>
          <p:cNvCxnSpPr>
            <a:stCxn id="5" idx="0"/>
            <a:endCxn id="5" idx="2"/>
          </p:cNvCxnSpPr>
          <p:nvPr/>
        </p:nvCxnSpPr>
        <p:spPr>
          <a:xfrm>
            <a:off x="4676743" y="506813"/>
            <a:ext cx="0" cy="336962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F2B8395-577E-48BE-B533-0F7F458E8F8F}"/>
              </a:ext>
            </a:extLst>
          </p:cNvPr>
          <p:cNvCxnSpPr>
            <a:cxnSpLocks/>
          </p:cNvCxnSpPr>
          <p:nvPr/>
        </p:nvCxnSpPr>
        <p:spPr>
          <a:xfrm>
            <a:off x="4676743" y="4344146"/>
            <a:ext cx="0" cy="154537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1E9A715-8608-45EC-9B74-7C837AE62DE6}"/>
              </a:ext>
            </a:extLst>
          </p:cNvPr>
          <p:cNvCxnSpPr/>
          <p:nvPr/>
        </p:nvCxnSpPr>
        <p:spPr>
          <a:xfrm>
            <a:off x="1341120" y="4344146"/>
            <a:ext cx="638821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361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Modes in a pillbox RF cavity: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2" name="Rectangle 1"/>
          <p:cNvSpPr/>
          <p:nvPr/>
        </p:nvSpPr>
        <p:spPr>
          <a:xfrm>
            <a:off x="98992" y="751344"/>
            <a:ext cx="9045007" cy="1323439"/>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While TM</a:t>
            </a:r>
            <a:r>
              <a:rPr lang="en-US" sz="2000" baseline="-25000" dirty="0">
                <a:latin typeface="Arial" panose="020B0604020202020204" pitchFamily="34" charset="0"/>
                <a:cs typeface="Arial" panose="020B0604020202020204" pitchFamily="34" charset="0"/>
              </a:rPr>
              <a:t>010</a:t>
            </a:r>
            <a:r>
              <a:rPr lang="en-US" sz="2000" dirty="0">
                <a:latin typeface="Arial" panose="020B0604020202020204" pitchFamily="34" charset="0"/>
                <a:cs typeface="Arial" panose="020B0604020202020204" pitchFamily="34" charset="0"/>
              </a:rPr>
              <a:t> mode is used for acceleration and usually is the lowest frequency mode, all other modes are “parasitic” as they may cause various unwanted effects. Those modes are referred to as High-Order Modes (HOMs). Modes with m=0 – “monopole”, with m=1 – “dipole”, etc.</a:t>
            </a:r>
          </a:p>
        </p:txBody>
      </p:sp>
      <p:pic>
        <p:nvPicPr>
          <p:cNvPr id="9" name="Picture 8"/>
          <p:cNvPicPr>
            <a:picLocks noChangeAspect="1"/>
          </p:cNvPicPr>
          <p:nvPr/>
        </p:nvPicPr>
        <p:blipFill>
          <a:blip r:embed="rId3"/>
          <a:stretch>
            <a:fillRect/>
          </a:stretch>
        </p:blipFill>
        <p:spPr>
          <a:xfrm>
            <a:off x="4572000" y="2500435"/>
            <a:ext cx="2969476" cy="1983029"/>
          </a:xfrm>
          <a:prstGeom prst="rect">
            <a:avLst/>
          </a:prstGeom>
        </p:spPr>
      </p:pic>
      <p:sp>
        <p:nvSpPr>
          <p:cNvPr id="12" name="TextBox 11"/>
          <p:cNvSpPr txBox="1"/>
          <p:nvPr/>
        </p:nvSpPr>
        <p:spPr>
          <a:xfrm>
            <a:off x="620811" y="5515362"/>
            <a:ext cx="8266943" cy="830997"/>
          </a:xfrm>
          <a:prstGeom prst="rect">
            <a:avLst/>
          </a:prstGeom>
          <a:noFill/>
        </p:spPr>
        <p:txBody>
          <a:bodyPr wrap="none" rtlCol="0">
            <a:spAutoFit/>
          </a:bodyPr>
          <a:lstStyle/>
          <a:p>
            <a:r>
              <a:rPr lang="en-US" dirty="0"/>
              <a:t>Note that electric and magnetic fields are shifted by 90 deg.</a:t>
            </a:r>
          </a:p>
          <a:p>
            <a:r>
              <a:rPr lang="en-US" dirty="0"/>
              <a:t>For vacuum </a:t>
            </a:r>
            <a:r>
              <a:rPr lang="en-US" i="1" dirty="0">
                <a:solidFill>
                  <a:schemeClr val="accent6">
                    <a:lumMod val="50000"/>
                  </a:schemeClr>
                </a:solidFill>
                <a:latin typeface="Times New Roman" panose="02020603050405020304" pitchFamily="18" charset="0"/>
                <a:cs typeface="Times New Roman" panose="02020603050405020304" pitchFamily="18" charset="0"/>
              </a:rPr>
              <a:t>Z</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dirty="0"/>
              <a:t>=120</a:t>
            </a:r>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 Ohms;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 </a:t>
            </a:r>
            <a:r>
              <a:rPr lang="en-US" dirty="0">
                <a:latin typeface="Calibri" panose="020F0502020204030204" pitchFamily="34" charset="0"/>
                <a:ea typeface="Cambria Math" panose="02040503050406030204" pitchFamily="18" charset="0"/>
              </a:rPr>
              <a:t>is the pillbox radius,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d</a:t>
            </a:r>
            <a:r>
              <a:rPr lang="en-US" dirty="0">
                <a:latin typeface="Calibri" panose="020F0502020204030204" pitchFamily="34" charset="0"/>
                <a:ea typeface="Cambria Math" panose="02040503050406030204" pitchFamily="18" charset="0"/>
              </a:rPr>
              <a:t> is its length.</a:t>
            </a:r>
            <a:endParaRPr lang="en-US" dirty="0">
              <a:latin typeface="Calibri" panose="020F0502020204030204" pitchFamily="34" charset="0"/>
            </a:endParaRPr>
          </a:p>
        </p:txBody>
      </p:sp>
      <p:pic>
        <p:nvPicPr>
          <p:cNvPr id="6" name="Picture 5">
            <a:extLst>
              <a:ext uri="{FF2B5EF4-FFF2-40B4-BE49-F238E27FC236}">
                <a16:creationId xmlns:a16="http://schemas.microsoft.com/office/drawing/2014/main" id="{13A3B827-6D0E-4EF4-89CE-96D0940BDCDE}"/>
              </a:ext>
            </a:extLst>
          </p:cNvPr>
          <p:cNvPicPr>
            <a:picLocks noChangeAspect="1"/>
          </p:cNvPicPr>
          <p:nvPr/>
        </p:nvPicPr>
        <p:blipFill>
          <a:blip r:embed="rId4"/>
          <a:stretch>
            <a:fillRect/>
          </a:stretch>
        </p:blipFill>
        <p:spPr>
          <a:xfrm>
            <a:off x="1125771" y="2394897"/>
            <a:ext cx="2733675" cy="2800350"/>
          </a:xfrm>
          <a:prstGeom prst="rect">
            <a:avLst/>
          </a:prstGeom>
        </p:spPr>
      </p:pic>
      <p:cxnSp>
        <p:nvCxnSpPr>
          <p:cNvPr id="11" name="Straight Arrow Connector 10">
            <a:extLst>
              <a:ext uri="{FF2B5EF4-FFF2-40B4-BE49-F238E27FC236}">
                <a16:creationId xmlns:a16="http://schemas.microsoft.com/office/drawing/2014/main" id="{1EF083BD-B167-4DBF-8B71-618B4E7090CB}"/>
              </a:ext>
            </a:extLst>
          </p:cNvPr>
          <p:cNvCxnSpPr/>
          <p:nvPr/>
        </p:nvCxnSpPr>
        <p:spPr>
          <a:xfrm flipV="1">
            <a:off x="5094843" y="2648260"/>
            <a:ext cx="0" cy="854015"/>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28697E0-FC26-48A2-8D98-F92C37478949}"/>
              </a:ext>
            </a:extLst>
          </p:cNvPr>
          <p:cNvSpPr txBox="1"/>
          <p:nvPr/>
        </p:nvSpPr>
        <p:spPr>
          <a:xfrm>
            <a:off x="5094843" y="2964392"/>
            <a:ext cx="325730" cy="430887"/>
          </a:xfrm>
          <a:prstGeom prst="rect">
            <a:avLst/>
          </a:prstGeom>
          <a:noFill/>
        </p:spPr>
        <p:txBody>
          <a:bodyPr wrap="none" rtlCol="0">
            <a:spAutoFit/>
          </a:bodyPr>
          <a:lstStyle/>
          <a:p>
            <a:r>
              <a:rPr lang="en-US" sz="2200" i="1" dirty="0">
                <a:solidFill>
                  <a:schemeClr val="accent6">
                    <a:lumMod val="50000"/>
                  </a:schemeClr>
                </a:solidFill>
                <a:latin typeface="Times New Roman" panose="02020603050405020304" pitchFamily="18" charset="0"/>
                <a:cs typeface="Times New Roman" panose="02020603050405020304" pitchFamily="18" charset="0"/>
              </a:rPr>
              <a:t>b</a:t>
            </a:r>
          </a:p>
        </p:txBody>
      </p:sp>
      <p:cxnSp>
        <p:nvCxnSpPr>
          <p:cNvPr id="15" name="Straight Arrow Connector 14">
            <a:extLst>
              <a:ext uri="{FF2B5EF4-FFF2-40B4-BE49-F238E27FC236}">
                <a16:creationId xmlns:a16="http://schemas.microsoft.com/office/drawing/2014/main" id="{959AF124-8AAF-4619-8AB8-1422679B898E}"/>
              </a:ext>
            </a:extLst>
          </p:cNvPr>
          <p:cNvCxnSpPr/>
          <p:nvPr/>
        </p:nvCxnSpPr>
        <p:spPr>
          <a:xfrm>
            <a:off x="5094843" y="4615082"/>
            <a:ext cx="1923691" cy="0"/>
          </a:xfrm>
          <a:prstGeom prst="straightConnector1">
            <a:avLst/>
          </a:prstGeom>
          <a:ln>
            <a:solidFill>
              <a:schemeClr val="accent6">
                <a:lumMod val="50000"/>
              </a:schemeClr>
            </a:solidFill>
            <a:headEnd type="stealth"/>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9AE5F72-CEAB-4A20-99E1-6EFF4B5E998D}"/>
              </a:ext>
            </a:extLst>
          </p:cNvPr>
          <p:cNvSpPr txBox="1"/>
          <p:nvPr/>
        </p:nvSpPr>
        <p:spPr>
          <a:xfrm>
            <a:off x="5860015" y="4555179"/>
            <a:ext cx="325730" cy="430887"/>
          </a:xfrm>
          <a:prstGeom prst="rect">
            <a:avLst/>
          </a:prstGeom>
          <a:noFill/>
        </p:spPr>
        <p:txBody>
          <a:bodyPr wrap="none" rtlCol="0">
            <a:spAutoFit/>
          </a:bodyPr>
          <a:lstStyle/>
          <a:p>
            <a:r>
              <a:rPr lang="en-US" sz="2200" i="1" dirty="0">
                <a:solidFill>
                  <a:schemeClr val="accent6">
                    <a:lumMod val="50000"/>
                  </a:schemeClr>
                </a:solidFill>
                <a:latin typeface="Times New Roman" panose="02020603050405020304" pitchFamily="18" charset="0"/>
                <a:cs typeface="Times New Roman" panose="02020603050405020304" pitchFamily="18" charset="0"/>
              </a:rPr>
              <a:t>d</a:t>
            </a:r>
          </a:p>
        </p:txBody>
      </p:sp>
      <p:pic>
        <p:nvPicPr>
          <p:cNvPr id="17" name="Picture 16">
            <a:extLst>
              <a:ext uri="{FF2B5EF4-FFF2-40B4-BE49-F238E27FC236}">
                <a16:creationId xmlns:a16="http://schemas.microsoft.com/office/drawing/2014/main" id="{42E53F0D-43DC-49B9-9594-880477DC648C}"/>
              </a:ext>
            </a:extLst>
          </p:cNvPr>
          <p:cNvPicPr>
            <a:picLocks noChangeAspect="1"/>
          </p:cNvPicPr>
          <p:nvPr/>
        </p:nvPicPr>
        <p:blipFill>
          <a:blip r:embed="rId5"/>
          <a:stretch>
            <a:fillRect/>
          </a:stretch>
        </p:blipFill>
        <p:spPr>
          <a:xfrm>
            <a:off x="7832201" y="2583248"/>
            <a:ext cx="1343281" cy="3110248"/>
          </a:xfrm>
          <a:prstGeom prst="rect">
            <a:avLst/>
          </a:prstGeom>
        </p:spPr>
      </p:pic>
    </p:spTree>
    <p:extLst>
      <p:ext uri="{BB962C8B-B14F-4D97-AF65-F5344CB8AC3E}">
        <p14:creationId xmlns:p14="http://schemas.microsoft.com/office/powerpoint/2010/main" val="2347167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Accelerating voltage and transit time factor: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pic>
        <p:nvPicPr>
          <p:cNvPr id="2" name="Picture 1"/>
          <p:cNvPicPr>
            <a:picLocks noChangeAspect="1"/>
          </p:cNvPicPr>
          <p:nvPr/>
        </p:nvPicPr>
        <p:blipFill>
          <a:blip r:embed="rId3"/>
          <a:stretch>
            <a:fillRect/>
          </a:stretch>
        </p:blipFill>
        <p:spPr>
          <a:xfrm>
            <a:off x="5255664" y="942782"/>
            <a:ext cx="3198548" cy="2047390"/>
          </a:xfrm>
          <a:prstGeom prst="rect">
            <a:avLst/>
          </a:prstGeom>
        </p:spPr>
      </p:pic>
      <p:sp>
        <p:nvSpPr>
          <p:cNvPr id="6" name="Rectangle 5"/>
          <p:cNvSpPr/>
          <p:nvPr/>
        </p:nvSpPr>
        <p:spPr>
          <a:xfrm>
            <a:off x="201903" y="637231"/>
            <a:ext cx="5435222" cy="1323439"/>
          </a:xfrm>
          <a:prstGeom prst="rect">
            <a:avLst/>
          </a:prstGeom>
        </p:spPr>
        <p:txBody>
          <a:bodyPr wrap="square">
            <a:spAutoFit/>
          </a:bodyPr>
          <a:lstStyle/>
          <a:p>
            <a:r>
              <a:rPr lang="en-US" sz="2000" dirty="0">
                <a:solidFill>
                  <a:srgbClr val="3333CD"/>
                </a:solidFill>
                <a:latin typeface="ArialMT"/>
              </a:rPr>
              <a:t>Assuming charged particles moving along the cavity axis, and the particle velocity change is small, one can calculate </a:t>
            </a:r>
            <a:r>
              <a:rPr lang="en-US" sz="2000" i="1" dirty="0">
                <a:solidFill>
                  <a:srgbClr val="3333CD"/>
                </a:solidFill>
                <a:latin typeface="ArialMT"/>
              </a:rPr>
              <a:t>maximal</a:t>
            </a:r>
            <a:r>
              <a:rPr lang="en-US" sz="2000" dirty="0">
                <a:solidFill>
                  <a:srgbClr val="3333CD"/>
                </a:solidFill>
                <a:latin typeface="ArialMT"/>
              </a:rPr>
              <a:t> accelerating voltage </a:t>
            </a:r>
            <a:r>
              <a:rPr lang="en-US" sz="2000" i="1" dirty="0">
                <a:solidFill>
                  <a:schemeClr val="tx2"/>
                </a:solidFill>
                <a:latin typeface="Times New Roman" panose="02020603050405020304" pitchFamily="18" charset="0"/>
                <a:cs typeface="Times New Roman" panose="02020603050405020304" pitchFamily="18" charset="0"/>
              </a:rPr>
              <a:t>V </a:t>
            </a:r>
            <a:r>
              <a:rPr lang="en-US" sz="2000" dirty="0">
                <a:solidFill>
                  <a:srgbClr val="3333CD"/>
                </a:solidFill>
                <a:latin typeface="ArialMT"/>
              </a:rPr>
              <a:t>as</a:t>
            </a:r>
            <a:endParaRPr lang="en-US" sz="2000" dirty="0"/>
          </a:p>
        </p:txBody>
      </p:sp>
      <p:pic>
        <p:nvPicPr>
          <p:cNvPr id="9" name="Picture 8"/>
          <p:cNvPicPr>
            <a:picLocks noChangeAspect="1"/>
          </p:cNvPicPr>
          <p:nvPr/>
        </p:nvPicPr>
        <p:blipFill>
          <a:blip r:embed="rId4"/>
          <a:stretch>
            <a:fillRect/>
          </a:stretch>
        </p:blipFill>
        <p:spPr>
          <a:xfrm>
            <a:off x="219971" y="2124469"/>
            <a:ext cx="3152775" cy="990600"/>
          </a:xfrm>
          <a:prstGeom prst="rect">
            <a:avLst/>
          </a:prstGeom>
        </p:spPr>
      </p:pic>
      <p:sp>
        <p:nvSpPr>
          <p:cNvPr id="10" name="Rectangle 9"/>
          <p:cNvSpPr/>
          <p:nvPr/>
        </p:nvSpPr>
        <p:spPr>
          <a:xfrm>
            <a:off x="219971" y="3404886"/>
            <a:ext cx="8571853" cy="400110"/>
          </a:xfrm>
          <a:prstGeom prst="rect">
            <a:avLst/>
          </a:prstGeom>
        </p:spPr>
        <p:txBody>
          <a:bodyPr wrap="square">
            <a:spAutoFit/>
          </a:bodyPr>
          <a:lstStyle/>
          <a:p>
            <a:r>
              <a:rPr lang="en-US" sz="2000" dirty="0">
                <a:solidFill>
                  <a:srgbClr val="3333CD"/>
                </a:solidFill>
                <a:latin typeface="ArialMT"/>
              </a:rPr>
              <a:t>For the pillbox cavity one can integrate this analytically:</a:t>
            </a:r>
            <a:endParaRPr lang="en-US" sz="2000" dirty="0"/>
          </a:p>
        </p:txBody>
      </p:sp>
      <p:pic>
        <p:nvPicPr>
          <p:cNvPr id="11" name="Picture 10"/>
          <p:cNvPicPr>
            <a:picLocks noChangeAspect="1"/>
          </p:cNvPicPr>
          <p:nvPr/>
        </p:nvPicPr>
        <p:blipFill>
          <a:blip r:embed="rId5"/>
          <a:stretch>
            <a:fillRect/>
          </a:stretch>
        </p:blipFill>
        <p:spPr>
          <a:xfrm>
            <a:off x="228600" y="3801233"/>
            <a:ext cx="5027064" cy="1420016"/>
          </a:xfrm>
          <a:prstGeom prst="rect">
            <a:avLst/>
          </a:prstGeom>
        </p:spPr>
      </p:pic>
      <p:sp>
        <p:nvSpPr>
          <p:cNvPr id="12" name="Rectangle 11"/>
          <p:cNvSpPr/>
          <p:nvPr/>
        </p:nvSpPr>
        <p:spPr>
          <a:xfrm>
            <a:off x="201903" y="5533174"/>
            <a:ext cx="5328467" cy="707886"/>
          </a:xfrm>
          <a:prstGeom prst="rect">
            <a:avLst/>
          </a:prstGeom>
        </p:spPr>
        <p:txBody>
          <a:bodyPr wrap="square">
            <a:spAutoFit/>
          </a:bodyPr>
          <a:lstStyle/>
          <a:p>
            <a:r>
              <a:rPr lang="en-US" sz="2000" dirty="0">
                <a:solidFill>
                  <a:srgbClr val="3333CD"/>
                </a:solidFill>
                <a:latin typeface="ArialMT"/>
              </a:rPr>
              <a:t>where</a:t>
            </a:r>
            <a:r>
              <a:rPr lang="en-US" sz="2000" dirty="0">
                <a:solidFill>
                  <a:srgbClr val="3333CD"/>
                </a:solidFill>
                <a:latin typeface="Times New Roman" panose="02020603050405020304" pitchFamily="18" charset="0"/>
                <a:cs typeface="Times New Roman" panose="02020603050405020304" pitchFamily="18" charset="0"/>
              </a:rPr>
              <a:t> </a:t>
            </a:r>
            <a:r>
              <a:rPr lang="en-US" sz="2000" i="1" dirty="0">
                <a:solidFill>
                  <a:srgbClr val="000000"/>
                </a:solidFill>
                <a:latin typeface="Times New Roman" panose="02020603050405020304" pitchFamily="18" charset="0"/>
                <a:cs typeface="Times New Roman" panose="02020603050405020304" pitchFamily="18" charset="0"/>
              </a:rPr>
              <a:t>T </a:t>
            </a:r>
            <a:r>
              <a:rPr lang="en-US" sz="2000" dirty="0">
                <a:solidFill>
                  <a:srgbClr val="3333CD"/>
                </a:solidFill>
                <a:latin typeface="ArialMT"/>
              </a:rPr>
              <a:t>is the transit time factor, </a:t>
            </a:r>
          </a:p>
          <a:p>
            <a:endParaRPr lang="en-US" sz="2000" i="1" dirty="0">
              <a:latin typeface="ArialMT"/>
            </a:endParaRPr>
          </a:p>
        </p:txBody>
      </p:sp>
      <p:pic>
        <p:nvPicPr>
          <p:cNvPr id="8" name="Picture 7">
            <a:extLst>
              <a:ext uri="{FF2B5EF4-FFF2-40B4-BE49-F238E27FC236}">
                <a16:creationId xmlns:a16="http://schemas.microsoft.com/office/drawing/2014/main" id="{EA37072F-B7BB-4475-A084-FC64B98F01FE}"/>
              </a:ext>
            </a:extLst>
          </p:cNvPr>
          <p:cNvPicPr>
            <a:picLocks noChangeAspect="1"/>
          </p:cNvPicPr>
          <p:nvPr/>
        </p:nvPicPr>
        <p:blipFill>
          <a:blip r:embed="rId6"/>
          <a:stretch>
            <a:fillRect/>
          </a:stretch>
        </p:blipFill>
        <p:spPr>
          <a:xfrm>
            <a:off x="4004543" y="5313602"/>
            <a:ext cx="3343275" cy="847725"/>
          </a:xfrm>
          <a:prstGeom prst="rect">
            <a:avLst/>
          </a:prstGeom>
        </p:spPr>
      </p:pic>
      <p:cxnSp>
        <p:nvCxnSpPr>
          <p:cNvPr id="14" name="Straight Arrow Connector 13">
            <a:extLst>
              <a:ext uri="{FF2B5EF4-FFF2-40B4-BE49-F238E27FC236}">
                <a16:creationId xmlns:a16="http://schemas.microsoft.com/office/drawing/2014/main" id="{92DEB5CC-A0A0-4D00-BD93-A817BDAF4419}"/>
              </a:ext>
            </a:extLst>
          </p:cNvPr>
          <p:cNvCxnSpPr/>
          <p:nvPr/>
        </p:nvCxnSpPr>
        <p:spPr>
          <a:xfrm flipV="1">
            <a:off x="5900468" y="1854679"/>
            <a:ext cx="0" cy="269790"/>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78BA6F7-2201-435D-88B9-D1BBD5AD7562}"/>
              </a:ext>
            </a:extLst>
          </p:cNvPr>
          <p:cNvCxnSpPr/>
          <p:nvPr/>
        </p:nvCxnSpPr>
        <p:spPr>
          <a:xfrm flipV="1">
            <a:off x="6409426" y="1302589"/>
            <a:ext cx="0" cy="741871"/>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728CF93-7B83-44B7-B04F-BB023EC2B27F}"/>
              </a:ext>
            </a:extLst>
          </p:cNvPr>
          <p:cNvSpPr txBox="1"/>
          <p:nvPr/>
        </p:nvSpPr>
        <p:spPr>
          <a:xfrm>
            <a:off x="5860410" y="1762782"/>
            <a:ext cx="325730" cy="430887"/>
          </a:xfrm>
          <a:prstGeom prst="rect">
            <a:avLst/>
          </a:prstGeom>
          <a:noFill/>
        </p:spPr>
        <p:txBody>
          <a:bodyPr wrap="none" rtlCol="0">
            <a:spAutoFit/>
          </a:bodyPr>
          <a:lstStyle/>
          <a:p>
            <a:r>
              <a:rPr lang="en-US" sz="2200" i="1" dirty="0">
                <a:solidFill>
                  <a:schemeClr val="accent6">
                    <a:lumMod val="50000"/>
                  </a:schemeClr>
                </a:solidFill>
                <a:latin typeface="Times New Roman" panose="02020603050405020304" pitchFamily="18" charset="0"/>
                <a:cs typeface="Times New Roman" panose="02020603050405020304" pitchFamily="18" charset="0"/>
              </a:rPr>
              <a:t>a</a:t>
            </a:r>
          </a:p>
        </p:txBody>
      </p:sp>
      <p:sp>
        <p:nvSpPr>
          <p:cNvPr id="18" name="TextBox 17">
            <a:extLst>
              <a:ext uri="{FF2B5EF4-FFF2-40B4-BE49-F238E27FC236}">
                <a16:creationId xmlns:a16="http://schemas.microsoft.com/office/drawing/2014/main" id="{DB3A7049-A244-422F-A532-38E42E2B0C3B}"/>
              </a:ext>
            </a:extLst>
          </p:cNvPr>
          <p:cNvSpPr txBox="1"/>
          <p:nvPr/>
        </p:nvSpPr>
        <p:spPr>
          <a:xfrm>
            <a:off x="6343485" y="1423792"/>
            <a:ext cx="325730" cy="430887"/>
          </a:xfrm>
          <a:prstGeom prst="rect">
            <a:avLst/>
          </a:prstGeom>
          <a:noFill/>
        </p:spPr>
        <p:txBody>
          <a:bodyPr wrap="none" rtlCol="0">
            <a:spAutoFit/>
          </a:bodyPr>
          <a:lstStyle/>
          <a:p>
            <a:r>
              <a:rPr lang="en-US" sz="2200" i="1" dirty="0">
                <a:solidFill>
                  <a:schemeClr val="accent6">
                    <a:lumMod val="50000"/>
                  </a:schemeClr>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4132283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Acceleration gradient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
        <p:nvSpPr>
          <p:cNvPr id="12" name="Rectangle 11"/>
          <p:cNvSpPr/>
          <p:nvPr/>
        </p:nvSpPr>
        <p:spPr>
          <a:xfrm>
            <a:off x="119115" y="4081349"/>
            <a:ext cx="8907425" cy="1692771"/>
          </a:xfrm>
          <a:prstGeom prst="rect">
            <a:avLst/>
          </a:prstGeom>
        </p:spPr>
        <p:txBody>
          <a:bodyPr wrap="square">
            <a:spAutoFit/>
          </a:bodyPr>
          <a:lstStyle/>
          <a:p>
            <a:r>
              <a:rPr lang="en-US" sz="2000" dirty="0">
                <a:solidFill>
                  <a:srgbClr val="3333CD"/>
                </a:solidFill>
                <a:latin typeface="ArialMT"/>
              </a:rPr>
              <a:t>Note that maximal acceleration takes place when the RF field reaches maximum went the particle is the cavity center.</a:t>
            </a:r>
          </a:p>
          <a:p>
            <a:r>
              <a:rPr lang="en-US" sz="2000" dirty="0">
                <a:solidFill>
                  <a:srgbClr val="3333CD"/>
                </a:solidFill>
                <a:latin typeface="ArialMT"/>
              </a:rPr>
              <a:t>In order to “use” all the field for acceleration </a:t>
            </a:r>
            <a:r>
              <a:rPr lang="en-US" sz="2000" dirty="0">
                <a:solidFill>
                  <a:schemeClr val="accent6">
                    <a:lumMod val="50000"/>
                  </a:schemeClr>
                </a:solidFill>
                <a:latin typeface="ArialMT"/>
              </a:rPr>
              <a:t>, </a:t>
            </a:r>
            <a:r>
              <a:rPr lang="el-GR"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ψ</a:t>
            </a:r>
            <a:r>
              <a:rPr lang="en-US"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a:t>
            </a:r>
            <a:r>
              <a:rPr lang="el-GR"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a:t>
            </a:r>
            <a:r>
              <a:rPr lang="en-US"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 </a:t>
            </a:r>
            <a:r>
              <a:rPr lang="en-US" sz="2000" dirty="0">
                <a:solidFill>
                  <a:schemeClr val="accent6">
                    <a:lumMod val="50000"/>
                  </a:schemeClr>
                </a:solidFill>
                <a:latin typeface="ArialMT"/>
              </a:rPr>
              <a:t> (or </a:t>
            </a:r>
            <a:r>
              <a:rPr lang="en-US" sz="2000" i="1" dirty="0">
                <a:solidFill>
                  <a:schemeClr val="accent6">
                    <a:lumMod val="50000"/>
                  </a:schemeClr>
                </a:solidFill>
                <a:latin typeface="Times New Roman" panose="02020603050405020304" pitchFamily="18" charset="0"/>
                <a:cs typeface="Times New Roman" panose="02020603050405020304" pitchFamily="18" charset="0"/>
              </a:rPr>
              <a:t>d = </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βλ</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 </a:t>
            </a:r>
            <a:r>
              <a:rPr lang="en-US" sz="2000" dirty="0">
                <a:solidFill>
                  <a:srgbClr val="3333CD"/>
                </a:solidFill>
                <a:latin typeface="Cambria Math" panose="02040503050406030204" pitchFamily="18" charset="0"/>
                <a:ea typeface="Cambria Math" panose="02040503050406030204" pitchFamily="18" charset="0"/>
              </a:rPr>
              <a:t>and </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T = 2/</a:t>
            </a:r>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solidFill>
                  <a:srgbClr val="3333CD"/>
                </a:solidFill>
                <a:latin typeface="ArialMT"/>
                <a:ea typeface="Cambria Math" panose="02040503050406030204" pitchFamily="18" charset="0"/>
              </a:rPr>
              <a:t>for the pill box cavity. </a:t>
            </a:r>
            <a:endParaRPr lang="en-US" sz="2000" i="1" dirty="0">
              <a:solidFill>
                <a:srgbClr val="3333CD"/>
              </a:solidFill>
              <a:latin typeface="ArialMT"/>
              <a:ea typeface="Cambria Math" panose="02040503050406030204" pitchFamily="18" charset="0"/>
            </a:endParaRPr>
          </a:p>
          <a:p>
            <a:endParaRPr lang="en-US" sz="2000" i="1" dirty="0">
              <a:latin typeface="ArialMT"/>
            </a:endParaRPr>
          </a:p>
        </p:txBody>
      </p:sp>
      <p:pic>
        <p:nvPicPr>
          <p:cNvPr id="8" name="Picture 7">
            <a:extLst>
              <a:ext uri="{FF2B5EF4-FFF2-40B4-BE49-F238E27FC236}">
                <a16:creationId xmlns:a16="http://schemas.microsoft.com/office/drawing/2014/main" id="{032E8E7A-56F2-4B71-B433-7AE6B5C07EB9}"/>
              </a:ext>
            </a:extLst>
          </p:cNvPr>
          <p:cNvPicPr>
            <a:picLocks noChangeAspect="1"/>
          </p:cNvPicPr>
          <p:nvPr/>
        </p:nvPicPr>
        <p:blipFill>
          <a:blip r:embed="rId3"/>
          <a:stretch>
            <a:fillRect/>
          </a:stretch>
        </p:blipFill>
        <p:spPr>
          <a:xfrm>
            <a:off x="429419" y="905774"/>
            <a:ext cx="4268764" cy="2902171"/>
          </a:xfrm>
          <a:prstGeom prst="rect">
            <a:avLst/>
          </a:prstGeom>
        </p:spPr>
      </p:pic>
      <p:sp>
        <p:nvSpPr>
          <p:cNvPr id="13" name="TextBox 12">
            <a:extLst>
              <a:ext uri="{FF2B5EF4-FFF2-40B4-BE49-F238E27FC236}">
                <a16:creationId xmlns:a16="http://schemas.microsoft.com/office/drawing/2014/main" id="{D3459CCD-B17F-4C5A-824A-327055110D8C}"/>
              </a:ext>
            </a:extLst>
          </p:cNvPr>
          <p:cNvSpPr txBox="1"/>
          <p:nvPr/>
        </p:nvSpPr>
        <p:spPr>
          <a:xfrm>
            <a:off x="736827" y="1048561"/>
            <a:ext cx="356188"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T</a:t>
            </a:r>
          </a:p>
        </p:txBody>
      </p:sp>
      <p:sp>
        <p:nvSpPr>
          <p:cNvPr id="14" name="TextBox 13">
            <a:extLst>
              <a:ext uri="{FF2B5EF4-FFF2-40B4-BE49-F238E27FC236}">
                <a16:creationId xmlns:a16="http://schemas.microsoft.com/office/drawing/2014/main" id="{2D360EF1-9028-4FB6-BB64-54A1A1C42005}"/>
              </a:ext>
            </a:extLst>
          </p:cNvPr>
          <p:cNvSpPr txBox="1"/>
          <p:nvPr/>
        </p:nvSpPr>
        <p:spPr>
          <a:xfrm>
            <a:off x="117460" y="5660043"/>
            <a:ext cx="6920484" cy="430887"/>
          </a:xfrm>
          <a:prstGeom prst="rect">
            <a:avLst/>
          </a:prstGeom>
          <a:noFill/>
        </p:spPr>
        <p:txBody>
          <a:bodyPr wrap="none" rtlCol="0">
            <a:spAutoFit/>
          </a:bodyPr>
          <a:lstStyle/>
          <a:p>
            <a:pPr marL="342900" indent="-342900">
              <a:buFont typeface="Arial" panose="020B0604020202020204" pitchFamily="34" charset="0"/>
              <a:buChar char="•"/>
            </a:pPr>
            <a:r>
              <a:rPr lang="en-US" sz="2200" b="1" i="1" dirty="0">
                <a:solidFill>
                  <a:srgbClr val="3333CD"/>
                </a:solidFill>
                <a:latin typeface="ArialMT"/>
                <a:ea typeface="Cambria Math" panose="02040503050406030204" pitchFamily="18" charset="0"/>
              </a:rPr>
              <a:t>Acceleration gradient </a:t>
            </a:r>
            <a:r>
              <a:rPr lang="en-US" sz="2200" b="1"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 </a:t>
            </a:r>
            <a:r>
              <a:rPr lang="en-US" sz="2200" b="1" i="1" dirty="0">
                <a:solidFill>
                  <a:srgbClr val="3333CD"/>
                </a:solidFill>
                <a:latin typeface="ArialMT"/>
                <a:ea typeface="Cambria Math" panose="02040503050406030204" pitchFamily="18" charset="0"/>
              </a:rPr>
              <a:t>is defined as </a:t>
            </a:r>
            <a:r>
              <a:rPr lang="en-US" sz="2200" b="1"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E=V/d=E</a:t>
            </a:r>
            <a:r>
              <a:rPr lang="en-US" sz="2200" b="1"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200" b="1"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T</a:t>
            </a:r>
            <a:endParaRPr lang="en-US" sz="2200" b="1" dirty="0"/>
          </a:p>
        </p:txBody>
      </p:sp>
      <p:sp>
        <p:nvSpPr>
          <p:cNvPr id="15" name="TextBox 14">
            <a:extLst>
              <a:ext uri="{FF2B5EF4-FFF2-40B4-BE49-F238E27FC236}">
                <a16:creationId xmlns:a16="http://schemas.microsoft.com/office/drawing/2014/main" id="{E81BFDFF-389C-4EAB-90DC-49BAF70C8BD4}"/>
              </a:ext>
            </a:extLst>
          </p:cNvPr>
          <p:cNvSpPr txBox="1"/>
          <p:nvPr/>
        </p:nvSpPr>
        <p:spPr>
          <a:xfrm>
            <a:off x="2563801" y="5001433"/>
            <a:ext cx="3109505" cy="400110"/>
          </a:xfrm>
          <a:prstGeom prst="rect">
            <a:avLst/>
          </a:prstGeom>
          <a:noFill/>
        </p:spPr>
        <p:txBody>
          <a:bodyPr wrap="square" rtlCol="0">
            <a:spAutoFit/>
          </a:bodyPr>
          <a:lstStyle/>
          <a:p>
            <a:r>
              <a:rPr lang="el-GR"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λ</a:t>
            </a:r>
            <a:r>
              <a:rPr lang="en-US"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 = 2</a:t>
            </a:r>
            <a:r>
              <a:rPr lang="el-GR"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a:t>
            </a:r>
            <a:r>
              <a:rPr lang="en-US"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 c/</a:t>
            </a:r>
            <a:r>
              <a:rPr lang="el-GR"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ω</a:t>
            </a:r>
            <a:r>
              <a:rPr lang="en-US" sz="2000" i="1" baseline="-25000"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0 </a:t>
            </a:r>
            <a:r>
              <a:rPr lang="en-US" sz="1800" i="1" dirty="0">
                <a:solidFill>
                  <a:srgbClr val="0000FF"/>
                </a:solidFill>
                <a:latin typeface="ArialMT"/>
                <a:ea typeface="Cambria Math" panose="02040503050406030204" pitchFamily="18" charset="0"/>
                <a:cs typeface="Times New Roman" panose="02020603050405020304" pitchFamily="18" charset="0"/>
              </a:rPr>
              <a:t>–</a:t>
            </a:r>
            <a:r>
              <a:rPr lang="en-US" sz="1800" dirty="0">
                <a:solidFill>
                  <a:srgbClr val="0000FF"/>
                </a:solidFill>
                <a:latin typeface="ArialMT"/>
                <a:ea typeface="Cambria Math" panose="02040503050406030204" pitchFamily="18" charset="0"/>
                <a:cs typeface="Times New Roman" panose="02020603050405020304" pitchFamily="18" charset="0"/>
              </a:rPr>
              <a:t> wavelength</a:t>
            </a:r>
            <a:r>
              <a:rPr lang="en-US" sz="1800" i="1" dirty="0">
                <a:solidFill>
                  <a:srgbClr val="0000FF"/>
                </a:solidFill>
                <a:latin typeface="ArialMT"/>
                <a:ea typeface="Cambria Math" panose="02040503050406030204" pitchFamily="18" charset="0"/>
                <a:cs typeface="Times New Roman" panose="02020603050405020304" pitchFamily="18" charset="0"/>
              </a:rPr>
              <a:t>.</a:t>
            </a:r>
            <a:endParaRPr lang="en-US" sz="1800" dirty="0">
              <a:solidFill>
                <a:srgbClr val="0000FF"/>
              </a:solidFill>
              <a:latin typeface="ArialMT"/>
            </a:endParaRPr>
          </a:p>
        </p:txBody>
      </p:sp>
      <p:sp>
        <p:nvSpPr>
          <p:cNvPr id="16" name="TextBox 15">
            <a:extLst>
              <a:ext uri="{FF2B5EF4-FFF2-40B4-BE49-F238E27FC236}">
                <a16:creationId xmlns:a16="http://schemas.microsoft.com/office/drawing/2014/main" id="{39E68858-6796-4C37-B6E8-5526D39F12AF}"/>
              </a:ext>
            </a:extLst>
          </p:cNvPr>
          <p:cNvSpPr txBox="1"/>
          <p:nvPr/>
        </p:nvSpPr>
        <p:spPr>
          <a:xfrm>
            <a:off x="3829488" y="3730713"/>
            <a:ext cx="742511" cy="461665"/>
          </a:xfrm>
          <a:prstGeom prst="rect">
            <a:avLst/>
          </a:prstGeom>
          <a:noFill/>
        </p:spPr>
        <p:txBody>
          <a:bodyPr wrap="none" rtlCol="0">
            <a:spAutoFit/>
          </a:bodyPr>
          <a:lstStyle/>
          <a:p>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ψ</a:t>
            </a:r>
            <a:r>
              <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82B9F9B2-C4E5-4D64-A7C4-35D68B88E590}"/>
              </a:ext>
            </a:extLst>
          </p:cNvPr>
          <p:cNvSpPr/>
          <p:nvPr/>
        </p:nvSpPr>
        <p:spPr>
          <a:xfrm>
            <a:off x="2632353" y="1849096"/>
            <a:ext cx="103517" cy="96438"/>
          </a:xfrm>
          <a:prstGeom prst="ellipse">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0469D2C-C749-4EAF-9DD0-10F049DFAA8E}"/>
              </a:ext>
            </a:extLst>
          </p:cNvPr>
          <p:cNvPicPr>
            <a:picLocks noChangeAspect="1"/>
          </p:cNvPicPr>
          <p:nvPr/>
        </p:nvPicPr>
        <p:blipFill>
          <a:blip r:embed="rId4"/>
          <a:stretch>
            <a:fillRect/>
          </a:stretch>
        </p:blipFill>
        <p:spPr>
          <a:xfrm>
            <a:off x="5348756" y="1510226"/>
            <a:ext cx="3386856" cy="1361958"/>
          </a:xfrm>
          <a:prstGeom prst="rect">
            <a:avLst/>
          </a:prstGeom>
        </p:spPr>
      </p:pic>
      <p:sp>
        <p:nvSpPr>
          <p:cNvPr id="19" name="TextBox 18">
            <a:extLst>
              <a:ext uri="{FF2B5EF4-FFF2-40B4-BE49-F238E27FC236}">
                <a16:creationId xmlns:a16="http://schemas.microsoft.com/office/drawing/2014/main" id="{BFD2CC11-5DDB-43A2-B902-E22BF7390BC7}"/>
              </a:ext>
            </a:extLst>
          </p:cNvPr>
          <p:cNvSpPr txBox="1"/>
          <p:nvPr/>
        </p:nvSpPr>
        <p:spPr>
          <a:xfrm>
            <a:off x="5577098" y="1409396"/>
            <a:ext cx="603050" cy="369332"/>
          </a:xfrm>
          <a:prstGeom prst="rect">
            <a:avLst/>
          </a:prstGeom>
          <a:noFill/>
        </p:spPr>
        <p:txBody>
          <a:bodyPr wrap="none" rtlCol="0">
            <a:spAutoFit/>
          </a:bodyPr>
          <a:lstStyle/>
          <a:p>
            <a:r>
              <a:rPr lang="en-US" sz="1800" i="1" dirty="0" err="1">
                <a:latin typeface="Times New Roman" panose="02020603050405020304" pitchFamily="18" charset="0"/>
                <a:cs typeface="Times New Roman" panose="02020603050405020304" pitchFamily="18" charset="0"/>
              </a:rPr>
              <a:t>E</a:t>
            </a:r>
            <a:r>
              <a:rPr lang="en-US" sz="1800" i="1" baseline="-25000" dirty="0" err="1">
                <a:latin typeface="Times New Roman" panose="02020603050405020304" pitchFamily="18" charset="0"/>
                <a:cs typeface="Times New Roman" panose="02020603050405020304" pitchFamily="18" charset="0"/>
              </a:rPr>
              <a:t>z</a:t>
            </a:r>
            <a:r>
              <a:rPr lang="en-US" sz="1800" i="1" dirty="0">
                <a:latin typeface="Times New Roman" panose="02020603050405020304" pitchFamily="18" charset="0"/>
                <a:cs typeface="Times New Roman" panose="02020603050405020304" pitchFamily="18" charset="0"/>
              </a:rPr>
              <a:t>(t)</a:t>
            </a:r>
            <a:endParaRPr lang="en-US" sz="1800" i="1" baseline="-250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1681EA2-CD86-4907-ADC4-B962E4A9A1A6}"/>
              </a:ext>
            </a:extLst>
          </p:cNvPr>
          <p:cNvSpPr txBox="1"/>
          <p:nvPr/>
        </p:nvSpPr>
        <p:spPr>
          <a:xfrm>
            <a:off x="8105024" y="2266491"/>
            <a:ext cx="689612" cy="369332"/>
          </a:xfrm>
          <a:prstGeom prst="rect">
            <a:avLst/>
          </a:prstGeom>
          <a:noFill/>
        </p:spPr>
        <p:txBody>
          <a:bodyPr wrap="none" rtlCol="0">
            <a:spAutoFit/>
          </a:bodyPr>
          <a:lstStyle/>
          <a:p>
            <a:r>
              <a:rPr lang="el-GR" sz="1800" i="1" dirty="0">
                <a:latin typeface="Cambria Math" panose="02040503050406030204" pitchFamily="18" charset="0"/>
                <a:ea typeface="Cambria Math" panose="02040503050406030204" pitchFamily="18" charset="0"/>
                <a:cs typeface="Times New Roman" panose="02020603050405020304" pitchFamily="18" charset="0"/>
              </a:rPr>
              <a:t>ω</a:t>
            </a:r>
            <a:r>
              <a:rPr lang="en-US" sz="1800" i="1" dirty="0">
                <a:latin typeface="Cambria Math" panose="02040503050406030204" pitchFamily="18" charset="0"/>
                <a:ea typeface="Cambria Math" panose="02040503050406030204" pitchFamily="18" charset="0"/>
                <a:cs typeface="Times New Roman" panose="02020603050405020304" pitchFamily="18" charset="0"/>
              </a:rPr>
              <a:t>t/</a:t>
            </a:r>
            <a:r>
              <a:rPr lang="el-GR" sz="1800" i="1" dirty="0">
                <a:latin typeface="Cambria Math" panose="02040503050406030204" pitchFamily="18" charset="0"/>
                <a:ea typeface="Cambria Math" panose="02040503050406030204" pitchFamily="18" charset="0"/>
                <a:cs typeface="Times New Roman" panose="02020603050405020304" pitchFamily="18" charset="0"/>
              </a:rPr>
              <a:t>π</a:t>
            </a:r>
            <a:endParaRPr lang="en-US" sz="1800" i="1" baseline="-250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28F041D-2978-4ABC-8BF0-37521D726E9E}"/>
              </a:ext>
            </a:extLst>
          </p:cNvPr>
          <p:cNvCxnSpPr/>
          <p:nvPr/>
        </p:nvCxnSpPr>
        <p:spPr>
          <a:xfrm flipV="1">
            <a:off x="6811812" y="1594060"/>
            <a:ext cx="0" cy="597143"/>
          </a:xfrm>
          <a:prstGeom prst="line">
            <a:avLst/>
          </a:prstGeom>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1F0EE3C-F4C5-4725-BDB1-1414EECAB09B}"/>
              </a:ext>
            </a:extLst>
          </p:cNvPr>
          <p:cNvCxnSpPr/>
          <p:nvPr/>
        </p:nvCxnSpPr>
        <p:spPr>
          <a:xfrm flipV="1">
            <a:off x="7378282" y="1594061"/>
            <a:ext cx="0" cy="597143"/>
          </a:xfrm>
          <a:prstGeom prst="line">
            <a:avLst/>
          </a:prstGeom>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386311E-9474-47FC-AA3F-505C91BFA8E4}"/>
              </a:ext>
            </a:extLst>
          </p:cNvPr>
          <p:cNvCxnSpPr>
            <a:cxnSpLocks/>
          </p:cNvCxnSpPr>
          <p:nvPr/>
        </p:nvCxnSpPr>
        <p:spPr>
          <a:xfrm flipH="1">
            <a:off x="6806248" y="1668518"/>
            <a:ext cx="572034" cy="0"/>
          </a:xfrm>
          <a:prstGeom prst="straightConnector1">
            <a:avLst/>
          </a:prstGeom>
          <a:ln w="15875">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11702F1-5444-4A24-B0D4-4A5CE3E84B0E}"/>
              </a:ext>
            </a:extLst>
          </p:cNvPr>
          <p:cNvSpPr txBox="1"/>
          <p:nvPr/>
        </p:nvSpPr>
        <p:spPr>
          <a:xfrm>
            <a:off x="6909136" y="1290075"/>
            <a:ext cx="343364" cy="400110"/>
          </a:xfrm>
          <a:prstGeom prst="rect">
            <a:avLst/>
          </a:prstGeom>
          <a:noFill/>
        </p:spPr>
        <p:txBody>
          <a:bodyPr wrap="none" rtlCol="0">
            <a:spAutoFit/>
          </a:bodyPr>
          <a:lstStyle/>
          <a:p>
            <a:r>
              <a:rPr lang="el-GR" sz="20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endParaRPr lang="en-US" sz="20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BC28D7F-DFE9-4BEB-89D9-40C02CF66F16}"/>
              </a:ext>
            </a:extLst>
          </p:cNvPr>
          <p:cNvSpPr txBox="1"/>
          <p:nvPr/>
        </p:nvSpPr>
        <p:spPr>
          <a:xfrm>
            <a:off x="7298129" y="2769169"/>
            <a:ext cx="1845871" cy="369332"/>
          </a:xfrm>
          <a:prstGeom prst="rect">
            <a:avLst/>
          </a:prstGeom>
          <a:noFill/>
        </p:spPr>
        <p:txBody>
          <a:bodyPr wrap="square" rtlCol="0">
            <a:spAutoFit/>
          </a:bodyPr>
          <a:lstStyle/>
          <a:p>
            <a:r>
              <a:rPr lang="en-US" sz="1800" dirty="0">
                <a:latin typeface="+mj-lt"/>
              </a:rPr>
              <a:t>Cavity center</a:t>
            </a:r>
          </a:p>
        </p:txBody>
      </p:sp>
      <p:cxnSp>
        <p:nvCxnSpPr>
          <p:cNvPr id="26" name="Straight Arrow Connector 25">
            <a:extLst>
              <a:ext uri="{FF2B5EF4-FFF2-40B4-BE49-F238E27FC236}">
                <a16:creationId xmlns:a16="http://schemas.microsoft.com/office/drawing/2014/main" id="{6E0FE50F-D35E-455C-8858-1110065EEF7F}"/>
              </a:ext>
            </a:extLst>
          </p:cNvPr>
          <p:cNvCxnSpPr/>
          <p:nvPr/>
        </p:nvCxnSpPr>
        <p:spPr>
          <a:xfrm flipH="1" flipV="1">
            <a:off x="7082293" y="2191204"/>
            <a:ext cx="295989" cy="68098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87ED3338-FE06-4C47-9E87-EE8FC4C31AD3}"/>
              </a:ext>
            </a:extLst>
          </p:cNvPr>
          <p:cNvSpPr txBox="1"/>
          <p:nvPr/>
        </p:nvSpPr>
        <p:spPr>
          <a:xfrm>
            <a:off x="5744686" y="1664400"/>
            <a:ext cx="1017779" cy="369332"/>
          </a:xfrm>
          <a:prstGeom prst="rect">
            <a:avLst/>
          </a:prstGeom>
          <a:noFill/>
        </p:spPr>
        <p:txBody>
          <a:bodyPr wrap="none" rtlCol="0">
            <a:spAutoFit/>
          </a:bodyPr>
          <a:lstStyle/>
          <a:p>
            <a:r>
              <a:rPr lang="en-US" sz="1800" dirty="0"/>
              <a:t>entrance</a:t>
            </a:r>
          </a:p>
        </p:txBody>
      </p:sp>
      <p:cxnSp>
        <p:nvCxnSpPr>
          <p:cNvPr id="28" name="Straight Arrow Connector 27">
            <a:extLst>
              <a:ext uri="{FF2B5EF4-FFF2-40B4-BE49-F238E27FC236}">
                <a16:creationId xmlns:a16="http://schemas.microsoft.com/office/drawing/2014/main" id="{4A9505DA-0F23-4803-AEF7-CF01CDF1DF53}"/>
              </a:ext>
            </a:extLst>
          </p:cNvPr>
          <p:cNvCxnSpPr/>
          <p:nvPr/>
        </p:nvCxnSpPr>
        <p:spPr>
          <a:xfrm>
            <a:off x="6656536" y="1849066"/>
            <a:ext cx="160840" cy="0"/>
          </a:xfrm>
          <a:prstGeom prst="straightConnector1">
            <a:avLst/>
          </a:prstGeom>
          <a:ln w="12700">
            <a:solidFill>
              <a:schemeClr val="tx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3DB985C-6778-4280-B176-9679A50CA909}"/>
              </a:ext>
            </a:extLst>
          </p:cNvPr>
          <p:cNvSpPr txBox="1"/>
          <p:nvPr/>
        </p:nvSpPr>
        <p:spPr>
          <a:xfrm>
            <a:off x="7491453" y="1672209"/>
            <a:ext cx="903425" cy="369332"/>
          </a:xfrm>
          <a:prstGeom prst="rect">
            <a:avLst/>
          </a:prstGeom>
          <a:noFill/>
        </p:spPr>
        <p:txBody>
          <a:bodyPr wrap="square" rtlCol="0">
            <a:spAutoFit/>
          </a:bodyPr>
          <a:lstStyle/>
          <a:p>
            <a:r>
              <a:rPr lang="en-US" sz="1800" dirty="0"/>
              <a:t>exit</a:t>
            </a:r>
          </a:p>
        </p:txBody>
      </p:sp>
      <p:cxnSp>
        <p:nvCxnSpPr>
          <p:cNvPr id="30" name="Straight Arrow Connector 29">
            <a:extLst>
              <a:ext uri="{FF2B5EF4-FFF2-40B4-BE49-F238E27FC236}">
                <a16:creationId xmlns:a16="http://schemas.microsoft.com/office/drawing/2014/main" id="{1AB8C263-D544-4713-943E-9E6B71267783}"/>
              </a:ext>
            </a:extLst>
          </p:cNvPr>
          <p:cNvCxnSpPr/>
          <p:nvPr/>
        </p:nvCxnSpPr>
        <p:spPr>
          <a:xfrm flipH="1">
            <a:off x="7378282" y="1856875"/>
            <a:ext cx="170759" cy="0"/>
          </a:xfrm>
          <a:prstGeom prst="straightConnector1">
            <a:avLst/>
          </a:prstGeom>
          <a:ln w="12700">
            <a:solidFill>
              <a:schemeClr val="tx2">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0993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sp>
        <p:nvSpPr>
          <p:cNvPr id="2" name="TextBox 1"/>
          <p:cNvSpPr txBox="1"/>
          <p:nvPr/>
        </p:nvSpPr>
        <p:spPr>
          <a:xfrm>
            <a:off x="246135" y="721179"/>
            <a:ext cx="8669265" cy="1938992"/>
          </a:xfrm>
          <a:prstGeom prst="rect">
            <a:avLst/>
          </a:prstGeom>
          <a:noFill/>
        </p:spPr>
        <p:txBody>
          <a:bodyPr wrap="square" rtlCol="0">
            <a:spAutoFit/>
          </a:bodyPr>
          <a:lstStyle/>
          <a:p>
            <a:pPr marL="342900" indent="-342900">
              <a:buFont typeface="Arial" panose="020B0604020202020204" pitchFamily="34" charset="0"/>
              <a:buChar char="•"/>
            </a:pPr>
            <a:r>
              <a:rPr lang="en-US" dirty="0"/>
              <a:t>Stored energy U:</a:t>
            </a:r>
          </a:p>
          <a:p>
            <a:endParaRPr lang="en-US" dirty="0"/>
          </a:p>
          <a:p>
            <a:endParaRPr lang="en-US" dirty="0"/>
          </a:p>
          <a:p>
            <a:pPr marL="342900" indent="-342900">
              <a:buFont typeface="Arial" panose="020B0604020202020204" pitchFamily="34" charset="0"/>
              <a:buChar char="•"/>
            </a:pPr>
            <a:r>
              <a:rPr lang="en-US" dirty="0"/>
              <a:t>Losses in the cavity.  There are the losses </a:t>
            </a:r>
            <a:r>
              <a:rPr lang="en-US" i="1" dirty="0">
                <a:solidFill>
                  <a:schemeClr val="accent6">
                    <a:lumMod val="50000"/>
                  </a:schemeClr>
                </a:solidFill>
                <a:latin typeface="Times New Roman" panose="02020603050405020304" pitchFamily="18" charset="0"/>
                <a:cs typeface="Times New Roman" panose="02020603050405020304" pitchFamily="18" charset="0"/>
              </a:rPr>
              <a:t>P</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c</a:t>
            </a:r>
            <a:r>
              <a:rPr lang="en-US" dirty="0"/>
              <a:t> in a  cavity caused by finite surface resistance </a:t>
            </a:r>
            <a:r>
              <a:rPr lang="en-US" i="1" dirty="0" err="1">
                <a:solidFill>
                  <a:schemeClr val="accent6">
                    <a:lumMod val="50000"/>
                  </a:schemeClr>
                </a:solidFill>
                <a:latin typeface="Times New Roman" panose="02020603050405020304" pitchFamily="18" charset="0"/>
                <a:cs typeface="Times New Roman" panose="02020603050405020304" pitchFamily="18" charset="0"/>
              </a:rPr>
              <a:t>R</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s</a:t>
            </a:r>
            <a:r>
              <a:rPr lang="en-US" dirty="0"/>
              <a:t>: </a:t>
            </a:r>
          </a:p>
        </p:txBody>
      </p:sp>
      <p:pic>
        <p:nvPicPr>
          <p:cNvPr id="6" name="Picture 5"/>
          <p:cNvPicPr>
            <a:picLocks noChangeAspect="1"/>
          </p:cNvPicPr>
          <p:nvPr/>
        </p:nvPicPr>
        <p:blipFill>
          <a:blip r:embed="rId3"/>
          <a:stretch>
            <a:fillRect/>
          </a:stretch>
        </p:blipFill>
        <p:spPr>
          <a:xfrm>
            <a:off x="318261" y="1201910"/>
            <a:ext cx="4124325" cy="762000"/>
          </a:xfrm>
          <a:prstGeom prst="rect">
            <a:avLst/>
          </a:prstGeom>
        </p:spPr>
      </p:pic>
      <p:pic>
        <p:nvPicPr>
          <p:cNvPr id="8" name="Picture 7"/>
          <p:cNvPicPr>
            <a:picLocks noChangeAspect="1"/>
          </p:cNvPicPr>
          <p:nvPr/>
        </p:nvPicPr>
        <p:blipFill>
          <a:blip r:embed="rId4"/>
          <a:stretch>
            <a:fillRect/>
          </a:stretch>
        </p:blipFill>
        <p:spPr>
          <a:xfrm>
            <a:off x="337133" y="2666854"/>
            <a:ext cx="2305050" cy="800100"/>
          </a:xfrm>
          <a:prstGeom prst="rect">
            <a:avLst/>
          </a:prstGeom>
        </p:spPr>
      </p:pic>
      <p:sp>
        <p:nvSpPr>
          <p:cNvPr id="9" name="TextBox 8"/>
          <p:cNvSpPr txBox="1"/>
          <p:nvPr/>
        </p:nvSpPr>
        <p:spPr>
          <a:xfrm>
            <a:off x="246135" y="3536787"/>
            <a:ext cx="8669265" cy="830997"/>
          </a:xfrm>
          <a:prstGeom prst="rect">
            <a:avLst/>
          </a:prstGeom>
          <a:noFill/>
        </p:spPr>
        <p:txBody>
          <a:bodyPr wrap="square" rtlCol="0">
            <a:spAutoFit/>
          </a:bodyPr>
          <a:lstStyle/>
          <a:p>
            <a:r>
              <a:rPr lang="en-US" dirty="0"/>
              <a:t>For normal conducting metal at room temperature (no anomalous skin effect)</a:t>
            </a:r>
          </a:p>
        </p:txBody>
      </p:sp>
      <p:pic>
        <p:nvPicPr>
          <p:cNvPr id="10" name="Picture 9"/>
          <p:cNvPicPr>
            <a:picLocks noChangeAspect="1"/>
          </p:cNvPicPr>
          <p:nvPr/>
        </p:nvPicPr>
        <p:blipFill>
          <a:blip r:embed="rId5"/>
          <a:stretch>
            <a:fillRect/>
          </a:stretch>
        </p:blipFill>
        <p:spPr>
          <a:xfrm>
            <a:off x="327802" y="4237292"/>
            <a:ext cx="1438275" cy="714375"/>
          </a:xfrm>
          <a:prstGeom prst="rect">
            <a:avLst/>
          </a:prstGeom>
        </p:spPr>
      </p:pic>
      <p:sp>
        <p:nvSpPr>
          <p:cNvPr id="11" name="TextBox 10"/>
          <p:cNvSpPr txBox="1"/>
          <p:nvPr/>
        </p:nvSpPr>
        <p:spPr>
          <a:xfrm>
            <a:off x="1766077" y="4313059"/>
            <a:ext cx="5674400" cy="461665"/>
          </a:xfrm>
          <a:prstGeom prst="rect">
            <a:avLst/>
          </a:prstGeom>
          <a:noFill/>
        </p:spPr>
        <p:txBody>
          <a:bodyPr wrap="square" rtlCol="0">
            <a:spAutoFit/>
          </a:bodyPr>
          <a:lstStyle/>
          <a:p>
            <a:r>
              <a:rPr lang="en-US" dirty="0"/>
              <a:t>where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σ</a:t>
            </a:r>
            <a:r>
              <a:rPr lang="en-US" dirty="0">
                <a:latin typeface="Cambria Math" panose="02040503050406030204" pitchFamily="18" charset="0"/>
                <a:ea typeface="Cambria Math" panose="02040503050406030204" pitchFamily="18" charset="0"/>
              </a:rPr>
              <a:t> </a:t>
            </a:r>
            <a:r>
              <a:rPr lang="en-US" dirty="0">
                <a:latin typeface="Calibri" panose="020F0502020204030204" pitchFamily="34" charset="0"/>
                <a:ea typeface="Cambria Math" panose="02040503050406030204" pitchFamily="18" charset="0"/>
              </a:rPr>
              <a:t>is conductivity and </a:t>
            </a:r>
            <a:r>
              <a:rPr lang="el-GR"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δ</a:t>
            </a:r>
            <a:r>
              <a:rPr lang="en-US" dirty="0">
                <a:latin typeface="Calibri" panose="020F0502020204030204" pitchFamily="34" charset="0"/>
                <a:ea typeface="Cambria Math" panose="02040503050406030204" pitchFamily="18" charset="0"/>
              </a:rPr>
              <a:t> is skin depth,   </a:t>
            </a:r>
            <a:endParaRPr lang="en-US" dirty="0">
              <a:latin typeface="Calibri" panose="020F0502020204030204" pitchFamily="34" charset="0"/>
            </a:endParaRPr>
          </a:p>
        </p:txBody>
      </p:sp>
      <p:pic>
        <p:nvPicPr>
          <p:cNvPr id="12" name="Picture 11"/>
          <p:cNvPicPr>
            <a:picLocks noChangeAspect="1"/>
          </p:cNvPicPr>
          <p:nvPr/>
        </p:nvPicPr>
        <p:blipFill>
          <a:blip r:embed="rId6"/>
          <a:stretch>
            <a:fillRect/>
          </a:stretch>
        </p:blipFill>
        <p:spPr>
          <a:xfrm>
            <a:off x="7212953" y="4294070"/>
            <a:ext cx="1352550" cy="638175"/>
          </a:xfrm>
          <a:prstGeom prst="rect">
            <a:avLst/>
          </a:prstGeom>
        </p:spPr>
      </p:pic>
      <p:sp>
        <p:nvSpPr>
          <p:cNvPr id="13" name="TextBox 12">
            <a:extLst>
              <a:ext uri="{FF2B5EF4-FFF2-40B4-BE49-F238E27FC236}">
                <a16:creationId xmlns:a16="http://schemas.microsoft.com/office/drawing/2014/main" id="{04242ABB-2F6C-4DBA-8CD7-404C06143080}"/>
              </a:ext>
            </a:extLst>
          </p:cNvPr>
          <p:cNvSpPr txBox="1"/>
          <p:nvPr/>
        </p:nvSpPr>
        <p:spPr>
          <a:xfrm>
            <a:off x="318261" y="4951666"/>
            <a:ext cx="8506564" cy="707886"/>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Example: </a:t>
            </a:r>
          </a:p>
          <a:p>
            <a:r>
              <a:rPr lang="en-US" sz="2000" dirty="0">
                <a:solidFill>
                  <a:srgbClr val="FF0000"/>
                </a:solidFill>
                <a:latin typeface="Arial" panose="020B0604020202020204" pitchFamily="34" charset="0"/>
                <a:cs typeface="Arial" panose="020B0604020202020204" pitchFamily="34" charset="0"/>
              </a:rPr>
              <a:t>For copper at room temperature </a:t>
            </a:r>
            <a:r>
              <a:rPr lang="el-GR" sz="2000" i="1" dirty="0">
                <a:solidFill>
                  <a:srgbClr val="FF0000"/>
                </a:solidFill>
                <a:latin typeface="Arial" panose="020B0604020202020204" pitchFamily="34" charset="0"/>
                <a:ea typeface="Cambria Math" panose="02040503050406030204" pitchFamily="18" charset="0"/>
                <a:cs typeface="Arial" panose="020B0604020202020204" pitchFamily="34" charset="0"/>
              </a:rPr>
              <a:t>σ</a:t>
            </a:r>
            <a:r>
              <a:rPr lang="en-US" sz="2000" dirty="0">
                <a:solidFill>
                  <a:srgbClr val="FF0000"/>
                </a:solidFill>
                <a:latin typeface="Arial" panose="020B0604020202020204" pitchFamily="34" charset="0"/>
                <a:ea typeface="Cambria Math" panose="02040503050406030204" pitchFamily="18" charset="0"/>
                <a:cs typeface="Arial" panose="020B0604020202020204" pitchFamily="34" charset="0"/>
              </a:rPr>
              <a:t>=59.6 MS/m; </a:t>
            </a:r>
            <a:r>
              <a:rPr lang="en-US" sz="2000" i="1" dirty="0" err="1">
                <a:solidFill>
                  <a:srgbClr val="FF0000"/>
                </a:solidFill>
                <a:latin typeface="Arial" panose="020B0604020202020204" pitchFamily="34" charset="0"/>
                <a:ea typeface="Cambria Math" panose="02040503050406030204" pitchFamily="18" charset="0"/>
                <a:cs typeface="Arial" panose="020B0604020202020204" pitchFamily="34" charset="0"/>
              </a:rPr>
              <a:t>R</a:t>
            </a:r>
            <a:r>
              <a:rPr lang="en-US" sz="2000" i="1" baseline="-25000" dirty="0" err="1">
                <a:solidFill>
                  <a:srgbClr val="FF0000"/>
                </a:solidFill>
                <a:latin typeface="Arial" panose="020B0604020202020204" pitchFamily="34" charset="0"/>
                <a:ea typeface="Cambria Math" panose="02040503050406030204" pitchFamily="18" charset="0"/>
                <a:cs typeface="Arial" panose="020B0604020202020204" pitchFamily="34" charset="0"/>
              </a:rPr>
              <a:t>s</a:t>
            </a:r>
            <a:r>
              <a:rPr lang="en-US" sz="2000" dirty="0">
                <a:solidFill>
                  <a:srgbClr val="FF0000"/>
                </a:solidFill>
                <a:latin typeface="Arial" panose="020B0604020202020204" pitchFamily="34" charset="0"/>
                <a:ea typeface="Cambria Math" panose="02040503050406030204" pitchFamily="18" charset="0"/>
                <a:cs typeface="Arial" panose="020B0604020202020204" pitchFamily="34" charset="0"/>
              </a:rPr>
              <a:t>= 9.3 mOhm@1.3 GHz</a:t>
            </a:r>
            <a:endParaRPr lang="en-US" sz="2000"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CCCA76C-C4D3-48C1-8969-954132035CA0}"/>
              </a:ext>
            </a:extLst>
          </p:cNvPr>
          <p:cNvSpPr txBox="1"/>
          <p:nvPr/>
        </p:nvSpPr>
        <p:spPr>
          <a:xfrm>
            <a:off x="337133" y="5776906"/>
            <a:ext cx="8066243" cy="461665"/>
          </a:xfrm>
          <a:prstGeom prst="rect">
            <a:avLst/>
          </a:prstGeom>
          <a:noFill/>
        </p:spPr>
        <p:txBody>
          <a:bodyPr wrap="square" rtlCol="0">
            <a:spAutoFit/>
          </a:bodyPr>
          <a:lstStyle/>
          <a:p>
            <a:r>
              <a:rPr lang="en-US" dirty="0"/>
              <a:t>Simple formula for estimation: </a:t>
            </a:r>
            <a:r>
              <a:rPr lang="el-GR" i="1" dirty="0">
                <a:solidFill>
                  <a:schemeClr val="accent6">
                    <a:lumMod val="50000"/>
                  </a:schemeClr>
                </a:solidFill>
                <a:latin typeface="Arial" panose="020B0604020202020204" pitchFamily="34" charset="0"/>
                <a:ea typeface="Cambria Math" panose="02040503050406030204" pitchFamily="18" charset="0"/>
                <a:cs typeface="Arial" panose="020B0604020202020204" pitchFamily="34" charset="0"/>
              </a:rPr>
              <a:t>δ</a:t>
            </a:r>
            <a:r>
              <a:rPr lang="en-US" i="1" dirty="0">
                <a:solidFill>
                  <a:schemeClr val="accent6">
                    <a:lumMod val="50000"/>
                  </a:schemeClr>
                </a:solidFill>
                <a:latin typeface="Arial" panose="020B0604020202020204" pitchFamily="34" charset="0"/>
                <a:ea typeface="Cambria Math" panose="02040503050406030204" pitchFamily="18" charset="0"/>
                <a:cs typeface="Arial" panose="020B0604020202020204" pitchFamily="34" charset="0"/>
              </a:rPr>
              <a:t> = </a:t>
            </a:r>
            <a:r>
              <a:rPr lang="en-US" i="1" dirty="0">
                <a:latin typeface="Arial" panose="020B0604020202020204" pitchFamily="34" charset="0"/>
                <a:ea typeface="Cambria Math" panose="02040503050406030204" pitchFamily="18" charset="0"/>
                <a:cs typeface="Arial" panose="020B0604020202020204" pitchFamily="34" charset="0"/>
              </a:rPr>
              <a:t>0.38·</a:t>
            </a:r>
            <a:r>
              <a:rPr lang="en-US" dirty="0"/>
              <a:t> (30/f(GHz))</a:t>
            </a:r>
            <a:r>
              <a:rPr lang="en-US" baseline="30000" dirty="0"/>
              <a:t>1/2</a:t>
            </a:r>
            <a:r>
              <a:rPr lang="en-US" dirty="0"/>
              <a:t> [</a:t>
            </a:r>
            <a:r>
              <a:rPr lang="en-US" dirty="0" err="1"/>
              <a:t>mkm</a:t>
            </a:r>
            <a:r>
              <a:rPr lang="en-US" dirty="0"/>
              <a:t>]</a:t>
            </a:r>
          </a:p>
        </p:txBody>
      </p:sp>
    </p:spTree>
    <p:extLst>
      <p:ext uri="{BB962C8B-B14F-4D97-AF65-F5344CB8AC3E}">
        <p14:creationId xmlns:p14="http://schemas.microsoft.com/office/powerpoint/2010/main" val="84682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2" name="Rectangle 1"/>
          <p:cNvSpPr/>
          <p:nvPr/>
        </p:nvSpPr>
        <p:spPr>
          <a:xfrm>
            <a:off x="368770" y="794820"/>
            <a:ext cx="8670455" cy="3970318"/>
          </a:xfrm>
          <a:prstGeom prst="rect">
            <a:avLst/>
          </a:prstGeom>
        </p:spPr>
        <p:txBody>
          <a:bodyPr wrap="square">
            <a:spAutoFit/>
          </a:bodyPr>
          <a:lstStyle/>
          <a:p>
            <a:pPr marL="342900" indent="-342900">
              <a:buFontTx/>
              <a:buChar char="-"/>
            </a:pPr>
            <a:endParaRPr lang="en-US" sz="2800" dirty="0"/>
          </a:p>
          <a:p>
            <a:pPr marL="342900" indent="-342900">
              <a:buFontTx/>
              <a:buChar char="-"/>
            </a:pPr>
            <a:r>
              <a:rPr lang="en-US" sz="2800" dirty="0"/>
              <a:t>cavity processing recipes and procedures; engineering issues and challenges of SRF cavity mechanical design and fabrication;</a:t>
            </a:r>
          </a:p>
          <a:p>
            <a:pPr marL="342900" indent="-342900">
              <a:buFontTx/>
              <a:buChar char="-"/>
            </a:pPr>
            <a:r>
              <a:rPr lang="en-US" sz="2800" dirty="0"/>
              <a:t>problems and techniques for design of focusing elements for superconducting accelerator applications (room-temperature and superconducting); </a:t>
            </a:r>
          </a:p>
          <a:p>
            <a:pPr marL="342900" indent="-342900">
              <a:buFontTx/>
              <a:buChar char="-"/>
            </a:pPr>
            <a:r>
              <a:rPr lang="en-US" sz="2800" dirty="0"/>
              <a:t>diagnostics and alignment; </a:t>
            </a:r>
          </a:p>
          <a:p>
            <a:pPr marL="342900" indent="-342900">
              <a:buFontTx/>
              <a:buChar char="-"/>
            </a:pPr>
            <a:r>
              <a:rPr lang="en-US" sz="2800" dirty="0"/>
              <a:t>cavity and </a:t>
            </a:r>
            <a:r>
              <a:rPr lang="en-US" sz="2800" dirty="0" err="1"/>
              <a:t>cryomodule</a:t>
            </a:r>
            <a:r>
              <a:rPr lang="en-US" sz="2800" dirty="0"/>
              <a:t> testing and commissioning.</a:t>
            </a:r>
          </a:p>
        </p:txBody>
      </p:sp>
    </p:spTree>
    <p:extLst>
      <p:ext uri="{BB962C8B-B14F-4D97-AF65-F5344CB8AC3E}">
        <p14:creationId xmlns:p14="http://schemas.microsoft.com/office/powerpoint/2010/main" val="1667946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
        <p:nvSpPr>
          <p:cNvPr id="2" name="TextBox 1"/>
          <p:cNvSpPr txBox="1"/>
          <p:nvPr/>
        </p:nvSpPr>
        <p:spPr>
          <a:xfrm>
            <a:off x="112658" y="437880"/>
            <a:ext cx="3604448" cy="461665"/>
          </a:xfrm>
          <a:prstGeom prst="rect">
            <a:avLst/>
          </a:prstGeom>
          <a:noFill/>
        </p:spPr>
        <p:txBody>
          <a:bodyPr wrap="none" rtlCol="0">
            <a:spAutoFit/>
          </a:bodyPr>
          <a:lstStyle/>
          <a:p>
            <a:r>
              <a:rPr lang="en-US" dirty="0"/>
              <a:t>Unloaded quality factor </a:t>
            </a:r>
            <a:r>
              <a:rPr lang="en-US" i="1" dirty="0">
                <a:solidFill>
                  <a:schemeClr val="accent6">
                    <a:lumMod val="50000"/>
                  </a:schemeClr>
                </a:solidFill>
                <a:latin typeface="Times New Roman" panose="02020603050405020304" pitchFamily="18" charset="0"/>
                <a:cs typeface="Times New Roman" panose="02020603050405020304" pitchFamily="18" charset="0"/>
              </a:rPr>
              <a:t>Q</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dirty="0"/>
              <a:t>:</a:t>
            </a:r>
          </a:p>
        </p:txBody>
      </p:sp>
      <p:pic>
        <p:nvPicPr>
          <p:cNvPr id="6" name="Picture 5"/>
          <p:cNvPicPr>
            <a:picLocks noChangeAspect="1"/>
          </p:cNvPicPr>
          <p:nvPr/>
        </p:nvPicPr>
        <p:blipFill>
          <a:blip r:embed="rId3"/>
          <a:stretch>
            <a:fillRect/>
          </a:stretch>
        </p:blipFill>
        <p:spPr>
          <a:xfrm>
            <a:off x="181489" y="848072"/>
            <a:ext cx="5981700" cy="1076325"/>
          </a:xfrm>
          <a:prstGeom prst="rect">
            <a:avLst/>
          </a:prstGeom>
        </p:spPr>
      </p:pic>
      <p:sp>
        <p:nvSpPr>
          <p:cNvPr id="8" name="TextBox 7"/>
          <p:cNvSpPr txBox="1"/>
          <p:nvPr/>
        </p:nvSpPr>
        <p:spPr>
          <a:xfrm>
            <a:off x="95920" y="2010449"/>
            <a:ext cx="8366579" cy="1569660"/>
          </a:xfrm>
          <a:prstGeom prst="rect">
            <a:avLst/>
          </a:prstGeom>
          <a:noFill/>
        </p:spPr>
        <p:txBody>
          <a:bodyPr wrap="square" rtlCol="0">
            <a:spAutoFit/>
          </a:bodyPr>
          <a:lstStyle/>
          <a:p>
            <a:r>
              <a:rPr lang="en-US" dirty="0"/>
              <a:t>Quality factor </a:t>
            </a:r>
            <a:r>
              <a:rPr lang="en-US" i="1" dirty="0">
                <a:solidFill>
                  <a:schemeClr val="accent6">
                    <a:lumMod val="50000"/>
                  </a:schemeClr>
                </a:solidFill>
                <a:latin typeface="Times New Roman" panose="02020603050405020304" pitchFamily="18" charset="0"/>
                <a:cs typeface="Times New Roman" panose="02020603050405020304" pitchFamily="18" charset="0"/>
              </a:rPr>
              <a:t>Q</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0 </a:t>
            </a:r>
            <a:r>
              <a:rPr lang="en-US" dirty="0"/>
              <a:t>roughly equals to the number or RF cycles times 2</a:t>
            </a:r>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 </a:t>
            </a:r>
            <a:r>
              <a:rPr lang="en-US" dirty="0">
                <a:latin typeface="Calibri" panose="020F0502020204030204" pitchFamily="34" charset="0"/>
                <a:ea typeface="Cambria Math" panose="02040503050406030204" pitchFamily="18" charset="0"/>
              </a:rPr>
              <a:t>necessary for the stored energy dissipation.</a:t>
            </a:r>
          </a:p>
          <a:p>
            <a:r>
              <a:rPr lang="en-US" dirty="0">
                <a:latin typeface="Calibri" panose="020F0502020204030204" pitchFamily="34" charset="0"/>
                <a:ea typeface="Cambria Math" panose="02040503050406030204" pitchFamily="18" charset="0"/>
              </a:rPr>
              <a:t>One can see that </a:t>
            </a:r>
          </a:p>
          <a:p>
            <a:endParaRPr lang="en-US" dirty="0">
              <a:latin typeface="Calibri" panose="020F0502020204030204" pitchFamily="34" charset="0"/>
            </a:endParaRPr>
          </a:p>
        </p:txBody>
      </p:sp>
      <p:pic>
        <p:nvPicPr>
          <p:cNvPr id="9" name="Picture 8"/>
          <p:cNvPicPr>
            <a:picLocks noChangeAspect="1"/>
          </p:cNvPicPr>
          <p:nvPr/>
        </p:nvPicPr>
        <p:blipFill>
          <a:blip r:embed="rId4"/>
          <a:stretch>
            <a:fillRect/>
          </a:stretch>
        </p:blipFill>
        <p:spPr>
          <a:xfrm>
            <a:off x="274601" y="3267647"/>
            <a:ext cx="990600" cy="647700"/>
          </a:xfrm>
          <a:prstGeom prst="rect">
            <a:avLst/>
          </a:prstGeom>
        </p:spPr>
      </p:pic>
      <p:sp>
        <p:nvSpPr>
          <p:cNvPr id="10" name="TextBox 9"/>
          <p:cNvSpPr txBox="1"/>
          <p:nvPr/>
        </p:nvSpPr>
        <p:spPr>
          <a:xfrm>
            <a:off x="222201" y="3967112"/>
            <a:ext cx="8525199" cy="1200329"/>
          </a:xfrm>
          <a:prstGeom prst="rect">
            <a:avLst/>
          </a:prstGeom>
          <a:noFill/>
        </p:spPr>
        <p:txBody>
          <a:bodyPr wrap="square" rtlCol="0">
            <a:spAutoFit/>
          </a:bodyPr>
          <a:lstStyle/>
          <a:p>
            <a:r>
              <a:rPr lang="en-US" dirty="0"/>
              <a:t>where</a:t>
            </a:r>
            <a:r>
              <a:rPr lang="en-US" i="1" dirty="0">
                <a:solidFill>
                  <a:schemeClr val="accent6">
                    <a:lumMod val="50000"/>
                  </a:schemeClr>
                </a:solidFill>
                <a:latin typeface="Times New Roman" panose="02020603050405020304" pitchFamily="18" charset="0"/>
                <a:cs typeface="Times New Roman" panose="02020603050405020304" pitchFamily="18" charset="0"/>
              </a:rPr>
              <a:t> G </a:t>
            </a:r>
            <a:r>
              <a:rPr lang="en-US" dirty="0"/>
              <a:t>is so-called geometrical factor (</a:t>
            </a:r>
            <a:r>
              <a:rPr lang="en-US" dirty="0">
                <a:solidFill>
                  <a:srgbClr val="FF0000"/>
                </a:solidFill>
              </a:rPr>
              <a:t>same for geometrically similar cavities</a:t>
            </a:r>
            <a:r>
              <a:rPr lang="en-US" dirty="0"/>
              <a:t>),</a:t>
            </a:r>
          </a:p>
          <a:p>
            <a:r>
              <a:rPr lang="en-US" dirty="0"/>
              <a:t> </a:t>
            </a:r>
          </a:p>
        </p:txBody>
      </p:sp>
      <p:pic>
        <p:nvPicPr>
          <p:cNvPr id="11" name="Picture 10"/>
          <p:cNvPicPr>
            <a:picLocks noChangeAspect="1"/>
          </p:cNvPicPr>
          <p:nvPr/>
        </p:nvPicPr>
        <p:blipFill>
          <a:blip r:embed="rId5"/>
          <a:stretch>
            <a:fillRect/>
          </a:stretch>
        </p:blipFill>
        <p:spPr>
          <a:xfrm>
            <a:off x="278914" y="5063811"/>
            <a:ext cx="2124075" cy="1076325"/>
          </a:xfrm>
          <a:prstGeom prst="rect">
            <a:avLst/>
          </a:prstGeom>
        </p:spPr>
      </p:pic>
    </p:spTree>
    <p:extLst>
      <p:ext uri="{BB962C8B-B14F-4D97-AF65-F5344CB8AC3E}">
        <p14:creationId xmlns:p14="http://schemas.microsoft.com/office/powerpoint/2010/main" val="2306303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
        <p:nvSpPr>
          <p:cNvPr id="6" name="TextBox 5">
            <a:extLst>
              <a:ext uri="{FF2B5EF4-FFF2-40B4-BE49-F238E27FC236}">
                <a16:creationId xmlns:a16="http://schemas.microsoft.com/office/drawing/2014/main" id="{92EE295B-6B37-49F5-9FD1-8B7057AAC60F}"/>
              </a:ext>
            </a:extLst>
          </p:cNvPr>
          <p:cNvSpPr txBox="1"/>
          <p:nvPr/>
        </p:nvSpPr>
        <p:spPr>
          <a:xfrm>
            <a:off x="114300" y="590906"/>
            <a:ext cx="4270075" cy="4524315"/>
          </a:xfrm>
          <a:prstGeom prst="rect">
            <a:avLst/>
          </a:prstGeom>
          <a:noFill/>
        </p:spPr>
        <p:txBody>
          <a:bodyPr wrap="square" rtlCol="0">
            <a:spAutoFit/>
          </a:bodyPr>
          <a:lstStyle/>
          <a:p>
            <a:r>
              <a:rPr lang="en-US" dirty="0"/>
              <a:t>For a pillbox cavity:</a:t>
            </a:r>
          </a:p>
          <a:p>
            <a:endParaRPr lang="en-US" dirty="0"/>
          </a:p>
          <a:p>
            <a:endParaRPr lang="en-US" dirty="0"/>
          </a:p>
          <a:p>
            <a:endParaRPr lang="en-US" dirty="0"/>
          </a:p>
          <a:p>
            <a:endParaRPr lang="en-US" dirty="0"/>
          </a:p>
          <a:p>
            <a:endParaRPr lang="en-US" dirty="0"/>
          </a:p>
          <a:p>
            <a:r>
              <a:rPr lang="en-US" dirty="0"/>
              <a:t>and </a:t>
            </a:r>
          </a:p>
          <a:p>
            <a:endParaRPr lang="en-US" dirty="0"/>
          </a:p>
          <a:p>
            <a:endParaRPr lang="en-US" dirty="0"/>
          </a:p>
          <a:p>
            <a:endParaRPr lang="en-US" dirty="0"/>
          </a:p>
          <a:p>
            <a:endParaRPr lang="en-US" i="1" dirty="0">
              <a:latin typeface="Times New Roman" panose="02020603050405020304" pitchFamily="18" charset="0"/>
              <a:cs typeface="Times New Roman" panose="02020603050405020304" pitchFamily="18" charset="0"/>
            </a:endParaRPr>
          </a:p>
          <a:p>
            <a:endParaRPr lang="en-US" dirty="0"/>
          </a:p>
        </p:txBody>
      </p:sp>
      <p:pic>
        <p:nvPicPr>
          <p:cNvPr id="13" name="Picture 12">
            <a:extLst>
              <a:ext uri="{FF2B5EF4-FFF2-40B4-BE49-F238E27FC236}">
                <a16:creationId xmlns:a16="http://schemas.microsoft.com/office/drawing/2014/main" id="{DD31010A-2B8C-496D-897B-A7D967902AAE}"/>
              </a:ext>
            </a:extLst>
          </p:cNvPr>
          <p:cNvPicPr>
            <a:picLocks noChangeAspect="1"/>
          </p:cNvPicPr>
          <p:nvPr/>
        </p:nvPicPr>
        <p:blipFill>
          <a:blip r:embed="rId3"/>
          <a:stretch>
            <a:fillRect/>
          </a:stretch>
        </p:blipFill>
        <p:spPr>
          <a:xfrm>
            <a:off x="5908675" y="292874"/>
            <a:ext cx="2124075" cy="1076325"/>
          </a:xfrm>
          <a:prstGeom prst="rect">
            <a:avLst/>
          </a:prstGeom>
        </p:spPr>
      </p:pic>
      <p:sp>
        <p:nvSpPr>
          <p:cNvPr id="20" name="TextBox 19">
            <a:extLst>
              <a:ext uri="{FF2B5EF4-FFF2-40B4-BE49-F238E27FC236}">
                <a16:creationId xmlns:a16="http://schemas.microsoft.com/office/drawing/2014/main" id="{FCDFFE53-EF8D-421E-901D-9A1D4B9E7878}"/>
              </a:ext>
            </a:extLst>
          </p:cNvPr>
          <p:cNvSpPr txBox="1"/>
          <p:nvPr/>
        </p:nvSpPr>
        <p:spPr>
          <a:xfrm>
            <a:off x="6288657" y="5883215"/>
            <a:ext cx="1485663" cy="400110"/>
          </a:xfrm>
          <a:prstGeom prst="rect">
            <a:avLst/>
          </a:prstGeom>
          <a:noFill/>
        </p:spPr>
        <p:txBody>
          <a:bodyPr wrap="square" rtlCol="0">
            <a:spAutoFit/>
          </a:bodyPr>
          <a:lstStyle/>
          <a:p>
            <a:r>
              <a:rPr lang="el-GR"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ψ</a:t>
            </a:r>
            <a:r>
              <a:rPr lang="en-US"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a:t>
            </a:r>
            <a:r>
              <a:rPr lang="el-GR" sz="2000"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a:t>
            </a:r>
            <a:endParaRPr lang="en-US" sz="2000" i="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986A275-8F0A-4C00-A211-DB9B8CC0BD19}"/>
              </a:ext>
            </a:extLst>
          </p:cNvPr>
          <p:cNvPicPr>
            <a:picLocks noChangeAspect="1"/>
          </p:cNvPicPr>
          <p:nvPr/>
        </p:nvPicPr>
        <p:blipFill>
          <a:blip r:embed="rId4"/>
          <a:stretch>
            <a:fillRect/>
          </a:stretch>
        </p:blipFill>
        <p:spPr>
          <a:xfrm>
            <a:off x="2484887" y="2852642"/>
            <a:ext cx="5218502" cy="3078330"/>
          </a:xfrm>
          <a:prstGeom prst="rect">
            <a:avLst/>
          </a:prstGeom>
        </p:spPr>
      </p:pic>
      <p:pic>
        <p:nvPicPr>
          <p:cNvPr id="2" name="Picture 1">
            <a:extLst>
              <a:ext uri="{FF2B5EF4-FFF2-40B4-BE49-F238E27FC236}">
                <a16:creationId xmlns:a16="http://schemas.microsoft.com/office/drawing/2014/main" id="{3136DC27-1625-429B-B308-5226638ED1DD}"/>
              </a:ext>
            </a:extLst>
          </p:cNvPr>
          <p:cNvPicPr>
            <a:picLocks noChangeAspect="1"/>
          </p:cNvPicPr>
          <p:nvPr/>
        </p:nvPicPr>
        <p:blipFill>
          <a:blip r:embed="rId5"/>
          <a:stretch>
            <a:fillRect/>
          </a:stretch>
        </p:blipFill>
        <p:spPr>
          <a:xfrm>
            <a:off x="222250" y="1062576"/>
            <a:ext cx="4010025" cy="638175"/>
          </a:xfrm>
          <a:prstGeom prst="rect">
            <a:avLst/>
          </a:prstGeom>
        </p:spPr>
      </p:pic>
      <p:pic>
        <p:nvPicPr>
          <p:cNvPr id="8" name="Picture 7">
            <a:extLst>
              <a:ext uri="{FF2B5EF4-FFF2-40B4-BE49-F238E27FC236}">
                <a16:creationId xmlns:a16="http://schemas.microsoft.com/office/drawing/2014/main" id="{77DB30DA-2845-4A8C-A3C7-8A23125B62CF}"/>
              </a:ext>
            </a:extLst>
          </p:cNvPr>
          <p:cNvPicPr>
            <a:picLocks noChangeAspect="1"/>
          </p:cNvPicPr>
          <p:nvPr/>
        </p:nvPicPr>
        <p:blipFill>
          <a:blip r:embed="rId6"/>
          <a:stretch>
            <a:fillRect/>
          </a:stretch>
        </p:blipFill>
        <p:spPr>
          <a:xfrm>
            <a:off x="222250" y="1672212"/>
            <a:ext cx="7743825" cy="981075"/>
          </a:xfrm>
          <a:prstGeom prst="rect">
            <a:avLst/>
          </a:prstGeom>
        </p:spPr>
      </p:pic>
      <p:pic>
        <p:nvPicPr>
          <p:cNvPr id="9" name="Picture 8">
            <a:extLst>
              <a:ext uri="{FF2B5EF4-FFF2-40B4-BE49-F238E27FC236}">
                <a16:creationId xmlns:a16="http://schemas.microsoft.com/office/drawing/2014/main" id="{0DE74A0F-BCB1-4A3B-9D5E-FF8BD1C27D99}"/>
              </a:ext>
            </a:extLst>
          </p:cNvPr>
          <p:cNvPicPr>
            <a:picLocks noChangeAspect="1"/>
          </p:cNvPicPr>
          <p:nvPr/>
        </p:nvPicPr>
        <p:blipFill>
          <a:blip r:embed="rId7"/>
          <a:stretch>
            <a:fillRect/>
          </a:stretch>
        </p:blipFill>
        <p:spPr>
          <a:xfrm>
            <a:off x="208981" y="3795139"/>
            <a:ext cx="2181225" cy="819150"/>
          </a:xfrm>
          <a:prstGeom prst="rect">
            <a:avLst/>
          </a:prstGeom>
        </p:spPr>
      </p:pic>
    </p:spTree>
    <p:extLst>
      <p:ext uri="{BB962C8B-B14F-4D97-AF65-F5344CB8AC3E}">
        <p14:creationId xmlns:p14="http://schemas.microsoft.com/office/powerpoint/2010/main" val="4224274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12" name="TextBox 11"/>
          <p:cNvSpPr txBox="1"/>
          <p:nvPr/>
        </p:nvSpPr>
        <p:spPr>
          <a:xfrm>
            <a:off x="0" y="3302115"/>
            <a:ext cx="9119362" cy="120032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FF0000"/>
                </a:solidFill>
              </a:rPr>
              <a:t>For pillbox having </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π</a:t>
            </a:r>
            <a:r>
              <a:rPr lang="en-US"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solidFill>
                  <a:srgbClr val="FF0000"/>
                </a:solidFill>
                <a:latin typeface="Calibri" panose="020F0502020204030204" pitchFamily="34" charset="0"/>
                <a:ea typeface="Cambria Math" panose="02040503050406030204" pitchFamily="18" charset="0"/>
              </a:rPr>
              <a:t>and</a:t>
            </a:r>
            <a:r>
              <a:rPr lang="en-US" dirty="0">
                <a:solidFill>
                  <a:srgbClr val="FF0000"/>
                </a:solidFill>
                <a:latin typeface="Cambria Math" panose="02040503050406030204" pitchFamily="18" charset="0"/>
                <a:ea typeface="Cambria Math" panose="02040503050406030204" pitchFamily="18" charset="0"/>
              </a:rPr>
              <a:t> </a:t>
            </a:r>
            <a:r>
              <a:rPr lang="el-GR" i="1" dirty="0">
                <a:solidFill>
                  <a:srgbClr val="FF0000"/>
                </a:solidFill>
                <a:latin typeface="Cambria Math" panose="02040503050406030204" pitchFamily="18" charset="0"/>
                <a:ea typeface="Cambria Math" panose="02040503050406030204" pitchFamily="18" charset="0"/>
              </a:rPr>
              <a:t>β</a:t>
            </a:r>
            <a:r>
              <a:rPr lang="en-US" i="1" dirty="0">
                <a:solidFill>
                  <a:srgbClr val="FF0000"/>
                </a:solidFill>
                <a:latin typeface="Cambria Math" panose="02040503050406030204" pitchFamily="18" charset="0"/>
                <a:ea typeface="Cambria Math" panose="02040503050406030204" pitchFamily="18" charset="0"/>
              </a:rPr>
              <a:t>=1</a:t>
            </a:r>
            <a:r>
              <a:rPr lang="en-US" dirty="0">
                <a:solidFill>
                  <a:srgbClr val="FF0000"/>
                </a:solidFill>
                <a:latin typeface="Cambria Math" panose="02040503050406030204" pitchFamily="18" charset="0"/>
                <a:ea typeface="Cambria Math" panose="02040503050406030204" pitchFamily="18" charset="0"/>
              </a:rPr>
              <a:t> (</a:t>
            </a:r>
            <a:r>
              <a:rPr lang="en-US" i="1" dirty="0">
                <a:solidFill>
                  <a:srgbClr val="FF0000"/>
                </a:solidFill>
                <a:latin typeface="Times New Roman" panose="02020603050405020304" pitchFamily="18" charset="0"/>
                <a:cs typeface="Times New Roman" panose="02020603050405020304" pitchFamily="18" charset="0"/>
              </a:rPr>
              <a:t>d = </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λ</a:t>
            </a:r>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/2 =</a:t>
            </a:r>
            <a:r>
              <a:rPr lang="el-GR"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 π </a:t>
            </a:r>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b/2.405), </a:t>
            </a:r>
            <a:r>
              <a:rPr lang="en-US" i="1" dirty="0">
                <a:solidFill>
                  <a:srgbClr val="FF0000"/>
                </a:solidFill>
                <a:latin typeface="Times New Roman" panose="02020603050405020304" pitchFamily="18" charset="0"/>
                <a:cs typeface="Times New Roman" panose="02020603050405020304" pitchFamily="18" charset="0"/>
              </a:rPr>
              <a:t>G </a:t>
            </a:r>
            <a:r>
              <a:rPr lang="en-US" dirty="0">
                <a:solidFill>
                  <a:srgbClr val="FF0000"/>
                </a:solidFill>
              </a:rPr>
              <a:t>=257 Ohms. </a:t>
            </a:r>
          </a:p>
          <a:p>
            <a:pPr marL="342900" indent="-342900">
              <a:buFont typeface="Arial" panose="020B0604020202020204" pitchFamily="34" charset="0"/>
              <a:buChar char="•"/>
            </a:pPr>
            <a:r>
              <a:rPr lang="en-US" dirty="0">
                <a:solidFill>
                  <a:srgbClr val="FF0000"/>
                </a:solidFill>
              </a:rPr>
              <a:t>Therefore, 1.3 GHz RT copper pillbox cavity has </a:t>
            </a:r>
            <a:r>
              <a:rPr lang="en-US" i="1" dirty="0">
                <a:solidFill>
                  <a:srgbClr val="FF0000"/>
                </a:solidFill>
                <a:latin typeface="Times New Roman" panose="02020603050405020304" pitchFamily="18" charset="0"/>
                <a:cs typeface="Times New Roman" panose="02020603050405020304" pitchFamily="18" charset="0"/>
              </a:rPr>
              <a:t>Q</a:t>
            </a:r>
            <a:r>
              <a:rPr lang="en-US" i="1" baseline="-25000" dirty="0">
                <a:solidFill>
                  <a:srgbClr val="FF0000"/>
                </a:solidFill>
                <a:latin typeface="Times New Roman" panose="02020603050405020304" pitchFamily="18" charset="0"/>
                <a:cs typeface="Times New Roman" panose="02020603050405020304" pitchFamily="18" charset="0"/>
              </a:rPr>
              <a:t>0</a:t>
            </a:r>
            <a:r>
              <a:rPr lang="en-US" dirty="0">
                <a:solidFill>
                  <a:srgbClr val="FF0000"/>
                </a:solidFill>
              </a:rPr>
              <a:t> = 2.6e4. </a:t>
            </a:r>
          </a:p>
          <a:p>
            <a:pPr marL="342900" indent="-342900">
              <a:buFont typeface="Arial" panose="020B0604020202020204" pitchFamily="34" charset="0"/>
              <a:buChar char="•"/>
            </a:pPr>
            <a:r>
              <a:rPr lang="en-US" dirty="0">
                <a:solidFill>
                  <a:srgbClr val="FF0000"/>
                </a:solidFill>
              </a:rPr>
              <a:t>For 1.3 GHz SRF Nb cavity at 2K one has </a:t>
            </a:r>
            <a:r>
              <a:rPr lang="en-US" i="1" dirty="0">
                <a:solidFill>
                  <a:srgbClr val="FF0000"/>
                </a:solidFill>
                <a:latin typeface="Times New Roman" panose="02020603050405020304" pitchFamily="18" charset="0"/>
                <a:cs typeface="Times New Roman" panose="02020603050405020304" pitchFamily="18" charset="0"/>
              </a:rPr>
              <a:t>Q</a:t>
            </a:r>
            <a:r>
              <a:rPr lang="en-US" i="1" baseline="-25000" dirty="0">
                <a:solidFill>
                  <a:srgbClr val="FF0000"/>
                </a:solidFill>
                <a:latin typeface="Times New Roman" panose="02020603050405020304" pitchFamily="18" charset="0"/>
                <a:cs typeface="Times New Roman" panose="02020603050405020304" pitchFamily="18" charset="0"/>
              </a:rPr>
              <a:t>0</a:t>
            </a:r>
            <a:r>
              <a:rPr lang="en-US" dirty="0">
                <a:solidFill>
                  <a:srgbClr val="FF0000"/>
                </a:solidFill>
              </a:rPr>
              <a:t> = 3e10 </a:t>
            </a:r>
            <a:r>
              <a:rPr lang="en-US" dirty="0">
                <a:solidFill>
                  <a:srgbClr val="FF0000"/>
                </a:solidFill>
                <a:latin typeface="+mn-lt"/>
              </a:rPr>
              <a:t>(</a:t>
            </a:r>
            <a:r>
              <a:rPr lang="en-US" i="1" dirty="0" err="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R</a:t>
            </a:r>
            <a:r>
              <a:rPr lang="en-US" i="1" baseline="-25000" dirty="0" err="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s</a:t>
            </a:r>
            <a:r>
              <a:rPr lang="en-US" dirty="0">
                <a:solidFill>
                  <a:srgbClr val="FF0000"/>
                </a:solidFill>
                <a:latin typeface="+mn-lt"/>
                <a:ea typeface="Cambria Math" panose="02040503050406030204" pitchFamily="18" charset="0"/>
                <a:cs typeface="Arial" panose="020B0604020202020204" pitchFamily="34" charset="0"/>
              </a:rPr>
              <a:t>= 8.5 </a:t>
            </a:r>
            <a:r>
              <a:rPr lang="en-US" dirty="0" err="1">
                <a:solidFill>
                  <a:srgbClr val="FF0000"/>
                </a:solidFill>
                <a:latin typeface="+mn-lt"/>
                <a:ea typeface="Cambria Math" panose="02040503050406030204" pitchFamily="18" charset="0"/>
                <a:cs typeface="Arial" panose="020B0604020202020204" pitchFamily="34" charset="0"/>
              </a:rPr>
              <a:t>nOhm</a:t>
            </a:r>
            <a:r>
              <a:rPr lang="en-US" dirty="0">
                <a:solidFill>
                  <a:srgbClr val="FF0000"/>
                </a:solidFill>
                <a:latin typeface="+mn-lt"/>
                <a:ea typeface="Cambria Math" panose="02040503050406030204" pitchFamily="18" charset="0"/>
                <a:cs typeface="Arial" panose="020B0604020202020204" pitchFamily="34" charset="0"/>
              </a:rPr>
              <a:t>)</a:t>
            </a:r>
            <a:r>
              <a:rPr lang="en-US" dirty="0">
                <a:solidFill>
                  <a:srgbClr val="FF0000"/>
                </a:solidFill>
                <a:latin typeface="+mn-lt"/>
              </a:rPr>
              <a:t>.</a:t>
            </a:r>
          </a:p>
        </p:txBody>
      </p:sp>
      <p:sp>
        <p:nvSpPr>
          <p:cNvPr id="6" name="TextBox 5">
            <a:extLst>
              <a:ext uri="{FF2B5EF4-FFF2-40B4-BE49-F238E27FC236}">
                <a16:creationId xmlns:a16="http://schemas.microsoft.com/office/drawing/2014/main" id="{92EE295B-6B37-49F5-9FD1-8B7057AAC60F}"/>
              </a:ext>
            </a:extLst>
          </p:cNvPr>
          <p:cNvSpPr txBox="1"/>
          <p:nvPr/>
        </p:nvSpPr>
        <p:spPr>
          <a:xfrm>
            <a:off x="114300" y="590906"/>
            <a:ext cx="6036334" cy="1569660"/>
          </a:xfrm>
          <a:prstGeom prst="rect">
            <a:avLst/>
          </a:prstGeom>
          <a:noFill/>
        </p:spPr>
        <p:txBody>
          <a:bodyPr wrap="square" rtlCol="0">
            <a:spAutoFit/>
          </a:bodyPr>
          <a:lstStyle/>
          <a:p>
            <a:r>
              <a:rPr lang="en-US" dirty="0"/>
              <a:t>For a room-temperature pillbox cavity</a:t>
            </a:r>
          </a:p>
          <a:p>
            <a:endParaRPr lang="en-US" dirty="0"/>
          </a:p>
          <a:p>
            <a:endParaRPr lang="en-US" dirty="0"/>
          </a:p>
          <a:p>
            <a:endParaRPr lang="en-US" dirty="0"/>
          </a:p>
        </p:txBody>
      </p:sp>
      <p:pic>
        <p:nvPicPr>
          <p:cNvPr id="2" name="Picture 1">
            <a:extLst>
              <a:ext uri="{FF2B5EF4-FFF2-40B4-BE49-F238E27FC236}">
                <a16:creationId xmlns:a16="http://schemas.microsoft.com/office/drawing/2014/main" id="{9B821731-F665-4631-A491-575A863F1A68}"/>
              </a:ext>
            </a:extLst>
          </p:cNvPr>
          <p:cNvPicPr>
            <a:picLocks noChangeAspect="1"/>
          </p:cNvPicPr>
          <p:nvPr/>
        </p:nvPicPr>
        <p:blipFill>
          <a:blip r:embed="rId3"/>
          <a:stretch>
            <a:fillRect/>
          </a:stretch>
        </p:blipFill>
        <p:spPr>
          <a:xfrm>
            <a:off x="5909754" y="1328202"/>
            <a:ext cx="2752725" cy="1152525"/>
          </a:xfrm>
          <a:prstGeom prst="rect">
            <a:avLst/>
          </a:prstGeom>
        </p:spPr>
      </p:pic>
      <p:sp>
        <p:nvSpPr>
          <p:cNvPr id="9" name="TextBox 8">
            <a:extLst>
              <a:ext uri="{FF2B5EF4-FFF2-40B4-BE49-F238E27FC236}">
                <a16:creationId xmlns:a16="http://schemas.microsoft.com/office/drawing/2014/main" id="{3AB03C6A-7109-45ED-B3EC-84863500E6EC}"/>
              </a:ext>
            </a:extLst>
          </p:cNvPr>
          <p:cNvSpPr txBox="1"/>
          <p:nvPr/>
        </p:nvSpPr>
        <p:spPr>
          <a:xfrm>
            <a:off x="637773" y="4900210"/>
            <a:ext cx="7611123" cy="461665"/>
          </a:xfrm>
          <a:prstGeom prst="rect">
            <a:avLst/>
          </a:prstGeom>
          <a:noFill/>
        </p:spPr>
        <p:txBody>
          <a:bodyPr wrap="none" rtlCol="0">
            <a:spAutoFit/>
          </a:bodyPr>
          <a:lstStyle/>
          <a:p>
            <a:r>
              <a:rPr lang="en-US" dirty="0">
                <a:solidFill>
                  <a:srgbClr val="080286"/>
                </a:solidFill>
              </a:rPr>
              <a:t>For geometrically similar RT cavities </a:t>
            </a:r>
            <a:r>
              <a:rPr lang="en-US" i="1" dirty="0">
                <a:solidFill>
                  <a:srgbClr val="080286"/>
                </a:solidFill>
              </a:rPr>
              <a:t>Q</a:t>
            </a:r>
            <a:r>
              <a:rPr lang="en-US" i="1" baseline="-25000" dirty="0">
                <a:solidFill>
                  <a:srgbClr val="080286"/>
                </a:solidFill>
              </a:rPr>
              <a:t>0</a:t>
            </a:r>
            <a:r>
              <a:rPr lang="en-US" dirty="0">
                <a:solidFill>
                  <a:srgbClr val="080286"/>
                </a:solidFill>
              </a:rPr>
              <a:t> scales as </a:t>
            </a:r>
            <a:r>
              <a:rPr lang="en-US" i="1" dirty="0">
                <a:solidFill>
                  <a:srgbClr val="080286"/>
                </a:solidFill>
              </a:rPr>
              <a:t>f</a:t>
            </a:r>
            <a:r>
              <a:rPr lang="en-US" i="1" baseline="30000" dirty="0">
                <a:solidFill>
                  <a:srgbClr val="080286"/>
                </a:solidFill>
              </a:rPr>
              <a:t>-1/2</a:t>
            </a:r>
            <a:r>
              <a:rPr lang="en-US" i="1" dirty="0">
                <a:solidFill>
                  <a:srgbClr val="080286"/>
                </a:solidFill>
              </a:rPr>
              <a:t> or </a:t>
            </a:r>
            <a:r>
              <a:rPr lang="el-GR" i="1" dirty="0">
                <a:solidFill>
                  <a:srgbClr val="080286"/>
                </a:solidFill>
                <a:latin typeface="Cambria Math" panose="02040503050406030204" pitchFamily="18" charset="0"/>
                <a:ea typeface="Cambria Math" panose="02040503050406030204" pitchFamily="18" charset="0"/>
              </a:rPr>
              <a:t>λ</a:t>
            </a:r>
            <a:r>
              <a:rPr lang="en-US" i="1" baseline="30000" dirty="0">
                <a:solidFill>
                  <a:srgbClr val="080286"/>
                </a:solidFill>
              </a:rPr>
              <a:t>1/2</a:t>
            </a:r>
            <a:r>
              <a:rPr lang="en-US" dirty="0">
                <a:solidFill>
                  <a:srgbClr val="080286"/>
                </a:solidFill>
              </a:rPr>
              <a:t>!</a:t>
            </a:r>
          </a:p>
        </p:txBody>
      </p:sp>
      <p:sp>
        <p:nvSpPr>
          <p:cNvPr id="10" name="Rectangle 9">
            <a:extLst>
              <a:ext uri="{FF2B5EF4-FFF2-40B4-BE49-F238E27FC236}">
                <a16:creationId xmlns:a16="http://schemas.microsoft.com/office/drawing/2014/main" id="{42482165-DFDB-413B-8170-54ED996093F4}"/>
              </a:ext>
            </a:extLst>
          </p:cNvPr>
          <p:cNvSpPr/>
          <p:nvPr/>
        </p:nvSpPr>
        <p:spPr>
          <a:xfrm>
            <a:off x="632798" y="4721287"/>
            <a:ext cx="7616098" cy="819509"/>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C7027B-2633-45DA-A9EF-3F6B5079B2CA}"/>
              </a:ext>
            </a:extLst>
          </p:cNvPr>
          <p:cNvPicPr>
            <a:picLocks noChangeAspect="1"/>
          </p:cNvPicPr>
          <p:nvPr/>
        </p:nvPicPr>
        <p:blipFill>
          <a:blip r:embed="rId4"/>
          <a:stretch>
            <a:fillRect/>
          </a:stretch>
        </p:blipFill>
        <p:spPr>
          <a:xfrm>
            <a:off x="429419" y="1377305"/>
            <a:ext cx="2133600" cy="923925"/>
          </a:xfrm>
          <a:prstGeom prst="rect">
            <a:avLst/>
          </a:prstGeom>
        </p:spPr>
      </p:pic>
    </p:spTree>
    <p:extLst>
      <p:ext uri="{BB962C8B-B14F-4D97-AF65-F5344CB8AC3E}">
        <p14:creationId xmlns:p14="http://schemas.microsoft.com/office/powerpoint/2010/main" val="2428743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78936"/>
            <a:ext cx="8686800" cy="427877"/>
          </a:xfrm>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
        <p:nvSpPr>
          <p:cNvPr id="6" name="TextBox 5">
            <a:extLst>
              <a:ext uri="{FF2B5EF4-FFF2-40B4-BE49-F238E27FC236}">
                <a16:creationId xmlns:a16="http://schemas.microsoft.com/office/drawing/2014/main" id="{92EE295B-6B37-49F5-9FD1-8B7057AAC60F}"/>
              </a:ext>
            </a:extLst>
          </p:cNvPr>
          <p:cNvSpPr txBox="1"/>
          <p:nvPr/>
        </p:nvSpPr>
        <p:spPr>
          <a:xfrm>
            <a:off x="0" y="559107"/>
            <a:ext cx="9144000" cy="5509200"/>
          </a:xfrm>
          <a:prstGeom prst="rect">
            <a:avLst/>
          </a:prstGeom>
          <a:noFill/>
        </p:spPr>
        <p:txBody>
          <a:bodyPr wrap="square" rtlCol="0">
            <a:spAutoFit/>
          </a:bodyPr>
          <a:lstStyle/>
          <a:p>
            <a:r>
              <a:rPr lang="en-US" sz="2000" dirty="0"/>
              <a:t>Estimation of the unloaded Q</a:t>
            </a:r>
            <a:r>
              <a:rPr lang="en-US" sz="2000" baseline="-25000" dirty="0"/>
              <a:t>0 </a:t>
            </a:r>
            <a:r>
              <a:rPr lang="en-US" sz="2000" dirty="0"/>
              <a:t>for an arbitrary room-temperature cavity:</a:t>
            </a:r>
          </a:p>
          <a:p>
            <a:endParaRPr lang="en-US" dirty="0"/>
          </a:p>
          <a:p>
            <a:endParaRPr lang="en-US" dirty="0"/>
          </a:p>
          <a:p>
            <a:endParaRPr lang="en-US" dirty="0"/>
          </a:p>
          <a:p>
            <a:r>
              <a:rPr lang="en-US" sz="2000" dirty="0"/>
              <a:t>Taking into account that                                   one has:</a:t>
            </a:r>
            <a:endParaRPr lang="en-US" dirty="0"/>
          </a:p>
          <a:p>
            <a:endParaRPr lang="en-US" dirty="0"/>
          </a:p>
          <a:p>
            <a:endParaRPr lang="en-US" dirty="0"/>
          </a:p>
          <a:p>
            <a:r>
              <a:rPr lang="en-US" dirty="0"/>
              <a:t>                </a:t>
            </a:r>
          </a:p>
          <a:p>
            <a:r>
              <a:rPr lang="en-US" sz="2000" dirty="0"/>
              <a:t>One may introduce the average surface and volume fields:</a:t>
            </a:r>
          </a:p>
          <a:p>
            <a:r>
              <a:rPr lang="en-US" dirty="0"/>
              <a:t>                                                                                   </a:t>
            </a:r>
            <a:r>
              <a:rPr lang="en-US" sz="2000" dirty="0"/>
              <a:t>for accelerating mode </a:t>
            </a:r>
            <a:r>
              <a:rPr lang="en-US" sz="2000" i="1" dirty="0">
                <a:solidFill>
                  <a:schemeClr val="accent6">
                    <a:lumMod val="50000"/>
                  </a:schemeClr>
                </a:solidFill>
                <a:latin typeface="Times New Roman" panose="02020603050405020304" pitchFamily="18" charset="0"/>
                <a:cs typeface="Times New Roman" panose="02020603050405020304" pitchFamily="18" charset="0"/>
              </a:rPr>
              <a:t>A~1</a:t>
            </a:r>
          </a:p>
          <a:p>
            <a:endParaRPr lang="en-US" dirty="0"/>
          </a:p>
          <a:p>
            <a:r>
              <a:rPr lang="en-US" sz="2000" dirty="0"/>
              <a:t>For convex figures </a:t>
            </a:r>
            <a:r>
              <a:rPr lang="en-US" sz="2000" i="1" dirty="0">
                <a:solidFill>
                  <a:schemeClr val="accent6">
                    <a:lumMod val="50000"/>
                  </a:schemeClr>
                </a:solidFill>
                <a:latin typeface="Times New Roman" panose="02020603050405020304" pitchFamily="18" charset="0"/>
                <a:cs typeface="Times New Roman" panose="02020603050405020304" pitchFamily="18" charset="0"/>
              </a:rPr>
              <a:t>V/S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a</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av</a:t>
            </a:r>
            <a:r>
              <a:rPr lang="en-US" sz="2000" i="1" dirty="0">
                <a:solidFill>
                  <a:schemeClr val="accent6">
                    <a:lumMod val="50000"/>
                  </a:schemeClr>
                </a:solidFill>
                <a:latin typeface="Times New Roman" panose="02020603050405020304" pitchFamily="18" charset="0"/>
                <a:cs typeface="Times New Roman" panose="02020603050405020304" pitchFamily="18" charset="0"/>
              </a:rPr>
              <a:t>/6 </a:t>
            </a:r>
            <a:r>
              <a:rPr lang="en-US" sz="2000" dirty="0"/>
              <a:t>(cube: </a:t>
            </a:r>
            <a:r>
              <a:rPr lang="en-US" sz="2000" i="1" dirty="0">
                <a:solidFill>
                  <a:schemeClr val="accent6">
                    <a:lumMod val="50000"/>
                  </a:schemeClr>
                </a:solidFill>
                <a:latin typeface="Times New Roman" panose="02020603050405020304" pitchFamily="18" charset="0"/>
                <a:cs typeface="Times New Roman" panose="02020603050405020304" pitchFamily="18" charset="0"/>
              </a:rPr>
              <a:t>V/S=a/6.</a:t>
            </a:r>
            <a:r>
              <a:rPr lang="en-US" sz="2000" dirty="0"/>
              <a:t> sphere: </a:t>
            </a:r>
            <a:r>
              <a:rPr lang="en-US" sz="2000" i="1" dirty="0">
                <a:solidFill>
                  <a:schemeClr val="accent6">
                    <a:lumMod val="50000"/>
                  </a:schemeClr>
                </a:solidFill>
                <a:latin typeface="Times New Roman" panose="02020603050405020304" pitchFamily="18" charset="0"/>
                <a:cs typeface="Times New Roman" panose="02020603050405020304" pitchFamily="18" charset="0"/>
              </a:rPr>
              <a:t>V/S=2R/6</a:t>
            </a:r>
            <a:r>
              <a:rPr lang="en-US" sz="2000" dirty="0"/>
              <a:t>) and</a:t>
            </a:r>
          </a:p>
          <a:p>
            <a:endParaRPr lang="en-US" sz="2000" dirty="0"/>
          </a:p>
          <a:p>
            <a:endParaRPr lang="en-US" sz="2000" dirty="0"/>
          </a:p>
          <a:p>
            <a:endParaRPr lang="en-US" sz="2000" dirty="0"/>
          </a:p>
          <a:p>
            <a:r>
              <a:rPr lang="en-US" sz="2000" dirty="0"/>
              <a:t>Note, that                    , ,  ,                        and   </a:t>
            </a:r>
          </a:p>
        </p:txBody>
      </p:sp>
      <p:pic>
        <p:nvPicPr>
          <p:cNvPr id="11" name="Picture 10">
            <a:extLst>
              <a:ext uri="{FF2B5EF4-FFF2-40B4-BE49-F238E27FC236}">
                <a16:creationId xmlns:a16="http://schemas.microsoft.com/office/drawing/2014/main" id="{31F5BCA4-8302-469A-8E8F-DA9884D92D29}"/>
              </a:ext>
            </a:extLst>
          </p:cNvPr>
          <p:cNvPicPr>
            <a:picLocks noChangeAspect="1"/>
          </p:cNvPicPr>
          <p:nvPr/>
        </p:nvPicPr>
        <p:blipFill>
          <a:blip r:embed="rId3"/>
          <a:stretch>
            <a:fillRect/>
          </a:stretch>
        </p:blipFill>
        <p:spPr>
          <a:xfrm>
            <a:off x="2611695" y="1061425"/>
            <a:ext cx="1305464" cy="648409"/>
          </a:xfrm>
          <a:prstGeom prst="rect">
            <a:avLst/>
          </a:prstGeom>
        </p:spPr>
      </p:pic>
      <p:sp>
        <p:nvSpPr>
          <p:cNvPr id="9" name="TextBox 8">
            <a:extLst>
              <a:ext uri="{FF2B5EF4-FFF2-40B4-BE49-F238E27FC236}">
                <a16:creationId xmlns:a16="http://schemas.microsoft.com/office/drawing/2014/main" id="{4380C447-1CDB-4A70-BF7E-BE0F973B760F}"/>
              </a:ext>
            </a:extLst>
          </p:cNvPr>
          <p:cNvSpPr txBox="1"/>
          <p:nvPr/>
        </p:nvSpPr>
        <p:spPr>
          <a:xfrm>
            <a:off x="3042800" y="1375132"/>
            <a:ext cx="261610" cy="461665"/>
          </a:xfrm>
          <a:prstGeom prst="rect">
            <a:avLst/>
          </a:prstGeom>
          <a:noFill/>
        </p:spPr>
        <p:txBody>
          <a:bodyPr wrap="none" rtlCol="0">
            <a:spAutoFit/>
          </a:bodyPr>
          <a:lstStyle/>
          <a:p>
            <a:r>
              <a:rPr lang="en-US" dirty="0"/>
              <a:t>,</a:t>
            </a:r>
          </a:p>
        </p:txBody>
      </p:sp>
      <p:pic>
        <p:nvPicPr>
          <p:cNvPr id="14" name="Picture 13">
            <a:extLst>
              <a:ext uri="{FF2B5EF4-FFF2-40B4-BE49-F238E27FC236}">
                <a16:creationId xmlns:a16="http://schemas.microsoft.com/office/drawing/2014/main" id="{7BD89899-F419-4B47-B8B5-EEF4E2FF0FFC}"/>
              </a:ext>
            </a:extLst>
          </p:cNvPr>
          <p:cNvPicPr>
            <a:picLocks noChangeAspect="1"/>
          </p:cNvPicPr>
          <p:nvPr/>
        </p:nvPicPr>
        <p:blipFill>
          <a:blip r:embed="rId4"/>
          <a:stretch>
            <a:fillRect/>
          </a:stretch>
        </p:blipFill>
        <p:spPr>
          <a:xfrm>
            <a:off x="2611695" y="1852174"/>
            <a:ext cx="1866900" cy="666750"/>
          </a:xfrm>
          <a:prstGeom prst="rect">
            <a:avLst/>
          </a:prstGeom>
        </p:spPr>
      </p:pic>
      <p:pic>
        <p:nvPicPr>
          <p:cNvPr id="16" name="Picture 15">
            <a:extLst>
              <a:ext uri="{FF2B5EF4-FFF2-40B4-BE49-F238E27FC236}">
                <a16:creationId xmlns:a16="http://schemas.microsoft.com/office/drawing/2014/main" id="{38BECC5E-13F8-4FB2-8A60-B0B2F39D449A}"/>
              </a:ext>
            </a:extLst>
          </p:cNvPr>
          <p:cNvPicPr>
            <a:picLocks noChangeAspect="1"/>
          </p:cNvPicPr>
          <p:nvPr/>
        </p:nvPicPr>
        <p:blipFill>
          <a:blip r:embed="rId5"/>
          <a:stretch>
            <a:fillRect/>
          </a:stretch>
        </p:blipFill>
        <p:spPr>
          <a:xfrm>
            <a:off x="37936" y="2328620"/>
            <a:ext cx="2636253" cy="1153862"/>
          </a:xfrm>
          <a:prstGeom prst="rect">
            <a:avLst/>
          </a:prstGeom>
        </p:spPr>
      </p:pic>
      <p:pic>
        <p:nvPicPr>
          <p:cNvPr id="17" name="Picture 16">
            <a:extLst>
              <a:ext uri="{FF2B5EF4-FFF2-40B4-BE49-F238E27FC236}">
                <a16:creationId xmlns:a16="http://schemas.microsoft.com/office/drawing/2014/main" id="{C5704B7C-A47F-4977-AEBD-6EEF7E53D113}"/>
              </a:ext>
            </a:extLst>
          </p:cNvPr>
          <p:cNvPicPr>
            <a:picLocks noChangeAspect="1"/>
          </p:cNvPicPr>
          <p:nvPr/>
        </p:nvPicPr>
        <p:blipFill>
          <a:blip r:embed="rId6"/>
          <a:stretch>
            <a:fillRect/>
          </a:stretch>
        </p:blipFill>
        <p:spPr>
          <a:xfrm>
            <a:off x="37936" y="946039"/>
            <a:ext cx="2549989" cy="1037693"/>
          </a:xfrm>
          <a:prstGeom prst="rect">
            <a:avLst/>
          </a:prstGeom>
        </p:spPr>
      </p:pic>
      <p:pic>
        <p:nvPicPr>
          <p:cNvPr id="18" name="Picture 17">
            <a:extLst>
              <a:ext uri="{FF2B5EF4-FFF2-40B4-BE49-F238E27FC236}">
                <a16:creationId xmlns:a16="http://schemas.microsoft.com/office/drawing/2014/main" id="{E540718B-3502-4342-8135-8EBD5C45D9B9}"/>
              </a:ext>
            </a:extLst>
          </p:cNvPr>
          <p:cNvPicPr>
            <a:picLocks noChangeAspect="1"/>
          </p:cNvPicPr>
          <p:nvPr/>
        </p:nvPicPr>
        <p:blipFill>
          <a:blip r:embed="rId7"/>
          <a:stretch>
            <a:fillRect/>
          </a:stretch>
        </p:blipFill>
        <p:spPr>
          <a:xfrm>
            <a:off x="68516" y="3693211"/>
            <a:ext cx="2636254" cy="729907"/>
          </a:xfrm>
          <a:prstGeom prst="rect">
            <a:avLst/>
          </a:prstGeom>
        </p:spPr>
      </p:pic>
      <p:pic>
        <p:nvPicPr>
          <p:cNvPr id="19" name="Picture 18">
            <a:extLst>
              <a:ext uri="{FF2B5EF4-FFF2-40B4-BE49-F238E27FC236}">
                <a16:creationId xmlns:a16="http://schemas.microsoft.com/office/drawing/2014/main" id="{F8699749-EC2B-4145-99FB-AE77C3742704}"/>
              </a:ext>
            </a:extLst>
          </p:cNvPr>
          <p:cNvPicPr>
            <a:picLocks noChangeAspect="1"/>
          </p:cNvPicPr>
          <p:nvPr/>
        </p:nvPicPr>
        <p:blipFill>
          <a:blip r:embed="rId8"/>
          <a:stretch>
            <a:fillRect/>
          </a:stretch>
        </p:blipFill>
        <p:spPr>
          <a:xfrm>
            <a:off x="2674189" y="3670435"/>
            <a:ext cx="2956388" cy="618002"/>
          </a:xfrm>
          <a:prstGeom prst="rect">
            <a:avLst/>
          </a:prstGeom>
        </p:spPr>
      </p:pic>
      <p:pic>
        <p:nvPicPr>
          <p:cNvPr id="21" name="Picture 20">
            <a:extLst>
              <a:ext uri="{FF2B5EF4-FFF2-40B4-BE49-F238E27FC236}">
                <a16:creationId xmlns:a16="http://schemas.microsoft.com/office/drawing/2014/main" id="{DF10481A-E422-42A3-A8E9-880048C7F9A1}"/>
              </a:ext>
            </a:extLst>
          </p:cNvPr>
          <p:cNvPicPr>
            <a:picLocks noChangeAspect="1"/>
          </p:cNvPicPr>
          <p:nvPr/>
        </p:nvPicPr>
        <p:blipFill>
          <a:blip r:embed="rId9"/>
          <a:stretch>
            <a:fillRect/>
          </a:stretch>
        </p:blipFill>
        <p:spPr>
          <a:xfrm>
            <a:off x="1183795" y="5693879"/>
            <a:ext cx="1162590" cy="321948"/>
          </a:xfrm>
          <a:prstGeom prst="rect">
            <a:avLst/>
          </a:prstGeom>
        </p:spPr>
      </p:pic>
      <p:pic>
        <p:nvPicPr>
          <p:cNvPr id="22" name="Picture 21">
            <a:extLst>
              <a:ext uri="{FF2B5EF4-FFF2-40B4-BE49-F238E27FC236}">
                <a16:creationId xmlns:a16="http://schemas.microsoft.com/office/drawing/2014/main" id="{BDF91CA7-95DB-429B-AC59-DC790E10B13D}"/>
              </a:ext>
            </a:extLst>
          </p:cNvPr>
          <p:cNvPicPr>
            <a:picLocks noChangeAspect="1"/>
          </p:cNvPicPr>
          <p:nvPr/>
        </p:nvPicPr>
        <p:blipFill>
          <a:blip r:embed="rId10"/>
          <a:stretch>
            <a:fillRect/>
          </a:stretch>
        </p:blipFill>
        <p:spPr>
          <a:xfrm>
            <a:off x="2571302" y="5565780"/>
            <a:ext cx="1193924" cy="527548"/>
          </a:xfrm>
          <a:prstGeom prst="rect">
            <a:avLst/>
          </a:prstGeom>
        </p:spPr>
      </p:pic>
      <p:pic>
        <p:nvPicPr>
          <p:cNvPr id="23" name="Picture 22">
            <a:extLst>
              <a:ext uri="{FF2B5EF4-FFF2-40B4-BE49-F238E27FC236}">
                <a16:creationId xmlns:a16="http://schemas.microsoft.com/office/drawing/2014/main" id="{55D81F98-B41A-4E32-94A4-76D825E44163}"/>
              </a:ext>
            </a:extLst>
          </p:cNvPr>
          <p:cNvPicPr>
            <a:picLocks noChangeAspect="1"/>
          </p:cNvPicPr>
          <p:nvPr/>
        </p:nvPicPr>
        <p:blipFill>
          <a:blip r:embed="rId11"/>
          <a:stretch>
            <a:fillRect/>
          </a:stretch>
        </p:blipFill>
        <p:spPr>
          <a:xfrm>
            <a:off x="4478595" y="5516241"/>
            <a:ext cx="1654718" cy="569083"/>
          </a:xfrm>
          <a:prstGeom prst="rect">
            <a:avLst/>
          </a:prstGeom>
        </p:spPr>
      </p:pic>
      <p:pic>
        <p:nvPicPr>
          <p:cNvPr id="24" name="Picture 23">
            <a:extLst>
              <a:ext uri="{FF2B5EF4-FFF2-40B4-BE49-F238E27FC236}">
                <a16:creationId xmlns:a16="http://schemas.microsoft.com/office/drawing/2014/main" id="{03DD6DF0-2FE3-4CC1-8960-6032E081DE3F}"/>
              </a:ext>
            </a:extLst>
          </p:cNvPr>
          <p:cNvPicPr>
            <a:picLocks noChangeAspect="1"/>
          </p:cNvPicPr>
          <p:nvPr/>
        </p:nvPicPr>
        <p:blipFill>
          <a:blip r:embed="rId12"/>
          <a:stretch>
            <a:fillRect/>
          </a:stretch>
        </p:blipFill>
        <p:spPr>
          <a:xfrm>
            <a:off x="37936" y="4900887"/>
            <a:ext cx="1933575" cy="742950"/>
          </a:xfrm>
          <a:prstGeom prst="rect">
            <a:avLst/>
          </a:prstGeom>
        </p:spPr>
      </p:pic>
      <p:sp>
        <p:nvSpPr>
          <p:cNvPr id="25" name="Rectangle 24">
            <a:extLst>
              <a:ext uri="{FF2B5EF4-FFF2-40B4-BE49-F238E27FC236}">
                <a16:creationId xmlns:a16="http://schemas.microsoft.com/office/drawing/2014/main" id="{625BC8D4-E6CB-4B05-8826-7522CED9BB0B}"/>
              </a:ext>
            </a:extLst>
          </p:cNvPr>
          <p:cNvSpPr/>
          <p:nvPr/>
        </p:nvSpPr>
        <p:spPr>
          <a:xfrm>
            <a:off x="68516" y="4869359"/>
            <a:ext cx="1933575" cy="706737"/>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6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
        <p:nvSpPr>
          <p:cNvPr id="2" name="TextBox 1"/>
          <p:cNvSpPr txBox="1"/>
          <p:nvPr/>
        </p:nvSpPr>
        <p:spPr>
          <a:xfrm>
            <a:off x="208254" y="679629"/>
            <a:ext cx="8693150" cy="4524315"/>
          </a:xfrm>
          <a:prstGeom prst="rect">
            <a:avLst/>
          </a:prstGeom>
          <a:noFill/>
        </p:spPr>
        <p:txBody>
          <a:bodyPr wrap="square" rtlCol="0">
            <a:spAutoFit/>
          </a:bodyPr>
          <a:lstStyle/>
          <a:p>
            <a:pPr marL="342900" indent="-342900">
              <a:buFont typeface="Arial" panose="020B0604020202020204" pitchFamily="34" charset="0"/>
              <a:buChar char="•"/>
            </a:pPr>
            <a:r>
              <a:rPr lang="en-US" dirty="0"/>
              <a:t>An important parameter is the cavity shunt impedance </a:t>
            </a:r>
            <a:r>
              <a:rPr lang="en-US" i="1" dirty="0">
                <a:solidFill>
                  <a:schemeClr val="accent6">
                    <a:lumMod val="50000"/>
                  </a:schemeClr>
                </a:solidFill>
                <a:latin typeface="Times New Roman" panose="02020603050405020304" pitchFamily="18" charset="0"/>
                <a:cs typeface="Times New Roman" panose="02020603050405020304" pitchFamily="18" charset="0"/>
              </a:rPr>
              <a:t>R</a:t>
            </a:r>
            <a:r>
              <a:rPr lang="en-US" dirty="0"/>
              <a:t>, which determines relation between the cavity accelerating voltage </a:t>
            </a:r>
            <a:r>
              <a:rPr lang="en-US" i="1" dirty="0">
                <a:solidFill>
                  <a:schemeClr val="accent6">
                    <a:lumMod val="50000"/>
                  </a:schemeClr>
                </a:solidFill>
                <a:latin typeface="Times New Roman" panose="02020603050405020304" pitchFamily="18" charset="0"/>
                <a:cs typeface="Times New Roman" panose="02020603050405020304" pitchFamily="18" charset="0"/>
              </a:rPr>
              <a:t>V </a:t>
            </a:r>
            <a:r>
              <a:rPr lang="en-US" dirty="0"/>
              <a:t>and power dissipation:</a:t>
            </a:r>
          </a:p>
          <a:p>
            <a:endParaRPr lang="en-US" dirty="0"/>
          </a:p>
          <a:p>
            <a:endParaRPr lang="en-US" dirty="0"/>
          </a:p>
          <a:p>
            <a:pPr marL="342900" indent="-342900">
              <a:buFont typeface="Arial" panose="020B0604020202020204" pitchFamily="34" charset="0"/>
              <a:buChar char="•"/>
            </a:pPr>
            <a:r>
              <a:rPr lang="en-US" dirty="0"/>
              <a:t>Another important parameter is </a:t>
            </a:r>
            <a:r>
              <a:rPr lang="en-US" i="1" dirty="0">
                <a:solidFill>
                  <a:schemeClr val="accent6">
                    <a:lumMod val="50000"/>
                  </a:schemeClr>
                </a:solidFill>
                <a:latin typeface="Times New Roman" panose="02020603050405020304" pitchFamily="18" charset="0"/>
                <a:cs typeface="Times New Roman" panose="02020603050405020304" pitchFamily="18" charset="0"/>
              </a:rPr>
              <a:t>(R/Q), </a:t>
            </a:r>
            <a:r>
              <a:rPr lang="en-US" dirty="0"/>
              <a:t>which is necessary to estimate the mode excitation by the accelerated beam.  </a:t>
            </a:r>
            <a:r>
              <a:rPr lang="en-US" dirty="0">
                <a:solidFill>
                  <a:srgbClr val="FF0000"/>
                </a:solidFill>
              </a:rPr>
              <a:t>It does not depend on the surface resistance and is the same for geometrically similar cavities: </a:t>
            </a:r>
          </a:p>
          <a:p>
            <a:endParaRPr lang="en-US" dirty="0"/>
          </a:p>
          <a:p>
            <a:endParaRPr lang="en-US" dirty="0"/>
          </a:p>
          <a:p>
            <a:endParaRPr lang="en-US" dirty="0"/>
          </a:p>
        </p:txBody>
      </p:sp>
      <p:pic>
        <p:nvPicPr>
          <p:cNvPr id="6" name="Picture 5"/>
          <p:cNvPicPr>
            <a:picLocks noChangeAspect="1"/>
          </p:cNvPicPr>
          <p:nvPr/>
        </p:nvPicPr>
        <p:blipFill>
          <a:blip r:embed="rId3"/>
          <a:stretch>
            <a:fillRect/>
          </a:stretch>
        </p:blipFill>
        <p:spPr>
          <a:xfrm>
            <a:off x="636588" y="1855936"/>
            <a:ext cx="1057275" cy="723900"/>
          </a:xfrm>
          <a:prstGeom prst="rect">
            <a:avLst/>
          </a:prstGeom>
        </p:spPr>
      </p:pic>
      <p:pic>
        <p:nvPicPr>
          <p:cNvPr id="10" name="Picture 9">
            <a:extLst>
              <a:ext uri="{FF2B5EF4-FFF2-40B4-BE49-F238E27FC236}">
                <a16:creationId xmlns:a16="http://schemas.microsoft.com/office/drawing/2014/main" id="{774E8FC7-ACAF-4DF5-B2F6-B4B9ED197EDE}"/>
              </a:ext>
            </a:extLst>
          </p:cNvPr>
          <p:cNvPicPr>
            <a:picLocks noChangeAspect="1"/>
          </p:cNvPicPr>
          <p:nvPr/>
        </p:nvPicPr>
        <p:blipFill>
          <a:blip r:embed="rId4"/>
          <a:stretch>
            <a:fillRect/>
          </a:stretch>
        </p:blipFill>
        <p:spPr>
          <a:xfrm>
            <a:off x="639169" y="4024550"/>
            <a:ext cx="4242861" cy="1636136"/>
          </a:xfrm>
          <a:prstGeom prst="rect">
            <a:avLst/>
          </a:prstGeom>
        </p:spPr>
      </p:pic>
      <p:sp>
        <p:nvSpPr>
          <p:cNvPr id="11" name="TextBox 10">
            <a:extLst>
              <a:ext uri="{FF2B5EF4-FFF2-40B4-BE49-F238E27FC236}">
                <a16:creationId xmlns:a16="http://schemas.microsoft.com/office/drawing/2014/main" id="{D4D1A775-9699-4C8E-B690-5D61C672A7AC}"/>
              </a:ext>
            </a:extLst>
          </p:cNvPr>
          <p:cNvSpPr txBox="1"/>
          <p:nvPr/>
        </p:nvSpPr>
        <p:spPr>
          <a:xfrm>
            <a:off x="344697" y="5623246"/>
            <a:ext cx="6621493" cy="461665"/>
          </a:xfrm>
          <a:prstGeom prst="rect">
            <a:avLst/>
          </a:prstGeom>
          <a:noFill/>
        </p:spPr>
        <p:txBody>
          <a:bodyPr wrap="none" rtlCol="0">
            <a:spAutoFit/>
          </a:bodyPr>
          <a:lstStyle/>
          <a:p>
            <a:r>
              <a:rPr lang="en-US" dirty="0">
                <a:solidFill>
                  <a:srgbClr val="FF0000"/>
                </a:solidFill>
              </a:rPr>
              <a:t>Note, that sometimes they use a “circuit definition: </a:t>
            </a:r>
          </a:p>
        </p:txBody>
      </p:sp>
      <p:pic>
        <p:nvPicPr>
          <p:cNvPr id="12" name="Picture 11">
            <a:extLst>
              <a:ext uri="{FF2B5EF4-FFF2-40B4-BE49-F238E27FC236}">
                <a16:creationId xmlns:a16="http://schemas.microsoft.com/office/drawing/2014/main" id="{22F2C0B2-36EB-4E8A-B71F-1E226DDCBDD7}"/>
              </a:ext>
            </a:extLst>
          </p:cNvPr>
          <p:cNvPicPr>
            <a:picLocks noChangeAspect="1"/>
          </p:cNvPicPr>
          <p:nvPr/>
        </p:nvPicPr>
        <p:blipFill>
          <a:blip r:embed="rId5"/>
          <a:stretch>
            <a:fillRect/>
          </a:stretch>
        </p:blipFill>
        <p:spPr>
          <a:xfrm>
            <a:off x="6867488" y="5485174"/>
            <a:ext cx="1181100" cy="781050"/>
          </a:xfrm>
          <a:prstGeom prst="rect">
            <a:avLst/>
          </a:prstGeom>
        </p:spPr>
      </p:pic>
    </p:spTree>
    <p:extLst>
      <p:ext uri="{BB962C8B-B14F-4D97-AF65-F5344CB8AC3E}">
        <p14:creationId xmlns:p14="http://schemas.microsoft.com/office/powerpoint/2010/main" val="3372423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sp>
        <p:nvSpPr>
          <p:cNvPr id="2" name="TextBox 1"/>
          <p:cNvSpPr txBox="1"/>
          <p:nvPr/>
        </p:nvSpPr>
        <p:spPr>
          <a:xfrm>
            <a:off x="208254" y="679629"/>
            <a:ext cx="8693150" cy="1200329"/>
          </a:xfrm>
          <a:prstGeom prst="rect">
            <a:avLst/>
          </a:prstGeom>
          <a:noFill/>
        </p:spPr>
        <p:txBody>
          <a:bodyPr wrap="square" rtlCol="0">
            <a:spAutoFit/>
          </a:bodyPr>
          <a:lstStyle/>
          <a:p>
            <a:endParaRPr lang="en-US" dirty="0"/>
          </a:p>
          <a:p>
            <a:endParaRPr lang="en-US" dirty="0"/>
          </a:p>
          <a:p>
            <a:endParaRPr lang="en-US" dirty="0"/>
          </a:p>
        </p:txBody>
      </p:sp>
      <p:sp>
        <p:nvSpPr>
          <p:cNvPr id="9" name="TextBox 8">
            <a:extLst>
              <a:ext uri="{FF2B5EF4-FFF2-40B4-BE49-F238E27FC236}">
                <a16:creationId xmlns:a16="http://schemas.microsoft.com/office/drawing/2014/main" id="{A210B043-7C06-47DA-8B51-6B7244F1623C}"/>
              </a:ext>
            </a:extLst>
          </p:cNvPr>
          <p:cNvSpPr txBox="1"/>
          <p:nvPr/>
        </p:nvSpPr>
        <p:spPr>
          <a:xfrm>
            <a:off x="0" y="744994"/>
            <a:ext cx="9144000" cy="5632311"/>
          </a:xfrm>
          <a:prstGeom prst="rect">
            <a:avLst/>
          </a:prstGeom>
          <a:noFill/>
        </p:spPr>
        <p:txBody>
          <a:bodyPr wrap="square" rtlCol="0">
            <a:spAutoFit/>
          </a:bodyPr>
          <a:lstStyle/>
          <a:p>
            <a:r>
              <a:rPr lang="en-US" dirty="0"/>
              <a:t>For a pillbox cavity:</a:t>
            </a:r>
          </a:p>
          <a:p>
            <a:endParaRPr lang="en-US" dirty="0"/>
          </a:p>
          <a:p>
            <a:endParaRPr lang="en-US" dirty="0"/>
          </a:p>
          <a:p>
            <a:endParaRPr lang="en-US" dirty="0"/>
          </a:p>
          <a:p>
            <a:endParaRPr lang="en-US" dirty="0"/>
          </a:p>
          <a:p>
            <a:endParaRPr lang="en-US" dirty="0"/>
          </a:p>
          <a:p>
            <a:endParaRPr lang="en-US" dirty="0"/>
          </a:p>
          <a:p>
            <a:endParaRPr lang="en-US" dirty="0"/>
          </a:p>
          <a:p>
            <a:r>
              <a:rPr lang="en-US" dirty="0"/>
              <a:t>and </a:t>
            </a:r>
          </a:p>
          <a:p>
            <a:endParaRPr lang="en-US" dirty="0"/>
          </a:p>
          <a:p>
            <a:endParaRPr lang="en-US" dirty="0"/>
          </a:p>
          <a:p>
            <a:endParaRPr lang="en-US" dirty="0"/>
          </a:p>
          <a:p>
            <a:pPr marL="342900" indent="-342900">
              <a:buFont typeface="Arial" panose="020B0604020202020204" pitchFamily="34" charset="0"/>
              <a:buChar char="•"/>
            </a:pPr>
            <a:r>
              <a:rPr lang="en-US" dirty="0">
                <a:solidFill>
                  <a:srgbClr val="FF0000"/>
                </a:solidFill>
              </a:rPr>
              <a:t>For pillbox having </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π</a:t>
            </a:r>
            <a:r>
              <a:rPr lang="en-US"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solidFill>
                  <a:srgbClr val="FF0000"/>
                </a:solidFill>
                <a:latin typeface="Calibri" panose="020F0502020204030204" pitchFamily="34" charset="0"/>
                <a:ea typeface="Cambria Math" panose="02040503050406030204" pitchFamily="18" charset="0"/>
              </a:rPr>
              <a:t>and</a:t>
            </a:r>
            <a:r>
              <a:rPr lang="en-US" dirty="0">
                <a:solidFill>
                  <a:srgbClr val="FF0000"/>
                </a:solidFill>
                <a:latin typeface="Cambria Math" panose="02040503050406030204" pitchFamily="18" charset="0"/>
                <a:ea typeface="Cambria Math" panose="02040503050406030204" pitchFamily="18" charset="0"/>
              </a:rPr>
              <a:t> </a:t>
            </a:r>
            <a:r>
              <a:rPr lang="el-GR" i="1" dirty="0">
                <a:solidFill>
                  <a:srgbClr val="FF0000"/>
                </a:solidFill>
                <a:latin typeface="Cambria Math" panose="02040503050406030204" pitchFamily="18" charset="0"/>
                <a:ea typeface="Cambria Math" panose="02040503050406030204" pitchFamily="18" charset="0"/>
              </a:rPr>
              <a:t>β</a:t>
            </a:r>
            <a:r>
              <a:rPr lang="en-US" i="1" dirty="0">
                <a:solidFill>
                  <a:srgbClr val="FF0000"/>
                </a:solidFill>
                <a:latin typeface="Cambria Math" panose="02040503050406030204" pitchFamily="18" charset="0"/>
                <a:ea typeface="Cambria Math" panose="02040503050406030204" pitchFamily="18" charset="0"/>
              </a:rPr>
              <a:t>=1</a:t>
            </a:r>
            <a:r>
              <a:rPr lang="en-US" dirty="0">
                <a:solidFill>
                  <a:srgbClr val="FF0000"/>
                </a:solidFill>
                <a:latin typeface="Cambria Math" panose="02040503050406030204" pitchFamily="18" charset="0"/>
                <a:ea typeface="Cambria Math" panose="02040503050406030204" pitchFamily="18" charset="0"/>
              </a:rPr>
              <a:t> (</a:t>
            </a:r>
            <a:r>
              <a:rPr lang="en-US" i="1" dirty="0">
                <a:solidFill>
                  <a:srgbClr val="FF0000"/>
                </a:solidFill>
                <a:latin typeface="Times New Roman" panose="02020603050405020304" pitchFamily="18" charset="0"/>
                <a:cs typeface="Times New Roman" panose="02020603050405020304" pitchFamily="18" charset="0"/>
              </a:rPr>
              <a:t>d=</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λ</a:t>
            </a:r>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/2=</a:t>
            </a:r>
            <a:r>
              <a:rPr lang="el-GR"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π </a:t>
            </a:r>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b/2.405), R/Q</a:t>
            </a:r>
            <a:r>
              <a:rPr lang="en-US" i="1" dirty="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rPr>
              <a:t>=196 Ohms.</a:t>
            </a:r>
          </a:p>
          <a:p>
            <a:pPr marL="342900" indent="-342900">
              <a:buFont typeface="Arial" panose="020B0604020202020204" pitchFamily="34" charset="0"/>
              <a:buChar char="•"/>
            </a:pPr>
            <a:r>
              <a:rPr lang="en-US" i="1" dirty="0">
                <a:solidFill>
                  <a:srgbClr val="FF0000"/>
                </a:solidFill>
                <a:latin typeface="Times New Roman" panose="02020603050405020304" pitchFamily="18" charset="0"/>
                <a:cs typeface="Times New Roman" panose="02020603050405020304" pitchFamily="18" charset="0"/>
              </a:rPr>
              <a:t>R/Q</a:t>
            </a:r>
            <a:r>
              <a:rPr lang="en-US" dirty="0">
                <a:solidFill>
                  <a:srgbClr val="FF0000"/>
                </a:solidFill>
              </a:rPr>
              <a:t> is maximal for for </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≈2</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π</a:t>
            </a:r>
            <a:r>
              <a:rPr lang="en-US"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/3.</a:t>
            </a:r>
            <a:endParaRPr lang="en-US" dirty="0">
              <a:solidFill>
                <a:srgbClr val="FF0000"/>
              </a:solidFill>
            </a:endParaRPr>
          </a:p>
          <a:p>
            <a:endParaRPr lang="en-US" dirty="0"/>
          </a:p>
        </p:txBody>
      </p:sp>
      <p:pic>
        <p:nvPicPr>
          <p:cNvPr id="13" name="Picture 12">
            <a:extLst>
              <a:ext uri="{FF2B5EF4-FFF2-40B4-BE49-F238E27FC236}">
                <a16:creationId xmlns:a16="http://schemas.microsoft.com/office/drawing/2014/main" id="{5727CEC7-98D1-4F6D-A4C7-E767770A6997}"/>
              </a:ext>
            </a:extLst>
          </p:cNvPr>
          <p:cNvPicPr>
            <a:picLocks noChangeAspect="1"/>
          </p:cNvPicPr>
          <p:nvPr/>
        </p:nvPicPr>
        <p:blipFill>
          <a:blip r:embed="rId3"/>
          <a:stretch>
            <a:fillRect/>
          </a:stretch>
        </p:blipFill>
        <p:spPr>
          <a:xfrm>
            <a:off x="3723388" y="868336"/>
            <a:ext cx="5420612" cy="4079575"/>
          </a:xfrm>
          <a:prstGeom prst="rect">
            <a:avLst/>
          </a:prstGeom>
        </p:spPr>
      </p:pic>
      <p:sp>
        <p:nvSpPr>
          <p:cNvPr id="14" name="TextBox 13">
            <a:extLst>
              <a:ext uri="{FF2B5EF4-FFF2-40B4-BE49-F238E27FC236}">
                <a16:creationId xmlns:a16="http://schemas.microsoft.com/office/drawing/2014/main" id="{36A0F58D-33C1-4CE1-85D4-B36557437BC4}"/>
              </a:ext>
            </a:extLst>
          </p:cNvPr>
          <p:cNvSpPr txBox="1"/>
          <p:nvPr/>
        </p:nvSpPr>
        <p:spPr>
          <a:xfrm>
            <a:off x="8314717" y="4516378"/>
            <a:ext cx="614271" cy="461665"/>
          </a:xfrm>
          <a:prstGeom prst="rect">
            <a:avLst/>
          </a:prstGeom>
          <a:noFill/>
        </p:spPr>
        <p:txBody>
          <a:bodyPr wrap="none" rtlCol="0">
            <a:spAutoFit/>
          </a:bodyPr>
          <a:lstStyle/>
          <a:p>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C9E3E13-8A8B-4E54-99D2-9C540D7C4D46}"/>
              </a:ext>
            </a:extLst>
          </p:cNvPr>
          <p:cNvPicPr>
            <a:picLocks noChangeAspect="1"/>
          </p:cNvPicPr>
          <p:nvPr/>
        </p:nvPicPr>
        <p:blipFill>
          <a:blip r:embed="rId4"/>
          <a:stretch>
            <a:fillRect/>
          </a:stretch>
        </p:blipFill>
        <p:spPr>
          <a:xfrm>
            <a:off x="56263" y="1151324"/>
            <a:ext cx="3667125" cy="2409825"/>
          </a:xfrm>
          <a:prstGeom prst="rect">
            <a:avLst/>
          </a:prstGeom>
        </p:spPr>
      </p:pic>
      <p:pic>
        <p:nvPicPr>
          <p:cNvPr id="8" name="Picture 7">
            <a:extLst>
              <a:ext uri="{FF2B5EF4-FFF2-40B4-BE49-F238E27FC236}">
                <a16:creationId xmlns:a16="http://schemas.microsoft.com/office/drawing/2014/main" id="{2D18DAB0-AB2B-4943-B86F-77E295D9DE6C}"/>
              </a:ext>
            </a:extLst>
          </p:cNvPr>
          <p:cNvPicPr>
            <a:picLocks noChangeAspect="1"/>
          </p:cNvPicPr>
          <p:nvPr/>
        </p:nvPicPr>
        <p:blipFill>
          <a:blip r:embed="rId5"/>
          <a:stretch>
            <a:fillRect/>
          </a:stretch>
        </p:blipFill>
        <p:spPr>
          <a:xfrm>
            <a:off x="164420" y="4231541"/>
            <a:ext cx="2495550" cy="714375"/>
          </a:xfrm>
          <a:prstGeom prst="rect">
            <a:avLst/>
          </a:prstGeom>
        </p:spPr>
      </p:pic>
    </p:spTree>
    <p:extLst>
      <p:ext uri="{BB962C8B-B14F-4D97-AF65-F5344CB8AC3E}">
        <p14:creationId xmlns:p14="http://schemas.microsoft.com/office/powerpoint/2010/main" val="1005479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sp>
        <p:nvSpPr>
          <p:cNvPr id="2" name="TextBox 1"/>
          <p:cNvSpPr txBox="1"/>
          <p:nvPr/>
        </p:nvSpPr>
        <p:spPr>
          <a:xfrm>
            <a:off x="208254" y="679629"/>
            <a:ext cx="8693150" cy="1938992"/>
          </a:xfrm>
          <a:prstGeom prst="rect">
            <a:avLst/>
          </a:prstGeom>
          <a:noFill/>
        </p:spPr>
        <p:txBody>
          <a:bodyPr wrap="square" rtlCol="0">
            <a:spAutoFit/>
          </a:bodyPr>
          <a:lstStyle/>
          <a:p>
            <a:r>
              <a:rPr lang="en-US" dirty="0"/>
              <a:t>The power loss in the cavity walls is</a:t>
            </a:r>
          </a:p>
          <a:p>
            <a:endParaRPr lang="en-US" dirty="0"/>
          </a:p>
          <a:p>
            <a:endParaRPr lang="en-US" dirty="0"/>
          </a:p>
          <a:p>
            <a:r>
              <a:rPr lang="en-US" dirty="0">
                <a:solidFill>
                  <a:srgbClr val="FF0000"/>
                </a:solidFill>
              </a:rPr>
              <a:t>Therefore, the losses are determined by </a:t>
            </a:r>
            <a:r>
              <a:rPr lang="en-US" i="1" dirty="0">
                <a:solidFill>
                  <a:srgbClr val="FF0000"/>
                </a:solidFill>
                <a:latin typeface="Times New Roman" panose="02020603050405020304" pitchFamily="18" charset="0"/>
                <a:cs typeface="Times New Roman" panose="02020603050405020304" pitchFamily="18" charset="0"/>
              </a:rPr>
              <a:t>G·R/Q</a:t>
            </a:r>
            <a:r>
              <a:rPr lang="en-US" dirty="0">
                <a:solidFill>
                  <a:srgbClr val="FF0000"/>
                </a:solidFill>
              </a:rPr>
              <a:t>.</a:t>
            </a:r>
          </a:p>
          <a:p>
            <a:r>
              <a:rPr lang="en-US" dirty="0"/>
              <a:t>For pillbox:</a:t>
            </a:r>
          </a:p>
        </p:txBody>
      </p:sp>
      <p:pic>
        <p:nvPicPr>
          <p:cNvPr id="9" name="Picture 8"/>
          <p:cNvPicPr>
            <a:picLocks noChangeAspect="1"/>
          </p:cNvPicPr>
          <p:nvPr/>
        </p:nvPicPr>
        <p:blipFill>
          <a:blip r:embed="rId3"/>
          <a:stretch>
            <a:fillRect/>
          </a:stretch>
        </p:blipFill>
        <p:spPr>
          <a:xfrm>
            <a:off x="445912" y="1047013"/>
            <a:ext cx="1932565" cy="808783"/>
          </a:xfrm>
          <a:prstGeom prst="rect">
            <a:avLst/>
          </a:prstGeom>
        </p:spPr>
      </p:pic>
      <p:pic>
        <p:nvPicPr>
          <p:cNvPr id="10" name="Picture 9">
            <a:extLst>
              <a:ext uri="{FF2B5EF4-FFF2-40B4-BE49-F238E27FC236}">
                <a16:creationId xmlns:a16="http://schemas.microsoft.com/office/drawing/2014/main" id="{E0F9DCEF-842D-4325-A68A-32A76120D858}"/>
              </a:ext>
            </a:extLst>
          </p:cNvPr>
          <p:cNvPicPr>
            <a:picLocks noChangeAspect="1"/>
          </p:cNvPicPr>
          <p:nvPr/>
        </p:nvPicPr>
        <p:blipFill>
          <a:blip r:embed="rId4"/>
          <a:stretch>
            <a:fillRect/>
          </a:stretch>
        </p:blipFill>
        <p:spPr>
          <a:xfrm>
            <a:off x="1982411" y="2223180"/>
            <a:ext cx="4821567" cy="3321946"/>
          </a:xfrm>
          <a:prstGeom prst="rect">
            <a:avLst/>
          </a:prstGeom>
        </p:spPr>
      </p:pic>
      <p:sp>
        <p:nvSpPr>
          <p:cNvPr id="11" name="TextBox 10">
            <a:extLst>
              <a:ext uri="{FF2B5EF4-FFF2-40B4-BE49-F238E27FC236}">
                <a16:creationId xmlns:a16="http://schemas.microsoft.com/office/drawing/2014/main" id="{B5435531-990B-4C9E-877E-14F0D63E5E10}"/>
              </a:ext>
            </a:extLst>
          </p:cNvPr>
          <p:cNvSpPr txBox="1"/>
          <p:nvPr/>
        </p:nvSpPr>
        <p:spPr>
          <a:xfrm>
            <a:off x="6189707" y="5403025"/>
            <a:ext cx="614271" cy="461665"/>
          </a:xfrm>
          <a:prstGeom prst="rect">
            <a:avLst/>
          </a:prstGeom>
          <a:noFill/>
        </p:spPr>
        <p:txBody>
          <a:bodyPr wrap="none" rtlCol="0">
            <a:spAutoFit/>
          </a:bodyPr>
          <a:lstStyle/>
          <a:p>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9BD715C-5259-497E-ADDF-D79BA55A78C6}"/>
              </a:ext>
            </a:extLst>
          </p:cNvPr>
          <p:cNvSpPr txBox="1"/>
          <p:nvPr/>
        </p:nvSpPr>
        <p:spPr>
          <a:xfrm>
            <a:off x="310551" y="5864690"/>
            <a:ext cx="3841373" cy="461665"/>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G·R/Q </a:t>
            </a:r>
            <a:r>
              <a:rPr lang="en-US" dirty="0">
                <a:solidFill>
                  <a:srgbClr val="FF0000"/>
                </a:solidFill>
              </a:rPr>
              <a:t>is maximal for </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≈0.9</a:t>
            </a:r>
            <a:r>
              <a:rPr lang="el-GR"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π</a:t>
            </a:r>
            <a:endParaRPr lang="en-US" dirty="0"/>
          </a:p>
        </p:txBody>
      </p:sp>
    </p:spTree>
    <p:extLst>
      <p:ext uri="{BB962C8B-B14F-4D97-AF65-F5344CB8AC3E}">
        <p14:creationId xmlns:p14="http://schemas.microsoft.com/office/powerpoint/2010/main" val="925620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57</a:t>
            </a:fld>
            <a:endParaRPr lang="en-US" dirty="0"/>
          </a:p>
        </p:txBody>
      </p:sp>
      <p:sp>
        <p:nvSpPr>
          <p:cNvPr id="6" name="TextBox 5"/>
          <p:cNvSpPr txBox="1"/>
          <p:nvPr/>
        </p:nvSpPr>
        <p:spPr>
          <a:xfrm>
            <a:off x="228600" y="748878"/>
            <a:ext cx="8693150" cy="6863417"/>
          </a:xfrm>
          <a:prstGeom prst="rect">
            <a:avLst/>
          </a:prstGeom>
          <a:noFill/>
        </p:spPr>
        <p:txBody>
          <a:bodyPr wrap="square" rtlCol="0">
            <a:spAutoFit/>
          </a:bodyPr>
          <a:lstStyle/>
          <a:p>
            <a:r>
              <a:rPr lang="en-US" dirty="0"/>
              <a:t>Gradient limitations are determined by surface fields:</a:t>
            </a:r>
          </a:p>
          <a:p>
            <a:pPr marL="342900" indent="-342900">
              <a:buFont typeface="Wingdings" panose="05000000000000000000" pitchFamily="2" charset="2"/>
              <a:buChar char="v"/>
            </a:pPr>
            <a:r>
              <a:rPr lang="en-US" dirty="0"/>
              <a:t>RT cavities: </a:t>
            </a:r>
          </a:p>
          <a:p>
            <a:pPr indent="457200"/>
            <a:r>
              <a:rPr lang="en-US" dirty="0"/>
              <a:t>-breakdown (determined mainly by </a:t>
            </a:r>
            <a:r>
              <a:rPr lang="en-US" i="1" dirty="0" err="1">
                <a:solidFill>
                  <a:schemeClr val="accent6">
                    <a:lumMod val="50000"/>
                  </a:schemeClr>
                </a:solidFill>
                <a:latin typeface="Times New Roman" panose="020206030504050203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peak</a:t>
            </a:r>
            <a:r>
              <a:rPr lang="en-US" dirty="0"/>
              <a:t>)</a:t>
            </a:r>
          </a:p>
          <a:p>
            <a:pPr indent="457200"/>
            <a:r>
              <a:rPr lang="en-US" dirty="0"/>
              <a:t>-metal fatigue caused by pulsed heating (determined by </a:t>
            </a:r>
            <a:r>
              <a:rPr lang="en-US" i="1" dirty="0" err="1">
                <a:solidFill>
                  <a:schemeClr val="accent6">
                    <a:lumMod val="50000"/>
                  </a:schemeClr>
                </a:solidFill>
                <a:latin typeface="Times New Roman" panose="02020603050405020304" pitchFamily="18" charset="0"/>
                <a:cs typeface="Times New Roman" panose="02020603050405020304" pitchFamily="18" charset="0"/>
              </a:rPr>
              <a:t>B</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peak</a:t>
            </a:r>
            <a:r>
              <a:rPr lang="en-US" dirty="0"/>
              <a:t>)</a:t>
            </a:r>
          </a:p>
          <a:p>
            <a:pPr marL="342900" indent="-342900">
              <a:buFont typeface="Wingdings" panose="05000000000000000000" pitchFamily="2" charset="2"/>
              <a:buChar char="v"/>
            </a:pPr>
            <a:r>
              <a:rPr lang="en-US" dirty="0"/>
              <a:t>SRF cavities:</a:t>
            </a:r>
          </a:p>
          <a:p>
            <a:pPr indent="457200"/>
            <a:r>
              <a:rPr lang="en-US" dirty="0"/>
              <a:t>-quench (determined by </a:t>
            </a:r>
            <a:r>
              <a:rPr lang="en-US" i="1" dirty="0" err="1">
                <a:solidFill>
                  <a:schemeClr val="accent6">
                    <a:lumMod val="50000"/>
                  </a:schemeClr>
                </a:solidFill>
                <a:latin typeface="Times New Roman" panose="02020603050405020304" pitchFamily="18" charset="0"/>
                <a:cs typeface="Times New Roman" panose="02020603050405020304" pitchFamily="18" charset="0"/>
              </a:rPr>
              <a:t>B</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peak</a:t>
            </a:r>
            <a:r>
              <a:rPr lang="en-US" dirty="0"/>
              <a:t>) </a:t>
            </a:r>
          </a:p>
          <a:p>
            <a:endParaRPr lang="en-US" dirty="0">
              <a:latin typeface="+mn-lt"/>
            </a:endParaRPr>
          </a:p>
          <a:p>
            <a:r>
              <a:rPr lang="en-US" b="1" dirty="0">
                <a:latin typeface="+mn-lt"/>
              </a:rPr>
              <a:t>Field enhancement factors:</a:t>
            </a:r>
          </a:p>
          <a:p>
            <a:pPr marL="285750" indent="-285750">
              <a:buFont typeface="Arial" panose="020B0604020202020204" pitchFamily="34" charset="0"/>
              <a:buChar char="•"/>
            </a:pPr>
            <a:r>
              <a:rPr lang="en-US" dirty="0">
                <a:latin typeface="+mn-lt"/>
                <a:ea typeface="Cambria Math" panose="02040503050406030204" pitchFamily="18" charset="0"/>
                <a:cs typeface="Times New Roman" panose="02020603050405020304" pitchFamily="18" charset="0"/>
              </a:rPr>
              <a:t>Surface electric field enhancement: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mn-lt"/>
                <a:ea typeface="Cambria Math" panose="02040503050406030204" pitchFamily="18" charset="0"/>
                <a:cs typeface="Times New Roman" panose="02020603050405020304" pitchFamily="18" charset="0"/>
              </a:rPr>
              <a:t>is maximal surface electric field.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mn-lt"/>
                <a:ea typeface="Cambria Math" panose="02040503050406030204" pitchFamily="18" charset="0"/>
                <a:cs typeface="Times New Roman" panose="02020603050405020304" pitchFamily="18" charset="0"/>
              </a:rPr>
              <a:t>i</a:t>
            </a:r>
            <a:r>
              <a:rPr lang="en-US" dirty="0">
                <a:latin typeface="+mn-lt"/>
                <a:ea typeface="Cambria Math" panose="02040503050406030204" pitchFamily="18" charset="0"/>
                <a:cs typeface="Times New Roman" panose="02020603050405020304" pitchFamily="18" charset="0"/>
              </a:rPr>
              <a:t>s dimensionless parameter.</a:t>
            </a:r>
          </a:p>
          <a:p>
            <a:endParaRPr lang="en-US" dirty="0">
              <a:latin typeface="+mn-lt"/>
              <a:ea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mn-lt"/>
                <a:ea typeface="Cambria Math" panose="02040503050406030204" pitchFamily="18" charset="0"/>
                <a:cs typeface="Times New Roman" panose="02020603050405020304" pitchFamily="18" charset="0"/>
              </a:rPr>
              <a:t>Surface magnetic field enhancement:</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mn-lt"/>
                <a:ea typeface="Cambria Math" panose="02040503050406030204" pitchFamily="18" charset="0"/>
                <a:cs typeface="Times New Roman" panose="02020603050405020304" pitchFamily="18" charset="0"/>
              </a:rPr>
              <a:t>is maximal surface  magnetic field.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 </a:t>
            </a:r>
            <a:r>
              <a:rPr lang="en-US" dirty="0">
                <a:latin typeface="+mn-lt"/>
                <a:ea typeface="Cambria Math" panose="02040503050406030204" pitchFamily="18" charset="0"/>
                <a:cs typeface="Times New Roman" panose="02020603050405020304" pitchFamily="18" charset="0"/>
              </a:rPr>
              <a:t> is in </a:t>
            </a:r>
            <a:r>
              <a:rPr lang="en-US" dirty="0" err="1">
                <a:latin typeface="+mn-lt"/>
                <a:ea typeface="Cambria Math" panose="02040503050406030204" pitchFamily="18" charset="0"/>
                <a:cs typeface="Times New Roman" panose="02020603050405020304" pitchFamily="18" charset="0"/>
              </a:rPr>
              <a:t>mT</a:t>
            </a:r>
            <a:r>
              <a:rPr lang="en-US" dirty="0">
                <a:latin typeface="+mn-lt"/>
                <a:ea typeface="Cambria Math" panose="02040503050406030204" pitchFamily="18" charset="0"/>
                <a:cs typeface="Times New Roman" panose="02020603050405020304" pitchFamily="18" charset="0"/>
              </a:rPr>
              <a:t>/(MeV/m)</a:t>
            </a:r>
          </a:p>
          <a:p>
            <a:r>
              <a:rPr lang="en-US" dirty="0">
                <a:latin typeface="Times New Roman" panose="02020603050405020304" pitchFamily="18" charset="0"/>
                <a:ea typeface="Cambria Math" panose="02040503050406030204" pitchFamily="18" charset="0"/>
                <a:cs typeface="Times New Roman" panose="02020603050405020304" pitchFamily="18" charset="0"/>
              </a:rPr>
              <a:t>   </a:t>
            </a:r>
          </a:p>
          <a:p>
            <a:r>
              <a:rPr lang="en-US" dirty="0">
                <a:latin typeface="+mn-lt"/>
                <a:ea typeface="Cambria Math" panose="02040503050406030204" pitchFamily="18" charset="0"/>
                <a:cs typeface="Times New Roman" panose="02020603050405020304" pitchFamily="18" charset="0"/>
              </a:rPr>
              <a:t>Here</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dirty="0">
                <a:latin typeface="+mn-lt"/>
                <a:ea typeface="Cambria Math" panose="02040503050406030204" pitchFamily="18" charset="0"/>
                <a:cs typeface="Times New Roman" panose="02020603050405020304" pitchFamily="18" charset="0"/>
              </a:rPr>
              <a:t> is acceleration gradient.</a:t>
            </a:r>
          </a:p>
          <a:p>
            <a:endParaRPr lang="en-US" sz="200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200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2000" dirty="0"/>
          </a:p>
          <a:p>
            <a:endParaRPr lang="en-US" sz="2000" dirty="0"/>
          </a:p>
        </p:txBody>
      </p:sp>
    </p:spTree>
    <p:extLst>
      <p:ext uri="{BB962C8B-B14F-4D97-AF65-F5344CB8AC3E}">
        <p14:creationId xmlns:p14="http://schemas.microsoft.com/office/powerpoint/2010/main" val="3722270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
        <p:nvSpPr>
          <p:cNvPr id="16" name="Rectangle 16">
            <a:extLst>
              <a:ext uri="{FF2B5EF4-FFF2-40B4-BE49-F238E27FC236}">
                <a16:creationId xmlns:a16="http://schemas.microsoft.com/office/drawing/2014/main" id="{9FB665B8-2CAE-4B26-8E83-58F94F2168B1}"/>
              </a:ext>
            </a:extLst>
          </p:cNvPr>
          <p:cNvSpPr>
            <a:spLocks noChangeArrowheads="1"/>
          </p:cNvSpPr>
          <p:nvPr/>
        </p:nvSpPr>
        <p:spPr bwMode="auto">
          <a:xfrm>
            <a:off x="636588" y="4918981"/>
            <a:ext cx="80588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Geometry of an inner half-cell of a multi-cell cavity and field distribution along the profile line.</a:t>
            </a:r>
          </a:p>
        </p:txBody>
      </p:sp>
      <p:pic>
        <p:nvPicPr>
          <p:cNvPr id="17" name="Picture 20" descr="ILC_Cavity_general_view">
            <a:extLst>
              <a:ext uri="{FF2B5EF4-FFF2-40B4-BE49-F238E27FC236}">
                <a16:creationId xmlns:a16="http://schemas.microsoft.com/office/drawing/2014/main" id="{1098696C-EE0B-4188-A816-0D941BA53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8102"/>
            <a:ext cx="3452953" cy="22188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24">
            <a:extLst>
              <a:ext uri="{FF2B5EF4-FFF2-40B4-BE49-F238E27FC236}">
                <a16:creationId xmlns:a16="http://schemas.microsoft.com/office/drawing/2014/main" id="{540AB54B-4FDA-4AAB-9BEA-0A6C0F012AEB}"/>
              </a:ext>
            </a:extLst>
          </p:cNvPr>
          <p:cNvSpPr txBox="1">
            <a:spLocks noChangeArrowheads="1"/>
          </p:cNvSpPr>
          <p:nvPr/>
        </p:nvSpPr>
        <p:spPr bwMode="auto">
          <a:xfrm>
            <a:off x="2147968" y="2948187"/>
            <a:ext cx="20091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dirty="0"/>
              <a:t>9-cell TESLA structure</a:t>
            </a:r>
          </a:p>
        </p:txBody>
      </p:sp>
      <p:sp>
        <p:nvSpPr>
          <p:cNvPr id="19" name="Line 25">
            <a:extLst>
              <a:ext uri="{FF2B5EF4-FFF2-40B4-BE49-F238E27FC236}">
                <a16:creationId xmlns:a16="http://schemas.microsoft.com/office/drawing/2014/main" id="{06EEFE4A-4134-47EA-A179-C2783CFE62B2}"/>
              </a:ext>
            </a:extLst>
          </p:cNvPr>
          <p:cNvSpPr>
            <a:spLocks noChangeShapeType="1"/>
          </p:cNvSpPr>
          <p:nvPr/>
        </p:nvSpPr>
        <p:spPr bwMode="auto">
          <a:xfrm flipH="1" flipV="1">
            <a:off x="1892299" y="3002319"/>
            <a:ext cx="152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15" name="Picture 15">
            <a:extLst>
              <a:ext uri="{FF2B5EF4-FFF2-40B4-BE49-F238E27FC236}">
                <a16:creationId xmlns:a16="http://schemas.microsoft.com/office/drawing/2014/main" id="{CA7FDEF0-A1CD-4C73-99F9-0180FCEC8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953" y="1268083"/>
            <a:ext cx="5691047" cy="279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FA13D8B0-90B0-4809-9C43-FCA4E0103540}"/>
              </a:ext>
            </a:extLst>
          </p:cNvPr>
          <p:cNvSpPr/>
          <p:nvPr/>
        </p:nvSpPr>
        <p:spPr>
          <a:xfrm>
            <a:off x="2920510" y="4348807"/>
            <a:ext cx="2233304" cy="461665"/>
          </a:xfrm>
          <a:prstGeom prst="rect">
            <a:avLst/>
          </a:prstGeom>
        </p:spPr>
        <p:txBody>
          <a:bodyPr wrap="none">
            <a:spAutoFit/>
          </a:bodyPr>
          <a:lstStyle/>
          <a:p>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 =2;</a:t>
            </a:r>
            <a:endParaRPr lang="en-US" dirty="0"/>
          </a:p>
        </p:txBody>
      </p:sp>
      <p:sp>
        <p:nvSpPr>
          <p:cNvPr id="20" name="Rectangle 19">
            <a:extLst>
              <a:ext uri="{FF2B5EF4-FFF2-40B4-BE49-F238E27FC236}">
                <a16:creationId xmlns:a16="http://schemas.microsoft.com/office/drawing/2014/main" id="{1AA9F5FB-159D-47BB-8840-5C4EA5693505}"/>
              </a:ext>
            </a:extLst>
          </p:cNvPr>
          <p:cNvSpPr/>
          <p:nvPr/>
        </p:nvSpPr>
        <p:spPr>
          <a:xfrm>
            <a:off x="5242332" y="4348807"/>
            <a:ext cx="3802644" cy="461665"/>
          </a:xfrm>
          <a:prstGeom prst="rect">
            <a:avLst/>
          </a:prstGeom>
        </p:spPr>
        <p:txBody>
          <a:bodyPr wrap="none">
            <a:spAutoFit/>
          </a:bodyPr>
          <a:lstStyle/>
          <a:p>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/E=4.16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mT</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/MV/m</a:t>
            </a:r>
            <a:endParaRPr lang="en-US" dirty="0"/>
          </a:p>
        </p:txBody>
      </p:sp>
      <p:sp>
        <p:nvSpPr>
          <p:cNvPr id="21" name="TextBox 20">
            <a:extLst>
              <a:ext uri="{FF2B5EF4-FFF2-40B4-BE49-F238E27FC236}">
                <a16:creationId xmlns:a16="http://schemas.microsoft.com/office/drawing/2014/main" id="{A0E646B8-3EFF-4EB0-AABA-2080B981D77D}"/>
              </a:ext>
            </a:extLst>
          </p:cNvPr>
          <p:cNvSpPr txBox="1"/>
          <p:nvPr/>
        </p:nvSpPr>
        <p:spPr>
          <a:xfrm>
            <a:off x="112143" y="697909"/>
            <a:ext cx="4930965" cy="461665"/>
          </a:xfrm>
          <a:prstGeom prst="rect">
            <a:avLst/>
          </a:prstGeom>
          <a:noFill/>
        </p:spPr>
        <p:txBody>
          <a:bodyPr wrap="none" rtlCol="0">
            <a:spAutoFit/>
          </a:bodyPr>
          <a:lstStyle/>
          <a:p>
            <a:r>
              <a:rPr lang="en-US" dirty="0"/>
              <a:t>Field enhancement factors – example:</a:t>
            </a:r>
          </a:p>
        </p:txBody>
      </p:sp>
    </p:spTree>
    <p:extLst>
      <p:ext uri="{BB962C8B-B14F-4D97-AF65-F5344CB8AC3E}">
        <p14:creationId xmlns:p14="http://schemas.microsoft.com/office/powerpoint/2010/main" val="2184671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parameters: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
        <p:nvSpPr>
          <p:cNvPr id="6" name="TextBox 5"/>
          <p:cNvSpPr txBox="1"/>
          <p:nvPr/>
        </p:nvSpPr>
        <p:spPr>
          <a:xfrm>
            <a:off x="0" y="748878"/>
            <a:ext cx="9041434" cy="3754874"/>
          </a:xfrm>
          <a:prstGeom prst="rect">
            <a:avLst/>
          </a:prstGeom>
          <a:noFill/>
        </p:spPr>
        <p:txBody>
          <a:bodyPr wrap="square" rtlCol="0">
            <a:spAutoFit/>
          </a:bodyPr>
          <a:lstStyle/>
          <a:p>
            <a:r>
              <a:rPr lang="en-US" b="1" dirty="0">
                <a:latin typeface="+mn-lt"/>
              </a:rPr>
              <a:t>For a pillbox cavity: </a:t>
            </a:r>
          </a:p>
          <a:p>
            <a:pPr marL="285750" indent="-285750">
              <a:buFont typeface="Arial" panose="020B0604020202020204" pitchFamily="34" charset="0"/>
              <a:buChar char="•"/>
            </a:pPr>
            <a:r>
              <a:rPr lang="en-US" sz="2200" dirty="0">
                <a:latin typeface="+mn-lt"/>
                <a:ea typeface="Cambria Math" panose="02040503050406030204" pitchFamily="18" charset="0"/>
                <a:cs typeface="Times New Roman" panose="02020603050405020304" pitchFamily="18" charset="0"/>
              </a:rPr>
              <a:t>Surface electric field enhancement: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 =1/T (</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p>
          <a:p>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E= E</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T(</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rgbClr val="003087"/>
                </a:solidFill>
                <a:latin typeface="Times New Roman" panose="02020603050405020304" pitchFamily="18" charset="0"/>
                <a:ea typeface="Cambria Math" panose="02040503050406030204" pitchFamily="18" charset="0"/>
                <a:cs typeface="Times New Roman" panose="02020603050405020304" pitchFamily="18" charset="0"/>
              </a:rPr>
              <a:t>see slide 29</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2200" dirty="0">
              <a:latin typeface="+mn-lt"/>
              <a:ea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mn-lt"/>
                <a:ea typeface="Cambria Math" panose="02040503050406030204" pitchFamily="18" charset="0"/>
                <a:cs typeface="Times New Roman" panose="02020603050405020304" pitchFamily="18" charset="0"/>
              </a:rPr>
              <a:t>Surface magnetic field enhancement: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 = </a:t>
            </a:r>
          </a:p>
          <a:p>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1.94/T(</a:t>
            </a:r>
            <a:r>
              <a:rPr lang="el-GR"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mT</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/(MeV/m)]</a:t>
            </a:r>
          </a:p>
          <a:p>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B</a:t>
            </a:r>
            <a:r>
              <a:rPr lang="en-US" sz="2200"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peak</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 E</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·J</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1</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(2.405r/b)</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max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 = 0.582E</a:t>
            </a:r>
            <a:r>
              <a:rPr lang="en-US" sz="2200"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sz="2200" i="1" dirty="0">
                <a:solidFill>
                  <a:srgbClr val="003087"/>
                </a:solidFill>
                <a:latin typeface="Times New Roman" panose="02020603050405020304" pitchFamily="18" charset="0"/>
                <a:ea typeface="Cambria Math" panose="02040503050406030204" pitchFamily="18" charset="0"/>
                <a:cs typeface="Times New Roman" panose="02020603050405020304" pitchFamily="18" charset="0"/>
              </a:rPr>
              <a:t> see slide 29</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2200" dirty="0">
              <a:latin typeface="+mn-lt"/>
              <a:ea typeface="Cambria Math" panose="02040503050406030204" pitchFamily="18" charset="0"/>
              <a:cs typeface="Times New Roman" panose="02020603050405020304" pitchFamily="18" charset="0"/>
            </a:endParaRPr>
          </a:p>
          <a:p>
            <a:r>
              <a:rPr lang="en-US" dirty="0">
                <a:latin typeface="Times New Roman" panose="02020603050405020304" pitchFamily="18" charset="0"/>
                <a:ea typeface="Cambria Math" panose="02040503050406030204" pitchFamily="18" charset="0"/>
                <a:cs typeface="Times New Roman" panose="02020603050405020304" pitchFamily="18" charset="0"/>
              </a:rPr>
              <a:t>   </a:t>
            </a:r>
          </a:p>
          <a:p>
            <a:endParaRPr lang="en-US" sz="200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200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2000" dirty="0"/>
          </a:p>
          <a:p>
            <a:endParaRPr lang="en-US" sz="2000" dirty="0"/>
          </a:p>
        </p:txBody>
      </p:sp>
      <p:pic>
        <p:nvPicPr>
          <p:cNvPr id="2" name="Picture 1">
            <a:extLst>
              <a:ext uri="{FF2B5EF4-FFF2-40B4-BE49-F238E27FC236}">
                <a16:creationId xmlns:a16="http://schemas.microsoft.com/office/drawing/2014/main" id="{BB48553B-12BC-4DEE-9EDC-EF6DA1569C09}"/>
              </a:ext>
            </a:extLst>
          </p:cNvPr>
          <p:cNvPicPr>
            <a:picLocks noChangeAspect="1"/>
          </p:cNvPicPr>
          <p:nvPr/>
        </p:nvPicPr>
        <p:blipFill>
          <a:blip r:embed="rId3"/>
          <a:stretch>
            <a:fillRect/>
          </a:stretch>
        </p:blipFill>
        <p:spPr>
          <a:xfrm>
            <a:off x="255605" y="3615651"/>
            <a:ext cx="4254724" cy="2718296"/>
          </a:xfrm>
          <a:prstGeom prst="rect">
            <a:avLst/>
          </a:prstGeom>
        </p:spPr>
      </p:pic>
      <p:sp>
        <p:nvSpPr>
          <p:cNvPr id="8" name="Rectangle 7">
            <a:extLst>
              <a:ext uri="{FF2B5EF4-FFF2-40B4-BE49-F238E27FC236}">
                <a16:creationId xmlns:a16="http://schemas.microsoft.com/office/drawing/2014/main" id="{A7E7E604-A89F-43AF-B46B-CADD69678C64}"/>
              </a:ext>
            </a:extLst>
          </p:cNvPr>
          <p:cNvSpPr/>
          <p:nvPr/>
        </p:nvSpPr>
        <p:spPr>
          <a:xfrm>
            <a:off x="255605" y="3153986"/>
            <a:ext cx="481222" cy="461665"/>
          </a:xfrm>
          <a:prstGeom prst="rect">
            <a:avLst/>
          </a:prstGeom>
        </p:spPr>
        <p:txBody>
          <a:bodyPr wrap="none">
            <a:spAutoFit/>
          </a:bodyPr>
          <a:lstStyle/>
          <a:p>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e</a:t>
            </a:r>
            <a:endParaRPr lang="en-US" dirty="0"/>
          </a:p>
        </p:txBody>
      </p:sp>
      <p:pic>
        <p:nvPicPr>
          <p:cNvPr id="9" name="Picture 8">
            <a:extLst>
              <a:ext uri="{FF2B5EF4-FFF2-40B4-BE49-F238E27FC236}">
                <a16:creationId xmlns:a16="http://schemas.microsoft.com/office/drawing/2014/main" id="{877F747E-C6BB-43CA-AC64-BF67524A6387}"/>
              </a:ext>
            </a:extLst>
          </p:cNvPr>
          <p:cNvPicPr>
            <a:picLocks noChangeAspect="1"/>
          </p:cNvPicPr>
          <p:nvPr/>
        </p:nvPicPr>
        <p:blipFill>
          <a:blip r:embed="rId4"/>
          <a:stretch>
            <a:fillRect/>
          </a:stretch>
        </p:blipFill>
        <p:spPr>
          <a:xfrm>
            <a:off x="4786709" y="3599266"/>
            <a:ext cx="4254724" cy="2687753"/>
          </a:xfrm>
          <a:prstGeom prst="rect">
            <a:avLst/>
          </a:prstGeom>
        </p:spPr>
      </p:pic>
      <p:sp>
        <p:nvSpPr>
          <p:cNvPr id="10" name="Rectangle 9">
            <a:extLst>
              <a:ext uri="{FF2B5EF4-FFF2-40B4-BE49-F238E27FC236}">
                <a16:creationId xmlns:a16="http://schemas.microsoft.com/office/drawing/2014/main" id="{296A493A-7E7A-438D-AC0F-4CFD0009616E}"/>
              </a:ext>
            </a:extLst>
          </p:cNvPr>
          <p:cNvSpPr/>
          <p:nvPr/>
        </p:nvSpPr>
        <p:spPr>
          <a:xfrm>
            <a:off x="4718606" y="3137601"/>
            <a:ext cx="2186817" cy="461665"/>
          </a:xfrm>
          <a:prstGeom prst="rect">
            <a:avLst/>
          </a:prstGeom>
        </p:spPr>
        <p:txBody>
          <a:bodyPr wrap="none">
            <a:spAutoFit/>
          </a:bodyPr>
          <a:lstStyle/>
          <a:p>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,mT</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/(MeV/m)</a:t>
            </a:r>
            <a:endParaRPr lang="en-US" dirty="0"/>
          </a:p>
        </p:txBody>
      </p:sp>
      <p:sp>
        <p:nvSpPr>
          <p:cNvPr id="12" name="Rectangle 11">
            <a:extLst>
              <a:ext uri="{FF2B5EF4-FFF2-40B4-BE49-F238E27FC236}">
                <a16:creationId xmlns:a16="http://schemas.microsoft.com/office/drawing/2014/main" id="{26121A39-D4FB-4F33-8C63-893A22FB4B90}"/>
              </a:ext>
            </a:extLst>
          </p:cNvPr>
          <p:cNvSpPr/>
          <p:nvPr/>
        </p:nvSpPr>
        <p:spPr>
          <a:xfrm>
            <a:off x="3687850" y="5654033"/>
            <a:ext cx="614271" cy="461665"/>
          </a:xfrm>
          <a:prstGeom prst="rect">
            <a:avLst/>
          </a:prstGeom>
        </p:spPr>
        <p:txBody>
          <a:bodyPr wrap="none">
            <a:spAutoFit/>
          </a:bodyPr>
          <a:lstStyle/>
          <a:p>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BE930F2-260A-4F39-AEBD-4DD8F643B150}"/>
              </a:ext>
            </a:extLst>
          </p:cNvPr>
          <p:cNvSpPr/>
          <p:nvPr/>
        </p:nvSpPr>
        <p:spPr>
          <a:xfrm flipH="1">
            <a:off x="8134709" y="5552686"/>
            <a:ext cx="690114" cy="461665"/>
          </a:xfrm>
          <a:prstGeom prst="rect">
            <a:avLst/>
          </a:prstGeom>
        </p:spPr>
        <p:txBody>
          <a:bodyPr wrap="square">
            <a:spAutoFit/>
          </a:bodyPr>
          <a:lstStyle/>
          <a:p>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ψ</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29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251752"/>
            <a:ext cx="8686800" cy="427877"/>
          </a:xfrm>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2" name="TextBox 1"/>
          <p:cNvSpPr txBox="1"/>
          <p:nvPr/>
        </p:nvSpPr>
        <p:spPr>
          <a:xfrm>
            <a:off x="-1" y="804865"/>
            <a:ext cx="9041363" cy="6740307"/>
          </a:xfrm>
          <a:prstGeom prst="rect">
            <a:avLst/>
          </a:prstGeom>
          <a:noFill/>
        </p:spPr>
        <p:txBody>
          <a:bodyPr wrap="square" rtlCol="0">
            <a:spAutoFit/>
          </a:bodyPr>
          <a:lstStyle/>
          <a:p>
            <a:r>
              <a:rPr lang="en-US" b="1" dirty="0"/>
              <a:t>Reading Requirements</a:t>
            </a:r>
          </a:p>
          <a:p>
            <a:endParaRPr lang="en-US" b="1" dirty="0"/>
          </a:p>
          <a:p>
            <a:r>
              <a:rPr lang="en-US" dirty="0"/>
              <a:t>It is </a:t>
            </a:r>
            <a:r>
              <a:rPr lang="en-US" b="1" i="1" dirty="0"/>
              <a:t>recommended</a:t>
            </a:r>
            <a:r>
              <a:rPr lang="en-US" dirty="0"/>
              <a:t> that students re-familiarize themselves with the fundamentals of electrodynamics at the level of </a:t>
            </a:r>
          </a:p>
          <a:p>
            <a:endParaRPr lang="en-US" dirty="0"/>
          </a:p>
          <a:p>
            <a:r>
              <a:rPr lang="en-US" dirty="0"/>
              <a:t>“Classical Electrodynamics” (Chapters 1 through 8) by J. D. Jackson, John Wiley &amp; Sons, 3rd edition (1999).</a:t>
            </a:r>
          </a:p>
          <a:p>
            <a:endParaRPr lang="en-US" dirty="0"/>
          </a:p>
          <a:p>
            <a:r>
              <a:rPr lang="en-US" altLang="en-US" dirty="0">
                <a:latin typeface="+mn-lt"/>
              </a:rPr>
              <a:t>Additional </a:t>
            </a:r>
            <a:r>
              <a:rPr lang="en-US" altLang="en-US" b="1" i="1" dirty="0">
                <a:latin typeface="+mn-lt"/>
              </a:rPr>
              <a:t>suggested</a:t>
            </a:r>
            <a:r>
              <a:rPr lang="en-US" altLang="en-US" b="1" dirty="0">
                <a:latin typeface="+mn-lt"/>
              </a:rPr>
              <a:t> </a:t>
            </a:r>
            <a:r>
              <a:rPr lang="en-US" altLang="en-US" dirty="0">
                <a:latin typeface="+mn-lt"/>
              </a:rPr>
              <a:t>reference material:  </a:t>
            </a:r>
          </a:p>
          <a:p>
            <a:pPr lvl="0" defTabSz="914400" eaLnBrk="0" hangingPunct="0"/>
            <a:endParaRPr lang="en-US" altLang="en-US" dirty="0">
              <a:latin typeface="+mn-lt"/>
            </a:endParaRPr>
          </a:p>
          <a:p>
            <a:pPr lvl="0" defTabSz="914400" eaLnBrk="0" hangingPunct="0"/>
            <a:r>
              <a:rPr lang="en-US" altLang="en-US" dirty="0">
                <a:latin typeface="+mn-lt"/>
              </a:rPr>
              <a:t>“Handbook of Accelerator Physics and Engineering”, edited by A. W. Chao and M. </a:t>
            </a:r>
            <a:r>
              <a:rPr lang="en-US" altLang="en-US" dirty="0" err="1">
                <a:latin typeface="+mn-lt"/>
              </a:rPr>
              <a:t>Tigner</a:t>
            </a:r>
            <a:r>
              <a:rPr lang="en-US" altLang="en-US" dirty="0">
                <a:latin typeface="+mn-lt"/>
              </a:rPr>
              <a:t>, World Scientific, 3rd print (2006);</a:t>
            </a:r>
          </a:p>
          <a:p>
            <a:pPr lvl="0" defTabSz="914400" eaLnBrk="0" hangingPunct="0"/>
            <a:endParaRPr lang="en-US" altLang="en-US" dirty="0">
              <a:latin typeface="+mn-lt"/>
            </a:endParaRPr>
          </a:p>
          <a:p>
            <a:pPr lvl="0" defTabSz="914400" eaLnBrk="0" hangingPunct="0"/>
            <a:r>
              <a:rPr lang="en-US" altLang="en-US" dirty="0">
                <a:latin typeface="+mn-lt"/>
              </a:rPr>
              <a:t>“RF Superconductivity: Science, Technology, and Applications,” by H. Padamsee, Wiley-VCH (2009).</a:t>
            </a:r>
          </a:p>
          <a:p>
            <a:endParaRPr lang="en-US" dirty="0"/>
          </a:p>
          <a:p>
            <a:endParaRPr lang="en-US" b="1" dirty="0"/>
          </a:p>
          <a:p>
            <a:endParaRPr lang="en-US" dirty="0"/>
          </a:p>
        </p:txBody>
      </p:sp>
    </p:spTree>
    <p:extLst>
      <p:ext uri="{BB962C8B-B14F-4D97-AF65-F5344CB8AC3E}">
        <p14:creationId xmlns:p14="http://schemas.microsoft.com/office/powerpoint/2010/main" val="4207469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The cavity coupled to the line: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60</a:t>
            </a:fld>
            <a:endParaRPr lang="en-US" dirty="0"/>
          </a:p>
        </p:txBody>
      </p:sp>
      <p:pic>
        <p:nvPicPr>
          <p:cNvPr id="2" name="Picture 1"/>
          <p:cNvPicPr>
            <a:picLocks noChangeAspect="1"/>
          </p:cNvPicPr>
          <p:nvPr/>
        </p:nvPicPr>
        <p:blipFill>
          <a:blip r:embed="rId3"/>
          <a:stretch>
            <a:fillRect/>
          </a:stretch>
        </p:blipFill>
        <p:spPr>
          <a:xfrm>
            <a:off x="411162" y="1122519"/>
            <a:ext cx="2797551" cy="1475073"/>
          </a:xfrm>
          <a:prstGeom prst="rect">
            <a:avLst/>
          </a:prstGeom>
        </p:spPr>
      </p:pic>
      <p:sp>
        <p:nvSpPr>
          <p:cNvPr id="6" name="TextBox 5"/>
          <p:cNvSpPr txBox="1"/>
          <p:nvPr/>
        </p:nvSpPr>
        <p:spPr>
          <a:xfrm>
            <a:off x="228600" y="748878"/>
            <a:ext cx="5591274" cy="400110"/>
          </a:xfrm>
          <a:prstGeom prst="rect">
            <a:avLst/>
          </a:prstGeom>
          <a:noFill/>
        </p:spPr>
        <p:txBody>
          <a:bodyPr wrap="none" rtlCol="0">
            <a:spAutoFit/>
          </a:bodyPr>
          <a:lstStyle/>
          <a:p>
            <a:r>
              <a:rPr lang="en-US" sz="2000" dirty="0"/>
              <a:t>Let’s consider the cavity coupled to the feeding line.</a:t>
            </a:r>
          </a:p>
        </p:txBody>
      </p:sp>
      <p:sp>
        <p:nvSpPr>
          <p:cNvPr id="8" name="TextBox 7"/>
          <p:cNvSpPr txBox="1"/>
          <p:nvPr/>
        </p:nvSpPr>
        <p:spPr>
          <a:xfrm>
            <a:off x="329290" y="2491055"/>
            <a:ext cx="8733453" cy="769441"/>
          </a:xfrm>
          <a:prstGeom prst="rect">
            <a:avLst/>
          </a:prstGeom>
          <a:noFill/>
        </p:spPr>
        <p:txBody>
          <a:bodyPr wrap="square" rtlCol="0">
            <a:spAutoFit/>
          </a:bodyPr>
          <a:lstStyle/>
          <a:p>
            <a:r>
              <a:rPr lang="en-US" sz="2000" dirty="0"/>
              <a:t>If the incident wave is zero (i.e., if the RF source is off), the loss in the cavity is a sum of the wall </a:t>
            </a:r>
            <a:r>
              <a:rPr lang="en-US" sz="2000" i="1" dirty="0">
                <a:solidFill>
                  <a:schemeClr val="accent6">
                    <a:lumMod val="50000"/>
                  </a:schemeClr>
                </a:solidFill>
                <a:latin typeface="Times New Roman" panose="02020603050405020304" pitchFamily="18" charset="0"/>
                <a:cs typeface="Times New Roman" panose="02020603050405020304" pitchFamily="18" charset="0"/>
              </a:rPr>
              <a:t>P</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000" dirty="0"/>
              <a:t> loss and the loss coasted by the radiation to  the line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P</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r>
              <a:rPr lang="en-US" dirty="0"/>
              <a:t>: </a:t>
            </a:r>
          </a:p>
        </p:txBody>
      </p:sp>
      <p:pic>
        <p:nvPicPr>
          <p:cNvPr id="9" name="Picture 8"/>
          <p:cNvPicPr>
            <a:picLocks noChangeAspect="1"/>
          </p:cNvPicPr>
          <p:nvPr/>
        </p:nvPicPr>
        <p:blipFill>
          <a:blip r:embed="rId4"/>
          <a:stretch>
            <a:fillRect/>
          </a:stretch>
        </p:blipFill>
        <p:spPr>
          <a:xfrm>
            <a:off x="557547" y="3175550"/>
            <a:ext cx="1595103" cy="389502"/>
          </a:xfrm>
          <a:prstGeom prst="rect">
            <a:avLst/>
          </a:prstGeom>
        </p:spPr>
      </p:pic>
      <p:sp>
        <p:nvSpPr>
          <p:cNvPr id="11" name="Rectangle 10"/>
          <p:cNvSpPr/>
          <p:nvPr/>
        </p:nvSpPr>
        <p:spPr>
          <a:xfrm>
            <a:off x="411162" y="4172189"/>
            <a:ext cx="8732837" cy="1323439"/>
          </a:xfrm>
          <a:prstGeom prst="rect">
            <a:avLst/>
          </a:prstGeom>
        </p:spPr>
        <p:txBody>
          <a:bodyPr wrap="square">
            <a:spAutoFit/>
          </a:bodyPr>
          <a:lstStyle/>
          <a:p>
            <a:r>
              <a:rPr lang="en-US" sz="2000" dirty="0">
                <a:solidFill>
                  <a:schemeClr val="tx2"/>
                </a:solidFill>
                <a:latin typeface="+mj-lt"/>
              </a:rPr>
              <a:t>Where we have defined an external quality factor associated with an input coupler. Such </a:t>
            </a:r>
            <a:r>
              <a:rPr lang="en-US" sz="2000" i="1" dirty="0">
                <a:solidFill>
                  <a:schemeClr val="tx2"/>
                </a:solidFill>
                <a:latin typeface="+mj-lt"/>
              </a:rPr>
              <a:t>Q </a:t>
            </a:r>
            <a:r>
              <a:rPr lang="en-US" sz="2000" dirty="0">
                <a:solidFill>
                  <a:schemeClr val="tx2"/>
                </a:solidFill>
                <a:latin typeface="+mj-lt"/>
              </a:rPr>
              <a:t>factors can be identified with all external ports on the cavity: input coupler, RF probe, HOM couplers, beam pipes, </a:t>
            </a:r>
            <a:r>
              <a:rPr lang="en-US" sz="2000" dirty="0">
                <a:solidFill>
                  <a:schemeClr val="tx2"/>
                </a:solidFill>
                <a:latin typeface="Calibri" panose="020F0502020204030204" pitchFamily="34" charset="0"/>
              </a:rPr>
              <a:t>etc. </a:t>
            </a:r>
            <a:r>
              <a:rPr lang="en-US" sz="2000" dirty="0">
                <a:latin typeface="Calibri" panose="020F0502020204030204" pitchFamily="34" charset="0"/>
              </a:rPr>
              <a:t>The total power loss can be associated with the loaded </a:t>
            </a:r>
            <a:r>
              <a:rPr lang="en-US" sz="2000" i="1" dirty="0">
                <a:latin typeface="Calibri" panose="020F0502020204030204" pitchFamily="34" charset="0"/>
              </a:rPr>
              <a:t>Q </a:t>
            </a:r>
            <a:r>
              <a:rPr lang="en-US" sz="2000" dirty="0">
                <a:latin typeface="Calibri" panose="020F0502020204030204" pitchFamily="34" charset="0"/>
              </a:rPr>
              <a:t>factor, which is</a:t>
            </a:r>
            <a:endParaRPr lang="en-US" sz="2000" dirty="0">
              <a:solidFill>
                <a:schemeClr val="tx2"/>
              </a:solidFill>
              <a:latin typeface="Calibri" panose="020F0502020204030204" pitchFamily="34" charset="0"/>
            </a:endParaRPr>
          </a:p>
        </p:txBody>
      </p:sp>
      <p:pic>
        <p:nvPicPr>
          <p:cNvPr id="12" name="Picture 11"/>
          <p:cNvPicPr>
            <a:picLocks noChangeAspect="1"/>
          </p:cNvPicPr>
          <p:nvPr/>
        </p:nvPicPr>
        <p:blipFill>
          <a:blip r:embed="rId5"/>
          <a:stretch>
            <a:fillRect/>
          </a:stretch>
        </p:blipFill>
        <p:spPr>
          <a:xfrm>
            <a:off x="557547" y="3534235"/>
            <a:ext cx="3385803" cy="735574"/>
          </a:xfrm>
          <a:prstGeom prst="rect">
            <a:avLst/>
          </a:prstGeom>
        </p:spPr>
      </p:pic>
      <p:pic>
        <p:nvPicPr>
          <p:cNvPr id="14" name="Picture 13"/>
          <p:cNvPicPr>
            <a:picLocks noChangeAspect="1"/>
          </p:cNvPicPr>
          <p:nvPr/>
        </p:nvPicPr>
        <p:blipFill>
          <a:blip r:embed="rId6"/>
          <a:stretch>
            <a:fillRect/>
          </a:stretch>
        </p:blipFill>
        <p:spPr>
          <a:xfrm>
            <a:off x="636588" y="5592372"/>
            <a:ext cx="3066934" cy="636978"/>
          </a:xfrm>
          <a:prstGeom prst="rect">
            <a:avLst/>
          </a:prstGeom>
        </p:spPr>
      </p:pic>
    </p:spTree>
    <p:extLst>
      <p:ext uri="{BB962C8B-B14F-4D97-AF65-F5344CB8AC3E}">
        <p14:creationId xmlns:p14="http://schemas.microsoft.com/office/powerpoint/2010/main" val="1270791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Coupling parameter: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61</a:t>
            </a:fld>
            <a:endParaRPr lang="en-US" dirty="0"/>
          </a:p>
        </p:txBody>
      </p:sp>
      <p:sp>
        <p:nvSpPr>
          <p:cNvPr id="2" name="Rectangle 1"/>
          <p:cNvSpPr/>
          <p:nvPr/>
        </p:nvSpPr>
        <p:spPr>
          <a:xfrm>
            <a:off x="200024" y="775127"/>
            <a:ext cx="8334375" cy="369332"/>
          </a:xfrm>
          <a:prstGeom prst="rect">
            <a:avLst/>
          </a:prstGeom>
        </p:spPr>
        <p:txBody>
          <a:bodyPr wrap="square">
            <a:spAutoFit/>
          </a:bodyPr>
          <a:lstStyle/>
          <a:p>
            <a:r>
              <a:rPr lang="en-US" sz="1800" dirty="0">
                <a:solidFill>
                  <a:schemeClr val="tx2"/>
                </a:solidFill>
                <a:latin typeface="ArialMT"/>
              </a:rPr>
              <a:t>For each port a coupling parameter </a:t>
            </a:r>
            <a:r>
              <a:rPr lang="el-GR" sz="1800" i="1" dirty="0">
                <a:solidFill>
                  <a:schemeClr val="tx2"/>
                </a:solidFill>
                <a:latin typeface="Times New Roman" panose="02020603050405020304" pitchFamily="18" charset="0"/>
                <a:ea typeface="Cambria Math" panose="02040503050406030204" pitchFamily="18" charset="0"/>
                <a:cs typeface="Times New Roman" panose="02020603050405020304" pitchFamily="18" charset="0"/>
              </a:rPr>
              <a:t>β</a:t>
            </a:r>
            <a:r>
              <a:rPr lang="en-US" sz="1800" i="1" dirty="0">
                <a:solidFill>
                  <a:schemeClr val="tx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1800" dirty="0">
                <a:solidFill>
                  <a:schemeClr val="tx2"/>
                </a:solidFill>
                <a:latin typeface="ArialMT"/>
              </a:rPr>
              <a:t>can be defined as</a:t>
            </a:r>
            <a:endParaRPr lang="en-US" sz="1800" dirty="0">
              <a:solidFill>
                <a:schemeClr val="tx2"/>
              </a:solidFill>
            </a:endParaRPr>
          </a:p>
        </p:txBody>
      </p:sp>
      <p:pic>
        <p:nvPicPr>
          <p:cNvPr id="6" name="Picture 5"/>
          <p:cNvPicPr>
            <a:picLocks noChangeAspect="1"/>
          </p:cNvPicPr>
          <p:nvPr/>
        </p:nvPicPr>
        <p:blipFill>
          <a:blip r:embed="rId3"/>
          <a:stretch>
            <a:fillRect/>
          </a:stretch>
        </p:blipFill>
        <p:spPr>
          <a:xfrm>
            <a:off x="429419" y="1182807"/>
            <a:ext cx="876300" cy="533400"/>
          </a:xfrm>
          <a:prstGeom prst="rect">
            <a:avLst/>
          </a:prstGeom>
        </p:spPr>
      </p:pic>
      <p:sp>
        <p:nvSpPr>
          <p:cNvPr id="8" name="TextBox 7"/>
          <p:cNvSpPr txBox="1"/>
          <p:nvPr/>
        </p:nvSpPr>
        <p:spPr>
          <a:xfrm>
            <a:off x="1267619" y="1194039"/>
            <a:ext cx="1805302" cy="400110"/>
          </a:xfrm>
          <a:prstGeom prst="rect">
            <a:avLst/>
          </a:prstGeom>
          <a:noFill/>
        </p:spPr>
        <p:txBody>
          <a:bodyPr wrap="none" rtlCol="0">
            <a:spAutoFit/>
          </a:bodyPr>
          <a:lstStyle/>
          <a:p>
            <a:r>
              <a:rPr lang="en-US" sz="2000" dirty="0"/>
              <a:t>and, therefore, </a:t>
            </a:r>
          </a:p>
        </p:txBody>
      </p:sp>
      <p:pic>
        <p:nvPicPr>
          <p:cNvPr id="9" name="Picture 8"/>
          <p:cNvPicPr>
            <a:picLocks noChangeAspect="1"/>
          </p:cNvPicPr>
          <p:nvPr/>
        </p:nvPicPr>
        <p:blipFill>
          <a:blip r:embed="rId4"/>
          <a:stretch>
            <a:fillRect/>
          </a:stretch>
        </p:blipFill>
        <p:spPr>
          <a:xfrm>
            <a:off x="3011008" y="1144707"/>
            <a:ext cx="1114425" cy="609600"/>
          </a:xfrm>
          <a:prstGeom prst="rect">
            <a:avLst/>
          </a:prstGeom>
        </p:spPr>
      </p:pic>
      <p:sp>
        <p:nvSpPr>
          <p:cNvPr id="10" name="Rectangle 9"/>
          <p:cNvSpPr/>
          <p:nvPr/>
        </p:nvSpPr>
        <p:spPr>
          <a:xfrm>
            <a:off x="200024" y="1727439"/>
            <a:ext cx="8825738" cy="1015663"/>
          </a:xfrm>
          <a:prstGeom prst="rect">
            <a:avLst/>
          </a:prstGeom>
        </p:spPr>
        <p:txBody>
          <a:bodyPr wrap="square">
            <a:spAutoFit/>
          </a:bodyPr>
          <a:lstStyle/>
          <a:p>
            <a:r>
              <a:rPr lang="en-US" sz="2000" dirty="0">
                <a:solidFill>
                  <a:schemeClr val="tx2"/>
                </a:solidFill>
                <a:latin typeface="Calibri" panose="020F0502020204030204" pitchFamily="34" charset="0"/>
              </a:rPr>
              <a:t>It tells us how strongly the couplers interact with the cavity. Large implies that the power leaking out of the coupler is large compared to the power dissipated in the cavity walls:</a:t>
            </a:r>
          </a:p>
        </p:txBody>
      </p:sp>
      <p:sp>
        <p:nvSpPr>
          <p:cNvPr id="12" name="TextBox 11"/>
          <p:cNvSpPr txBox="1"/>
          <p:nvPr/>
        </p:nvSpPr>
        <p:spPr>
          <a:xfrm>
            <a:off x="228600" y="3590925"/>
            <a:ext cx="8797162" cy="1015663"/>
          </a:xfrm>
          <a:prstGeom prst="rect">
            <a:avLst/>
          </a:prstGeom>
          <a:noFill/>
        </p:spPr>
        <p:txBody>
          <a:bodyPr wrap="square" rtlCol="0">
            <a:spAutoFit/>
          </a:bodyPr>
          <a:lstStyle/>
          <a:p>
            <a:r>
              <a:rPr lang="en-US" sz="2000" dirty="0"/>
              <a:t>In order to maintain the cavity voltage, the RF source should compensate both wall loss and radiation to the line. Therefore, the RF source should deliver the power to the cavity which is  </a:t>
            </a:r>
          </a:p>
        </p:txBody>
      </p:sp>
      <p:pic>
        <p:nvPicPr>
          <p:cNvPr id="14" name="Picture 13"/>
          <p:cNvPicPr>
            <a:picLocks noChangeAspect="1"/>
          </p:cNvPicPr>
          <p:nvPr/>
        </p:nvPicPr>
        <p:blipFill>
          <a:blip r:embed="rId5"/>
          <a:stretch>
            <a:fillRect/>
          </a:stretch>
        </p:blipFill>
        <p:spPr>
          <a:xfrm>
            <a:off x="405606" y="2802117"/>
            <a:ext cx="2981325" cy="609600"/>
          </a:xfrm>
          <a:prstGeom prst="rect">
            <a:avLst/>
          </a:prstGeom>
        </p:spPr>
      </p:pic>
      <p:pic>
        <p:nvPicPr>
          <p:cNvPr id="11" name="Picture 10">
            <a:extLst>
              <a:ext uri="{FF2B5EF4-FFF2-40B4-BE49-F238E27FC236}">
                <a16:creationId xmlns:a16="http://schemas.microsoft.com/office/drawing/2014/main" id="{5D481608-EEC3-4B9C-8A52-3C20ED425C12}"/>
              </a:ext>
            </a:extLst>
          </p:cNvPr>
          <p:cNvPicPr>
            <a:picLocks noChangeAspect="1"/>
          </p:cNvPicPr>
          <p:nvPr/>
        </p:nvPicPr>
        <p:blipFill>
          <a:blip r:embed="rId6"/>
          <a:stretch>
            <a:fillRect/>
          </a:stretch>
        </p:blipFill>
        <p:spPr>
          <a:xfrm>
            <a:off x="429419" y="4785796"/>
            <a:ext cx="2771775" cy="409575"/>
          </a:xfrm>
          <a:prstGeom prst="rect">
            <a:avLst/>
          </a:prstGeom>
        </p:spPr>
      </p:pic>
    </p:spTree>
    <p:extLst>
      <p:ext uri="{BB962C8B-B14F-4D97-AF65-F5344CB8AC3E}">
        <p14:creationId xmlns:p14="http://schemas.microsoft.com/office/powerpoint/2010/main" val="2415522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Cavity excited by the beam*: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62</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09549" y="684518"/>
                <a:ext cx="8696325" cy="5639172"/>
              </a:xfrm>
              <a:prstGeom prst="rect">
                <a:avLst/>
              </a:prstGeom>
              <a:noFill/>
            </p:spPr>
            <p:txBody>
              <a:bodyPr wrap="square" rtlCol="0">
                <a:spAutoFit/>
              </a:bodyPr>
              <a:lstStyle/>
              <a:p>
                <a:pPr marL="342900" indent="-342900">
                  <a:buFont typeface="Arial" panose="020B0604020202020204" pitchFamily="34" charset="0"/>
                  <a:buChar char="•"/>
                </a:pPr>
                <a:r>
                  <a:rPr lang="en-US" sz="1800" dirty="0"/>
                  <a:t>If the cavity is excited by the beam with the </a:t>
                </a:r>
                <a:r>
                  <a:rPr lang="en-US" sz="1800" i="1" dirty="0"/>
                  <a:t>average</a:t>
                </a:r>
                <a:r>
                  <a:rPr lang="en-US" sz="1800" dirty="0"/>
                  <a:t> current  </a:t>
                </a:r>
                <a:r>
                  <a:rPr lang="en-US" sz="1800" i="1" dirty="0">
                    <a:solidFill>
                      <a:schemeClr val="tx2"/>
                    </a:solidFill>
                    <a:latin typeface="Times New Roman" panose="02020603050405020304" pitchFamily="18" charset="0"/>
                    <a:cs typeface="Times New Roman" panose="02020603050405020304" pitchFamily="18" charset="0"/>
                  </a:rPr>
                  <a:t>I</a:t>
                </a:r>
                <a:r>
                  <a:rPr lang="en-US" sz="1800" dirty="0"/>
                  <a:t> having the bunches separated by the length equal to integer number of RF periods, </a:t>
                </a:r>
                <a:r>
                  <a:rPr lang="en-US" sz="1800" dirty="0" err="1"/>
                  <a:t>i.e</a:t>
                </a:r>
                <a:r>
                  <a:rPr lang="en-US" sz="1800" dirty="0"/>
                  <a:t>, in resonance, the excited cavity voltage provides maximal deceleration. The beam power loss is equal to the cavity loss, i.e., radiation and wall loss:</a:t>
                </a:r>
              </a:p>
              <a:p>
                <a:pPr marL="400050"/>
                <a14:m>
                  <m:oMath xmlns:m="http://schemas.openxmlformats.org/officeDocument/2006/math">
                    <m:r>
                      <a:rPr lang="en-US" sz="1800" b="0" i="1" smtClean="0">
                        <a:solidFill>
                          <a:schemeClr val="accent6"/>
                        </a:solidFill>
                        <a:latin typeface="Cambria Math" panose="02040503050406030204" pitchFamily="18" charset="0"/>
                      </a:rPr>
                      <m:t>−</m:t>
                    </m:r>
                    <m:r>
                      <a:rPr lang="en-US" sz="1800" i="1">
                        <a:solidFill>
                          <a:schemeClr val="accent6"/>
                        </a:solidFill>
                        <a:latin typeface="Cambria Math" panose="02040503050406030204" pitchFamily="18" charset="0"/>
                      </a:rPr>
                      <m:t>𝑉𝐼</m:t>
                    </m:r>
                    <m:r>
                      <a:rPr lang="en-US" sz="1800" i="1">
                        <a:solidFill>
                          <a:schemeClr val="accent6"/>
                        </a:solidFill>
                        <a:latin typeface="Cambria Math" panose="02040503050406030204" pitchFamily="18" charset="0"/>
                      </a:rPr>
                      <m:t>=</m:t>
                    </m:r>
                    <m:f>
                      <m:fPr>
                        <m:ctrlPr>
                          <a:rPr lang="en-US" sz="1800" i="1">
                            <a:solidFill>
                              <a:schemeClr val="accent6"/>
                            </a:solidFill>
                            <a:latin typeface="Cambria Math" panose="02040503050406030204" pitchFamily="18" charset="0"/>
                          </a:rPr>
                        </m:ctrlPr>
                      </m:fPr>
                      <m:num>
                        <m:sSup>
                          <m:sSupPr>
                            <m:ctrlPr>
                              <a:rPr lang="en-US" sz="1800" i="1">
                                <a:solidFill>
                                  <a:schemeClr val="accent6"/>
                                </a:solidFill>
                                <a:latin typeface="Cambria Math" panose="02040503050406030204" pitchFamily="18" charset="0"/>
                              </a:rPr>
                            </m:ctrlPr>
                          </m:sSupPr>
                          <m:e>
                            <m:r>
                              <a:rPr lang="en-US" sz="1800" i="1">
                                <a:solidFill>
                                  <a:schemeClr val="accent6"/>
                                </a:solidFill>
                                <a:latin typeface="Cambria Math" panose="02040503050406030204" pitchFamily="18" charset="0"/>
                              </a:rPr>
                              <m:t>𝑉</m:t>
                            </m:r>
                          </m:e>
                          <m:sup>
                            <m:r>
                              <a:rPr lang="en-US" sz="1800" i="1">
                                <a:solidFill>
                                  <a:schemeClr val="accent6"/>
                                </a:solidFill>
                                <a:latin typeface="Cambria Math" panose="02040503050406030204" pitchFamily="18" charset="0"/>
                              </a:rPr>
                              <m:t>2</m:t>
                            </m:r>
                          </m:sup>
                        </m:sSup>
                      </m:num>
                      <m:den>
                        <m:d>
                          <m:dPr>
                            <m:ctrlPr>
                              <a:rPr lang="en-US" sz="1800" i="1">
                                <a:solidFill>
                                  <a:schemeClr val="accent6"/>
                                </a:solidFill>
                                <a:latin typeface="Cambria Math" panose="02040503050406030204" pitchFamily="18" charset="0"/>
                              </a:rPr>
                            </m:ctrlPr>
                          </m:dPr>
                          <m:e>
                            <m:f>
                              <m:fPr>
                                <m:ctrlPr>
                                  <a:rPr lang="en-US" sz="1800" i="1">
                                    <a:solidFill>
                                      <a:schemeClr val="accent6"/>
                                    </a:solidFill>
                                    <a:latin typeface="Cambria Math" panose="02040503050406030204" pitchFamily="18" charset="0"/>
                                  </a:rPr>
                                </m:ctrlPr>
                              </m:fPr>
                              <m:num>
                                <m:r>
                                  <a:rPr lang="en-US" sz="1800" i="1">
                                    <a:solidFill>
                                      <a:schemeClr val="accent6"/>
                                    </a:solidFill>
                                    <a:latin typeface="Cambria Math" panose="02040503050406030204" pitchFamily="18" charset="0"/>
                                  </a:rPr>
                                  <m:t>𝑅</m:t>
                                </m:r>
                              </m:num>
                              <m:den>
                                <m:r>
                                  <a:rPr lang="en-US" sz="1800" i="1">
                                    <a:solidFill>
                                      <a:schemeClr val="accent6"/>
                                    </a:solidFill>
                                    <a:latin typeface="Cambria Math" panose="02040503050406030204" pitchFamily="18" charset="0"/>
                                  </a:rPr>
                                  <m:t>𝑄</m:t>
                                </m:r>
                              </m:den>
                            </m:f>
                          </m:e>
                        </m:d>
                        <m:sSub>
                          <m:sSubPr>
                            <m:ctrlPr>
                              <a:rPr lang="en-US" sz="1800" i="1">
                                <a:solidFill>
                                  <a:schemeClr val="accent6"/>
                                </a:solidFill>
                                <a:latin typeface="Cambria Math" panose="02040503050406030204" pitchFamily="18" charset="0"/>
                              </a:rPr>
                            </m:ctrlPr>
                          </m:sSubPr>
                          <m:e>
                            <m:r>
                              <a:rPr lang="en-US" sz="1800" i="1">
                                <a:solidFill>
                                  <a:schemeClr val="accent6"/>
                                </a:solidFill>
                                <a:latin typeface="Cambria Math" panose="02040503050406030204" pitchFamily="18" charset="0"/>
                              </a:rPr>
                              <m:t>𝑄</m:t>
                            </m:r>
                          </m:e>
                          <m:sub>
                            <m:r>
                              <a:rPr lang="en-US" sz="1800" i="1">
                                <a:solidFill>
                                  <a:schemeClr val="accent6"/>
                                </a:solidFill>
                                <a:latin typeface="Cambria Math" panose="02040503050406030204" pitchFamily="18" charset="0"/>
                              </a:rPr>
                              <m:t>𝐿</m:t>
                            </m:r>
                          </m:sub>
                        </m:sSub>
                      </m:den>
                    </m:f>
                    <m:r>
                      <a:rPr lang="en-US" sz="1800" b="0" i="0" smtClean="0">
                        <a:solidFill>
                          <a:schemeClr val="accent6"/>
                        </a:solidFill>
                        <a:latin typeface="Cambria Math" panose="02040503050406030204" pitchFamily="18" charset="0"/>
                      </a:rPr>
                      <m:t>   </m:t>
                    </m:r>
                  </m:oMath>
                </a14:m>
                <a:r>
                  <a:rPr lang="en-US" sz="2000" dirty="0"/>
                  <a:t>           (1)                      </a:t>
                </a:r>
              </a:p>
              <a:p>
                <a:pPr marL="400050"/>
                <a:r>
                  <a:rPr lang="en-US" sz="2000" dirty="0"/>
                  <a:t>  or</a:t>
                </a:r>
              </a:p>
              <a:p>
                <a:pPr marL="342900" indent="-342900"/>
                <a14:m>
                  <m:oMathPara xmlns:m="http://schemas.openxmlformats.org/officeDocument/2006/math">
                    <m:oMathParaPr>
                      <m:jc m:val="left"/>
                    </m:oMathParaPr>
                    <m:oMath xmlns:m="http://schemas.openxmlformats.org/officeDocument/2006/math">
                      <m:r>
                        <a:rPr lang="en-US" sz="1800" b="0" i="1" smtClean="0">
                          <a:solidFill>
                            <a:schemeClr val="accent6"/>
                          </a:solidFill>
                          <a:latin typeface="Cambria Math" panose="02040503050406030204" pitchFamily="18" charset="0"/>
                        </a:rPr>
                        <m:t> </m:t>
                      </m:r>
                      <m:r>
                        <a:rPr lang="en-US" sz="1800" i="1" smtClean="0">
                          <a:solidFill>
                            <a:schemeClr val="accent6"/>
                          </a:solidFill>
                          <a:latin typeface="Cambria Math" panose="02040503050406030204" pitchFamily="18" charset="0"/>
                        </a:rPr>
                        <m:t>𝑉</m:t>
                      </m:r>
                      <m:r>
                        <a:rPr lang="en-US" sz="1800" i="1" smtClean="0">
                          <a:solidFill>
                            <a:schemeClr val="accent6"/>
                          </a:solidFill>
                          <a:latin typeface="Cambria Math" panose="02040503050406030204" pitchFamily="18" charset="0"/>
                        </a:rPr>
                        <m:t>=−</m:t>
                      </m:r>
                      <m:r>
                        <a:rPr lang="en-US" sz="1800" i="1">
                          <a:solidFill>
                            <a:schemeClr val="accent6"/>
                          </a:solidFill>
                          <a:latin typeface="Cambria Math" panose="02040503050406030204" pitchFamily="18" charset="0"/>
                        </a:rPr>
                        <m:t>𝐼</m:t>
                      </m:r>
                      <m:d>
                        <m:dPr>
                          <m:ctrlPr>
                            <a:rPr lang="en-US" sz="1800" i="1">
                              <a:solidFill>
                                <a:schemeClr val="accent6"/>
                              </a:solidFill>
                              <a:latin typeface="Cambria Math" panose="02040503050406030204" pitchFamily="18" charset="0"/>
                            </a:rPr>
                          </m:ctrlPr>
                        </m:dPr>
                        <m:e>
                          <m:f>
                            <m:fPr>
                              <m:ctrlPr>
                                <a:rPr lang="en-US" sz="1800" i="1">
                                  <a:solidFill>
                                    <a:schemeClr val="accent6"/>
                                  </a:solidFill>
                                  <a:latin typeface="Cambria Math" panose="02040503050406030204" pitchFamily="18" charset="0"/>
                                </a:rPr>
                              </m:ctrlPr>
                            </m:fPr>
                            <m:num>
                              <m:r>
                                <a:rPr lang="en-US" sz="1800" i="1">
                                  <a:solidFill>
                                    <a:schemeClr val="accent6"/>
                                  </a:solidFill>
                                  <a:latin typeface="Cambria Math" panose="02040503050406030204" pitchFamily="18" charset="0"/>
                                </a:rPr>
                                <m:t>𝑅</m:t>
                              </m:r>
                            </m:num>
                            <m:den>
                              <m:r>
                                <a:rPr lang="en-US" sz="1800" i="1">
                                  <a:solidFill>
                                    <a:schemeClr val="accent6"/>
                                  </a:solidFill>
                                  <a:latin typeface="Cambria Math" panose="02040503050406030204" pitchFamily="18" charset="0"/>
                                </a:rPr>
                                <m:t>𝑄</m:t>
                              </m:r>
                            </m:den>
                          </m:f>
                        </m:e>
                      </m:d>
                      <m:sSub>
                        <m:sSubPr>
                          <m:ctrlPr>
                            <a:rPr lang="en-US" sz="1800" i="1">
                              <a:solidFill>
                                <a:schemeClr val="accent6"/>
                              </a:solidFill>
                              <a:latin typeface="Cambria Math" panose="02040503050406030204" pitchFamily="18" charset="0"/>
                            </a:rPr>
                          </m:ctrlPr>
                        </m:sSubPr>
                        <m:e>
                          <m:r>
                            <a:rPr lang="en-US" sz="1800" i="1">
                              <a:solidFill>
                                <a:schemeClr val="accent6"/>
                              </a:solidFill>
                              <a:latin typeface="Cambria Math" panose="02040503050406030204" pitchFamily="18" charset="0"/>
                            </a:rPr>
                            <m:t>𝑄</m:t>
                          </m:r>
                        </m:e>
                        <m:sub>
                          <m:r>
                            <a:rPr lang="en-US" sz="1800" i="1">
                              <a:solidFill>
                                <a:schemeClr val="accent6"/>
                              </a:solidFill>
                              <a:latin typeface="Cambria Math" panose="02040503050406030204" pitchFamily="18" charset="0"/>
                            </a:rPr>
                            <m:t>𝐿</m:t>
                          </m:r>
                        </m:sub>
                      </m:sSub>
                    </m:oMath>
                  </m:oMathPara>
                </a14:m>
                <a:endParaRPr lang="en-US" sz="1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dirty="0"/>
                  <a:t>The cavity excited by the beam off the resonance, the </a:t>
                </a:r>
              </a:p>
              <a:p>
                <a:pPr marL="342900"/>
                <a:r>
                  <a:rPr lang="en-US" sz="1800" dirty="0"/>
                  <a:t>voltage is  </a:t>
                </a:r>
                <a14:m>
                  <m:oMath xmlns:m="http://schemas.openxmlformats.org/officeDocument/2006/math">
                    <m:r>
                      <a:rPr lang="en-US" sz="1800" i="1" smtClean="0">
                        <a:solidFill>
                          <a:schemeClr val="accent6"/>
                        </a:solidFill>
                        <a:latin typeface="Cambria Math" panose="02040503050406030204" pitchFamily="18" charset="0"/>
                      </a:rPr>
                      <m:t>𝑉</m:t>
                    </m:r>
                    <m:r>
                      <a:rPr lang="en-US" sz="1800" i="1" smtClean="0">
                        <a:solidFill>
                          <a:schemeClr val="accent6"/>
                        </a:solidFill>
                        <a:latin typeface="Cambria Math" panose="02040503050406030204" pitchFamily="18" charset="0"/>
                      </a:rPr>
                      <m:t>≈−</m:t>
                    </m:r>
                    <m:f>
                      <m:fPr>
                        <m:ctrlPr>
                          <a:rPr lang="en-US" sz="1800" i="1">
                            <a:solidFill>
                              <a:schemeClr val="accent6"/>
                            </a:solidFill>
                            <a:latin typeface="Cambria Math" panose="02040503050406030204" pitchFamily="18" charset="0"/>
                          </a:rPr>
                        </m:ctrlPr>
                      </m:fPr>
                      <m:num>
                        <m:r>
                          <a:rPr lang="en-US" sz="1800" i="1">
                            <a:solidFill>
                              <a:schemeClr val="accent6"/>
                            </a:solidFill>
                            <a:latin typeface="Cambria Math" panose="02040503050406030204" pitchFamily="18" charset="0"/>
                          </a:rPr>
                          <m:t>𝐼</m:t>
                        </m:r>
                        <m:d>
                          <m:dPr>
                            <m:ctrlPr>
                              <a:rPr lang="en-US" sz="1800" i="1">
                                <a:solidFill>
                                  <a:schemeClr val="accent6"/>
                                </a:solidFill>
                                <a:latin typeface="Cambria Math" panose="02040503050406030204" pitchFamily="18" charset="0"/>
                              </a:rPr>
                            </m:ctrlPr>
                          </m:dPr>
                          <m:e>
                            <m:f>
                              <m:fPr>
                                <m:ctrlPr>
                                  <a:rPr lang="en-US" sz="1800" i="1">
                                    <a:solidFill>
                                      <a:schemeClr val="accent6"/>
                                    </a:solidFill>
                                    <a:latin typeface="Cambria Math" panose="02040503050406030204" pitchFamily="18" charset="0"/>
                                  </a:rPr>
                                </m:ctrlPr>
                              </m:fPr>
                              <m:num>
                                <m:r>
                                  <a:rPr lang="en-US" sz="1800" i="1">
                                    <a:solidFill>
                                      <a:schemeClr val="accent6"/>
                                    </a:solidFill>
                                    <a:latin typeface="Cambria Math" panose="02040503050406030204" pitchFamily="18" charset="0"/>
                                  </a:rPr>
                                  <m:t>𝑅</m:t>
                                </m:r>
                              </m:num>
                              <m:den>
                                <m:r>
                                  <a:rPr lang="en-US" sz="1800" i="1">
                                    <a:solidFill>
                                      <a:schemeClr val="accent6"/>
                                    </a:solidFill>
                                    <a:latin typeface="Cambria Math" panose="02040503050406030204" pitchFamily="18" charset="0"/>
                                  </a:rPr>
                                  <m:t>𝑄</m:t>
                                </m:r>
                              </m:den>
                            </m:f>
                          </m:e>
                        </m:d>
                        <m:sSub>
                          <m:sSubPr>
                            <m:ctrlPr>
                              <a:rPr lang="en-US" sz="1800" i="1">
                                <a:solidFill>
                                  <a:schemeClr val="accent6"/>
                                </a:solidFill>
                                <a:latin typeface="Cambria Math" panose="02040503050406030204" pitchFamily="18" charset="0"/>
                              </a:rPr>
                            </m:ctrlPr>
                          </m:sSubPr>
                          <m:e>
                            <m:r>
                              <a:rPr lang="en-US" sz="1800" i="1">
                                <a:solidFill>
                                  <a:schemeClr val="accent6"/>
                                </a:solidFill>
                                <a:latin typeface="Cambria Math" panose="02040503050406030204" pitchFamily="18" charset="0"/>
                              </a:rPr>
                              <m:t>𝑄</m:t>
                            </m:r>
                          </m:e>
                          <m:sub>
                            <m:r>
                              <a:rPr lang="en-US" sz="1800" i="1">
                                <a:solidFill>
                                  <a:schemeClr val="accent6"/>
                                </a:solidFill>
                                <a:latin typeface="Cambria Math" panose="02040503050406030204" pitchFamily="18" charset="0"/>
                              </a:rPr>
                              <m:t>𝐿</m:t>
                            </m:r>
                          </m:sub>
                        </m:sSub>
                      </m:num>
                      <m:den>
                        <m:r>
                          <a:rPr lang="en-US" sz="1800" i="1">
                            <a:solidFill>
                              <a:schemeClr val="accent6"/>
                            </a:solidFill>
                            <a:latin typeface="Cambria Math" panose="02040503050406030204" pitchFamily="18" charset="0"/>
                          </a:rPr>
                          <m:t>1+</m:t>
                        </m:r>
                        <m:r>
                          <a:rPr lang="en-US" sz="1800" i="1">
                            <a:solidFill>
                              <a:schemeClr val="accent6"/>
                            </a:solidFill>
                            <a:latin typeface="Cambria Math" panose="02040503050406030204" pitchFamily="18" charset="0"/>
                          </a:rPr>
                          <m:t>𝑖</m:t>
                        </m:r>
                        <m:sSub>
                          <m:sSubPr>
                            <m:ctrlPr>
                              <a:rPr lang="en-US" sz="1800" i="1">
                                <a:solidFill>
                                  <a:schemeClr val="accent6"/>
                                </a:solidFill>
                                <a:latin typeface="Cambria Math" panose="02040503050406030204" pitchFamily="18" charset="0"/>
                              </a:rPr>
                            </m:ctrlPr>
                          </m:sSubPr>
                          <m:e>
                            <m:r>
                              <a:rPr lang="en-US" sz="1800" i="1">
                                <a:solidFill>
                                  <a:schemeClr val="accent6"/>
                                </a:solidFill>
                                <a:latin typeface="Cambria Math" panose="02040503050406030204" pitchFamily="18" charset="0"/>
                              </a:rPr>
                              <m:t>𝑄</m:t>
                            </m:r>
                          </m:e>
                          <m:sub>
                            <m:r>
                              <a:rPr lang="en-US" sz="1800" i="1">
                                <a:solidFill>
                                  <a:schemeClr val="accent6"/>
                                </a:solidFill>
                                <a:latin typeface="Cambria Math" panose="02040503050406030204" pitchFamily="18" charset="0"/>
                              </a:rPr>
                              <m:t>𝐿</m:t>
                            </m:r>
                          </m:sub>
                        </m:sSub>
                        <m:f>
                          <m:fPr>
                            <m:ctrlPr>
                              <a:rPr lang="en-US" sz="1800" i="1">
                                <a:solidFill>
                                  <a:schemeClr val="accent6"/>
                                </a:solidFill>
                                <a:latin typeface="Cambria Math" panose="02040503050406030204" pitchFamily="18" charset="0"/>
                              </a:rPr>
                            </m:ctrlPr>
                          </m:fPr>
                          <m:num>
                            <m:r>
                              <a:rPr lang="en-US" sz="1800" i="1">
                                <a:solidFill>
                                  <a:schemeClr val="accent6"/>
                                </a:solidFill>
                                <a:latin typeface="Cambria Math" panose="02040503050406030204" pitchFamily="18" charset="0"/>
                              </a:rPr>
                              <m:t>2∆</m:t>
                            </m:r>
                            <m:r>
                              <a:rPr lang="en-US" sz="1800" i="1">
                                <a:solidFill>
                                  <a:schemeClr val="accent6"/>
                                </a:solidFill>
                                <a:latin typeface="Cambria Math" panose="02040503050406030204" pitchFamily="18" charset="0"/>
                              </a:rPr>
                              <m:t>𝑓</m:t>
                            </m:r>
                          </m:num>
                          <m:den>
                            <m:r>
                              <a:rPr lang="en-US" sz="1800" i="1">
                                <a:solidFill>
                                  <a:schemeClr val="accent6"/>
                                </a:solidFill>
                                <a:latin typeface="Cambria Math" panose="02040503050406030204" pitchFamily="18" charset="0"/>
                              </a:rPr>
                              <m:t>𝑓</m:t>
                            </m:r>
                          </m:den>
                        </m:f>
                      </m:den>
                    </m:f>
                  </m:oMath>
                </a14:m>
                <a:endParaRPr lang="en-US" sz="1800" dirty="0"/>
              </a:p>
              <a:p>
                <a:r>
                  <a:rPr lang="en-US" sz="1800" dirty="0"/>
                  <a:t>where </a:t>
                </a:r>
                <a:r>
                  <a:rPr lang="el-GR" sz="1800" i="1" dirty="0">
                    <a:solidFill>
                      <a:schemeClr val="tx2"/>
                    </a:solidFill>
                    <a:latin typeface="Times New Roman" panose="02020603050405020304" pitchFamily="18" charset="0"/>
                    <a:ea typeface="Cambria Math" panose="02040503050406030204" pitchFamily="18" charset="0"/>
                    <a:cs typeface="Times New Roman" panose="02020603050405020304" pitchFamily="18" charset="0"/>
                  </a:rPr>
                  <a:t>Δ</a:t>
                </a:r>
                <a:r>
                  <a:rPr lang="en-US" sz="1800" i="1" dirty="0">
                    <a:solidFill>
                      <a:schemeClr val="tx2"/>
                    </a:solidFill>
                    <a:latin typeface="Times New Roman" panose="02020603050405020304" pitchFamily="18" charset="0"/>
                    <a:ea typeface="Cambria Math" panose="02040503050406030204" pitchFamily="18" charset="0"/>
                    <a:cs typeface="Times New Roman" panose="02020603050405020304" pitchFamily="18" charset="0"/>
                  </a:rPr>
                  <a:t>f</a:t>
                </a:r>
                <a:r>
                  <a:rPr lang="en-US" sz="1800" dirty="0">
                    <a:latin typeface="Cambria Math" panose="02040503050406030204" pitchFamily="18" charset="0"/>
                    <a:ea typeface="Cambria Math" panose="02040503050406030204" pitchFamily="18" charset="0"/>
                  </a:rPr>
                  <a:t> </a:t>
                </a:r>
                <a:r>
                  <a:rPr lang="en-US" sz="1800" dirty="0">
                    <a:latin typeface="+mj-lt"/>
                    <a:ea typeface="Cambria Math" panose="02040503050406030204" pitchFamily="18" charset="0"/>
                  </a:rPr>
                  <a:t>is the distance between the beam spectrum </a:t>
                </a:r>
              </a:p>
              <a:p>
                <a:r>
                  <a:rPr lang="en-US" sz="1800" dirty="0">
                    <a:latin typeface="+mj-lt"/>
                    <a:ea typeface="Cambria Math" panose="02040503050406030204" pitchFamily="18" charset="0"/>
                  </a:rPr>
                  <a:t>line and the cavity resonance frequency </a:t>
                </a:r>
                <a:r>
                  <a:rPr lang="en-US" sz="1800" i="1" dirty="0">
                    <a:solidFill>
                      <a:schemeClr val="tx2"/>
                    </a:solidFill>
                    <a:latin typeface="Times New Roman" panose="02020603050405020304" pitchFamily="18" charset="0"/>
                    <a:ea typeface="Cambria Math" panose="02040503050406030204" pitchFamily="18" charset="0"/>
                    <a:cs typeface="Times New Roman" panose="02020603050405020304" pitchFamily="18" charset="0"/>
                  </a:rPr>
                  <a:t>f.</a:t>
                </a:r>
                <a:r>
                  <a:rPr lang="en-US" sz="1800" dirty="0">
                    <a:latin typeface="Cambria Math" panose="02040503050406030204" pitchFamily="18" charset="0"/>
                    <a:ea typeface="Cambria Math" panose="02040503050406030204" pitchFamily="18" charset="0"/>
                  </a:rPr>
                  <a:t> </a:t>
                </a:r>
                <a:endParaRPr lang="en-US" sz="1800" dirty="0"/>
              </a:p>
              <a:p>
                <a:pPr marL="285750" indent="-285750">
                  <a:buFont typeface="Arial" panose="020B0604020202020204" pitchFamily="34" charset="0"/>
                  <a:buChar char="•"/>
                </a:pPr>
                <a:r>
                  <a:rPr lang="en-US" sz="1800" dirty="0"/>
                  <a:t>Cavity bandwidth: </a:t>
                </a:r>
              </a:p>
              <a:p>
                <a:r>
                  <a:rPr lang="en-US" sz="2000" i="1" dirty="0">
                    <a:solidFill>
                      <a:schemeClr val="accent6"/>
                    </a:solidFill>
                    <a:latin typeface="Times New Roman" panose="02020603050405020304" pitchFamily="18" charset="0"/>
                    <a:cs typeface="Times New Roman" panose="02020603050405020304" pitchFamily="18" charset="0"/>
                  </a:rPr>
                  <a:t>     </a:t>
                </a:r>
                <a:r>
                  <a:rPr lang="el-GR"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δ</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f =f/Q</a:t>
                </a:r>
                <a:r>
                  <a:rPr lang="en-US" sz="2000" i="1" baseline="-25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L</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 </a:t>
                </a:r>
              </a:p>
              <a:p>
                <a:r>
                  <a:rPr lang="en-US" sz="1800" dirty="0">
                    <a:solidFill>
                      <a:srgbClr val="FF0000"/>
                    </a:solidFill>
                    <a:latin typeface="Cambria Math" panose="02040503050406030204" pitchFamily="18" charset="0"/>
                    <a:ea typeface="Cambria Math" panose="02040503050406030204" pitchFamily="18" charset="0"/>
                  </a:rPr>
                  <a:t>For the acceleration voltage </a:t>
                </a:r>
                <a:r>
                  <a:rPr lang="en-US" sz="1800"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V</a:t>
                </a:r>
                <a:r>
                  <a:rPr lang="en-US" sz="1800" dirty="0">
                    <a:solidFill>
                      <a:srgbClr val="FF0000"/>
                    </a:solidFill>
                    <a:latin typeface="Cambria Math" panose="02040503050406030204" pitchFamily="18" charset="0"/>
                    <a:ea typeface="Cambria Math" panose="02040503050406030204" pitchFamily="18" charset="0"/>
                  </a:rPr>
                  <a:t> and  the beam current </a:t>
                </a:r>
                <a:r>
                  <a:rPr lang="en-US" sz="1800"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I </a:t>
                </a:r>
                <a:r>
                  <a:rPr lang="en-US" sz="1800" dirty="0">
                    <a:solidFill>
                      <a:srgbClr val="FF0000"/>
                    </a:solidFill>
                    <a:latin typeface="Cambria Math" panose="02040503050406030204" pitchFamily="18" charset="0"/>
                    <a:ea typeface="Cambria Math" panose="02040503050406030204" pitchFamily="18" charset="0"/>
                  </a:rPr>
                  <a:t>the cavity</a:t>
                </a:r>
              </a:p>
              <a:p>
                <a:r>
                  <a:rPr lang="en-US" sz="1800" dirty="0">
                    <a:solidFill>
                      <a:srgbClr val="FF0000"/>
                    </a:solidFill>
                    <a:latin typeface="Cambria Math" panose="02040503050406030204" pitchFamily="18" charset="0"/>
                    <a:ea typeface="Cambria Math" panose="02040503050406030204" pitchFamily="18" charset="0"/>
                  </a:rPr>
                  <a:t>should have (see (1)) </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Q</a:t>
                </a:r>
                <a:r>
                  <a:rPr lang="en-US" sz="2000" i="1" baseline="-25000"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L</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 = V/[I(R/Q)] </a:t>
                </a:r>
                <a:r>
                  <a:rPr lang="en-US" sz="20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and</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 </a:t>
                </a:r>
                <a:r>
                  <a:rPr lang="en-US" sz="1800" dirty="0">
                    <a:solidFill>
                      <a:srgbClr val="FF0000"/>
                    </a:solidFill>
                    <a:latin typeface="Cambria Math" panose="02040503050406030204" pitchFamily="18" charset="0"/>
                    <a:ea typeface="Cambria Math" panose="02040503050406030204" pitchFamily="18" charset="0"/>
                  </a:rPr>
                  <a:t>the bandwidth </a:t>
                </a:r>
                <a:r>
                  <a:rPr lang="el-GR"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δ</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f =</a:t>
                </a:r>
                <a:r>
                  <a:rPr lang="en-US" sz="2000" i="1" dirty="0" err="1">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f·I</a:t>
                </a:r>
                <a:r>
                  <a:rPr lang="en-US" sz="2000" i="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(R/Q)/V </a:t>
                </a:r>
              </a:p>
              <a:p>
                <a:r>
                  <a:rPr lang="en-US" sz="2000"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*Appendix 6  </a:t>
                </a:r>
                <a:endParaRPr lang="en-US" sz="2000" dirty="0">
                  <a:solidFill>
                    <a:srgbClr val="FF0000"/>
                  </a:solidFill>
                  <a:latin typeface="Cambria Math" panose="02040503050406030204" pitchFamily="18" charset="0"/>
                  <a:ea typeface="Cambria Math"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09549" y="684518"/>
                <a:ext cx="8696325" cy="5639172"/>
              </a:xfrm>
              <a:prstGeom prst="rect">
                <a:avLst/>
              </a:prstGeom>
              <a:blipFill>
                <a:blip r:embed="rId3"/>
                <a:stretch>
                  <a:fillRect l="-701" t="-649" b="-973"/>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5776065" y="1518210"/>
            <a:ext cx="3125200" cy="2228626"/>
          </a:xfrm>
          <a:prstGeom prst="rect">
            <a:avLst/>
          </a:prstGeom>
        </p:spPr>
      </p:pic>
      <p:cxnSp>
        <p:nvCxnSpPr>
          <p:cNvPr id="11" name="Straight Arrow Connector 10"/>
          <p:cNvCxnSpPr/>
          <p:nvPr/>
        </p:nvCxnSpPr>
        <p:spPr>
          <a:xfrm>
            <a:off x="6779104" y="3277677"/>
            <a:ext cx="276225"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78681" y="3746836"/>
            <a:ext cx="1519968" cy="1077218"/>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L</a:t>
            </a:r>
            <a:r>
              <a:rPr lang="en-US" sz="1600" i="1" dirty="0">
                <a:latin typeface="Times New Roman" panose="02020603050405020304" pitchFamily="18" charset="0"/>
                <a:cs typeface="Times New Roman" panose="02020603050405020304" pitchFamily="18" charset="0"/>
              </a:rPr>
              <a:t>=(R/Q)/2</a:t>
            </a:r>
            <a:r>
              <a:rPr lang="el-GR" sz="1600" i="1" dirty="0">
                <a:latin typeface="Cambria Math" panose="02040503050406030204" pitchFamily="18" charset="0"/>
                <a:ea typeface="Cambria Math" panose="02040503050406030204" pitchFamily="18" charset="0"/>
                <a:cs typeface="Times New Roman" panose="02020603050405020304" pitchFamily="18" charset="0"/>
              </a:rPr>
              <a:t>ω</a:t>
            </a:r>
            <a:r>
              <a:rPr lang="en-US" sz="1600" i="1" dirty="0">
                <a:latin typeface="Cambria Math" panose="02040503050406030204" pitchFamily="18" charset="0"/>
                <a:ea typeface="Cambria Math" panose="02040503050406030204" pitchFamily="18" charset="0"/>
                <a:cs typeface="Times New Roman" panose="02020603050405020304" pitchFamily="18" charset="0"/>
              </a:rPr>
              <a:t>;</a:t>
            </a:r>
          </a:p>
          <a:p>
            <a:r>
              <a:rPr lang="en-US" sz="1600" b="1" i="1" dirty="0">
                <a:latin typeface="Cambria Math" panose="02040503050406030204" pitchFamily="18" charset="0"/>
                <a:ea typeface="Cambria Math" panose="02040503050406030204" pitchFamily="18" charset="0"/>
                <a:cs typeface="Times New Roman" panose="02020603050405020304" pitchFamily="18" charset="0"/>
              </a:rPr>
              <a:t>C</a:t>
            </a:r>
            <a:r>
              <a:rPr lang="en-US" sz="1600" i="1" dirty="0">
                <a:latin typeface="Cambria Math" panose="02040503050406030204" pitchFamily="18" charset="0"/>
                <a:ea typeface="Cambria Math" panose="02040503050406030204" pitchFamily="18" charset="0"/>
                <a:cs typeface="Times New Roman" panose="02020603050405020304" pitchFamily="18" charset="0"/>
              </a:rPr>
              <a:t>=2/</a:t>
            </a:r>
            <a:r>
              <a:rPr lang="el-GR" sz="1600" i="1" dirty="0">
                <a:latin typeface="Cambria Math" panose="02040503050406030204" pitchFamily="18" charset="0"/>
                <a:ea typeface="Cambria Math" panose="02040503050406030204" pitchFamily="18" charset="0"/>
                <a:cs typeface="Times New Roman" panose="02020603050405020304" pitchFamily="18" charset="0"/>
              </a:rPr>
              <a:t>ω</a:t>
            </a:r>
            <a:r>
              <a:rPr lang="en-US" sz="1600" i="1" dirty="0">
                <a:latin typeface="Cambria Math" panose="02040503050406030204" pitchFamily="18" charset="0"/>
                <a:ea typeface="Cambria Math" panose="02040503050406030204" pitchFamily="18" charset="0"/>
                <a:cs typeface="Times New Roman" panose="02020603050405020304" pitchFamily="18" charset="0"/>
              </a:rPr>
              <a:t>(R/Q);</a:t>
            </a:r>
          </a:p>
          <a:p>
            <a:r>
              <a:rPr lang="en-US" sz="1600" b="1" i="1" dirty="0">
                <a:latin typeface="Cambria Math" panose="02040503050406030204" pitchFamily="18" charset="0"/>
                <a:ea typeface="Cambria Math" panose="02040503050406030204" pitchFamily="18" charset="0"/>
                <a:cs typeface="Times New Roman" panose="02020603050405020304" pitchFamily="18" charset="0"/>
              </a:rPr>
              <a:t>R</a:t>
            </a:r>
            <a:r>
              <a:rPr lang="en-US" sz="1600" i="1" dirty="0">
                <a:latin typeface="Cambria Math" panose="02040503050406030204" pitchFamily="18" charset="0"/>
                <a:ea typeface="Cambria Math" panose="02040503050406030204" pitchFamily="18" charset="0"/>
                <a:cs typeface="Times New Roman" panose="02020603050405020304" pitchFamily="18" charset="0"/>
              </a:rPr>
              <a:t>= (R/Q)Q</a:t>
            </a:r>
            <a:r>
              <a:rPr lang="en-US" sz="1600" i="1" baseline="-25000" dirty="0">
                <a:latin typeface="Cambria Math" panose="02040503050406030204" pitchFamily="18" charset="0"/>
                <a:ea typeface="Cambria Math" panose="02040503050406030204" pitchFamily="18" charset="0"/>
                <a:cs typeface="Times New Roman" panose="02020603050405020304" pitchFamily="18" charset="0"/>
              </a:rPr>
              <a:t>L</a:t>
            </a:r>
            <a:r>
              <a:rPr lang="en-US" sz="1600" i="1" dirty="0">
                <a:latin typeface="Cambria Math" panose="02040503050406030204" pitchFamily="18" charset="0"/>
                <a:ea typeface="Cambria Math" panose="02040503050406030204" pitchFamily="18" charset="0"/>
                <a:cs typeface="Times New Roman" panose="02020603050405020304" pitchFamily="18" charset="0"/>
              </a:rPr>
              <a:t>/2;</a:t>
            </a:r>
          </a:p>
          <a:p>
            <a:r>
              <a:rPr lang="el-GR" sz="1600" i="1" dirty="0">
                <a:latin typeface="Cambria Math" panose="02040503050406030204" pitchFamily="18" charset="0"/>
                <a:ea typeface="Cambria Math" panose="02040503050406030204" pitchFamily="18" charset="0"/>
                <a:cs typeface="Times New Roman" panose="02020603050405020304" pitchFamily="18" charset="0"/>
              </a:rPr>
              <a:t>ω</a:t>
            </a:r>
            <a:r>
              <a:rPr lang="en-US" sz="1600" i="1" dirty="0">
                <a:latin typeface="Cambria Math" panose="02040503050406030204" pitchFamily="18" charset="0"/>
                <a:ea typeface="Cambria Math" panose="02040503050406030204" pitchFamily="18" charset="0"/>
                <a:cs typeface="Times New Roman" panose="02020603050405020304" pitchFamily="18" charset="0"/>
              </a:rPr>
              <a:t> =2</a:t>
            </a:r>
            <a:r>
              <a:rPr lang="el-GR" sz="1600" i="1" dirty="0">
                <a:latin typeface="Cambria Math" panose="02040503050406030204" pitchFamily="18" charset="0"/>
                <a:ea typeface="Cambria Math" panose="02040503050406030204" pitchFamily="18" charset="0"/>
                <a:cs typeface="Times New Roman" panose="02020603050405020304" pitchFamily="18" charset="0"/>
              </a:rPr>
              <a:t>π</a:t>
            </a:r>
            <a:r>
              <a:rPr lang="en-US" sz="1600" i="1" dirty="0">
                <a:latin typeface="Cambria Math" panose="02040503050406030204" pitchFamily="18" charset="0"/>
                <a:ea typeface="Cambria Math" panose="02040503050406030204" pitchFamily="18" charset="0"/>
                <a:cs typeface="Times New Roman" panose="02020603050405020304" pitchFamily="18" charset="0"/>
              </a:rPr>
              <a:t>f</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9873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Cavity operating in pulse regime: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63</a:t>
            </a:fld>
            <a:endParaRPr lang="en-US" dirty="0"/>
          </a:p>
        </p:txBody>
      </p:sp>
      <p:pic>
        <p:nvPicPr>
          <p:cNvPr id="10" name="Picture 9"/>
          <p:cNvPicPr>
            <a:picLocks noChangeAspect="1"/>
          </p:cNvPicPr>
          <p:nvPr/>
        </p:nvPicPr>
        <p:blipFill>
          <a:blip r:embed="rId3"/>
          <a:stretch>
            <a:fillRect/>
          </a:stretch>
        </p:blipFill>
        <p:spPr>
          <a:xfrm>
            <a:off x="5873207" y="251752"/>
            <a:ext cx="2797551" cy="1475073"/>
          </a:xfrm>
          <a:prstGeom prst="rect">
            <a:avLst/>
          </a:prstGeom>
        </p:spPr>
      </p:pic>
      <p:sp>
        <p:nvSpPr>
          <p:cNvPr id="2" name="TextBox 1"/>
          <p:cNvSpPr txBox="1"/>
          <p:nvPr/>
        </p:nvSpPr>
        <p:spPr>
          <a:xfrm>
            <a:off x="7098339" y="24510"/>
            <a:ext cx="1918602" cy="369332"/>
          </a:xfrm>
          <a:prstGeom prst="rect">
            <a:avLst/>
          </a:prstGeom>
          <a:noFill/>
        </p:spPr>
        <p:txBody>
          <a:bodyPr wrap="none" rtlCol="0">
            <a:spAutoFit/>
          </a:bodyPr>
          <a:lstStyle/>
          <a:p>
            <a:r>
              <a:rPr lang="en-US" sz="1800" b="1" dirty="0">
                <a:solidFill>
                  <a:schemeClr val="accent6">
                    <a:lumMod val="50000"/>
                  </a:schemeClr>
                </a:solidFill>
              </a:rPr>
              <a:t>Coupling  element</a:t>
            </a:r>
          </a:p>
        </p:txBody>
      </p:sp>
      <p:cxnSp>
        <p:nvCxnSpPr>
          <p:cNvPr id="13" name="Straight Arrow Connector 12"/>
          <p:cNvCxnSpPr/>
          <p:nvPr/>
        </p:nvCxnSpPr>
        <p:spPr>
          <a:xfrm flipH="1">
            <a:off x="7271982" y="301568"/>
            <a:ext cx="611888" cy="639032"/>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03962" y="880158"/>
            <a:ext cx="8915400" cy="5663089"/>
          </a:xfrm>
          <a:prstGeom prst="rect">
            <a:avLst/>
          </a:prstGeom>
          <a:noFill/>
        </p:spPr>
        <p:txBody>
          <a:bodyPr wrap="square" rtlCol="0">
            <a:spAutoFit/>
          </a:bodyPr>
          <a:lstStyle/>
          <a:p>
            <a:r>
              <a:rPr lang="en-US" dirty="0">
                <a:latin typeface="+mj-lt"/>
              </a:rPr>
              <a:t>Energy conservation law:</a:t>
            </a:r>
          </a:p>
          <a:p>
            <a:r>
              <a:rPr lang="en-US" sz="2200" i="1" dirty="0" err="1">
                <a:latin typeface="Times New Roman" panose="02020603050405020304" pitchFamily="18" charset="0"/>
                <a:cs typeface="Times New Roman" panose="02020603050405020304" pitchFamily="18" charset="0"/>
              </a:rPr>
              <a:t>dW</a:t>
            </a: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dt</a:t>
            </a:r>
            <a:r>
              <a:rPr lang="en-US" sz="2200" i="1" dirty="0">
                <a:latin typeface="Times New Roman" panose="02020603050405020304" pitchFamily="18" charset="0"/>
                <a:cs typeface="Times New Roman" panose="02020603050405020304" pitchFamily="18" charset="0"/>
              </a:rPr>
              <a:t> = P</a:t>
            </a:r>
            <a:r>
              <a:rPr lang="en-US" sz="2200" i="1" baseline="-25000" dirty="0">
                <a:latin typeface="Times New Roman" panose="02020603050405020304" pitchFamily="18" charset="0"/>
                <a:cs typeface="Times New Roman" panose="02020603050405020304" pitchFamily="18" charset="0"/>
              </a:rPr>
              <a:t>0</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backward</a:t>
            </a:r>
            <a:r>
              <a:rPr lang="en-US" sz="2200" i="1" baseline="-250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diss</a:t>
            </a:r>
            <a:r>
              <a:rPr lang="en-US" sz="2200" i="1" dirty="0">
                <a:latin typeface="Times New Roman" panose="02020603050405020304" pitchFamily="18" charset="0"/>
                <a:cs typeface="Times New Roman" panose="02020603050405020304" pitchFamily="18" charset="0"/>
              </a:rPr>
              <a:t> - </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beam</a:t>
            </a:r>
            <a:r>
              <a:rPr lang="en-US" sz="2200" i="1" dirty="0">
                <a:latin typeface="Times New Roman" panose="02020603050405020304" pitchFamily="18" charset="0"/>
                <a:cs typeface="Times New Roman" panose="02020603050405020304" pitchFamily="18" charset="0"/>
              </a:rPr>
              <a:t>  </a:t>
            </a:r>
          </a:p>
          <a:p>
            <a:r>
              <a:rPr lang="en-US" sz="2200" i="1" dirty="0">
                <a:latin typeface="Times New Roman" panose="02020603050405020304" pitchFamily="18" charset="0"/>
                <a:cs typeface="Times New Roman" panose="02020603050405020304" pitchFamily="18" charset="0"/>
              </a:rPr>
              <a:t>P</a:t>
            </a:r>
            <a:r>
              <a:rPr lang="en-US" sz="2200" i="1" baseline="-25000" dirty="0">
                <a:latin typeface="Times New Roman" panose="02020603050405020304" pitchFamily="18" charset="0"/>
                <a:cs typeface="Times New Roman" panose="02020603050405020304" pitchFamily="18" charset="0"/>
              </a:rPr>
              <a:t>0</a:t>
            </a:r>
            <a:r>
              <a:rPr lang="en-US" sz="2200" i="1" dirty="0">
                <a:latin typeface="Times New Roman" panose="02020603050405020304" pitchFamily="18" charset="0"/>
                <a:cs typeface="Times New Roman" panose="02020603050405020304" pitchFamily="18" charset="0"/>
              </a:rPr>
              <a:t> = Y</a:t>
            </a:r>
            <a:r>
              <a:rPr lang="en-US" sz="2200" i="1" dirty="0">
                <a:latin typeface="Times New Roman" panose="02020603050405020304" pitchFamily="18" charset="0"/>
                <a:cs typeface="Times New Roman" panose="02020603050405020304" pitchFamily="18" charset="0"/>
                <a:sym typeface="Symbol" panose="05050102010706020507" pitchFamily="18" charset="2"/>
              </a:rPr>
              <a:t></a:t>
            </a:r>
            <a:r>
              <a:rPr lang="en-US" sz="2200" i="1" dirty="0">
                <a:latin typeface="Times New Roman" panose="02020603050405020304" pitchFamily="18" charset="0"/>
                <a:cs typeface="Times New Roman" panose="02020603050405020304" pitchFamily="18" charset="0"/>
              </a:rPr>
              <a:t>E</a:t>
            </a:r>
            <a:r>
              <a:rPr lang="en-US" sz="2200" i="1" baseline="-25000" dirty="0">
                <a:latin typeface="Times New Roman" panose="02020603050405020304" pitchFamily="18" charset="0"/>
                <a:cs typeface="Times New Roman" panose="02020603050405020304" pitchFamily="18" charset="0"/>
              </a:rPr>
              <a:t>0</a:t>
            </a:r>
            <a:r>
              <a:rPr lang="en-US" sz="2200" i="1" baseline="30000" dirty="0">
                <a:latin typeface="Times New Roman" panose="02020603050405020304" pitchFamily="18" charset="0"/>
                <a:cs typeface="Times New Roman" panose="02020603050405020304" pitchFamily="18" charset="0"/>
              </a:rPr>
              <a:t>2</a:t>
            </a:r>
            <a:r>
              <a:rPr lang="en-US" sz="2200" i="1" dirty="0">
                <a:latin typeface="Times New Roman" panose="02020603050405020304" pitchFamily="18" charset="0"/>
                <a:cs typeface="Times New Roman" panose="02020603050405020304" pitchFamily="18" charset="0"/>
              </a:rPr>
              <a:t> ; </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backward</a:t>
            </a:r>
            <a:r>
              <a:rPr lang="en-US" sz="2200" i="1" dirty="0">
                <a:latin typeface="Times New Roman" panose="02020603050405020304" pitchFamily="18" charset="0"/>
                <a:cs typeface="Times New Roman" panose="02020603050405020304" pitchFamily="18" charset="0"/>
              </a:rPr>
              <a:t> = Y</a:t>
            </a:r>
            <a:r>
              <a:rPr lang="en-US" sz="2200" i="1" dirty="0">
                <a:latin typeface="Times New Roman" panose="02020603050405020304" pitchFamily="18" charset="0"/>
                <a:cs typeface="Times New Roman" panose="02020603050405020304" pitchFamily="18" charset="0"/>
                <a:sym typeface="Symbol" panose="05050102010706020507" pitchFamily="18" charset="2"/>
              </a:rPr>
              <a:t></a:t>
            </a:r>
            <a:r>
              <a:rPr lang="en-US" sz="2200" i="1" dirty="0">
                <a:latin typeface="Times New Roman" panose="02020603050405020304" pitchFamily="18" charset="0"/>
                <a:cs typeface="Times New Roman" panose="02020603050405020304" pitchFamily="18" charset="0"/>
              </a:rPr>
              <a:t>(E</a:t>
            </a:r>
            <a:r>
              <a:rPr lang="en-US" sz="2200" i="1" baseline="-25000" dirty="0">
                <a:latin typeface="Times New Roman" panose="02020603050405020304" pitchFamily="18" charset="0"/>
                <a:cs typeface="Times New Roman" panose="02020603050405020304" pitchFamily="18" charset="0"/>
              </a:rPr>
              <a:t>0 </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E</a:t>
            </a:r>
            <a:r>
              <a:rPr lang="en-US" sz="2200" i="1" baseline="-25000" dirty="0" err="1">
                <a:latin typeface="Times New Roman" panose="02020603050405020304" pitchFamily="18" charset="0"/>
                <a:cs typeface="Times New Roman" panose="02020603050405020304" pitchFamily="18" charset="0"/>
              </a:rPr>
              <a:t>rad</a:t>
            </a:r>
            <a:r>
              <a:rPr lang="en-US" sz="2200" i="1" dirty="0">
                <a:latin typeface="Times New Roman" panose="02020603050405020304" pitchFamily="18" charset="0"/>
                <a:cs typeface="Times New Roman" panose="02020603050405020304" pitchFamily="18" charset="0"/>
              </a:rPr>
              <a:t>)</a:t>
            </a:r>
            <a:r>
              <a:rPr lang="en-US" sz="2200" i="1" baseline="30000" dirty="0">
                <a:latin typeface="Times New Roman" panose="02020603050405020304" pitchFamily="18" charset="0"/>
                <a:cs typeface="Times New Roman" panose="02020603050405020304" pitchFamily="18" charset="0"/>
              </a:rPr>
              <a:t>2</a:t>
            </a:r>
            <a:r>
              <a:rPr lang="en-US" sz="2200" i="1"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sym typeface="Symbol" panose="05050102010706020507" pitchFamily="18" charset="2"/>
              </a:rPr>
              <a:t></a:t>
            </a:r>
            <a:r>
              <a:rPr lang="en-US" sz="2200" i="1" dirty="0">
                <a:latin typeface="Times New Roman" panose="02020603050405020304" pitchFamily="18" charset="0"/>
                <a:cs typeface="Times New Roman" panose="02020603050405020304" pitchFamily="18" charset="0"/>
              </a:rPr>
              <a:t> = </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rad</a:t>
            </a: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diss</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rad</a:t>
            </a:r>
            <a:r>
              <a:rPr lang="en-US" sz="2200" i="1" dirty="0">
                <a:latin typeface="Times New Roman" panose="02020603050405020304" pitchFamily="18" charset="0"/>
                <a:cs typeface="Times New Roman" panose="02020603050405020304" pitchFamily="18" charset="0"/>
              </a:rPr>
              <a:t> = </a:t>
            </a:r>
            <a:r>
              <a:rPr lang="en-US" sz="2200" i="1" dirty="0" err="1">
                <a:latin typeface="Times New Roman" panose="02020603050405020304" pitchFamily="18" charset="0"/>
                <a:cs typeface="Times New Roman" panose="02020603050405020304" pitchFamily="18" charset="0"/>
              </a:rPr>
              <a:t>Y</a:t>
            </a:r>
            <a:r>
              <a:rPr lang="en-US" sz="2200" i="1" dirty="0" err="1">
                <a:latin typeface="Times New Roman" panose="02020603050405020304" pitchFamily="18" charset="0"/>
                <a:cs typeface="Times New Roman" panose="02020603050405020304" pitchFamily="18" charset="0"/>
                <a:sym typeface="Symbol" panose="05050102010706020507" pitchFamily="18" charset="2"/>
              </a:rPr>
              <a:t></a:t>
            </a:r>
            <a:r>
              <a:rPr lang="en-US" sz="2200" i="1" dirty="0" err="1">
                <a:latin typeface="Times New Roman" panose="02020603050405020304" pitchFamily="18" charset="0"/>
                <a:cs typeface="Times New Roman" panose="02020603050405020304" pitchFamily="18" charset="0"/>
              </a:rPr>
              <a:t>E</a:t>
            </a:r>
            <a:r>
              <a:rPr lang="en-US" sz="2200" i="1" baseline="-25000" dirty="0" err="1">
                <a:latin typeface="Times New Roman" panose="02020603050405020304" pitchFamily="18" charset="0"/>
                <a:cs typeface="Times New Roman" panose="02020603050405020304" pitchFamily="18" charset="0"/>
              </a:rPr>
              <a:t>rad</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a:t>
            </a:r>
            <a:r>
              <a:rPr lang="en-US" sz="2200" i="1" baseline="-25000" dirty="0" err="1">
                <a:latin typeface="Times New Roman" panose="02020603050405020304" pitchFamily="18" charset="0"/>
                <a:cs typeface="Times New Roman" panose="02020603050405020304" pitchFamily="18" charset="0"/>
              </a:rPr>
              <a:t>beam</a:t>
            </a:r>
            <a:r>
              <a:rPr lang="en-US" sz="2200" i="1" dirty="0">
                <a:latin typeface="Times New Roman" panose="02020603050405020304" pitchFamily="18" charset="0"/>
                <a:cs typeface="Times New Roman" panose="02020603050405020304" pitchFamily="18" charset="0"/>
              </a:rPr>
              <a:t> =V(t)I</a:t>
            </a:r>
          </a:p>
          <a:p>
            <a:r>
              <a:rPr lang="en-US" sz="2200" i="1" dirty="0">
                <a:latin typeface="Times New Roman" panose="02020603050405020304" pitchFamily="18" charset="0"/>
                <a:cs typeface="Times New Roman" panose="02020603050405020304" pitchFamily="18" charset="0"/>
              </a:rPr>
              <a:t>W=V</a:t>
            </a:r>
            <a:r>
              <a:rPr lang="en-US" sz="2200" i="1" baseline="30000" dirty="0">
                <a:latin typeface="Times New Roman" panose="02020603050405020304" pitchFamily="18" charset="0"/>
                <a:cs typeface="Times New Roman" panose="02020603050405020304" pitchFamily="18" charset="0"/>
              </a:rPr>
              <a:t>2</a:t>
            </a:r>
            <a:r>
              <a:rPr lang="en-US" sz="2200" i="1" dirty="0">
                <a:latin typeface="Times New Roman" panose="02020603050405020304" pitchFamily="18" charset="0"/>
                <a:cs typeface="Times New Roman" panose="02020603050405020304" pitchFamily="18" charset="0"/>
              </a:rPr>
              <a:t>/(R/Q)</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τ</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=2Q</a:t>
            </a:r>
            <a:r>
              <a:rPr lang="en-US" sz="2200" i="1" baseline="-25000" dirty="0">
                <a:latin typeface="Times New Roman" panose="02020603050405020304" pitchFamily="18" charset="0"/>
                <a:ea typeface="Cambria Math" panose="02040503050406030204" pitchFamily="18" charset="0"/>
                <a:cs typeface="Times New Roman" panose="02020603050405020304" pitchFamily="18" charset="0"/>
              </a:rPr>
              <a:t>L</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ω</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a:t>
            </a:r>
          </a:p>
          <a:p>
            <a:endParaRPr lang="en-US" sz="2200" i="1" dirty="0">
              <a:latin typeface="Times New Roman" panose="02020603050405020304" pitchFamily="18" charset="0"/>
              <a:cs typeface="Times New Roman" panose="02020603050405020304" pitchFamily="18" charset="0"/>
            </a:endParaRPr>
          </a:p>
          <a:p>
            <a:r>
              <a:rPr lang="en-US" sz="2200" dirty="0">
                <a:latin typeface="+mj-lt"/>
              </a:rPr>
              <a:t>If </a:t>
            </a:r>
            <a:r>
              <a:rPr lang="en-US" sz="2200" i="1" dirty="0">
                <a:latin typeface="Times New Roman" panose="02020603050405020304" pitchFamily="18" charset="0"/>
                <a:cs typeface="Times New Roman" panose="02020603050405020304" pitchFamily="18" charset="0"/>
                <a:sym typeface="Symbol" panose="05050102010706020507" pitchFamily="18" charset="2"/>
              </a:rPr>
              <a:t>&gt;&gt;1 </a:t>
            </a:r>
            <a:r>
              <a:rPr lang="en-US" sz="2200" dirty="0">
                <a:latin typeface="+mj-lt"/>
                <a:sym typeface="Symbol" panose="05050102010706020507" pitchFamily="18" charset="2"/>
              </a:rPr>
              <a:t>and </a:t>
            </a:r>
            <a:r>
              <a:rPr lang="en-US" sz="2200" i="1" dirty="0">
                <a:latin typeface="Times New Roman" panose="02020603050405020304" pitchFamily="18" charset="0"/>
                <a:cs typeface="Times New Roman" panose="02020603050405020304" pitchFamily="18" charset="0"/>
                <a:sym typeface="Symbol" panose="05050102010706020507" pitchFamily="18" charset="2"/>
              </a:rPr>
              <a:t>Q</a:t>
            </a:r>
            <a:r>
              <a:rPr lang="en-US" sz="2200" i="1" baseline="-25000" dirty="0">
                <a:latin typeface="Times New Roman" panose="02020603050405020304" pitchFamily="18" charset="0"/>
                <a:cs typeface="Times New Roman" panose="02020603050405020304" pitchFamily="18" charset="0"/>
                <a:sym typeface="Symbol" panose="05050102010706020507" pitchFamily="18" charset="2"/>
              </a:rPr>
              <a:t>L</a:t>
            </a:r>
            <a:r>
              <a:rPr lang="en-US" sz="2200" i="1" dirty="0">
                <a:latin typeface="Times New Roman" panose="02020603050405020304" pitchFamily="18" charset="0"/>
                <a:cs typeface="Times New Roman" panose="02020603050405020304" pitchFamily="18" charset="0"/>
                <a:sym typeface="Symbol" panose="05050102010706020507" pitchFamily="18" charset="2"/>
              </a:rPr>
              <a:t>=V/(R/Q)I</a:t>
            </a:r>
            <a:r>
              <a:rPr lang="en-US" sz="2200" dirty="0">
                <a:latin typeface="+mj-lt"/>
                <a:cs typeface="Times New Roman" panose="02020603050405020304" pitchFamily="18" charset="0"/>
                <a:sym typeface="Symbol" panose="05050102010706020507" pitchFamily="18" charset="2"/>
              </a:rPr>
              <a:t>:</a:t>
            </a:r>
          </a:p>
          <a:p>
            <a:pPr marL="342900" indent="-342900">
              <a:buFont typeface="Wingdings" panose="05000000000000000000" pitchFamily="2" charset="2"/>
              <a:buChar char="q"/>
            </a:pPr>
            <a:r>
              <a:rPr lang="en-US" sz="2200" dirty="0">
                <a:latin typeface="+mj-lt"/>
                <a:sym typeface="Symbol" panose="05050102010706020507" pitchFamily="18" charset="2"/>
              </a:rPr>
              <a:t>RF on:</a:t>
            </a:r>
          </a:p>
          <a:p>
            <a:pPr marL="342900" indent="-342900">
              <a:buFont typeface="Arial" panose="020B0604020202020204" pitchFamily="34" charset="0"/>
              <a:buChar char="•"/>
            </a:pPr>
            <a:r>
              <a:rPr lang="en-US" sz="2200" i="1" dirty="0" err="1">
                <a:latin typeface="Times New Roman" panose="02020603050405020304" pitchFamily="18" charset="0"/>
                <a:cs typeface="Times New Roman" panose="02020603050405020304" pitchFamily="18" charset="0"/>
                <a:sym typeface="Symbol" panose="05050102010706020507" pitchFamily="18" charset="2"/>
              </a:rPr>
              <a:t>dV</a:t>
            </a:r>
            <a:r>
              <a:rPr lang="en-US" sz="2200" i="1" dirty="0">
                <a:latin typeface="Times New Roman" panose="02020603050405020304" pitchFamily="18" charset="0"/>
                <a:cs typeface="Times New Roman" panose="02020603050405020304" pitchFamily="18" charset="0"/>
                <a:sym typeface="Symbol" panose="05050102010706020507" pitchFamily="18" charset="2"/>
              </a:rPr>
              <a:t>/</a:t>
            </a:r>
            <a:r>
              <a:rPr lang="en-US" sz="2200" i="1" dirty="0" err="1">
                <a:latin typeface="Times New Roman" panose="02020603050405020304" pitchFamily="18" charset="0"/>
                <a:cs typeface="Times New Roman" panose="02020603050405020304" pitchFamily="18" charset="0"/>
                <a:sym typeface="Symbol" panose="05050102010706020507" pitchFamily="18" charset="2"/>
              </a:rPr>
              <a:t>dt</a:t>
            </a:r>
            <a:r>
              <a:rPr lang="en-US" sz="2200" i="1" dirty="0">
                <a:latin typeface="Times New Roman" panose="02020603050405020304" pitchFamily="18" charset="0"/>
                <a:cs typeface="Times New Roman" panose="02020603050405020304" pitchFamily="18" charset="0"/>
                <a:sym typeface="Symbol" panose="05050102010706020507" pitchFamily="18" charset="2"/>
              </a:rPr>
              <a:t>=(2V-V(t))/</a:t>
            </a:r>
            <a:r>
              <a:rPr lang="el-GR"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τ</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 </a:t>
            </a:r>
            <a:r>
              <a:rPr lang="en-US" sz="2200" u="sng" dirty="0">
                <a:latin typeface="+mj-lt"/>
                <a:ea typeface="Cambria Math" panose="02040503050406030204" pitchFamily="18" charset="0"/>
                <a:sym typeface="Symbol" panose="05050102010706020507" pitchFamily="18" charset="2"/>
              </a:rPr>
              <a:t>filling</a:t>
            </a:r>
            <a:r>
              <a:rPr lang="en-US" sz="2200" dirty="0">
                <a:latin typeface="+mj-lt"/>
                <a:ea typeface="Cambria Math" panose="02040503050406030204" pitchFamily="18" charset="0"/>
                <a:sym typeface="Symbol" panose="05050102010706020507" pitchFamily="18" charset="2"/>
              </a:rPr>
              <a:t>, no beam, </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V(t)=2V(1-exp(-t/</a:t>
            </a:r>
            <a:r>
              <a:rPr lang="el-GR"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τ</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 </a:t>
            </a:r>
            <a:r>
              <a:rPr lang="en-US" sz="2200" i="1" u="sng" dirty="0" err="1">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t</a:t>
            </a:r>
            <a:r>
              <a:rPr lang="en-US" sz="2200" i="1" u="sng" baseline="-25000" dirty="0" err="1">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f</a:t>
            </a:r>
            <a:r>
              <a:rPr lang="en-US" sz="2200" i="1" u="sng"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a:t>
            </a:r>
            <a:r>
              <a:rPr lang="el-GR" sz="2200" i="1" u="sng"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 τ</a:t>
            </a:r>
            <a:r>
              <a:rPr lang="en-US" sz="2200" i="1" u="sng"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ln2</a:t>
            </a:r>
          </a:p>
          <a:p>
            <a:pPr marL="342900" indent="-342900">
              <a:buFont typeface="Arial" panose="020B0604020202020204" pitchFamily="34" charset="0"/>
              <a:buChar char="•"/>
            </a:pPr>
            <a:r>
              <a:rPr lang="en-US" sz="2200" i="1" dirty="0" err="1">
                <a:latin typeface="Times New Roman" panose="02020603050405020304" pitchFamily="18" charset="0"/>
                <a:cs typeface="Times New Roman" panose="02020603050405020304" pitchFamily="18" charset="0"/>
                <a:sym typeface="Symbol" panose="05050102010706020507" pitchFamily="18" charset="2"/>
              </a:rPr>
              <a:t>dV</a:t>
            </a:r>
            <a:r>
              <a:rPr lang="en-US" sz="2200" i="1" dirty="0">
                <a:latin typeface="Times New Roman" panose="02020603050405020304" pitchFamily="18" charset="0"/>
                <a:cs typeface="Times New Roman" panose="02020603050405020304" pitchFamily="18" charset="0"/>
                <a:sym typeface="Symbol" panose="05050102010706020507" pitchFamily="18" charset="2"/>
              </a:rPr>
              <a:t>/</a:t>
            </a:r>
            <a:r>
              <a:rPr lang="en-US" sz="2200" i="1" dirty="0" err="1">
                <a:latin typeface="Times New Roman" panose="02020603050405020304" pitchFamily="18" charset="0"/>
                <a:cs typeface="Times New Roman" panose="02020603050405020304" pitchFamily="18" charset="0"/>
                <a:sym typeface="Symbol" panose="05050102010706020507" pitchFamily="18" charset="2"/>
              </a:rPr>
              <a:t>dt</a:t>
            </a:r>
            <a:r>
              <a:rPr lang="en-US" sz="2200" i="1" dirty="0">
                <a:latin typeface="Times New Roman" panose="02020603050405020304" pitchFamily="18" charset="0"/>
                <a:cs typeface="Times New Roman" panose="02020603050405020304" pitchFamily="18" charset="0"/>
                <a:sym typeface="Symbol" panose="05050102010706020507" pitchFamily="18" charset="2"/>
              </a:rPr>
              <a:t>=(V-V(t))/</a:t>
            </a:r>
            <a:r>
              <a:rPr lang="el-GR"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τ</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 </a:t>
            </a:r>
            <a:r>
              <a:rPr lang="en-US" sz="2200" u="sng" dirty="0">
                <a:latin typeface="+mj-lt"/>
                <a:ea typeface="Cambria Math" panose="02040503050406030204" pitchFamily="18" charset="0"/>
                <a:sym typeface="Symbol" panose="05050102010706020507" pitchFamily="18" charset="2"/>
              </a:rPr>
              <a:t>acceleration</a:t>
            </a:r>
            <a:r>
              <a:rPr lang="en-US" sz="2200" dirty="0">
                <a:latin typeface="+mj-lt"/>
                <a:ea typeface="Cambria Math" panose="02040503050406030204" pitchFamily="18" charset="0"/>
                <a:sym typeface="Symbol" panose="05050102010706020507" pitchFamily="18" charset="2"/>
              </a:rPr>
              <a:t>, the beam is on, </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V(t)=V</a:t>
            </a:r>
            <a:r>
              <a:rPr lang="en-US" sz="2200" dirty="0">
                <a:latin typeface="+mj-lt"/>
                <a:ea typeface="Cambria Math" panose="02040503050406030204" pitchFamily="18" charset="0"/>
                <a:sym typeface="Symbol" panose="05050102010706020507" pitchFamily="18" charset="2"/>
              </a:rPr>
              <a:t>;</a:t>
            </a:r>
          </a:p>
          <a:p>
            <a:endParaRPr lang="en-US" sz="2200" dirty="0">
              <a:latin typeface="+mj-lt"/>
              <a:ea typeface="Cambria Math" panose="02040503050406030204" pitchFamily="18" charset="0"/>
              <a:sym typeface="Symbol" panose="05050102010706020507" pitchFamily="18" charset="2"/>
            </a:endParaRPr>
          </a:p>
          <a:p>
            <a:pPr marL="342900" indent="-342900">
              <a:buFont typeface="Wingdings" panose="05000000000000000000" pitchFamily="2" charset="2"/>
              <a:buChar char="q"/>
            </a:pPr>
            <a:r>
              <a:rPr lang="en-US" sz="2200" dirty="0">
                <a:latin typeface="+mj-lt"/>
                <a:ea typeface="Cambria Math" panose="02040503050406030204" pitchFamily="18" charset="0"/>
                <a:sym typeface="Symbol" panose="05050102010706020507" pitchFamily="18" charset="2"/>
              </a:rPr>
              <a:t>RF is off:</a:t>
            </a:r>
          </a:p>
          <a:p>
            <a:r>
              <a:rPr lang="en-US" sz="2200" i="1" dirty="0" err="1">
                <a:latin typeface="Times New Roman" panose="02020603050405020304" pitchFamily="18" charset="0"/>
                <a:cs typeface="Times New Roman" panose="02020603050405020304" pitchFamily="18" charset="0"/>
                <a:sym typeface="Symbol" panose="05050102010706020507" pitchFamily="18" charset="2"/>
              </a:rPr>
              <a:t>dV</a:t>
            </a:r>
            <a:r>
              <a:rPr lang="en-US" sz="2200" i="1" dirty="0">
                <a:latin typeface="Times New Roman" panose="02020603050405020304" pitchFamily="18" charset="0"/>
                <a:cs typeface="Times New Roman" panose="02020603050405020304" pitchFamily="18" charset="0"/>
                <a:sym typeface="Symbol" panose="05050102010706020507" pitchFamily="18" charset="2"/>
              </a:rPr>
              <a:t>/</a:t>
            </a:r>
            <a:r>
              <a:rPr lang="en-US" sz="2200" i="1" dirty="0" err="1">
                <a:latin typeface="Times New Roman" panose="02020603050405020304" pitchFamily="18" charset="0"/>
                <a:cs typeface="Times New Roman" panose="02020603050405020304" pitchFamily="18" charset="0"/>
                <a:sym typeface="Symbol" panose="05050102010706020507" pitchFamily="18" charset="2"/>
              </a:rPr>
              <a:t>dt</a:t>
            </a:r>
            <a:r>
              <a:rPr lang="en-US" sz="2200" i="1" dirty="0">
                <a:latin typeface="Times New Roman" panose="02020603050405020304" pitchFamily="18" charset="0"/>
                <a:cs typeface="Times New Roman" panose="02020603050405020304" pitchFamily="18" charset="0"/>
                <a:sym typeface="Symbol" panose="05050102010706020507" pitchFamily="18" charset="2"/>
              </a:rPr>
              <a:t>=-V(t)/</a:t>
            </a:r>
            <a:r>
              <a:rPr lang="el-GR"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τ</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 </a:t>
            </a:r>
            <a:r>
              <a:rPr lang="en-US" sz="2200" dirty="0">
                <a:latin typeface="+mj-lt"/>
                <a:ea typeface="Cambria Math" panose="02040503050406030204" pitchFamily="18" charset="0"/>
                <a:sym typeface="Symbol" panose="05050102010706020507" pitchFamily="18" charset="2"/>
              </a:rPr>
              <a:t>the cavity discharge, </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V(t)=</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Vexp</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(-t/</a:t>
            </a:r>
            <a:r>
              <a:rPr lang="el-GR"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τ</a:t>
            </a:r>
            <a:r>
              <a:rPr lang="en-US" sz="2200" i="1" dirty="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a:t>).</a:t>
            </a:r>
            <a:endParaRPr lang="en-US" sz="2200" i="1"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endParaRPr lang="en-US" dirty="0"/>
          </a:p>
        </p:txBody>
      </p:sp>
      <p:pic>
        <p:nvPicPr>
          <p:cNvPr id="16" name="Picture 15"/>
          <p:cNvPicPr>
            <a:picLocks noChangeAspect="1"/>
          </p:cNvPicPr>
          <p:nvPr/>
        </p:nvPicPr>
        <p:blipFill>
          <a:blip r:embed="rId4"/>
          <a:stretch>
            <a:fillRect/>
          </a:stretch>
        </p:blipFill>
        <p:spPr>
          <a:xfrm>
            <a:off x="6031499" y="4192884"/>
            <a:ext cx="3163102" cy="2108735"/>
          </a:xfrm>
          <a:prstGeom prst="rect">
            <a:avLst/>
          </a:prstGeom>
        </p:spPr>
      </p:pic>
    </p:spTree>
    <p:extLst>
      <p:ext uri="{BB962C8B-B14F-4D97-AF65-F5344CB8AC3E}">
        <p14:creationId xmlns:p14="http://schemas.microsoft.com/office/powerpoint/2010/main" val="2199946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64</a:t>
            </a:fld>
            <a:endParaRPr lang="en-US" dirty="0"/>
          </a:p>
        </p:txBody>
      </p:sp>
      <p:sp>
        <p:nvSpPr>
          <p:cNvPr id="6" name="TextBox 5"/>
          <p:cNvSpPr txBox="1"/>
          <p:nvPr/>
        </p:nvSpPr>
        <p:spPr>
          <a:xfrm>
            <a:off x="237618" y="25006"/>
            <a:ext cx="8529278" cy="523220"/>
          </a:xfrm>
          <a:prstGeom prst="rect">
            <a:avLst/>
          </a:prstGeom>
          <a:noFill/>
        </p:spPr>
        <p:txBody>
          <a:bodyPr wrap="square" rtlCol="0">
            <a:spAutoFit/>
          </a:bodyPr>
          <a:lstStyle/>
          <a:p>
            <a:r>
              <a:rPr lang="en-US" sz="2800" b="1" dirty="0">
                <a:solidFill>
                  <a:srgbClr val="0033CC"/>
                </a:solidFill>
              </a:rPr>
              <a:t>High-Order Modes in cavities:</a:t>
            </a:r>
            <a:endParaRPr lang="en-US" sz="2800" dirty="0"/>
          </a:p>
        </p:txBody>
      </p:sp>
      <p:sp>
        <p:nvSpPr>
          <p:cNvPr id="11" name="TextBox 9"/>
          <p:cNvSpPr txBox="1"/>
          <p:nvPr/>
        </p:nvSpPr>
        <p:spPr>
          <a:xfrm>
            <a:off x="237618" y="766430"/>
            <a:ext cx="8915400" cy="46905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
                <a:srgbClr val="0033CC"/>
              </a:buClr>
              <a:buSzTx/>
              <a:buFont typeface="Wingdings" panose="05000000000000000000" pitchFamily="2" charset="2"/>
              <a:buChar char="q"/>
              <a:tabLst/>
              <a:defRPr/>
            </a:pPr>
            <a:r>
              <a:rPr kumimoji="0" lang="en-US" sz="2200" b="0" i="0" u="none" strike="noStrike" kern="1200" cap="none" spc="0" normalizeH="0" baseline="0" noProof="0" dirty="0">
                <a:ln>
                  <a:noFill/>
                </a:ln>
                <a:solidFill>
                  <a:schemeClr val="tx1">
                    <a:lumMod val="60000"/>
                    <a:lumOff val="40000"/>
                  </a:schemeClr>
                </a:solidFill>
                <a:effectLst/>
                <a:uLnTx/>
                <a:uFillTx/>
              </a:rPr>
              <a:t>Possible issues: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Trapped modes;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Resonance excitation of HOMs;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Collective effects: </a:t>
            </a:r>
          </a:p>
          <a:p>
            <a:pPr marL="690563" marR="0" lvl="0" indent="-690563" algn="l" defTabSz="914400" rtl="0" eaLnBrk="1" fontAlgn="auto" latinLnBrk="0" hangingPunct="1">
              <a:lnSpc>
                <a:spcPct val="90000"/>
              </a:lnSpc>
              <a:spcBef>
                <a:spcPts val="0"/>
              </a:spcBef>
              <a:spcAft>
                <a:spcPts val="0"/>
              </a:spcAft>
              <a:buClr>
                <a:srgbClr val="0033CC"/>
              </a:buClr>
              <a:buSzTx/>
              <a:buFont typeface="Courier New" panose="02070309020205020404" pitchFamily="49" charset="0"/>
              <a:buChar char="o"/>
              <a:tabLst/>
              <a:defRPr/>
            </a:pPr>
            <a:r>
              <a:rPr kumimoji="0" lang="en-US" sz="2200" b="0" i="0" u="none" strike="noStrike" kern="1200" cap="none" spc="0" normalizeH="0" noProof="0" dirty="0">
                <a:ln>
                  <a:noFill/>
                </a:ln>
                <a:solidFill>
                  <a:schemeClr val="tx1">
                    <a:lumMod val="60000"/>
                    <a:lumOff val="40000"/>
                  </a:schemeClr>
                </a:solidFill>
                <a:effectLst/>
                <a:uLnTx/>
                <a:uFillTx/>
              </a:rPr>
              <a:t>Transverse (BBU) and longitudinal (klystron-type instability) in linear accelerators</a:t>
            </a:r>
            <a:r>
              <a:rPr kumimoji="0" lang="en-US" sz="2200" b="0" i="0" u="none" strike="noStrike" kern="1200" cap="none" spc="0" normalizeH="0" baseline="0" noProof="0" dirty="0">
                <a:ln>
                  <a:noFill/>
                </a:ln>
                <a:solidFill>
                  <a:schemeClr val="tx1">
                    <a:lumMod val="60000"/>
                    <a:lumOff val="40000"/>
                  </a:schemeClr>
                </a:solidFill>
                <a:effectLst/>
                <a:uLnTx/>
                <a:uFillTx/>
              </a:rPr>
              <a:t>;</a:t>
            </a:r>
          </a:p>
          <a:p>
            <a:pPr marR="0" lvl="0" algn="l" defTabSz="914400" rtl="0" eaLnBrk="1" fontAlgn="auto" latinLnBrk="0" hangingPunct="1">
              <a:lnSpc>
                <a:spcPct val="90000"/>
              </a:lnSpc>
              <a:spcBef>
                <a:spcPts val="0"/>
              </a:spcBef>
              <a:spcAft>
                <a:spcPts val="0"/>
              </a:spcAft>
              <a:buClr>
                <a:srgbClr val="0033CC"/>
              </a:buClr>
              <a:buSzTx/>
              <a:tabLst/>
              <a:defRPr/>
            </a:pPr>
            <a:endParaRPr lang="en-US" sz="2200" dirty="0">
              <a:solidFill>
                <a:schemeClr val="tx1">
                  <a:lumMod val="60000"/>
                  <a:lumOff val="40000"/>
                </a:schemeClr>
              </a:solidFill>
            </a:endParaRPr>
          </a:p>
          <a:p>
            <a:pPr marR="0" lvl="0" algn="l" defTabSz="914400" rtl="0" eaLnBrk="1" fontAlgn="auto" latinLnBrk="0" hangingPunct="1">
              <a:lnSpc>
                <a:spcPct val="90000"/>
              </a:lnSpc>
              <a:spcBef>
                <a:spcPts val="0"/>
              </a:spcBef>
              <a:spcAft>
                <a:spcPts val="0"/>
              </a:spcAft>
              <a:buClr>
                <a:srgbClr val="0033CC"/>
              </a:buClr>
              <a:buSzTx/>
              <a:tabLst/>
              <a:defRPr/>
            </a:pPr>
            <a:endParaRPr lang="en-US" sz="2200" dirty="0">
              <a:solidFill>
                <a:schemeClr val="tx1">
                  <a:lumMod val="60000"/>
                  <a:lumOff val="40000"/>
                </a:schemeClr>
              </a:solidFill>
            </a:endParaRP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Additional losses;</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kumimoji="0" lang="en-US" sz="2200" b="0" i="0" u="none" strike="noStrike" kern="1200" cap="none" spc="0" normalizeH="0" baseline="0" noProof="0" dirty="0">
                <a:ln>
                  <a:noFill/>
                </a:ln>
                <a:solidFill>
                  <a:schemeClr val="tx1">
                    <a:lumMod val="60000"/>
                    <a:lumOff val="40000"/>
                  </a:schemeClr>
                </a:solidFill>
                <a:effectLst/>
                <a:uLnTx/>
                <a:uFillTx/>
              </a:rPr>
              <a:t>Emittance dilution (longitudinal and transverse)</a:t>
            </a: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r>
              <a:rPr lang="en-US" sz="2200" dirty="0">
                <a:solidFill>
                  <a:schemeClr val="tx1">
                    <a:lumMod val="60000"/>
                    <a:lumOff val="40000"/>
                  </a:schemeClr>
                </a:solidFill>
              </a:rPr>
              <a:t>Beam current limitation.</a:t>
            </a:r>
            <a:endParaRPr kumimoji="0" lang="en-US" sz="2200" b="0" i="0" u="none" strike="noStrike" kern="1200" cap="none" spc="0" normalizeH="0" baseline="0" noProof="0" dirty="0">
              <a:ln>
                <a:noFill/>
              </a:ln>
              <a:solidFill>
                <a:schemeClr val="tx1">
                  <a:lumMod val="60000"/>
                  <a:lumOff val="40000"/>
                </a:schemeClr>
              </a:solidFill>
              <a:effectLst/>
              <a:uLnTx/>
              <a:uFillTx/>
            </a:endParaRPr>
          </a:p>
          <a:p>
            <a:pPr marL="457200" marR="0" lvl="0" indent="-457200" algn="l" defTabSz="914400" rtl="0" eaLnBrk="1" fontAlgn="auto" latinLnBrk="0" hangingPunct="1">
              <a:lnSpc>
                <a:spcPct val="90000"/>
              </a:lnSpc>
              <a:spcBef>
                <a:spcPts val="0"/>
              </a:spcBef>
              <a:spcAft>
                <a:spcPts val="0"/>
              </a:spcAft>
              <a:buClr>
                <a:srgbClr val="0033CC"/>
              </a:buClr>
              <a:buSzTx/>
              <a:buFont typeface="Arial" pitchFamily="34" charset="0"/>
              <a:buChar char="•"/>
              <a:tabLst/>
              <a:defRPr/>
            </a:pPr>
            <a:endParaRPr kumimoji="0" lang="en-US" sz="2200" b="0" i="0" u="none" strike="noStrike" kern="1200" cap="none" spc="0" normalizeH="0" baseline="0" noProof="0" dirty="0">
              <a:ln>
                <a:noFill/>
              </a:ln>
              <a:solidFill>
                <a:schemeClr val="tx1">
                  <a:lumMod val="60000"/>
                  <a:lumOff val="40000"/>
                </a:schemeClr>
              </a:solidFill>
              <a:effectLst/>
              <a:uLnTx/>
              <a:uFillTx/>
            </a:endParaRPr>
          </a:p>
          <a:p>
            <a:pPr marR="0" lvl="0" algn="l" defTabSz="914400" rtl="0" eaLnBrk="1" fontAlgn="auto" latinLnBrk="0" hangingPunct="1">
              <a:lnSpc>
                <a:spcPct val="90000"/>
              </a:lnSpc>
              <a:spcBef>
                <a:spcPts val="0"/>
              </a:spcBef>
              <a:spcAft>
                <a:spcPts val="0"/>
              </a:spcAft>
              <a:buClr>
                <a:srgbClr val="0033CC"/>
              </a:buClr>
              <a:buSzTx/>
              <a:tabLst/>
              <a:defRPr/>
            </a:pPr>
            <a:r>
              <a:rPr kumimoji="0" lang="en-US" sz="2400" b="0" i="0" u="none" strike="noStrike" kern="1200" cap="none" spc="0" normalizeH="0" baseline="0" noProof="0" dirty="0">
                <a:ln>
                  <a:noFill/>
                </a:ln>
                <a:solidFill>
                  <a:srgbClr val="0070C0"/>
                </a:solidFill>
                <a:effectLst/>
                <a:uLnTx/>
                <a:uFillTx/>
                <a:latin typeface="Comic Sans MS" panose="030F0702030302020204" pitchFamily="66" charset="0"/>
              </a:rPr>
              <a:t>           </a:t>
            </a:r>
          </a:p>
          <a:p>
            <a:pPr marR="0" lvl="0" algn="l" defTabSz="914400" rtl="0" eaLnBrk="1" fontAlgn="auto" latinLnBrk="0" hangingPunct="1">
              <a:lnSpc>
                <a:spcPct val="90000"/>
              </a:lnSpc>
              <a:spcBef>
                <a:spcPts val="0"/>
              </a:spcBef>
              <a:spcAft>
                <a:spcPts val="0"/>
              </a:spcAft>
              <a:buClr>
                <a:srgbClr val="0033CC"/>
              </a:buClr>
              <a:buSzTx/>
              <a:tabLst/>
              <a:defRPr/>
            </a:pPr>
            <a:r>
              <a:rPr kumimoji="0" lang="en-US" sz="2400" b="0" i="0" u="none" strike="noStrike" kern="1200" cap="none" spc="0" normalizeH="0" baseline="0" noProof="0" dirty="0">
                <a:ln>
                  <a:noFill/>
                </a:ln>
                <a:solidFill>
                  <a:srgbClr val="0070C0"/>
                </a:solidFill>
                <a:effectLst/>
                <a:uLnTx/>
                <a:uFillTx/>
                <a:latin typeface="Comic Sans MS" panose="030F070203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5" name="Down Arrow 4"/>
          <p:cNvSpPr/>
          <p:nvPr/>
        </p:nvSpPr>
        <p:spPr>
          <a:xfrm>
            <a:off x="1530602" y="2619243"/>
            <a:ext cx="529805" cy="5754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78584" y="4493877"/>
            <a:ext cx="6322209" cy="1015663"/>
          </a:xfrm>
          <a:prstGeom prst="rect">
            <a:avLst/>
          </a:prstGeom>
        </p:spPr>
        <p:txBody>
          <a:bodyPr wrap="square">
            <a:spAutoFit/>
          </a:bodyPr>
          <a:lstStyle/>
          <a:p>
            <a:pPr marL="342900" indent="-342900">
              <a:buFont typeface="Wingdings" panose="05000000000000000000" pitchFamily="2" charset="2"/>
              <a:buChar char="q"/>
            </a:pPr>
            <a:r>
              <a:rPr lang="en-US" sz="2000" dirty="0">
                <a:solidFill>
                  <a:schemeClr val="tx1">
                    <a:lumMod val="60000"/>
                    <a:lumOff val="40000"/>
                  </a:schemeClr>
                </a:solidFill>
              </a:rPr>
              <a:t>Longitudinal modes;</a:t>
            </a:r>
          </a:p>
          <a:p>
            <a:pPr marL="342900" indent="-342900">
              <a:buFont typeface="Wingdings" panose="05000000000000000000" pitchFamily="2" charset="2"/>
              <a:buChar char="q"/>
            </a:pPr>
            <a:r>
              <a:rPr lang="en-US" sz="2000" dirty="0">
                <a:solidFill>
                  <a:schemeClr val="tx1">
                    <a:lumMod val="60000"/>
                    <a:lumOff val="40000"/>
                  </a:schemeClr>
                </a:solidFill>
              </a:rPr>
              <a:t>Transverse modes.</a:t>
            </a:r>
          </a:p>
          <a:p>
            <a:pPr marL="342900" indent="-342900">
              <a:buFont typeface="Wingdings" panose="05000000000000000000" pitchFamily="2" charset="2"/>
              <a:buChar char="q"/>
            </a:pPr>
            <a:r>
              <a:rPr lang="en-US" sz="2000" dirty="0">
                <a:solidFill>
                  <a:schemeClr val="tx1">
                    <a:lumMod val="60000"/>
                    <a:lumOff val="40000"/>
                  </a:schemeClr>
                </a:solidFill>
              </a:rPr>
              <a:t>HOM dampers;</a:t>
            </a:r>
          </a:p>
        </p:txBody>
      </p:sp>
      <p:pic>
        <p:nvPicPr>
          <p:cNvPr id="9" name="Picture 8">
            <a:extLst>
              <a:ext uri="{FF2B5EF4-FFF2-40B4-BE49-F238E27FC236}">
                <a16:creationId xmlns:a16="http://schemas.microsoft.com/office/drawing/2014/main" id="{BC7D0B59-FB30-48FB-A345-FDB864CBCB58}"/>
              </a:ext>
            </a:extLst>
          </p:cNvPr>
          <p:cNvPicPr>
            <a:picLocks noChangeAspect="1"/>
          </p:cNvPicPr>
          <p:nvPr/>
        </p:nvPicPr>
        <p:blipFill>
          <a:blip r:embed="rId2"/>
          <a:stretch>
            <a:fillRect/>
          </a:stretch>
        </p:blipFill>
        <p:spPr>
          <a:xfrm>
            <a:off x="3557077" y="3893140"/>
            <a:ext cx="2207447" cy="2002564"/>
          </a:xfrm>
          <a:prstGeom prst="rect">
            <a:avLst/>
          </a:prstGeom>
        </p:spPr>
      </p:pic>
      <p:sp>
        <p:nvSpPr>
          <p:cNvPr id="10" name="TextBox 9">
            <a:extLst>
              <a:ext uri="{FF2B5EF4-FFF2-40B4-BE49-F238E27FC236}">
                <a16:creationId xmlns:a16="http://schemas.microsoft.com/office/drawing/2014/main" id="{43D87DC8-73A1-4B15-8D41-AE193D2C31AF}"/>
              </a:ext>
            </a:extLst>
          </p:cNvPr>
          <p:cNvSpPr txBox="1"/>
          <p:nvPr/>
        </p:nvSpPr>
        <p:spPr>
          <a:xfrm>
            <a:off x="4432663" y="4171406"/>
            <a:ext cx="260008" cy="276999"/>
          </a:xfrm>
          <a:prstGeom prst="rect">
            <a:avLst/>
          </a:prstGeom>
          <a:noFill/>
        </p:spPr>
        <p:txBody>
          <a:bodyPr wrap="none" rtlCol="0">
            <a:spAutoFit/>
          </a:bodyPr>
          <a:lstStyle/>
          <a:p>
            <a:r>
              <a:rPr lang="en-US" sz="1200" dirty="0"/>
              <a:t>E</a:t>
            </a:r>
          </a:p>
        </p:txBody>
      </p:sp>
      <p:pic>
        <p:nvPicPr>
          <p:cNvPr id="12" name="Picture 11">
            <a:extLst>
              <a:ext uri="{FF2B5EF4-FFF2-40B4-BE49-F238E27FC236}">
                <a16:creationId xmlns:a16="http://schemas.microsoft.com/office/drawing/2014/main" id="{B509178B-6936-4587-9167-D998B0D02B5E}"/>
              </a:ext>
            </a:extLst>
          </p:cNvPr>
          <p:cNvPicPr>
            <a:picLocks noChangeAspect="1"/>
          </p:cNvPicPr>
          <p:nvPr/>
        </p:nvPicPr>
        <p:blipFill>
          <a:blip r:embed="rId3"/>
          <a:stretch>
            <a:fillRect/>
          </a:stretch>
        </p:blipFill>
        <p:spPr>
          <a:xfrm>
            <a:off x="5994500" y="3873766"/>
            <a:ext cx="1718124" cy="1635774"/>
          </a:xfrm>
          <a:prstGeom prst="rect">
            <a:avLst/>
          </a:prstGeom>
        </p:spPr>
      </p:pic>
      <p:sp>
        <p:nvSpPr>
          <p:cNvPr id="7" name="TextBox 6">
            <a:extLst>
              <a:ext uri="{FF2B5EF4-FFF2-40B4-BE49-F238E27FC236}">
                <a16:creationId xmlns:a16="http://schemas.microsoft.com/office/drawing/2014/main" id="{E5400324-1576-4ABE-B692-EEEBE583639D}"/>
              </a:ext>
            </a:extLst>
          </p:cNvPr>
          <p:cNvSpPr txBox="1"/>
          <p:nvPr/>
        </p:nvSpPr>
        <p:spPr>
          <a:xfrm>
            <a:off x="3474419" y="5834621"/>
            <a:ext cx="4831259" cy="461665"/>
          </a:xfrm>
          <a:prstGeom prst="rect">
            <a:avLst/>
          </a:prstGeom>
          <a:noFill/>
        </p:spPr>
        <p:txBody>
          <a:bodyPr wrap="none" rtlCol="0">
            <a:spAutoFit/>
          </a:bodyPr>
          <a:lstStyle/>
          <a:p>
            <a:r>
              <a:rPr lang="en-US" dirty="0">
                <a:latin typeface="+mn-lt"/>
              </a:rPr>
              <a:t>Near axis: </a:t>
            </a:r>
            <a:r>
              <a:rPr lang="en-US" dirty="0" err="1">
                <a:latin typeface="+mn-lt"/>
              </a:rPr>
              <a:t>E</a:t>
            </a:r>
            <a:r>
              <a:rPr lang="en-US" baseline="-25000" dirty="0" err="1">
                <a:latin typeface="+mn-lt"/>
              </a:rPr>
              <a:t>z</a:t>
            </a:r>
            <a:r>
              <a:rPr lang="en-US" dirty="0" err="1">
                <a:latin typeface="+mn-lt"/>
              </a:rPr>
              <a:t>~x</a:t>
            </a:r>
            <a:r>
              <a:rPr lang="en-US" dirty="0">
                <a:latin typeface="+mn-lt"/>
              </a:rPr>
              <a:t>, E</a:t>
            </a:r>
            <a:r>
              <a:rPr lang="en-US" baseline="-25000" dirty="0">
                <a:latin typeface="+mn-lt"/>
                <a:ea typeface="Cambria Math" panose="02040503050406030204" pitchFamily="18" charset="0"/>
              </a:rPr>
              <a:t>x</a:t>
            </a:r>
            <a:r>
              <a:rPr lang="en-US" dirty="0">
                <a:latin typeface="+mn-lt"/>
                <a:ea typeface="Cambria Math" panose="02040503050406030204" pitchFamily="18" charset="0"/>
              </a:rPr>
              <a:t> ~ const, H</a:t>
            </a:r>
            <a:r>
              <a:rPr lang="en-US" baseline="-25000" dirty="0">
                <a:latin typeface="+mn-lt"/>
                <a:ea typeface="Cambria Math" panose="02040503050406030204" pitchFamily="18" charset="0"/>
              </a:rPr>
              <a:t>y</a:t>
            </a:r>
            <a:r>
              <a:rPr lang="en-US" dirty="0">
                <a:latin typeface="+mn-lt"/>
                <a:ea typeface="Cambria Math" panose="02040503050406030204" pitchFamily="18" charset="0"/>
              </a:rPr>
              <a:t> ~ const</a:t>
            </a:r>
            <a:endParaRPr lang="en-US" dirty="0">
              <a:latin typeface="+mn-lt"/>
            </a:endParaRPr>
          </a:p>
        </p:txBody>
      </p:sp>
      <p:cxnSp>
        <p:nvCxnSpPr>
          <p:cNvPr id="14" name="Straight Arrow Connector 13">
            <a:extLst>
              <a:ext uri="{FF2B5EF4-FFF2-40B4-BE49-F238E27FC236}">
                <a16:creationId xmlns:a16="http://schemas.microsoft.com/office/drawing/2014/main" id="{7EE3412D-52EA-49A5-B014-3D1109F76DB7}"/>
              </a:ext>
            </a:extLst>
          </p:cNvPr>
          <p:cNvCxnSpPr/>
          <p:nvPr/>
        </p:nvCxnSpPr>
        <p:spPr>
          <a:xfrm>
            <a:off x="3788229" y="4691653"/>
            <a:ext cx="1663337" cy="0"/>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B226803-70A0-450E-978B-33DECA7A5E9A}"/>
              </a:ext>
            </a:extLst>
          </p:cNvPr>
          <p:cNvCxnSpPr/>
          <p:nvPr/>
        </p:nvCxnSpPr>
        <p:spPr>
          <a:xfrm>
            <a:off x="3927566" y="4151320"/>
            <a:ext cx="0" cy="540333"/>
          </a:xfrm>
          <a:prstGeom prst="straightConnector1">
            <a:avLst/>
          </a:prstGeom>
          <a:ln w="1270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E08E7B-9ADB-402A-9FEF-F3C0357E6BE2}"/>
              </a:ext>
            </a:extLst>
          </p:cNvPr>
          <p:cNvCxnSpPr>
            <a:cxnSpLocks/>
          </p:cNvCxnSpPr>
          <p:nvPr/>
        </p:nvCxnSpPr>
        <p:spPr>
          <a:xfrm flipV="1">
            <a:off x="3927566" y="4773122"/>
            <a:ext cx="0" cy="780164"/>
          </a:xfrm>
          <a:prstGeom prst="straightConnector1">
            <a:avLst/>
          </a:prstGeom>
          <a:ln w="1270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E601864-07DB-4E58-8DAE-0712ECEBD114}"/>
              </a:ext>
            </a:extLst>
          </p:cNvPr>
          <p:cNvCxnSpPr/>
          <p:nvPr/>
        </p:nvCxnSpPr>
        <p:spPr>
          <a:xfrm flipV="1">
            <a:off x="3927566" y="4691653"/>
            <a:ext cx="0" cy="81469"/>
          </a:xfrm>
          <a:prstGeom prst="line">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E8BC1C2-6DF1-44C2-A1A4-063E9B7A7816}"/>
              </a:ext>
            </a:extLst>
          </p:cNvPr>
          <p:cNvSpPr txBox="1"/>
          <p:nvPr/>
        </p:nvSpPr>
        <p:spPr>
          <a:xfrm>
            <a:off x="3744887" y="4502991"/>
            <a:ext cx="240772" cy="246221"/>
          </a:xfrm>
          <a:prstGeom prst="rect">
            <a:avLst/>
          </a:prstGeom>
          <a:noFill/>
        </p:spPr>
        <p:txBody>
          <a:bodyPr wrap="none" rtlCol="0">
            <a:spAutoFit/>
          </a:bodyPr>
          <a:lstStyle/>
          <a:p>
            <a:r>
              <a:rPr lang="en-US" sz="1000" dirty="0">
                <a:solidFill>
                  <a:schemeClr val="accent6">
                    <a:lumMod val="50000"/>
                  </a:schemeClr>
                </a:solidFill>
              </a:rPr>
              <a:t>x</a:t>
            </a:r>
          </a:p>
        </p:txBody>
      </p:sp>
      <p:sp>
        <p:nvSpPr>
          <p:cNvPr id="28" name="TextBox 27">
            <a:extLst>
              <a:ext uri="{FF2B5EF4-FFF2-40B4-BE49-F238E27FC236}">
                <a16:creationId xmlns:a16="http://schemas.microsoft.com/office/drawing/2014/main" id="{DCF315AE-9C73-4EFB-AFC1-8BA52C3FFB69}"/>
              </a:ext>
            </a:extLst>
          </p:cNvPr>
          <p:cNvSpPr txBox="1"/>
          <p:nvPr/>
        </p:nvSpPr>
        <p:spPr>
          <a:xfrm>
            <a:off x="5075745" y="4695657"/>
            <a:ext cx="914400" cy="338554"/>
          </a:xfrm>
          <a:prstGeom prst="rect">
            <a:avLst/>
          </a:prstGeom>
          <a:noFill/>
        </p:spPr>
        <p:txBody>
          <a:bodyPr wrap="square" rtlCol="0">
            <a:spAutoFit/>
          </a:bodyPr>
          <a:lstStyle/>
          <a:p>
            <a:r>
              <a:rPr lang="en-US" sz="1600" dirty="0"/>
              <a:t>Beam</a:t>
            </a:r>
          </a:p>
        </p:txBody>
      </p:sp>
      <p:cxnSp>
        <p:nvCxnSpPr>
          <p:cNvPr id="30" name="Straight Arrow Connector 29">
            <a:extLst>
              <a:ext uri="{FF2B5EF4-FFF2-40B4-BE49-F238E27FC236}">
                <a16:creationId xmlns:a16="http://schemas.microsoft.com/office/drawing/2014/main" id="{36F21DAB-225C-4993-8A7E-E39B3B652059}"/>
              </a:ext>
            </a:extLst>
          </p:cNvPr>
          <p:cNvCxnSpPr/>
          <p:nvPr/>
        </p:nvCxnSpPr>
        <p:spPr>
          <a:xfrm flipV="1">
            <a:off x="6853562" y="3750738"/>
            <a:ext cx="0" cy="1826458"/>
          </a:xfrm>
          <a:prstGeom prst="straightConnector1">
            <a:avLst/>
          </a:prstGeom>
          <a:ln w="9525">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806BECD-11EA-4418-977F-97F772F69A3C}"/>
              </a:ext>
            </a:extLst>
          </p:cNvPr>
          <p:cNvCxnSpPr>
            <a:endCxn id="12" idx="3"/>
          </p:cNvCxnSpPr>
          <p:nvPr/>
        </p:nvCxnSpPr>
        <p:spPr>
          <a:xfrm flipV="1">
            <a:off x="5990145" y="4691653"/>
            <a:ext cx="1722479" cy="4004"/>
          </a:xfrm>
          <a:prstGeom prst="straightConnector1">
            <a:avLst/>
          </a:prstGeom>
          <a:ln w="1270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16987B3-79AA-44BF-B5EA-A0EF2A1AC33F}"/>
              </a:ext>
            </a:extLst>
          </p:cNvPr>
          <p:cNvSpPr txBox="1"/>
          <p:nvPr/>
        </p:nvSpPr>
        <p:spPr>
          <a:xfrm>
            <a:off x="6824474" y="3599110"/>
            <a:ext cx="284052" cy="369332"/>
          </a:xfrm>
          <a:prstGeom prst="rect">
            <a:avLst/>
          </a:prstGeom>
          <a:noFill/>
        </p:spPr>
        <p:txBody>
          <a:bodyPr wrap="none" rtlCol="0">
            <a:spAutoFit/>
          </a:bodyPr>
          <a:lstStyle/>
          <a:p>
            <a:r>
              <a:rPr lang="en-US" sz="1800" dirty="0">
                <a:solidFill>
                  <a:schemeClr val="accent6">
                    <a:lumMod val="50000"/>
                  </a:schemeClr>
                </a:solidFill>
              </a:rPr>
              <a:t>x</a:t>
            </a:r>
          </a:p>
        </p:txBody>
      </p:sp>
      <p:sp>
        <p:nvSpPr>
          <p:cNvPr id="34" name="TextBox 33">
            <a:extLst>
              <a:ext uri="{FF2B5EF4-FFF2-40B4-BE49-F238E27FC236}">
                <a16:creationId xmlns:a16="http://schemas.microsoft.com/office/drawing/2014/main" id="{BD4D89F0-E545-4763-BDC6-FCDA6B881212}"/>
              </a:ext>
            </a:extLst>
          </p:cNvPr>
          <p:cNvSpPr txBox="1"/>
          <p:nvPr/>
        </p:nvSpPr>
        <p:spPr>
          <a:xfrm>
            <a:off x="7556054" y="4588456"/>
            <a:ext cx="288862" cy="369332"/>
          </a:xfrm>
          <a:prstGeom prst="rect">
            <a:avLst/>
          </a:prstGeom>
          <a:noFill/>
        </p:spPr>
        <p:txBody>
          <a:bodyPr wrap="none" rtlCol="0">
            <a:spAutoFit/>
          </a:bodyPr>
          <a:lstStyle/>
          <a:p>
            <a:r>
              <a:rPr lang="en-US" sz="1800" dirty="0">
                <a:solidFill>
                  <a:schemeClr val="accent6">
                    <a:lumMod val="50000"/>
                  </a:schemeClr>
                </a:solidFill>
              </a:rPr>
              <a:t>y</a:t>
            </a:r>
          </a:p>
        </p:txBody>
      </p:sp>
      <p:sp>
        <p:nvSpPr>
          <p:cNvPr id="35" name="Oval 34">
            <a:extLst>
              <a:ext uri="{FF2B5EF4-FFF2-40B4-BE49-F238E27FC236}">
                <a16:creationId xmlns:a16="http://schemas.microsoft.com/office/drawing/2014/main" id="{27C9F4F0-7C54-424C-8692-25AFE7458258}"/>
              </a:ext>
            </a:extLst>
          </p:cNvPr>
          <p:cNvSpPr/>
          <p:nvPr/>
        </p:nvSpPr>
        <p:spPr>
          <a:xfrm>
            <a:off x="6822405" y="4578650"/>
            <a:ext cx="57958" cy="71513"/>
          </a:xfrm>
          <a:prstGeom prst="ellipse">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E5E2CA1-BF8F-45DF-92FF-904905F7364F}"/>
              </a:ext>
            </a:extLst>
          </p:cNvPr>
          <p:cNvSpPr txBox="1"/>
          <p:nvPr/>
        </p:nvSpPr>
        <p:spPr>
          <a:xfrm>
            <a:off x="6119914" y="4240096"/>
            <a:ext cx="660758" cy="338554"/>
          </a:xfrm>
          <a:prstGeom prst="rect">
            <a:avLst/>
          </a:prstGeom>
          <a:noFill/>
        </p:spPr>
        <p:txBody>
          <a:bodyPr wrap="square" rtlCol="0">
            <a:spAutoFit/>
          </a:bodyPr>
          <a:lstStyle/>
          <a:p>
            <a:r>
              <a:rPr lang="en-US" sz="1600" dirty="0"/>
              <a:t>Beam</a:t>
            </a:r>
          </a:p>
        </p:txBody>
      </p:sp>
      <p:cxnSp>
        <p:nvCxnSpPr>
          <p:cNvPr id="40" name="Straight Connector 39">
            <a:extLst>
              <a:ext uri="{FF2B5EF4-FFF2-40B4-BE49-F238E27FC236}">
                <a16:creationId xmlns:a16="http://schemas.microsoft.com/office/drawing/2014/main" id="{4E3BE104-C294-4FC7-A7F9-F4E1ADA86F26}"/>
              </a:ext>
            </a:extLst>
          </p:cNvPr>
          <p:cNvCxnSpPr>
            <a:cxnSpLocks/>
          </p:cNvCxnSpPr>
          <p:nvPr/>
        </p:nvCxnSpPr>
        <p:spPr>
          <a:xfrm>
            <a:off x="6660176" y="4484545"/>
            <a:ext cx="134002" cy="95246"/>
          </a:xfrm>
          <a:prstGeom prst="line">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C360000E-AA95-44FE-AB54-2C4C75F6C63D}"/>
              </a:ext>
            </a:extLst>
          </p:cNvPr>
          <p:cNvSpPr txBox="1"/>
          <p:nvPr/>
        </p:nvSpPr>
        <p:spPr>
          <a:xfrm>
            <a:off x="6816692" y="4511663"/>
            <a:ext cx="288862" cy="276999"/>
          </a:xfrm>
          <a:prstGeom prst="rect">
            <a:avLst/>
          </a:prstGeom>
          <a:noFill/>
        </p:spPr>
        <p:txBody>
          <a:bodyPr wrap="square" rtlCol="0">
            <a:spAutoFit/>
          </a:bodyPr>
          <a:lstStyle/>
          <a:p>
            <a:r>
              <a:rPr lang="en-US" sz="1200" dirty="0">
                <a:solidFill>
                  <a:schemeClr val="accent6">
                    <a:lumMod val="50000"/>
                  </a:schemeClr>
                </a:solidFill>
              </a:rPr>
              <a:t>x</a:t>
            </a:r>
          </a:p>
        </p:txBody>
      </p:sp>
    </p:spTree>
    <p:extLst>
      <p:ext uri="{BB962C8B-B14F-4D97-AF65-F5344CB8AC3E}">
        <p14:creationId xmlns:p14="http://schemas.microsoft.com/office/powerpoint/2010/main" val="4073047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65</a:t>
            </a:fld>
            <a:endParaRPr lang="en-US" dirty="0"/>
          </a:p>
        </p:txBody>
      </p:sp>
      <p:sp>
        <p:nvSpPr>
          <p:cNvPr id="6" name="TextBox 5"/>
          <p:cNvSpPr txBox="1"/>
          <p:nvPr/>
        </p:nvSpPr>
        <p:spPr>
          <a:xfrm>
            <a:off x="237618" y="25006"/>
            <a:ext cx="8529278" cy="523220"/>
          </a:xfrm>
          <a:prstGeom prst="rect">
            <a:avLst/>
          </a:prstGeom>
          <a:noFill/>
        </p:spPr>
        <p:txBody>
          <a:bodyPr wrap="square" rtlCol="0">
            <a:spAutoFit/>
          </a:bodyPr>
          <a:lstStyle/>
          <a:p>
            <a:r>
              <a:rPr lang="en-US" sz="2800" b="1" dirty="0">
                <a:solidFill>
                  <a:srgbClr val="0033CC"/>
                </a:solidFill>
              </a:rPr>
              <a:t>High-Order Modes in cavities:</a:t>
            </a:r>
            <a:endParaRPr lang="en-US" sz="2800" dirty="0"/>
          </a:p>
        </p:txBody>
      </p:sp>
      <p:sp>
        <p:nvSpPr>
          <p:cNvPr id="8" name="Rectangle 7"/>
          <p:cNvSpPr/>
          <p:nvPr/>
        </p:nvSpPr>
        <p:spPr>
          <a:xfrm>
            <a:off x="278584" y="655122"/>
            <a:ext cx="8753273" cy="2246769"/>
          </a:xfrm>
          <a:prstGeom prst="rect">
            <a:avLst/>
          </a:prstGeom>
        </p:spPr>
        <p:txBody>
          <a:bodyPr wrap="square">
            <a:spAutoFit/>
          </a:bodyPr>
          <a:lstStyle/>
          <a:p>
            <a:pPr marL="342900" indent="-342900">
              <a:buFont typeface="Wingdings" panose="05000000000000000000" pitchFamily="2" charset="2"/>
              <a:buChar char="q"/>
            </a:pPr>
            <a:r>
              <a:rPr lang="en-US" sz="2000" dirty="0">
                <a:solidFill>
                  <a:schemeClr val="tx1">
                    <a:lumMod val="60000"/>
                    <a:lumOff val="40000"/>
                  </a:schemeClr>
                </a:solidFill>
              </a:rPr>
              <a:t>Longitudinal modes:</a:t>
            </a:r>
          </a:p>
          <a:p>
            <a:endParaRPr lang="en-US" sz="2000" dirty="0">
              <a:solidFill>
                <a:schemeClr val="tx1">
                  <a:lumMod val="60000"/>
                  <a:lumOff val="40000"/>
                </a:schemeClr>
              </a:solidFill>
            </a:endParaRPr>
          </a:p>
          <a:p>
            <a:r>
              <a:rPr lang="en-US" sz="2000" i="1" dirty="0">
                <a:solidFill>
                  <a:schemeClr val="accent6">
                    <a:lumMod val="50000"/>
                  </a:schemeClr>
                </a:solidFill>
                <a:latin typeface="Times New Roman" panose="02020603050405020304" pitchFamily="18" charset="0"/>
                <a:cs typeface="Times New Roman" panose="02020603050405020304" pitchFamily="18" charset="0"/>
              </a:rPr>
              <a:t>V</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HOM</a:t>
            </a:r>
            <a:r>
              <a:rPr lang="en-US" sz="2000" i="1" dirty="0">
                <a:solidFill>
                  <a:schemeClr val="accent6">
                    <a:lumMod val="50000"/>
                  </a:schemeClr>
                </a:solidFill>
                <a:latin typeface="Times New Roman" panose="02020603050405020304" pitchFamily="18" charset="0"/>
                <a:cs typeface="Times New Roman" panose="02020603050405020304" pitchFamily="18" charset="0"/>
              </a:rPr>
              <a:t> =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I</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beam</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·R</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HOM</a:t>
            </a:r>
            <a:r>
              <a:rPr lang="en-US" sz="2000"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a:solidFill>
                  <a:srgbClr val="FF0000"/>
                </a:solidFill>
                <a:latin typeface="+mn-lt"/>
                <a:cs typeface="Times New Roman" panose="02020603050405020304" pitchFamily="18" charset="0"/>
              </a:rPr>
              <a:t>Longitudinal impedance: </a:t>
            </a:r>
            <a:r>
              <a:rPr lang="en-US" sz="2000" i="1" dirty="0">
                <a:solidFill>
                  <a:schemeClr val="accent6">
                    <a:lumMod val="50000"/>
                  </a:schemeClr>
                </a:solidFill>
                <a:latin typeface="Times New Roman" panose="02020603050405020304" pitchFamily="18" charset="0"/>
                <a:cs typeface="Times New Roman" panose="02020603050405020304" pitchFamily="18" charset="0"/>
              </a:rPr>
              <a:t>R</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HOM</a:t>
            </a:r>
            <a:r>
              <a:rPr lang="en-US" sz="2000" i="1" dirty="0">
                <a:solidFill>
                  <a:schemeClr val="accent6">
                    <a:lumMod val="50000"/>
                  </a:schemeClr>
                </a:solidFill>
                <a:latin typeface="Times New Roman" panose="02020603050405020304" pitchFamily="18" charset="0"/>
                <a:cs typeface="Times New Roman" panose="02020603050405020304" pitchFamily="18" charset="0"/>
              </a:rPr>
              <a:t>=(R/Q)</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HOM</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endParaRPr lang="en-US" sz="2000" i="1" baseline="-25000"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000" baseline="-25000" dirty="0">
              <a:solidFill>
                <a:schemeClr val="tx1">
                  <a:lumMod val="60000"/>
                  <a:lumOff val="40000"/>
                </a:schemeClr>
              </a:solidFill>
            </a:endParaRPr>
          </a:p>
          <a:p>
            <a:pPr marL="342900" indent="-342900">
              <a:buFont typeface="Arial" panose="020B0604020202020204" pitchFamily="34" charset="0"/>
              <a:buChar char="•"/>
            </a:pPr>
            <a:r>
              <a:rPr lang="en-US" sz="2000" dirty="0">
                <a:solidFill>
                  <a:schemeClr val="tx1">
                    <a:lumMod val="60000"/>
                    <a:lumOff val="40000"/>
                  </a:schemeClr>
                </a:solidFill>
              </a:rPr>
              <a:t>Design of the cavities with small </a:t>
            </a:r>
            <a:r>
              <a:rPr lang="en-US" sz="2000" i="1" dirty="0">
                <a:solidFill>
                  <a:schemeClr val="accent6">
                    <a:lumMod val="50000"/>
                  </a:schemeClr>
                </a:solidFill>
                <a:latin typeface="Times New Roman" panose="02020603050405020304" pitchFamily="18" charset="0"/>
                <a:cs typeface="Times New Roman" panose="02020603050405020304" pitchFamily="18" charset="0"/>
              </a:rPr>
              <a:t>R/Q</a:t>
            </a:r>
            <a:r>
              <a:rPr lang="en-US" sz="2000" dirty="0">
                <a:solidFill>
                  <a:schemeClr val="tx1">
                    <a:lumMod val="60000"/>
                    <a:lumOff val="40000"/>
                  </a:schemeClr>
                </a:solidFill>
              </a:rPr>
              <a:t> (poor beam-cavity interaction)</a:t>
            </a:r>
          </a:p>
          <a:p>
            <a:pPr marL="342900" indent="-342900">
              <a:buFont typeface="Arial" panose="020B0604020202020204" pitchFamily="34" charset="0"/>
              <a:buChar char="•"/>
            </a:pPr>
            <a:r>
              <a:rPr lang="en-US" sz="2000" dirty="0">
                <a:solidFill>
                  <a:schemeClr val="tx1">
                    <a:lumMod val="60000"/>
                    <a:lumOff val="40000"/>
                  </a:schemeClr>
                </a:solidFill>
              </a:rPr>
              <a:t>HOM dampers – special  coupling elements connected to the load (low </a:t>
            </a:r>
            <a:r>
              <a:rPr lang="en-US" sz="2000" i="1" dirty="0" err="1">
                <a:solidFill>
                  <a:schemeClr val="accent6">
                    <a:lumMod val="50000"/>
                  </a:schemeClr>
                </a:solidFill>
                <a:latin typeface="Times New Roman" panose="02020603050405020304" pitchFamily="18" charset="0"/>
                <a:cs typeface="Times New Roman" panose="02020603050405020304" pitchFamily="18" charset="0"/>
              </a:rPr>
              <a:t>Q</a:t>
            </a:r>
            <a:r>
              <a:rPr lang="en-US" sz="2000" i="1" baseline="-25000" dirty="0" err="1">
                <a:solidFill>
                  <a:schemeClr val="accent6">
                    <a:lumMod val="50000"/>
                  </a:schemeClr>
                </a:solidFill>
                <a:latin typeface="Times New Roman" panose="02020603050405020304" pitchFamily="18" charset="0"/>
                <a:cs typeface="Times New Roman" panose="02020603050405020304" pitchFamily="18" charset="0"/>
              </a:rPr>
              <a:t>ext</a:t>
            </a:r>
            <a:r>
              <a:rPr lang="en-US" sz="2000" dirty="0">
                <a:solidFill>
                  <a:schemeClr val="tx1">
                    <a:lumMod val="60000"/>
                    <a:lumOff val="40000"/>
                  </a:schemeClr>
                </a:solidFill>
              </a:rPr>
              <a:t>) .</a:t>
            </a: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p:txBody>
      </p:sp>
      <p:pic>
        <p:nvPicPr>
          <p:cNvPr id="9" name="Picture 8">
            <a:extLst>
              <a:ext uri="{FF2B5EF4-FFF2-40B4-BE49-F238E27FC236}">
                <a16:creationId xmlns:a16="http://schemas.microsoft.com/office/drawing/2014/main" id="{8CB662A2-4A7F-4D44-B381-B470140B9208}"/>
              </a:ext>
            </a:extLst>
          </p:cNvPr>
          <p:cNvPicPr>
            <a:picLocks noChangeAspect="1"/>
          </p:cNvPicPr>
          <p:nvPr/>
        </p:nvPicPr>
        <p:blipFill>
          <a:blip r:embed="rId2"/>
          <a:stretch>
            <a:fillRect/>
          </a:stretch>
        </p:blipFill>
        <p:spPr>
          <a:xfrm>
            <a:off x="5271333" y="2467425"/>
            <a:ext cx="3728194" cy="2351540"/>
          </a:xfrm>
          <a:prstGeom prst="rect">
            <a:avLst/>
          </a:prstGeom>
        </p:spPr>
      </p:pic>
      <p:pic>
        <p:nvPicPr>
          <p:cNvPr id="10" name="Picture 9">
            <a:extLst>
              <a:ext uri="{FF2B5EF4-FFF2-40B4-BE49-F238E27FC236}">
                <a16:creationId xmlns:a16="http://schemas.microsoft.com/office/drawing/2014/main" id="{4BAF47D2-5CDD-48C5-9A75-B6DFE37B1B5C}"/>
              </a:ext>
            </a:extLst>
          </p:cNvPr>
          <p:cNvPicPr>
            <a:picLocks noChangeAspect="1"/>
          </p:cNvPicPr>
          <p:nvPr/>
        </p:nvPicPr>
        <p:blipFill>
          <a:blip r:embed="rId3"/>
          <a:stretch>
            <a:fillRect/>
          </a:stretch>
        </p:blipFill>
        <p:spPr>
          <a:xfrm>
            <a:off x="465826" y="2505074"/>
            <a:ext cx="4548459" cy="2274230"/>
          </a:xfrm>
          <a:prstGeom prst="rect">
            <a:avLst/>
          </a:prstGeom>
        </p:spPr>
      </p:pic>
      <p:sp>
        <p:nvSpPr>
          <p:cNvPr id="12" name="TextBox 11">
            <a:extLst>
              <a:ext uri="{FF2B5EF4-FFF2-40B4-BE49-F238E27FC236}">
                <a16:creationId xmlns:a16="http://schemas.microsoft.com/office/drawing/2014/main" id="{50C55976-9578-4890-A18D-392AAB732CA3}"/>
              </a:ext>
            </a:extLst>
          </p:cNvPr>
          <p:cNvSpPr txBox="1"/>
          <p:nvPr/>
        </p:nvSpPr>
        <p:spPr>
          <a:xfrm>
            <a:off x="1" y="4876759"/>
            <a:ext cx="9144000" cy="1569660"/>
          </a:xfrm>
          <a:prstGeom prst="rect">
            <a:avLst/>
          </a:prstGeom>
          <a:noFill/>
        </p:spPr>
        <p:txBody>
          <a:bodyPr wrap="square" rtlCol="0">
            <a:spAutoFit/>
          </a:bodyPr>
          <a:lstStyle/>
          <a:p>
            <a:r>
              <a:rPr lang="en-US" sz="2000" dirty="0"/>
              <a:t>                              LHC main cavity                                           </a:t>
            </a:r>
            <a:r>
              <a:rPr lang="en-US" sz="2000" dirty="0">
                <a:solidFill>
                  <a:srgbClr val="FF0000"/>
                </a:solidFill>
              </a:rPr>
              <a:t>LHC HOM coupler, </a:t>
            </a:r>
            <a:r>
              <a:rPr lang="en-US" sz="2000" i="1" dirty="0" err="1">
                <a:solidFill>
                  <a:srgbClr val="FF0000"/>
                </a:solidFill>
                <a:latin typeface="Times New Roman" panose="02020603050405020304" pitchFamily="18" charset="0"/>
                <a:cs typeface="Times New Roman" panose="02020603050405020304" pitchFamily="18" charset="0"/>
              </a:rPr>
              <a:t>Q</a:t>
            </a:r>
            <a:r>
              <a:rPr lang="en-US" sz="2000" i="1" baseline="-25000" dirty="0" err="1">
                <a:solidFill>
                  <a:srgbClr val="FF0000"/>
                </a:solidFill>
                <a:latin typeface="Times New Roman" panose="02020603050405020304" pitchFamily="18" charset="0"/>
                <a:cs typeface="Times New Roman" panose="02020603050405020304" pitchFamily="18" charset="0"/>
              </a:rPr>
              <a:t>ext</a:t>
            </a:r>
            <a:r>
              <a:rPr lang="en-US" sz="2000" i="1" dirty="0">
                <a:solidFill>
                  <a:srgbClr val="FF0000"/>
                </a:solidFill>
                <a:latin typeface="Times New Roman" panose="02020603050405020304" pitchFamily="18" charset="0"/>
                <a:cs typeface="Times New Roman" panose="02020603050405020304" pitchFamily="18" charset="0"/>
              </a:rPr>
              <a:t> &lt;</a:t>
            </a:r>
            <a:r>
              <a:rPr lang="en-US" sz="2000" dirty="0">
                <a:solidFill>
                  <a:srgbClr val="FF0000"/>
                </a:solidFill>
                <a:latin typeface="+mn-lt"/>
                <a:cs typeface="Times New Roman" panose="02020603050405020304" pitchFamily="18" charset="0"/>
              </a:rPr>
              <a:t>200</a:t>
            </a:r>
            <a:endParaRPr lang="en-US" sz="2000" dirty="0">
              <a:solidFill>
                <a:srgbClr val="FF0000"/>
              </a:solidFill>
              <a:latin typeface="+mn-lt"/>
            </a:endParaRPr>
          </a:p>
          <a:p>
            <a:pPr marL="342900" indent="-342900">
              <a:buFont typeface="Arial" panose="020B0604020202020204" pitchFamily="34" charset="0"/>
              <a:buChar char="•"/>
            </a:pPr>
            <a:r>
              <a:rPr lang="en-US" sz="1900" dirty="0">
                <a:latin typeface="+mn-lt"/>
              </a:rPr>
              <a:t>Long wide waveguides between the cavity cells:                 </a:t>
            </a:r>
            <a:r>
              <a:rPr lang="en-US" sz="1900" dirty="0">
                <a:solidFill>
                  <a:srgbClr val="FF0000"/>
                </a:solidFill>
                <a:latin typeface="+mn-lt"/>
              </a:rPr>
              <a:t>for most “dangerous” modes</a:t>
            </a:r>
          </a:p>
          <a:p>
            <a:pPr marL="342900" indent="-342900">
              <a:buFont typeface="Arial" panose="020B0604020202020204" pitchFamily="34" charset="0"/>
              <a:buChar char="•"/>
            </a:pPr>
            <a:r>
              <a:rPr lang="en-US" sz="1900" dirty="0">
                <a:latin typeface="+mn-lt"/>
              </a:rPr>
              <a:t>HOMs propagate in the WGs and interact with the beam;</a:t>
            </a:r>
          </a:p>
          <a:p>
            <a:pPr marL="342900" indent="-342900">
              <a:buFont typeface="Arial" panose="020B0604020202020204" pitchFamily="34" charset="0"/>
              <a:buChar char="•"/>
            </a:pPr>
            <a:r>
              <a:rPr lang="en-US" sz="1900" dirty="0">
                <a:latin typeface="+mn-lt"/>
              </a:rPr>
              <a:t>No synchronism in the WGs (phase velocity &gt;speed of light) </a:t>
            </a:r>
            <a:r>
              <a:rPr lang="en-US" sz="1900" dirty="0">
                <a:latin typeface="+mn-lt"/>
                <a:ea typeface="Cambria Math" panose="02040503050406030204" pitchFamily="18" charset="0"/>
              </a:rPr>
              <a:t>→ reduced </a:t>
            </a:r>
            <a:r>
              <a:rPr lang="en-US" sz="19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R/Q</a:t>
            </a:r>
            <a:r>
              <a:rPr lang="en-US" sz="1800" i="1" baseline="-25000" dirty="0">
                <a:solidFill>
                  <a:schemeClr val="accent6">
                    <a:lumMod val="50000"/>
                  </a:schemeClr>
                </a:solidFill>
                <a:latin typeface="Times New Roman" panose="02020603050405020304" pitchFamily="18" charset="0"/>
                <a:cs typeface="Times New Roman" panose="02020603050405020304" pitchFamily="18" charset="0"/>
              </a:rPr>
              <a:t>HOM</a:t>
            </a:r>
            <a:r>
              <a:rPr lang="en-US" sz="19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1900" dirty="0">
                <a:latin typeface="+mn-lt"/>
                <a:ea typeface="Cambria Math" panose="02040503050406030204" pitchFamily="18" charset="0"/>
              </a:rPr>
              <a:t>for HOMs</a:t>
            </a:r>
            <a:endParaRPr lang="en-US" sz="1900" dirty="0">
              <a:latin typeface="+mn-lt"/>
            </a:endParaRPr>
          </a:p>
        </p:txBody>
      </p:sp>
      <p:cxnSp>
        <p:nvCxnSpPr>
          <p:cNvPr id="14" name="Straight Arrow Connector 13">
            <a:extLst>
              <a:ext uri="{FF2B5EF4-FFF2-40B4-BE49-F238E27FC236}">
                <a16:creationId xmlns:a16="http://schemas.microsoft.com/office/drawing/2014/main" id="{01499D16-2FAC-4D30-9869-37EC5821C731}"/>
              </a:ext>
            </a:extLst>
          </p:cNvPr>
          <p:cNvCxnSpPr/>
          <p:nvPr/>
        </p:nvCxnSpPr>
        <p:spPr>
          <a:xfrm flipV="1">
            <a:off x="534838" y="3709358"/>
            <a:ext cx="2087592" cy="157000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3935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1E3E39D-F978-43CB-A0D5-A9823D56681C}"/>
              </a:ext>
            </a:extLst>
          </p:cNvPr>
          <p:cNvPicPr>
            <a:picLocks noChangeAspect="1"/>
          </p:cNvPicPr>
          <p:nvPr/>
        </p:nvPicPr>
        <p:blipFill>
          <a:blip r:embed="rId2"/>
          <a:stretch>
            <a:fillRect/>
          </a:stretch>
        </p:blipFill>
        <p:spPr>
          <a:xfrm>
            <a:off x="127356" y="5522194"/>
            <a:ext cx="2525666" cy="668768"/>
          </a:xfrm>
          <a:prstGeom prst="rect">
            <a:avLst/>
          </a:prstGeom>
        </p:spPr>
      </p:pic>
      <p:pic>
        <p:nvPicPr>
          <p:cNvPr id="15" name="Picture 14">
            <a:extLst>
              <a:ext uri="{FF2B5EF4-FFF2-40B4-BE49-F238E27FC236}">
                <a16:creationId xmlns:a16="http://schemas.microsoft.com/office/drawing/2014/main" id="{48169EF2-1D75-40D9-B416-057BDD5823E5}"/>
              </a:ext>
            </a:extLst>
          </p:cNvPr>
          <p:cNvPicPr>
            <a:picLocks noChangeAspect="1"/>
          </p:cNvPicPr>
          <p:nvPr/>
        </p:nvPicPr>
        <p:blipFill>
          <a:blip r:embed="rId3"/>
          <a:stretch>
            <a:fillRect/>
          </a:stretch>
        </p:blipFill>
        <p:spPr>
          <a:xfrm>
            <a:off x="556432" y="4032263"/>
            <a:ext cx="3228975" cy="1028700"/>
          </a:xfrm>
          <a:prstGeom prst="rect">
            <a:avLst/>
          </a:prstGeom>
        </p:spPr>
      </p:pic>
      <p:sp>
        <p:nvSpPr>
          <p:cNvPr id="2" name="Date Placeholder 1"/>
          <p:cNvSpPr>
            <a:spLocks noGrp="1"/>
          </p:cNvSpPr>
          <p:nvPr>
            <p:ph type="dt" sz="half" idx="10"/>
          </p:nvPr>
        </p:nvSpPr>
        <p:spPr/>
        <p:txBody>
          <a:bodyPr/>
          <a:lstStyle/>
          <a:p>
            <a:pPr>
              <a:defRPr/>
            </a:pPr>
            <a:r>
              <a:rPr lang="en-US"/>
              <a:t>1/13/2020</a:t>
            </a:r>
            <a:endParaRPr lang="en-US" dirty="0"/>
          </a:p>
        </p:txBody>
      </p:sp>
      <p:sp>
        <p:nvSpPr>
          <p:cNvPr id="3" name="Footer Placeholder 2"/>
          <p:cNvSpPr>
            <a:spLocks noGrp="1"/>
          </p:cNvSpPr>
          <p:nvPr>
            <p:ph type="ftr" sz="quarter" idx="11"/>
          </p:nvPr>
        </p:nvSpPr>
        <p:spPr/>
        <p:txBody>
          <a:bodyPr/>
          <a:lstStyle/>
          <a:p>
            <a:pPr>
              <a:defRPr/>
            </a:pPr>
            <a:r>
              <a:rPr lang="en-US"/>
              <a:t>V. Yakovlev | Engineering in Particle Accelerators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66</a:t>
            </a:fld>
            <a:endParaRPr lang="en-US" dirty="0"/>
          </a:p>
        </p:txBody>
      </p:sp>
      <p:sp>
        <p:nvSpPr>
          <p:cNvPr id="6" name="TextBox 5"/>
          <p:cNvSpPr txBox="1"/>
          <p:nvPr/>
        </p:nvSpPr>
        <p:spPr>
          <a:xfrm>
            <a:off x="262297" y="-8240"/>
            <a:ext cx="8529278" cy="523220"/>
          </a:xfrm>
          <a:prstGeom prst="rect">
            <a:avLst/>
          </a:prstGeom>
          <a:noFill/>
        </p:spPr>
        <p:txBody>
          <a:bodyPr wrap="square" rtlCol="0">
            <a:spAutoFit/>
          </a:bodyPr>
          <a:lstStyle/>
          <a:p>
            <a:r>
              <a:rPr lang="en-US" sz="2800" b="1" dirty="0">
                <a:solidFill>
                  <a:srgbClr val="0033CC"/>
                </a:solidFill>
              </a:rPr>
              <a:t>High-Order Modes in cavities:</a:t>
            </a:r>
            <a:endParaRPr lang="en-US" sz="2800" dirty="0"/>
          </a:p>
        </p:txBody>
      </p:sp>
      <mc:AlternateContent xmlns:mc="http://schemas.openxmlformats.org/markup-compatibility/2006" xmlns:a14="http://schemas.microsoft.com/office/drawing/2010/main">
        <mc:Choice Requires="a14">
          <p:sp>
            <p:nvSpPr>
              <p:cNvPr id="8" name="Rectangle 7"/>
              <p:cNvSpPr/>
              <p:nvPr/>
            </p:nvSpPr>
            <p:spPr>
              <a:xfrm>
                <a:off x="195363" y="384439"/>
                <a:ext cx="8948637" cy="6768328"/>
              </a:xfrm>
              <a:prstGeom prst="rect">
                <a:avLst/>
              </a:prstGeom>
            </p:spPr>
            <p:txBody>
              <a:bodyPr wrap="square">
                <a:spAutoFit/>
              </a:bodyPr>
              <a:lstStyle/>
              <a:p>
                <a:pPr marL="342900" indent="-342900">
                  <a:buFont typeface="Wingdings" panose="05000000000000000000" pitchFamily="2" charset="2"/>
                  <a:buChar char="q"/>
                </a:pPr>
                <a:r>
                  <a:rPr lang="en-US" sz="2000" dirty="0">
                    <a:solidFill>
                      <a:schemeClr val="tx1">
                        <a:lumMod val="60000"/>
                        <a:lumOff val="40000"/>
                      </a:schemeClr>
                    </a:solidFill>
                  </a:rPr>
                  <a:t>Transverse modes:</a:t>
                </a:r>
              </a:p>
              <a:p>
                <a:r>
                  <a:rPr lang="en-US" sz="2000" dirty="0">
                    <a:solidFill>
                      <a:schemeClr val="tx1">
                        <a:lumMod val="60000"/>
                        <a:lumOff val="40000"/>
                      </a:schemeClr>
                    </a:solidFill>
                  </a:rPr>
                  <a:t>The beam interacts with the longitudinal component of the HOM electric field and provides transverse kick. For axisymmetric cavity for dipole TM-mode longitudinal field is proportional to the transverse coordinate next to the cavity axis.  </a:t>
                </a:r>
              </a:p>
              <a:p>
                <a:endParaRPr lang="en-US" sz="2000" dirty="0">
                  <a:solidFill>
                    <a:schemeClr val="tx1">
                      <a:lumMod val="60000"/>
                      <a:lumOff val="40000"/>
                    </a:schemeClr>
                  </a:solidFill>
                </a:endParaRPr>
              </a:p>
              <a:p>
                <a:pPr algn="just"/>
                <a:r>
                  <a:rPr lang="en-US" sz="2000" dirty="0"/>
                  <a:t>Let’s consider a cavity excited by a beam current </a:t>
                </a:r>
                <a:r>
                  <a:rPr lang="en-US" sz="2000" i="1" dirty="0"/>
                  <a:t>I</a:t>
                </a:r>
                <a:r>
                  <a:rPr lang="en-US" sz="2000" i="1" baseline="-25000" dirty="0"/>
                  <a:t>0</a:t>
                </a:r>
                <a:r>
                  <a:rPr lang="en-US" sz="2000" i="1" dirty="0"/>
                  <a:t> </a:t>
                </a:r>
                <a:r>
                  <a:rPr lang="en-US" sz="2000" dirty="0"/>
                  <a:t>having offset </a:t>
                </a:r>
                <a:r>
                  <a:rPr lang="en-US" sz="2000" i="1" dirty="0"/>
                  <a:t>x</a:t>
                </a:r>
                <a:r>
                  <a:rPr lang="en-US" sz="2000" i="1" baseline="-25000" dirty="0"/>
                  <a:t>0</a:t>
                </a:r>
                <a:r>
                  <a:rPr lang="en-US" sz="2000" dirty="0"/>
                  <a:t>. The kick caused by the dipole mode excited by the beam*:</a:t>
                </a:r>
              </a:p>
              <a:p>
                <a:pPr algn="just"/>
                <a:endParaRPr lang="en-US" sz="2000" dirty="0"/>
              </a:p>
              <a:p>
                <a:pPr algn="just"/>
                <a:r>
                  <a:rPr lang="en-US" sz="2000" dirty="0"/>
                  <a:t>                                            where</a:t>
                </a:r>
              </a:p>
              <a:p>
                <a:pPr algn="just"/>
                <a:endParaRPr lang="en-US" sz="2000" dirty="0"/>
              </a:p>
              <a:p>
                <a:pPr algn="just"/>
                <a:r>
                  <a:rPr lang="en-US" sz="2000" dirty="0"/>
                  <a:t>is transverse impedance, </a:t>
                </a:r>
                <a:r>
                  <a:rPr lang="en-US" sz="2000" i="1" dirty="0">
                    <a:solidFill>
                      <a:schemeClr val="accent6">
                        <a:lumMod val="50000"/>
                      </a:schemeClr>
                    </a:solidFill>
                    <a:latin typeface="Times New Roman" panose="02020603050405020304" pitchFamily="18" charset="0"/>
                    <a:cs typeface="Times New Roman" panose="02020603050405020304" pitchFamily="18" charset="0"/>
                  </a:rPr>
                  <a:t>k= ω</a:t>
                </a:r>
                <a:r>
                  <a:rPr lang="en-US" sz="2000"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sz="2000" i="1" dirty="0">
                    <a:solidFill>
                      <a:schemeClr val="accent6">
                        <a:lumMod val="50000"/>
                      </a:schemeClr>
                    </a:solidFill>
                    <a:latin typeface="Times New Roman" panose="02020603050405020304" pitchFamily="18" charset="0"/>
                    <a:cs typeface="Times New Roman" panose="02020603050405020304" pitchFamily="18" charset="0"/>
                  </a:rPr>
                  <a:t>/c </a:t>
                </a:r>
                <a:r>
                  <a:rPr lang="en-US" sz="2000" dirty="0"/>
                  <a:t>and                              - stored energy.</a:t>
                </a:r>
              </a:p>
              <a:p>
                <a:pPr algn="just"/>
                <a:r>
                  <a:rPr lang="en-US" sz="2000" dirty="0"/>
                  <a:t>Compare to “longitudinal” (</a:t>
                </a:r>
                <a:r>
                  <a:rPr lang="en-US" sz="2000" i="1" dirty="0">
                    <a:latin typeface="Times New Roman" panose="02020603050405020304" pitchFamily="18" charset="0"/>
                    <a:cs typeface="Times New Roman" panose="02020603050405020304" pitchFamily="18" charset="0"/>
                  </a:rPr>
                  <a:t>R/Q)</a:t>
                </a:r>
                <a:r>
                  <a:rPr lang="en-US" sz="2000" dirty="0"/>
                  <a:t>:</a:t>
                </a:r>
              </a:p>
              <a:p>
                <a:pPr algn="just"/>
                <a:r>
                  <a:rPr lang="en-US" sz="2800" dirty="0"/>
                  <a:t>                                                   </a:t>
                </a:r>
                <a:r>
                  <a:rPr lang="el-GR" sz="2800" i="1" dirty="0">
                    <a:latin typeface="Cambria Math" panose="02040503050406030204" pitchFamily="18" charset="0"/>
                    <a:ea typeface="Cambria Math" panose="02040503050406030204" pitchFamily="18" charset="0"/>
                  </a:rPr>
                  <a:t>β</a:t>
                </a:r>
                <a:r>
                  <a:rPr lang="en-US" sz="2800" i="1" dirty="0">
                    <a:latin typeface="Cambria Math" panose="02040503050406030204" pitchFamily="18" charset="0"/>
                    <a:ea typeface="Cambria Math" panose="02040503050406030204" pitchFamily="18" charset="0"/>
                  </a:rPr>
                  <a:t>=1 is considered. </a:t>
                </a:r>
                <a:endParaRPr lang="en-US" sz="2800" i="1" dirty="0"/>
              </a:p>
              <a:p>
                <a:pPr algn="just"/>
                <a:r>
                  <a:rPr lang="en-US" sz="2000" dirty="0"/>
                  <a:t>                    </a:t>
                </a:r>
              </a:p>
              <a:p>
                <a:r>
                  <a:rPr lang="en-US" sz="2000" b="1" dirty="0">
                    <a:solidFill>
                      <a:srgbClr val="FF0000"/>
                    </a:solidFill>
                  </a:rPr>
                  <a:t>Note that </a:t>
                </a:r>
                <a14:m>
                  <m:oMath xmlns:m="http://schemas.openxmlformats.org/officeDocument/2006/math">
                    <m:d>
                      <m:dPr>
                        <m:ctrlPr>
                          <a:rPr lang="en-US" sz="2000" b="1" i="1">
                            <a:solidFill>
                              <a:schemeClr val="accent6">
                                <a:lumMod val="50000"/>
                              </a:schemeClr>
                            </a:solidFill>
                            <a:latin typeface="Cambria Math" panose="02040503050406030204" pitchFamily="18" charset="0"/>
                          </a:rPr>
                        </m:ctrlPr>
                      </m:dPr>
                      <m:e>
                        <m:f>
                          <m:fPr>
                            <m:ctrlPr>
                              <a:rPr lang="en-US" sz="2000" b="1" i="1">
                                <a:solidFill>
                                  <a:schemeClr val="accent6">
                                    <a:lumMod val="50000"/>
                                  </a:schemeClr>
                                </a:solidFill>
                                <a:latin typeface="Cambria Math" panose="02040503050406030204" pitchFamily="18" charset="0"/>
                              </a:rPr>
                            </m:ctrlPr>
                          </m:fPr>
                          <m:num>
                            <m:sSub>
                              <m:sSubPr>
                                <m:ctrlPr>
                                  <a:rPr lang="en-US" sz="2000" b="1" i="1">
                                    <a:solidFill>
                                      <a:schemeClr val="accent6">
                                        <a:lumMod val="50000"/>
                                      </a:schemeClr>
                                    </a:solidFill>
                                    <a:latin typeface="Cambria Math" panose="02040503050406030204" pitchFamily="18" charset="0"/>
                                  </a:rPr>
                                </m:ctrlPr>
                              </m:sSubPr>
                              <m:e>
                                <m:r>
                                  <a:rPr lang="en-US" sz="2000" b="1" i="1">
                                    <a:solidFill>
                                      <a:schemeClr val="accent6">
                                        <a:lumMod val="50000"/>
                                      </a:schemeClr>
                                    </a:solidFill>
                                    <a:latin typeface="Cambria Math" panose="02040503050406030204" pitchFamily="18" charset="0"/>
                                  </a:rPr>
                                  <m:t>𝒓</m:t>
                                </m:r>
                              </m:e>
                              <m:sub>
                                <m:r>
                                  <a:rPr lang="en-US" sz="2000" b="1" i="1">
                                    <a:solidFill>
                                      <a:schemeClr val="accent6">
                                        <a:lumMod val="50000"/>
                                      </a:schemeClr>
                                    </a:solidFill>
                                    <a:latin typeface="Cambria Math" panose="02040503050406030204" pitchFamily="18" charset="0"/>
                                  </a:rPr>
                                  <m:t>⊥</m:t>
                                </m:r>
                              </m:sub>
                            </m:sSub>
                          </m:num>
                          <m:den>
                            <m:r>
                              <a:rPr lang="en-US" sz="2000" b="1" i="1">
                                <a:solidFill>
                                  <a:schemeClr val="accent6">
                                    <a:lumMod val="50000"/>
                                  </a:schemeClr>
                                </a:solidFill>
                                <a:latin typeface="Cambria Math" panose="02040503050406030204" pitchFamily="18" charset="0"/>
                              </a:rPr>
                              <m:t>𝑸</m:t>
                            </m:r>
                          </m:den>
                        </m:f>
                      </m:e>
                    </m:d>
                  </m:oMath>
                </a14:m>
                <a:r>
                  <a:rPr lang="en-US" sz="20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a:solidFill>
                      <a:srgbClr val="FF0000"/>
                    </a:solidFill>
                  </a:rPr>
                  <a:t>is measured in </a:t>
                </a:r>
                <a:r>
                  <a:rPr lang="en-US" sz="2000" b="1" u="sng" dirty="0">
                    <a:solidFill>
                      <a:srgbClr val="FF0000"/>
                    </a:solidFill>
                  </a:rPr>
                  <a:t>Ohm/m</a:t>
                </a:r>
                <a:r>
                  <a:rPr lang="en-US" sz="2000" b="1" dirty="0">
                    <a:solidFill>
                      <a:srgbClr val="FF0000"/>
                    </a:solidFill>
                  </a:rPr>
                  <a:t>.</a:t>
                </a:r>
                <a:endParaRPr lang="en-US" sz="2000" dirty="0">
                  <a:solidFill>
                    <a:srgbClr val="FF0000"/>
                  </a:solidFill>
                </a:endParaRPr>
              </a:p>
              <a:p>
                <a:pPr algn="just"/>
                <a:r>
                  <a:rPr lang="en-US" sz="2000" dirty="0"/>
                  <a:t>*Note that sometimes they use other transverse impedance, that is determined as:</a:t>
                </a:r>
              </a:p>
              <a:p>
                <a:pPr algn="just"/>
                <a:r>
                  <a:rPr lang="en-US" sz="2000" dirty="0"/>
                  <a:t>                                         In this case,                     </a:t>
                </a:r>
                <a:r>
                  <a:rPr lang="en-US" sz="2000" b="1" dirty="0">
                    <a:solidFill>
                      <a:srgbClr val="FF0000"/>
                    </a:solidFill>
                  </a:rPr>
                  <a:t>             </a:t>
                </a:r>
                <a:r>
                  <a:rPr lang="en-US" sz="2000" b="1" dirty="0">
                    <a:solidFill>
                      <a:schemeClr val="tx1">
                        <a:lumMod val="60000"/>
                        <a:lumOff val="40000"/>
                      </a:schemeClr>
                    </a:solidFill>
                  </a:rPr>
                  <a:t>;</a:t>
                </a:r>
                <a:r>
                  <a:rPr lang="en-US" sz="2000" b="1" dirty="0">
                    <a:solidFill>
                      <a:srgbClr val="FF0000"/>
                    </a:solidFill>
                  </a:rPr>
                  <a:t>  </a:t>
                </a:r>
                <a14:m>
                  <m:oMath xmlns:m="http://schemas.openxmlformats.org/officeDocument/2006/math">
                    <m:sSub>
                      <m:sSubPr>
                        <m:ctrlPr>
                          <a:rPr lang="en-US" sz="1600" b="1" i="1">
                            <a:solidFill>
                              <a:schemeClr val="accent6">
                                <a:lumMod val="50000"/>
                              </a:schemeClr>
                            </a:solidFill>
                            <a:latin typeface="Cambria Math" panose="02040503050406030204" pitchFamily="18" charset="0"/>
                          </a:rPr>
                        </m:ctrlPr>
                      </m:sSubPr>
                      <m:e>
                        <m:r>
                          <a:rPr lang="en-US" sz="1600" b="1" i="1" smtClean="0">
                            <a:solidFill>
                              <a:schemeClr val="accent6">
                                <a:lumMod val="50000"/>
                              </a:schemeClr>
                            </a:solidFill>
                            <a:latin typeface="Cambria Math" panose="02040503050406030204" pitchFamily="18" charset="0"/>
                          </a:rPr>
                          <m:t> ,   </m:t>
                        </m:r>
                        <m:d>
                          <m:dPr>
                            <m:ctrlPr>
                              <a:rPr lang="en-US" sz="1600" b="1" i="1">
                                <a:solidFill>
                                  <a:schemeClr val="accent6">
                                    <a:lumMod val="50000"/>
                                  </a:schemeClr>
                                </a:solidFill>
                                <a:latin typeface="Cambria Math" panose="02040503050406030204" pitchFamily="18" charset="0"/>
                              </a:rPr>
                            </m:ctrlPr>
                          </m:dPr>
                          <m:e>
                            <m:f>
                              <m:fPr>
                                <m:ctrlPr>
                                  <a:rPr lang="en-US" sz="1600" b="1" i="1">
                                    <a:solidFill>
                                      <a:schemeClr val="accent6">
                                        <a:lumMod val="50000"/>
                                      </a:schemeClr>
                                    </a:solidFill>
                                    <a:latin typeface="Cambria Math" panose="02040503050406030204" pitchFamily="18" charset="0"/>
                                  </a:rPr>
                                </m:ctrlPr>
                              </m:fPr>
                              <m:num>
                                <m:sSub>
                                  <m:sSubPr>
                                    <m:ctrlPr>
                                      <a:rPr lang="en-US" sz="1600" b="1" i="1">
                                        <a:solidFill>
                                          <a:schemeClr val="accent6">
                                            <a:lumMod val="50000"/>
                                          </a:schemeClr>
                                        </a:solidFill>
                                        <a:latin typeface="Cambria Math" panose="02040503050406030204" pitchFamily="18" charset="0"/>
                                      </a:rPr>
                                    </m:ctrlPr>
                                  </m:sSubPr>
                                  <m:e>
                                    <m:r>
                                      <a:rPr lang="en-US" sz="1600" b="1">
                                        <a:solidFill>
                                          <a:schemeClr val="accent6">
                                            <a:lumMod val="50000"/>
                                          </a:schemeClr>
                                        </a:solidFill>
                                        <a:latin typeface="Cambria Math" panose="02040503050406030204" pitchFamily="18" charset="0"/>
                                      </a:rPr>
                                      <m:t>𝐫</m:t>
                                    </m:r>
                                  </m:e>
                                  <m:sub>
                                    <m:r>
                                      <a:rPr lang="en-US" sz="1600" b="1">
                                        <a:solidFill>
                                          <a:schemeClr val="accent6">
                                            <a:lumMod val="50000"/>
                                          </a:schemeClr>
                                        </a:solidFill>
                                        <a:latin typeface="Cambria Math" panose="02040503050406030204" pitchFamily="18" charset="0"/>
                                      </a:rPr>
                                      <m:t>⊥</m:t>
                                    </m:r>
                                  </m:sub>
                                </m:sSub>
                              </m:num>
                              <m:den>
                                <m:r>
                                  <a:rPr lang="en-US" sz="1600" b="1">
                                    <a:solidFill>
                                      <a:schemeClr val="accent6">
                                        <a:lumMod val="50000"/>
                                      </a:schemeClr>
                                    </a:solidFill>
                                    <a:latin typeface="Cambria Math" panose="02040503050406030204" pitchFamily="18" charset="0"/>
                                  </a:rPr>
                                  <m:t>𝐐</m:t>
                                </m:r>
                              </m:den>
                            </m:f>
                          </m:e>
                        </m:d>
                      </m:e>
                      <m:sub>
                        <m:r>
                          <a:rPr lang="en-US" sz="1600" b="1">
                            <a:solidFill>
                              <a:schemeClr val="accent6">
                                <a:lumMod val="50000"/>
                              </a:schemeClr>
                            </a:solidFill>
                            <a:latin typeface="Cambria Math" panose="02040503050406030204" pitchFamily="18" charset="0"/>
                          </a:rPr>
                          <m:t>𝟏</m:t>
                        </m:r>
                      </m:sub>
                    </m:sSub>
                  </m:oMath>
                </a14:m>
                <a:r>
                  <a:rPr lang="en-US" sz="2000" b="1" dirty="0">
                    <a:solidFill>
                      <a:srgbClr val="FF0000"/>
                    </a:solidFill>
                  </a:rPr>
                  <a:t> is measured in </a:t>
                </a:r>
                <a:r>
                  <a:rPr lang="en-US" sz="2000" b="1" u="sng" dirty="0">
                    <a:solidFill>
                      <a:srgbClr val="FF0000"/>
                    </a:solidFill>
                  </a:rPr>
                  <a:t>Ohm</a:t>
                </a:r>
                <a:r>
                  <a:rPr lang="en-US" sz="2000" b="1" dirty="0">
                    <a:solidFill>
                      <a:srgbClr val="FF0000"/>
                    </a:solidFill>
                  </a:rPr>
                  <a:t>.</a:t>
                </a:r>
                <a:endParaRPr lang="en-US" sz="2000" dirty="0">
                  <a:solidFill>
                    <a:schemeClr val="tx1">
                      <a:lumMod val="60000"/>
                      <a:lumOff val="40000"/>
                    </a:schemeClr>
                  </a:solidFill>
                </a:endParaRPr>
              </a:p>
              <a:p>
                <a:r>
                  <a:rPr lang="en-US" sz="2000" dirty="0">
                    <a:solidFill>
                      <a:srgbClr val="FF0000"/>
                    </a:solidFill>
                  </a:rPr>
                  <a:t>*Appendix 7 </a:t>
                </a: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a:p>
                <a:endParaRPr lang="en-US" sz="2000" baseline="-25000" dirty="0">
                  <a:solidFill>
                    <a:schemeClr val="tx1">
                      <a:lumMod val="60000"/>
                      <a:lumOff val="40000"/>
                    </a:scheme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95363" y="384439"/>
                <a:ext cx="8948637" cy="6768328"/>
              </a:xfrm>
              <a:prstGeom prst="rect">
                <a:avLst/>
              </a:prstGeom>
              <a:blipFill>
                <a:blip r:embed="rId4"/>
                <a:stretch>
                  <a:fillRect l="-681" t="-450" r="-74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3411BB5-C03F-436B-927C-0AEF15243143}"/>
              </a:ext>
            </a:extLst>
          </p:cNvPr>
          <p:cNvPicPr>
            <a:picLocks noChangeAspect="1"/>
          </p:cNvPicPr>
          <p:nvPr/>
        </p:nvPicPr>
        <p:blipFill>
          <a:blip r:embed="rId5"/>
          <a:stretch>
            <a:fillRect/>
          </a:stretch>
        </p:blipFill>
        <p:spPr>
          <a:xfrm>
            <a:off x="4308522" y="3297728"/>
            <a:ext cx="1533388" cy="653575"/>
          </a:xfrm>
          <a:prstGeom prst="rect">
            <a:avLst/>
          </a:prstGeom>
        </p:spPr>
      </p:pic>
      <p:pic>
        <p:nvPicPr>
          <p:cNvPr id="12" name="Picture 11">
            <a:extLst>
              <a:ext uri="{FF2B5EF4-FFF2-40B4-BE49-F238E27FC236}">
                <a16:creationId xmlns:a16="http://schemas.microsoft.com/office/drawing/2014/main" id="{FD57053C-1F94-4899-9747-4E13C2245E26}"/>
              </a:ext>
            </a:extLst>
          </p:cNvPr>
          <p:cNvPicPr>
            <a:picLocks noChangeAspect="1"/>
          </p:cNvPicPr>
          <p:nvPr/>
        </p:nvPicPr>
        <p:blipFill>
          <a:blip r:embed="rId6"/>
          <a:stretch>
            <a:fillRect/>
          </a:stretch>
        </p:blipFill>
        <p:spPr>
          <a:xfrm>
            <a:off x="4126191" y="2568437"/>
            <a:ext cx="3365031" cy="889509"/>
          </a:xfrm>
          <a:prstGeom prst="rect">
            <a:avLst/>
          </a:prstGeom>
        </p:spPr>
      </p:pic>
      <p:sp>
        <p:nvSpPr>
          <p:cNvPr id="5" name="Rectangle 4">
            <a:extLst>
              <a:ext uri="{FF2B5EF4-FFF2-40B4-BE49-F238E27FC236}">
                <a16:creationId xmlns:a16="http://schemas.microsoft.com/office/drawing/2014/main" id="{1BB5280C-C67C-4B99-911E-586AAF0A3049}"/>
              </a:ext>
            </a:extLst>
          </p:cNvPr>
          <p:cNvSpPr/>
          <p:nvPr/>
        </p:nvSpPr>
        <p:spPr>
          <a:xfrm>
            <a:off x="4032157" y="2506342"/>
            <a:ext cx="3553097" cy="889509"/>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8DC49C0-1A24-4CCB-BA3D-F0449F2986D9}"/>
              </a:ext>
            </a:extLst>
          </p:cNvPr>
          <p:cNvPicPr>
            <a:picLocks noChangeAspect="1"/>
          </p:cNvPicPr>
          <p:nvPr/>
        </p:nvPicPr>
        <p:blipFill>
          <a:blip r:embed="rId7"/>
          <a:stretch>
            <a:fillRect/>
          </a:stretch>
        </p:blipFill>
        <p:spPr>
          <a:xfrm>
            <a:off x="408944" y="2764460"/>
            <a:ext cx="2224347" cy="646485"/>
          </a:xfrm>
          <a:prstGeom prst="rect">
            <a:avLst/>
          </a:prstGeom>
        </p:spPr>
      </p:pic>
      <p:pic>
        <p:nvPicPr>
          <p:cNvPr id="20" name="Picture 19">
            <a:extLst>
              <a:ext uri="{FF2B5EF4-FFF2-40B4-BE49-F238E27FC236}">
                <a16:creationId xmlns:a16="http://schemas.microsoft.com/office/drawing/2014/main" id="{BBE1C56F-06BA-4802-BCB3-50842DAC2ECB}"/>
              </a:ext>
            </a:extLst>
          </p:cNvPr>
          <p:cNvPicPr>
            <a:picLocks noChangeAspect="1"/>
          </p:cNvPicPr>
          <p:nvPr/>
        </p:nvPicPr>
        <p:blipFill>
          <a:blip r:embed="rId8"/>
          <a:stretch>
            <a:fillRect/>
          </a:stretch>
        </p:blipFill>
        <p:spPr>
          <a:xfrm>
            <a:off x="3863676" y="5591972"/>
            <a:ext cx="2076542" cy="415308"/>
          </a:xfrm>
          <a:prstGeom prst="rect">
            <a:avLst/>
          </a:prstGeom>
        </p:spPr>
      </p:pic>
      <p:sp>
        <p:nvSpPr>
          <p:cNvPr id="22" name="TextBox 21">
            <a:extLst>
              <a:ext uri="{FF2B5EF4-FFF2-40B4-BE49-F238E27FC236}">
                <a16:creationId xmlns:a16="http://schemas.microsoft.com/office/drawing/2014/main" id="{2705A12F-0C0E-41DD-8A04-D4A0FAFF1C1F}"/>
              </a:ext>
            </a:extLst>
          </p:cNvPr>
          <p:cNvSpPr txBox="1"/>
          <p:nvPr/>
        </p:nvSpPr>
        <p:spPr>
          <a:xfrm>
            <a:off x="4148137" y="3114675"/>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1890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types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67</a:t>
            </a:fld>
            <a:endParaRPr lang="en-US" dirty="0"/>
          </a:p>
        </p:txBody>
      </p:sp>
      <p:sp>
        <p:nvSpPr>
          <p:cNvPr id="2" name="TextBox 1">
            <a:extLst>
              <a:ext uri="{FF2B5EF4-FFF2-40B4-BE49-F238E27FC236}">
                <a16:creationId xmlns:a16="http://schemas.microsoft.com/office/drawing/2014/main" id="{0B0DADA8-3FA3-4940-AB9A-72BB4B2CCE1D}"/>
              </a:ext>
            </a:extLst>
          </p:cNvPr>
          <p:cNvSpPr txBox="1"/>
          <p:nvPr/>
        </p:nvSpPr>
        <p:spPr>
          <a:xfrm>
            <a:off x="228600" y="819509"/>
            <a:ext cx="2466637" cy="1200329"/>
          </a:xfrm>
          <a:prstGeom prst="rect">
            <a:avLst/>
          </a:prstGeom>
          <a:noFill/>
        </p:spPr>
        <p:txBody>
          <a:bodyPr wrap="none" rtlCol="0">
            <a:spAutoFit/>
          </a:bodyPr>
          <a:lstStyle/>
          <a:p>
            <a:r>
              <a:rPr lang="en-US" dirty="0"/>
              <a:t>Pillbox RT cavities:</a:t>
            </a:r>
          </a:p>
          <a:p>
            <a:endParaRPr lang="en-US" dirty="0"/>
          </a:p>
          <a:p>
            <a:endParaRPr lang="en-US" dirty="0"/>
          </a:p>
        </p:txBody>
      </p:sp>
      <p:pic>
        <p:nvPicPr>
          <p:cNvPr id="12" name="Picture 11">
            <a:extLst>
              <a:ext uri="{FF2B5EF4-FFF2-40B4-BE49-F238E27FC236}">
                <a16:creationId xmlns:a16="http://schemas.microsoft.com/office/drawing/2014/main" id="{AD478359-C8CC-4CED-B248-E3ABB3DC5CD0}"/>
              </a:ext>
            </a:extLst>
          </p:cNvPr>
          <p:cNvPicPr>
            <a:picLocks noChangeAspect="1"/>
          </p:cNvPicPr>
          <p:nvPr/>
        </p:nvPicPr>
        <p:blipFill>
          <a:blip r:embed="rId3"/>
          <a:stretch>
            <a:fillRect/>
          </a:stretch>
        </p:blipFill>
        <p:spPr>
          <a:xfrm>
            <a:off x="89662" y="1823918"/>
            <a:ext cx="9144000" cy="3449742"/>
          </a:xfrm>
          <a:prstGeom prst="rect">
            <a:avLst/>
          </a:prstGeom>
        </p:spPr>
      </p:pic>
      <p:sp>
        <p:nvSpPr>
          <p:cNvPr id="13" name="Arrow: Right 12">
            <a:extLst>
              <a:ext uri="{FF2B5EF4-FFF2-40B4-BE49-F238E27FC236}">
                <a16:creationId xmlns:a16="http://schemas.microsoft.com/office/drawing/2014/main" id="{0B10F615-FF26-45F2-84D8-C928533E11BC}"/>
              </a:ext>
            </a:extLst>
          </p:cNvPr>
          <p:cNvSpPr/>
          <p:nvPr/>
        </p:nvSpPr>
        <p:spPr>
          <a:xfrm>
            <a:off x="2311927" y="2421378"/>
            <a:ext cx="1061049" cy="3450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4AC99147-1A8A-4FD5-888F-C0C34DF25C85}"/>
              </a:ext>
            </a:extLst>
          </p:cNvPr>
          <p:cNvSpPr/>
          <p:nvPr/>
        </p:nvSpPr>
        <p:spPr>
          <a:xfrm>
            <a:off x="5477773" y="2421377"/>
            <a:ext cx="1061049" cy="3450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0FE958-5FEC-43E6-B832-1A99C5F74EC2}"/>
              </a:ext>
            </a:extLst>
          </p:cNvPr>
          <p:cNvSpPr txBox="1"/>
          <p:nvPr/>
        </p:nvSpPr>
        <p:spPr>
          <a:xfrm>
            <a:off x="3372976" y="4572000"/>
            <a:ext cx="2193870" cy="830997"/>
          </a:xfrm>
          <a:prstGeom prst="rect">
            <a:avLst/>
          </a:prstGeom>
          <a:noFill/>
        </p:spPr>
        <p:txBody>
          <a:bodyPr wrap="none" rtlCol="0">
            <a:spAutoFit/>
          </a:bodyPr>
          <a:lstStyle/>
          <a:p>
            <a:r>
              <a:rPr lang="en-US" dirty="0"/>
              <a:t>   Drift tubes</a:t>
            </a:r>
          </a:p>
          <a:p>
            <a:r>
              <a:rPr lang="en-US" i="1" dirty="0">
                <a:solidFill>
                  <a:schemeClr val="accent6">
                    <a:lumMod val="50000"/>
                  </a:schemeClr>
                </a:solidFill>
                <a:latin typeface="Times New Roman" panose="02020603050405020304" pitchFamily="18" charset="0"/>
                <a:cs typeface="Times New Roman" panose="02020603050405020304" pitchFamily="18" charset="0"/>
              </a:rPr>
              <a:t> T</a:t>
            </a:r>
            <a:r>
              <a:rPr lang="en-US" dirty="0"/>
              <a:t> improvement</a:t>
            </a:r>
          </a:p>
        </p:txBody>
      </p:sp>
      <p:sp>
        <p:nvSpPr>
          <p:cNvPr id="15" name="TextBox 14">
            <a:extLst>
              <a:ext uri="{FF2B5EF4-FFF2-40B4-BE49-F238E27FC236}">
                <a16:creationId xmlns:a16="http://schemas.microsoft.com/office/drawing/2014/main" id="{96E9C5B1-AE82-4E2A-BCBA-7DEA1A4BCEDC}"/>
              </a:ext>
            </a:extLst>
          </p:cNvPr>
          <p:cNvSpPr txBox="1"/>
          <p:nvPr/>
        </p:nvSpPr>
        <p:spPr>
          <a:xfrm>
            <a:off x="6642886" y="4571999"/>
            <a:ext cx="2299669" cy="830997"/>
          </a:xfrm>
          <a:prstGeom prst="rect">
            <a:avLst/>
          </a:prstGeom>
          <a:noFill/>
        </p:spPr>
        <p:txBody>
          <a:bodyPr wrap="none" rtlCol="0">
            <a:spAutoFit/>
          </a:bodyPr>
          <a:lstStyle/>
          <a:p>
            <a:r>
              <a:rPr lang="en-US" dirty="0"/>
              <a:t>   Rounding </a:t>
            </a:r>
          </a:p>
          <a:p>
            <a:r>
              <a:rPr lang="en-US" i="1" dirty="0" err="1">
                <a:solidFill>
                  <a:schemeClr val="accent6">
                    <a:lumMod val="50000"/>
                  </a:schemeClr>
                </a:solidFill>
                <a:latin typeface="Times New Roman" panose="02020603050405020304" pitchFamily="18" charset="0"/>
                <a:cs typeface="Times New Roman" panose="02020603050405020304" pitchFamily="18" charset="0"/>
              </a:rPr>
              <a:t>R</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sh</a:t>
            </a:r>
            <a:r>
              <a:rPr lang="en-US" dirty="0"/>
              <a:t> improvement</a:t>
            </a:r>
          </a:p>
        </p:txBody>
      </p:sp>
      <p:sp>
        <p:nvSpPr>
          <p:cNvPr id="16" name="Rectangle 15">
            <a:extLst>
              <a:ext uri="{FF2B5EF4-FFF2-40B4-BE49-F238E27FC236}">
                <a16:creationId xmlns:a16="http://schemas.microsoft.com/office/drawing/2014/main" id="{20A25678-947B-47B5-AB07-7FCBD31C51A4}"/>
              </a:ext>
            </a:extLst>
          </p:cNvPr>
          <p:cNvSpPr/>
          <p:nvPr/>
        </p:nvSpPr>
        <p:spPr>
          <a:xfrm>
            <a:off x="3701964" y="5588267"/>
            <a:ext cx="1460656" cy="461665"/>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2b⪞ 3/4</a:t>
            </a:r>
            <a:r>
              <a:rPr lang="el-GR" dirty="0">
                <a:latin typeface="Cambria Math" panose="02040503050406030204" pitchFamily="18" charset="0"/>
                <a:ea typeface="Cambria Math" panose="02040503050406030204" pitchFamily="18" charset="0"/>
              </a:rPr>
              <a:t>λ</a:t>
            </a:r>
            <a:endParaRPr lang="en-US" dirty="0"/>
          </a:p>
        </p:txBody>
      </p:sp>
      <p:sp>
        <p:nvSpPr>
          <p:cNvPr id="6" name="TextBox 5">
            <a:extLst>
              <a:ext uri="{FF2B5EF4-FFF2-40B4-BE49-F238E27FC236}">
                <a16:creationId xmlns:a16="http://schemas.microsoft.com/office/drawing/2014/main" id="{FEDAB3AF-25A1-438D-B252-4C855FCA380F}"/>
              </a:ext>
            </a:extLst>
          </p:cNvPr>
          <p:cNvSpPr txBox="1"/>
          <p:nvPr/>
        </p:nvSpPr>
        <p:spPr>
          <a:xfrm flipH="1">
            <a:off x="417899" y="4757270"/>
            <a:ext cx="2644950" cy="830997"/>
          </a:xfrm>
          <a:prstGeom prst="rect">
            <a:avLst/>
          </a:prstGeom>
          <a:noFill/>
        </p:spPr>
        <p:txBody>
          <a:bodyPr wrap="square" rtlCol="0">
            <a:spAutoFit/>
          </a:bodyPr>
          <a:lstStyle/>
          <a:p>
            <a:r>
              <a:rPr lang="en-US" dirty="0"/>
              <a:t>Pillbox with the beam pipes</a:t>
            </a:r>
          </a:p>
        </p:txBody>
      </p:sp>
      <p:cxnSp>
        <p:nvCxnSpPr>
          <p:cNvPr id="9" name="Straight Arrow Connector 8">
            <a:extLst>
              <a:ext uri="{FF2B5EF4-FFF2-40B4-BE49-F238E27FC236}">
                <a16:creationId xmlns:a16="http://schemas.microsoft.com/office/drawing/2014/main" id="{F013666A-2075-4C47-BA51-69E132F7EBE5}"/>
              </a:ext>
            </a:extLst>
          </p:cNvPr>
          <p:cNvCxnSpPr/>
          <p:nvPr/>
        </p:nvCxnSpPr>
        <p:spPr>
          <a:xfrm flipV="1">
            <a:off x="1224951" y="2329132"/>
            <a:ext cx="0" cy="2303253"/>
          </a:xfrm>
          <a:prstGeom prst="straightConnector1">
            <a:avLst/>
          </a:prstGeom>
          <a:ln>
            <a:solidFill>
              <a:schemeClr val="tx2"/>
            </a:solidFill>
            <a:headEnd type="stealth"/>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174AEDC8-5B53-4DA8-97ED-E5C74F9FC0A8}"/>
              </a:ext>
            </a:extLst>
          </p:cNvPr>
          <p:cNvSpPr/>
          <p:nvPr/>
        </p:nvSpPr>
        <p:spPr>
          <a:xfrm>
            <a:off x="1213667" y="2890221"/>
            <a:ext cx="522900" cy="461665"/>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2b</a:t>
            </a:r>
            <a:endParaRPr lang="en-US" dirty="0"/>
          </a:p>
        </p:txBody>
      </p:sp>
    </p:spTree>
    <p:extLst>
      <p:ext uri="{BB962C8B-B14F-4D97-AF65-F5344CB8AC3E}">
        <p14:creationId xmlns:p14="http://schemas.microsoft.com/office/powerpoint/2010/main" val="12245821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RF cavity types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68</a:t>
            </a:fld>
            <a:endParaRPr lang="en-US" dirty="0"/>
          </a:p>
        </p:txBody>
      </p:sp>
      <p:sp>
        <p:nvSpPr>
          <p:cNvPr id="9" name="Rectangle 8"/>
          <p:cNvSpPr/>
          <p:nvPr/>
        </p:nvSpPr>
        <p:spPr>
          <a:xfrm>
            <a:off x="32453" y="631299"/>
            <a:ext cx="5777346" cy="954107"/>
          </a:xfrm>
          <a:prstGeom prst="rect">
            <a:avLst/>
          </a:prstGeom>
        </p:spPr>
        <p:txBody>
          <a:bodyPr wrap="square">
            <a:spAutoFit/>
          </a:bodyPr>
          <a:lstStyle/>
          <a:p>
            <a:r>
              <a:rPr lang="en-US" sz="2800" dirty="0">
                <a:solidFill>
                  <a:srgbClr val="FF0000"/>
                </a:solidFill>
                <a:latin typeface="Calibri" panose="020F0502020204030204" pitchFamily="34" charset="0"/>
              </a:rPr>
              <a:t>Quarter-wave resonator (QWR)</a:t>
            </a:r>
          </a:p>
          <a:p>
            <a:r>
              <a:rPr lang="en-US" sz="2800" dirty="0">
                <a:solidFill>
                  <a:srgbClr val="FF0000"/>
                </a:solidFill>
                <a:latin typeface="Calibri" panose="020F0502020204030204" pitchFamily="34" charset="0"/>
              </a:rPr>
              <a:t>concept:</a:t>
            </a:r>
          </a:p>
        </p:txBody>
      </p:sp>
      <p:pic>
        <p:nvPicPr>
          <p:cNvPr id="17" name="Picture 16"/>
          <p:cNvPicPr>
            <a:picLocks noChangeAspect="1"/>
          </p:cNvPicPr>
          <p:nvPr/>
        </p:nvPicPr>
        <p:blipFill>
          <a:blip r:embed="rId3"/>
          <a:stretch>
            <a:fillRect/>
          </a:stretch>
        </p:blipFill>
        <p:spPr>
          <a:xfrm>
            <a:off x="164002" y="1977455"/>
            <a:ext cx="3552825" cy="895350"/>
          </a:xfrm>
          <a:prstGeom prst="rect">
            <a:avLst/>
          </a:prstGeom>
        </p:spPr>
      </p:pic>
      <p:sp>
        <p:nvSpPr>
          <p:cNvPr id="18" name="TextBox 17"/>
          <p:cNvSpPr txBox="1"/>
          <p:nvPr/>
        </p:nvSpPr>
        <p:spPr>
          <a:xfrm>
            <a:off x="559072" y="1643079"/>
            <a:ext cx="1618776" cy="461665"/>
          </a:xfrm>
          <a:prstGeom prst="rect">
            <a:avLst/>
          </a:prstGeom>
          <a:noFill/>
        </p:spPr>
        <p:txBody>
          <a:bodyPr wrap="none" rtlCol="0">
            <a:spAutoFit/>
          </a:bodyPr>
          <a:lstStyle/>
          <a:p>
            <a:r>
              <a:rPr lang="en-US" dirty="0"/>
              <a:t>Resonance:</a:t>
            </a:r>
          </a:p>
        </p:txBody>
      </p:sp>
      <p:sp>
        <p:nvSpPr>
          <p:cNvPr id="19" name="TextBox 18"/>
          <p:cNvSpPr txBox="1"/>
          <p:nvPr/>
        </p:nvSpPr>
        <p:spPr>
          <a:xfrm>
            <a:off x="3717113" y="2239945"/>
            <a:ext cx="453970" cy="461665"/>
          </a:xfrm>
          <a:prstGeom prst="rect">
            <a:avLst/>
          </a:prstGeom>
          <a:noFill/>
        </p:spPr>
        <p:txBody>
          <a:bodyPr wrap="none" rtlCol="0">
            <a:spAutoFit/>
          </a:bodyPr>
          <a:lstStyle/>
          <a:p>
            <a:r>
              <a:rPr lang="en-US" dirty="0"/>
              <a:t>or</a:t>
            </a:r>
          </a:p>
        </p:txBody>
      </p:sp>
      <p:pic>
        <p:nvPicPr>
          <p:cNvPr id="20" name="Picture 19"/>
          <p:cNvPicPr>
            <a:picLocks noChangeAspect="1"/>
          </p:cNvPicPr>
          <p:nvPr/>
        </p:nvPicPr>
        <p:blipFill>
          <a:blip r:embed="rId4"/>
          <a:stretch>
            <a:fillRect/>
          </a:stretch>
        </p:blipFill>
        <p:spPr>
          <a:xfrm>
            <a:off x="4135505" y="2121144"/>
            <a:ext cx="2447925" cy="676275"/>
          </a:xfrm>
          <a:prstGeom prst="rect">
            <a:avLst/>
          </a:prstGeom>
        </p:spPr>
      </p:pic>
      <p:pic>
        <p:nvPicPr>
          <p:cNvPr id="21" name="Picture 20"/>
          <p:cNvPicPr>
            <a:picLocks noChangeAspect="1"/>
          </p:cNvPicPr>
          <p:nvPr/>
        </p:nvPicPr>
        <p:blipFill>
          <a:blip r:embed="rId5"/>
          <a:stretch>
            <a:fillRect/>
          </a:stretch>
        </p:blipFill>
        <p:spPr>
          <a:xfrm>
            <a:off x="212952" y="3313219"/>
            <a:ext cx="1047750" cy="581025"/>
          </a:xfrm>
          <a:prstGeom prst="rect">
            <a:avLst/>
          </a:prstGeom>
        </p:spPr>
      </p:pic>
      <p:pic>
        <p:nvPicPr>
          <p:cNvPr id="22" name="Picture 21"/>
          <p:cNvPicPr>
            <a:picLocks noChangeAspect="1"/>
          </p:cNvPicPr>
          <p:nvPr/>
        </p:nvPicPr>
        <p:blipFill>
          <a:blip r:embed="rId6"/>
          <a:stretch>
            <a:fillRect/>
          </a:stretch>
        </p:blipFill>
        <p:spPr>
          <a:xfrm>
            <a:off x="3494723" y="3335667"/>
            <a:ext cx="1866900" cy="466725"/>
          </a:xfrm>
          <a:prstGeom prst="rect">
            <a:avLst/>
          </a:prstGeom>
        </p:spPr>
      </p:pic>
      <p:pic>
        <p:nvPicPr>
          <p:cNvPr id="23" name="Picture 22"/>
          <p:cNvPicPr>
            <a:picLocks noChangeAspect="1"/>
          </p:cNvPicPr>
          <p:nvPr/>
        </p:nvPicPr>
        <p:blipFill>
          <a:blip r:embed="rId7"/>
          <a:stretch>
            <a:fillRect/>
          </a:stretch>
        </p:blipFill>
        <p:spPr>
          <a:xfrm>
            <a:off x="189223" y="3968536"/>
            <a:ext cx="3527604" cy="1977487"/>
          </a:xfrm>
          <a:prstGeom prst="rect">
            <a:avLst/>
          </a:prstGeom>
        </p:spPr>
      </p:pic>
      <p:pic>
        <p:nvPicPr>
          <p:cNvPr id="24" name="Picture 23"/>
          <p:cNvPicPr>
            <a:picLocks noChangeAspect="1"/>
          </p:cNvPicPr>
          <p:nvPr/>
        </p:nvPicPr>
        <p:blipFill>
          <a:blip r:embed="rId8"/>
          <a:stretch>
            <a:fillRect/>
          </a:stretch>
        </p:blipFill>
        <p:spPr>
          <a:xfrm>
            <a:off x="1260702" y="3248470"/>
            <a:ext cx="1543050" cy="704850"/>
          </a:xfrm>
          <a:prstGeom prst="rect">
            <a:avLst/>
          </a:prstGeom>
        </p:spPr>
      </p:pic>
      <p:cxnSp>
        <p:nvCxnSpPr>
          <p:cNvPr id="26" name="Straight Arrow Connector 25"/>
          <p:cNvCxnSpPr/>
          <p:nvPr/>
        </p:nvCxnSpPr>
        <p:spPr>
          <a:xfrm>
            <a:off x="2711361" y="3602449"/>
            <a:ext cx="83719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423267" y="2637306"/>
            <a:ext cx="4556731" cy="1077218"/>
          </a:xfrm>
          <a:prstGeom prst="rect">
            <a:avLst/>
          </a:prstGeom>
          <a:noFill/>
        </p:spPr>
        <p:txBody>
          <a:bodyPr wrap="square" rtlCol="0">
            <a:spAutoFit/>
          </a:bodyPr>
          <a:lstStyle/>
          <a:p>
            <a:r>
              <a:rPr lang="en-US" sz="2000" dirty="0"/>
              <a:t>Compact (L </a:t>
            </a:r>
            <a:r>
              <a:rPr lang="en-US" sz="2000" dirty="0">
                <a:latin typeface="Cambria Math" panose="02040503050406030204" pitchFamily="18" charset="0"/>
                <a:ea typeface="Cambria Math" panose="02040503050406030204" pitchFamily="18" charset="0"/>
              </a:rPr>
              <a:t>⪝ </a:t>
            </a:r>
            <a:r>
              <a:rPr lang="el-GR" sz="2000" dirty="0">
                <a:latin typeface="Cambria Math" panose="02040503050406030204" pitchFamily="18" charset="0"/>
                <a:ea typeface="Cambria Math" panose="02040503050406030204" pitchFamily="18" charset="0"/>
              </a:rPr>
              <a:t>λ</a:t>
            </a:r>
            <a:r>
              <a:rPr lang="en-US" sz="2000" dirty="0">
                <a:latin typeface="Cambria Math" panose="02040503050406030204" pitchFamily="18" charset="0"/>
                <a:ea typeface="Cambria Math" panose="02040503050406030204" pitchFamily="18" charset="0"/>
              </a:rPr>
              <a:t>/4) </a:t>
            </a:r>
            <a:r>
              <a:rPr lang="en-US" sz="2000" dirty="0">
                <a:latin typeface="+mj-lt"/>
                <a:ea typeface="Cambria Math" panose="02040503050406030204" pitchFamily="18" charset="0"/>
              </a:rPr>
              <a:t>compared to pillbox </a:t>
            </a:r>
            <a:r>
              <a:rPr lang="en-US" sz="2000" dirty="0">
                <a:latin typeface="Cambria Math" panose="02040503050406030204" pitchFamily="18" charset="0"/>
                <a:ea typeface="Cambria Math" panose="02040503050406030204" pitchFamily="18" charset="0"/>
              </a:rPr>
              <a:t>(D⪞ 3/4</a:t>
            </a:r>
            <a:r>
              <a:rPr lang="el-GR" sz="2000" dirty="0">
                <a:latin typeface="Cambria Math" panose="02040503050406030204" pitchFamily="18" charset="0"/>
                <a:ea typeface="Cambria Math" panose="02040503050406030204" pitchFamily="18" charset="0"/>
              </a:rPr>
              <a:t>λ</a:t>
            </a:r>
            <a:r>
              <a:rPr lang="en-US" sz="2000" dirty="0">
                <a:latin typeface="Cambria Math" panose="02040503050406030204" pitchFamily="18" charset="0"/>
                <a:ea typeface="Cambria Math" panose="02040503050406030204" pitchFamily="18" charset="0"/>
              </a:rPr>
              <a:t>).</a:t>
            </a:r>
          </a:p>
          <a:p>
            <a:endParaRPr lang="en-US" dirty="0"/>
          </a:p>
        </p:txBody>
      </p:sp>
      <p:pic>
        <p:nvPicPr>
          <p:cNvPr id="6" name="Picture 5">
            <a:extLst>
              <a:ext uri="{FF2B5EF4-FFF2-40B4-BE49-F238E27FC236}">
                <a16:creationId xmlns:a16="http://schemas.microsoft.com/office/drawing/2014/main" id="{C2394C6B-077C-4F51-BC1E-F365736224DE}"/>
              </a:ext>
            </a:extLst>
          </p:cNvPr>
          <p:cNvPicPr>
            <a:picLocks noChangeAspect="1"/>
          </p:cNvPicPr>
          <p:nvPr/>
        </p:nvPicPr>
        <p:blipFill>
          <a:blip r:embed="rId9"/>
          <a:stretch>
            <a:fillRect/>
          </a:stretch>
        </p:blipFill>
        <p:spPr>
          <a:xfrm>
            <a:off x="5613652" y="-2789"/>
            <a:ext cx="3530348" cy="2197379"/>
          </a:xfrm>
          <a:prstGeom prst="rect">
            <a:avLst/>
          </a:prstGeom>
        </p:spPr>
      </p:pic>
      <p:sp>
        <p:nvSpPr>
          <p:cNvPr id="8" name="TextBox 7">
            <a:extLst>
              <a:ext uri="{FF2B5EF4-FFF2-40B4-BE49-F238E27FC236}">
                <a16:creationId xmlns:a16="http://schemas.microsoft.com/office/drawing/2014/main" id="{2C8998ED-D252-4D23-9730-5A9E3113B5B8}"/>
              </a:ext>
            </a:extLst>
          </p:cNvPr>
          <p:cNvSpPr txBox="1"/>
          <p:nvPr/>
        </p:nvSpPr>
        <p:spPr>
          <a:xfrm>
            <a:off x="195699" y="2795405"/>
            <a:ext cx="4227568"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Z</a:t>
            </a:r>
            <a:r>
              <a:rPr lang="en-US" i="1" baseline="-25000" dirty="0">
                <a:solidFill>
                  <a:schemeClr val="accent6">
                    <a:lumMod val="50000"/>
                  </a:schemeClr>
                </a:solidFill>
                <a:latin typeface="Times New Roman" panose="02020603050405020304" pitchFamily="18" charset="0"/>
                <a:cs typeface="Times New Roman" panose="02020603050405020304" pitchFamily="18" charset="0"/>
              </a:rPr>
              <a:t>0</a:t>
            </a:r>
            <a:r>
              <a:rPr lang="en-US" dirty="0"/>
              <a:t> here is the coaxial impedance</a:t>
            </a:r>
          </a:p>
        </p:txBody>
      </p:sp>
      <p:pic>
        <p:nvPicPr>
          <p:cNvPr id="28" name="Picture 27">
            <a:extLst>
              <a:ext uri="{FF2B5EF4-FFF2-40B4-BE49-F238E27FC236}">
                <a16:creationId xmlns:a16="http://schemas.microsoft.com/office/drawing/2014/main" id="{EB6C9C70-0B03-411F-ACF5-546AA0898E0A}"/>
              </a:ext>
            </a:extLst>
          </p:cNvPr>
          <p:cNvPicPr>
            <a:picLocks noChangeAspect="1"/>
          </p:cNvPicPr>
          <p:nvPr/>
        </p:nvPicPr>
        <p:blipFill>
          <a:blip r:embed="rId10"/>
          <a:stretch>
            <a:fillRect/>
          </a:stretch>
        </p:blipFill>
        <p:spPr>
          <a:xfrm>
            <a:off x="3621502" y="3714524"/>
            <a:ext cx="2351383" cy="2397308"/>
          </a:xfrm>
          <a:prstGeom prst="rect">
            <a:avLst/>
          </a:prstGeom>
        </p:spPr>
      </p:pic>
      <p:sp>
        <p:nvSpPr>
          <p:cNvPr id="10" name="TextBox 9">
            <a:extLst>
              <a:ext uri="{FF2B5EF4-FFF2-40B4-BE49-F238E27FC236}">
                <a16:creationId xmlns:a16="http://schemas.microsoft.com/office/drawing/2014/main" id="{C6EB501D-9914-4376-896D-2D52D1F7F465}"/>
              </a:ext>
            </a:extLst>
          </p:cNvPr>
          <p:cNvSpPr txBox="1"/>
          <p:nvPr/>
        </p:nvSpPr>
        <p:spPr>
          <a:xfrm>
            <a:off x="4026066" y="10046"/>
            <a:ext cx="1961306" cy="461665"/>
          </a:xfrm>
          <a:prstGeom prst="rect">
            <a:avLst/>
          </a:prstGeom>
          <a:noFill/>
        </p:spPr>
        <p:txBody>
          <a:bodyPr wrap="none" rtlCol="0">
            <a:spAutoFit/>
          </a:bodyPr>
          <a:lstStyle/>
          <a:p>
            <a:r>
              <a:rPr lang="en-US" dirty="0"/>
              <a:t>One-gap QWR</a:t>
            </a:r>
          </a:p>
        </p:txBody>
      </p:sp>
      <p:sp>
        <p:nvSpPr>
          <p:cNvPr id="11" name="TextBox 10">
            <a:extLst>
              <a:ext uri="{FF2B5EF4-FFF2-40B4-BE49-F238E27FC236}">
                <a16:creationId xmlns:a16="http://schemas.microsoft.com/office/drawing/2014/main" id="{45259E5E-ECE5-484B-844E-F7675B396193}"/>
              </a:ext>
            </a:extLst>
          </p:cNvPr>
          <p:cNvSpPr txBox="1"/>
          <p:nvPr/>
        </p:nvSpPr>
        <p:spPr>
          <a:xfrm>
            <a:off x="3621502" y="5840041"/>
            <a:ext cx="1958293" cy="461665"/>
          </a:xfrm>
          <a:prstGeom prst="rect">
            <a:avLst/>
          </a:prstGeom>
          <a:noFill/>
        </p:spPr>
        <p:txBody>
          <a:bodyPr wrap="none" rtlCol="0">
            <a:spAutoFit/>
          </a:bodyPr>
          <a:lstStyle/>
          <a:p>
            <a:r>
              <a:rPr lang="en-US" dirty="0"/>
              <a:t>Two-gap QWR</a:t>
            </a:r>
          </a:p>
        </p:txBody>
      </p:sp>
      <p:pic>
        <p:nvPicPr>
          <p:cNvPr id="12" name="Picture 11">
            <a:extLst>
              <a:ext uri="{FF2B5EF4-FFF2-40B4-BE49-F238E27FC236}">
                <a16:creationId xmlns:a16="http://schemas.microsoft.com/office/drawing/2014/main" id="{0B7BBB21-E420-4564-B3FA-48652FCFC0BE}"/>
              </a:ext>
            </a:extLst>
          </p:cNvPr>
          <p:cNvPicPr>
            <a:picLocks noChangeAspect="1"/>
          </p:cNvPicPr>
          <p:nvPr/>
        </p:nvPicPr>
        <p:blipFill>
          <a:blip r:embed="rId11"/>
          <a:stretch>
            <a:fillRect/>
          </a:stretch>
        </p:blipFill>
        <p:spPr>
          <a:xfrm>
            <a:off x="3765434" y="1116251"/>
            <a:ext cx="1740151" cy="956803"/>
          </a:xfrm>
          <a:prstGeom prst="rect">
            <a:avLst/>
          </a:prstGeom>
        </p:spPr>
      </p:pic>
      <p:pic>
        <p:nvPicPr>
          <p:cNvPr id="2" name="Picture 1">
            <a:extLst>
              <a:ext uri="{FF2B5EF4-FFF2-40B4-BE49-F238E27FC236}">
                <a16:creationId xmlns:a16="http://schemas.microsoft.com/office/drawing/2014/main" id="{6E17AF36-BC8D-4375-881A-48A0909BAB8B}"/>
              </a:ext>
            </a:extLst>
          </p:cNvPr>
          <p:cNvPicPr>
            <a:picLocks noChangeAspect="1"/>
          </p:cNvPicPr>
          <p:nvPr/>
        </p:nvPicPr>
        <p:blipFill>
          <a:blip r:embed="rId12"/>
          <a:stretch>
            <a:fillRect/>
          </a:stretch>
        </p:blipFill>
        <p:spPr>
          <a:xfrm>
            <a:off x="6244762" y="2979938"/>
            <a:ext cx="2268128" cy="2860103"/>
          </a:xfrm>
          <a:prstGeom prst="rect">
            <a:avLst/>
          </a:prstGeom>
        </p:spPr>
      </p:pic>
      <p:sp>
        <p:nvSpPr>
          <p:cNvPr id="13" name="TextBox 12">
            <a:extLst>
              <a:ext uri="{FF2B5EF4-FFF2-40B4-BE49-F238E27FC236}">
                <a16:creationId xmlns:a16="http://schemas.microsoft.com/office/drawing/2014/main" id="{D246F42C-D732-4DF8-A038-12C915883209}"/>
              </a:ext>
            </a:extLst>
          </p:cNvPr>
          <p:cNvSpPr txBox="1"/>
          <p:nvPr/>
        </p:nvSpPr>
        <p:spPr>
          <a:xfrm>
            <a:off x="6751436" y="3768654"/>
            <a:ext cx="538930" cy="369332"/>
          </a:xfrm>
          <a:prstGeom prst="rect">
            <a:avLst/>
          </a:prstGeom>
          <a:noFill/>
        </p:spPr>
        <p:txBody>
          <a:bodyPr wrap="square" rtlCol="0">
            <a:spAutoFit/>
          </a:bodyPr>
          <a:lstStyle/>
          <a:p>
            <a:r>
              <a:rPr lang="el-GR" sz="1800" dirty="0">
                <a:solidFill>
                  <a:schemeClr val="accent6">
                    <a:lumMod val="50000"/>
                  </a:schemeClr>
                </a:solidFill>
                <a:latin typeface="Cambria Math" panose="02040503050406030204" pitchFamily="18" charset="0"/>
                <a:ea typeface="Cambria Math" panose="02040503050406030204" pitchFamily="18" charset="0"/>
              </a:rPr>
              <a:t>λ</a:t>
            </a:r>
            <a:r>
              <a:rPr lang="en-US" sz="1800" dirty="0">
                <a:solidFill>
                  <a:schemeClr val="accent6">
                    <a:lumMod val="50000"/>
                  </a:schemeClr>
                </a:solidFill>
                <a:latin typeface="Cambria Math" panose="02040503050406030204" pitchFamily="18" charset="0"/>
                <a:ea typeface="Cambria Math" panose="02040503050406030204" pitchFamily="18" charset="0"/>
              </a:rPr>
              <a:t>/2</a:t>
            </a:r>
            <a:endParaRPr lang="en-US" sz="1800" dirty="0">
              <a:solidFill>
                <a:schemeClr val="accent6">
                  <a:lumMod val="50000"/>
                </a:schemeClr>
              </a:solidFill>
            </a:endParaRPr>
          </a:p>
        </p:txBody>
      </p:sp>
      <p:sp>
        <p:nvSpPr>
          <p:cNvPr id="15" name="TextBox 14">
            <a:extLst>
              <a:ext uri="{FF2B5EF4-FFF2-40B4-BE49-F238E27FC236}">
                <a16:creationId xmlns:a16="http://schemas.microsoft.com/office/drawing/2014/main" id="{1A4243B8-2C91-4F0D-B6E1-583FC2FF151E}"/>
              </a:ext>
            </a:extLst>
          </p:cNvPr>
          <p:cNvSpPr txBox="1"/>
          <p:nvPr/>
        </p:nvSpPr>
        <p:spPr>
          <a:xfrm>
            <a:off x="5613652" y="5776756"/>
            <a:ext cx="3648541" cy="461665"/>
          </a:xfrm>
          <a:prstGeom prst="rect">
            <a:avLst/>
          </a:prstGeom>
          <a:noFill/>
        </p:spPr>
        <p:txBody>
          <a:bodyPr wrap="square" rtlCol="0">
            <a:spAutoFit/>
          </a:bodyPr>
          <a:lstStyle/>
          <a:p>
            <a:r>
              <a:rPr lang="en-US" dirty="0">
                <a:solidFill>
                  <a:srgbClr val="FF0000"/>
                </a:solidFill>
              </a:rPr>
              <a:t>Half-wave resonator (HWR)</a:t>
            </a:r>
          </a:p>
        </p:txBody>
      </p:sp>
    </p:spTree>
    <p:extLst>
      <p:ext uri="{BB962C8B-B14F-4D97-AF65-F5344CB8AC3E}">
        <p14:creationId xmlns:p14="http://schemas.microsoft.com/office/powerpoint/2010/main" val="2651075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69</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74710" y="1028157"/>
            <a:ext cx="8741034" cy="452431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rgbClr val="0000FF"/>
                </a:solidFill>
              </a:rPr>
              <a:t>To create acceleration RF field, resonance RF cavities are used;</a:t>
            </a:r>
          </a:p>
          <a:p>
            <a:pPr marL="342900" indent="-342900">
              <a:buFont typeface="Wingdings" panose="05000000000000000000" pitchFamily="2" charset="2"/>
              <a:buChar char="q"/>
            </a:pPr>
            <a:r>
              <a:rPr lang="en-US" dirty="0">
                <a:solidFill>
                  <a:srgbClr val="0000FF"/>
                </a:solidFill>
              </a:rPr>
              <a:t>The cavities typically have axisymmetric field distribution near the beam axis. Most of cavities have geometry close to axisymmetric.</a:t>
            </a:r>
          </a:p>
          <a:p>
            <a:pPr marL="342900" indent="-342900">
              <a:buFont typeface="Wingdings" panose="05000000000000000000" pitchFamily="2" charset="2"/>
              <a:buChar char="q"/>
            </a:pPr>
            <a:r>
              <a:rPr lang="en-US" dirty="0">
                <a:solidFill>
                  <a:srgbClr val="0000FF"/>
                </a:solidFill>
              </a:rPr>
              <a:t>There are infinite number of resonance modes in an RF cavity having different radial, azimuthal and longitudinal variations. The modes are orthogonal;</a:t>
            </a:r>
          </a:p>
          <a:p>
            <a:pPr marL="342900" indent="-342900">
              <a:buFont typeface="Wingdings" panose="05000000000000000000" pitchFamily="2" charset="2"/>
              <a:buChar char="q"/>
            </a:pPr>
            <a:r>
              <a:rPr lang="en-US" dirty="0">
                <a:solidFill>
                  <a:srgbClr val="0000FF"/>
                </a:solidFill>
              </a:rPr>
              <a:t>In axisymmetric cavities there are two types of modes, TM and TE;</a:t>
            </a:r>
          </a:p>
          <a:p>
            <a:pPr marL="342900" indent="-342900">
              <a:buFont typeface="Wingdings" panose="05000000000000000000" pitchFamily="2" charset="2"/>
              <a:buChar char="q"/>
            </a:pPr>
            <a:r>
              <a:rPr lang="en-US" dirty="0">
                <a:solidFill>
                  <a:srgbClr val="0000FF"/>
                </a:solidFill>
              </a:rPr>
              <a:t>For acceleration, TM</a:t>
            </a:r>
            <a:r>
              <a:rPr lang="en-US" baseline="-25000" dirty="0">
                <a:solidFill>
                  <a:srgbClr val="0000FF"/>
                </a:solidFill>
              </a:rPr>
              <a:t>010</a:t>
            </a:r>
            <a:r>
              <a:rPr lang="en-US" dirty="0">
                <a:solidFill>
                  <a:srgbClr val="0000FF"/>
                </a:solidFill>
              </a:rPr>
              <a:t> mode is used, which has axial electric field on the axis.</a:t>
            </a:r>
          </a:p>
          <a:p>
            <a:pPr marL="342900" indent="-342900">
              <a:buFont typeface="Wingdings" panose="05000000000000000000" pitchFamily="2" charset="2"/>
              <a:buChar char="q"/>
            </a:pPr>
            <a:r>
              <a:rPr lang="en-US" dirty="0">
                <a:solidFill>
                  <a:srgbClr val="0000FF"/>
                </a:solidFill>
              </a:rPr>
              <a:t>Other modes, HOMs, are parasitic, which may caused undesirable effects.</a:t>
            </a: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259330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2" name="TextBox 1"/>
          <p:cNvSpPr txBox="1"/>
          <p:nvPr/>
        </p:nvSpPr>
        <p:spPr>
          <a:xfrm>
            <a:off x="148447" y="630856"/>
            <a:ext cx="8847105" cy="1692771"/>
          </a:xfrm>
          <a:prstGeom prst="rect">
            <a:avLst/>
          </a:prstGeom>
          <a:noFill/>
        </p:spPr>
        <p:txBody>
          <a:bodyPr wrap="square" rtlCol="0">
            <a:spAutoFit/>
          </a:bodyPr>
          <a:lstStyle/>
          <a:p>
            <a:r>
              <a:rPr lang="en-US" sz="2800" b="1" dirty="0"/>
              <a:t>Daily Schedule (</a:t>
            </a:r>
            <a:r>
              <a:rPr lang="en-US" sz="2800" b="1" dirty="0" err="1"/>
              <a:t>cont</a:t>
            </a:r>
            <a:r>
              <a:rPr lang="en-US" sz="2800" b="1" dirty="0"/>
              <a:t>)</a:t>
            </a:r>
          </a:p>
          <a:p>
            <a:endParaRPr lang="en-US" sz="2800" dirty="0"/>
          </a:p>
          <a:p>
            <a:r>
              <a:rPr lang="en-US" dirty="0"/>
              <a:t>  </a:t>
            </a:r>
          </a:p>
          <a:p>
            <a:endParaRPr lang="en-US" dirty="0"/>
          </a:p>
        </p:txBody>
      </p:sp>
      <p:graphicFrame>
        <p:nvGraphicFramePr>
          <p:cNvPr id="6" name="Table 5">
            <a:extLst>
              <a:ext uri="{FF2B5EF4-FFF2-40B4-BE49-F238E27FC236}">
                <a16:creationId xmlns:a16="http://schemas.microsoft.com/office/drawing/2014/main" id="{FD3E6208-EF5A-4BB5-8502-1400A7BFE9C0}"/>
              </a:ext>
            </a:extLst>
          </p:cNvPr>
          <p:cNvGraphicFramePr>
            <a:graphicFrameLocks noGrp="1"/>
          </p:cNvGraphicFramePr>
          <p:nvPr>
            <p:extLst>
              <p:ext uri="{D42A27DB-BD31-4B8C-83A1-F6EECF244321}">
                <p14:modId xmlns:p14="http://schemas.microsoft.com/office/powerpoint/2010/main" val="2173744592"/>
              </p:ext>
            </p:extLst>
          </p:nvPr>
        </p:nvGraphicFramePr>
        <p:xfrm>
          <a:off x="228600" y="1058733"/>
          <a:ext cx="8686801" cy="5045656"/>
        </p:xfrm>
        <a:graphic>
          <a:graphicData uri="http://schemas.openxmlformats.org/drawingml/2006/table">
            <a:tbl>
              <a:tblPr firstRow="1" firstCol="1" bandRow="1">
                <a:tableStyleId>{5C22544A-7EE6-4342-B048-85BDC9FD1C3A}</a:tableStyleId>
              </a:tblPr>
              <a:tblGrid>
                <a:gridCol w="2333625">
                  <a:extLst>
                    <a:ext uri="{9D8B030D-6E8A-4147-A177-3AD203B41FA5}">
                      <a16:colId xmlns:a16="http://schemas.microsoft.com/office/drawing/2014/main" val="3560207424"/>
                    </a:ext>
                  </a:extLst>
                </a:gridCol>
                <a:gridCol w="3137291">
                  <a:extLst>
                    <a:ext uri="{9D8B030D-6E8A-4147-A177-3AD203B41FA5}">
                      <a16:colId xmlns:a16="http://schemas.microsoft.com/office/drawing/2014/main" val="1124996256"/>
                    </a:ext>
                  </a:extLst>
                </a:gridCol>
                <a:gridCol w="3215885">
                  <a:extLst>
                    <a:ext uri="{9D8B030D-6E8A-4147-A177-3AD203B41FA5}">
                      <a16:colId xmlns:a16="http://schemas.microsoft.com/office/drawing/2014/main" val="2994802012"/>
                    </a:ext>
                  </a:extLst>
                </a:gridCol>
              </a:tblGrid>
              <a:tr h="277153">
                <a:tc>
                  <a:txBody>
                    <a:bodyPr/>
                    <a:lstStyle/>
                    <a:p>
                      <a:pPr marL="0" marR="0">
                        <a:lnSpc>
                          <a:spcPct val="107000"/>
                        </a:lnSpc>
                        <a:spcBef>
                          <a:spcPts val="0"/>
                        </a:spcBef>
                        <a:spcAft>
                          <a:spcPts val="0"/>
                        </a:spcAft>
                      </a:pPr>
                      <a:r>
                        <a:rPr lang="en-US" sz="1800" dirty="0">
                          <a:solidFill>
                            <a:schemeClr val="accent6">
                              <a:lumMod val="50000"/>
                            </a:schemeClr>
                          </a:solidFill>
                          <a:effectLst/>
                        </a:rPr>
                        <a:t> </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a:solidFill>
                            <a:schemeClr val="accent6">
                              <a:lumMod val="50000"/>
                            </a:schemeClr>
                          </a:solidFill>
                          <a:effectLst/>
                        </a:rPr>
                        <a:t>Monday</a:t>
                      </a:r>
                      <a:endParaRPr lang="en-US" sz="18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a:solidFill>
                            <a:schemeClr val="accent6">
                              <a:lumMod val="50000"/>
                            </a:schemeClr>
                          </a:solidFill>
                          <a:effectLst/>
                        </a:rPr>
                        <a:t>Tuesday</a:t>
                      </a:r>
                      <a:endParaRPr lang="en-US" sz="18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2762496810"/>
                  </a:ext>
                </a:extLst>
              </a:tr>
              <a:tr h="983629">
                <a:tc>
                  <a:txBody>
                    <a:bodyPr/>
                    <a:lstStyle/>
                    <a:p>
                      <a:pPr marL="0" marR="0">
                        <a:lnSpc>
                          <a:spcPct val="107000"/>
                        </a:lnSpc>
                        <a:spcBef>
                          <a:spcPts val="0"/>
                        </a:spcBef>
                        <a:spcAft>
                          <a:spcPts val="0"/>
                        </a:spcAft>
                      </a:pPr>
                      <a:r>
                        <a:rPr lang="en-US" sz="1800" dirty="0">
                          <a:solidFill>
                            <a:schemeClr val="accent6">
                              <a:lumMod val="50000"/>
                            </a:schemeClr>
                          </a:solidFill>
                          <a:effectLst/>
                        </a:rPr>
                        <a:t>9:00-11:30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rowSpan="3">
                  <a:txBody>
                    <a:bodyPr/>
                    <a:lstStyle/>
                    <a:p>
                      <a:pPr marL="0" marR="0">
                        <a:lnSpc>
                          <a:spcPct val="107000"/>
                        </a:lnSpc>
                        <a:spcBef>
                          <a:spcPts val="0"/>
                        </a:spcBef>
                        <a:spcAft>
                          <a:spcPts val="0"/>
                        </a:spcAft>
                      </a:pPr>
                      <a:r>
                        <a:rPr lang="en-US" sz="1800" dirty="0">
                          <a:effectLst/>
                        </a:rPr>
                        <a:t>V. Yakovlev,</a:t>
                      </a:r>
                    </a:p>
                    <a:p>
                      <a:pPr marL="0" marR="0">
                        <a:lnSpc>
                          <a:spcPct val="107000"/>
                        </a:lnSpc>
                        <a:spcBef>
                          <a:spcPts val="0"/>
                        </a:spcBef>
                        <a:spcAft>
                          <a:spcPts val="0"/>
                        </a:spcAft>
                      </a:pPr>
                      <a:r>
                        <a:rPr lang="en-US" sz="1800" dirty="0">
                          <a:effectLst/>
                        </a:rPr>
                        <a:t>The fundamentals of large scale linear accelerator engineering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rowSpan="3">
                  <a:txBody>
                    <a:bodyPr/>
                    <a:lstStyle/>
                    <a:p>
                      <a:pPr marL="0" marR="0">
                        <a:lnSpc>
                          <a:spcPct val="107000"/>
                        </a:lnSpc>
                        <a:spcBef>
                          <a:spcPts val="0"/>
                        </a:spcBef>
                        <a:spcAft>
                          <a:spcPts val="0"/>
                        </a:spcAft>
                      </a:pPr>
                      <a:r>
                        <a:rPr lang="en-US" sz="1800" dirty="0">
                          <a:effectLst/>
                        </a:rPr>
                        <a:t>T. </a:t>
                      </a:r>
                      <a:r>
                        <a:rPr lang="en-US" sz="1800" dirty="0" err="1">
                          <a:effectLst/>
                        </a:rPr>
                        <a:t>Khabiboulline</a:t>
                      </a:r>
                      <a:r>
                        <a:rPr lang="en-US" sz="1800" dirty="0">
                          <a:effectLst/>
                        </a:rPr>
                        <a:t>,</a:t>
                      </a:r>
                    </a:p>
                    <a:p>
                      <a:pPr marL="0" marR="0">
                        <a:lnSpc>
                          <a:spcPct val="107000"/>
                        </a:lnSpc>
                        <a:spcBef>
                          <a:spcPts val="0"/>
                        </a:spcBef>
                        <a:spcAft>
                          <a:spcPts val="0"/>
                        </a:spcAft>
                      </a:pPr>
                      <a:r>
                        <a:rPr lang="en-US" sz="1800" dirty="0">
                          <a:effectLst/>
                        </a:rPr>
                        <a:t>SRF cavity EM and mechanical design, RF measurements  and tuning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1351076026"/>
                  </a:ext>
                </a:extLst>
              </a:tr>
              <a:tr h="983629">
                <a:tc>
                  <a:txBody>
                    <a:bodyPr/>
                    <a:lstStyle/>
                    <a:p>
                      <a:pPr marL="0" marR="0">
                        <a:lnSpc>
                          <a:spcPct val="107000"/>
                        </a:lnSpc>
                        <a:spcBef>
                          <a:spcPts val="0"/>
                        </a:spcBef>
                        <a:spcAft>
                          <a:spcPts val="0"/>
                        </a:spcAft>
                      </a:pPr>
                      <a:r>
                        <a:rPr lang="en-US" sz="1800" dirty="0">
                          <a:solidFill>
                            <a:schemeClr val="accent6">
                              <a:lumMod val="50000"/>
                            </a:schemeClr>
                          </a:solidFill>
                          <a:effectLst/>
                        </a:rPr>
                        <a:t>11:30-13:00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8859066"/>
                  </a:ext>
                </a:extLst>
              </a:tr>
              <a:tr h="1313942">
                <a:tc>
                  <a:txBody>
                    <a:bodyPr/>
                    <a:lstStyle/>
                    <a:p>
                      <a:pPr marL="0" marR="0">
                        <a:lnSpc>
                          <a:spcPct val="107000"/>
                        </a:lnSpc>
                        <a:spcBef>
                          <a:spcPts val="0"/>
                        </a:spcBef>
                        <a:spcAft>
                          <a:spcPts val="0"/>
                        </a:spcAft>
                      </a:pPr>
                      <a:r>
                        <a:rPr lang="en-US" sz="1800" dirty="0">
                          <a:solidFill>
                            <a:schemeClr val="accent6">
                              <a:lumMod val="50000"/>
                            </a:schemeClr>
                          </a:solidFill>
                          <a:effectLst/>
                        </a:rPr>
                        <a:t>14:00-15:30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70294015"/>
                  </a:ext>
                </a:extLst>
              </a:tr>
              <a:tr h="1147200">
                <a:tc>
                  <a:txBody>
                    <a:bodyPr/>
                    <a:lstStyle/>
                    <a:p>
                      <a:pPr marL="0" marR="0">
                        <a:lnSpc>
                          <a:spcPct val="107000"/>
                        </a:lnSpc>
                        <a:spcBef>
                          <a:spcPts val="0"/>
                        </a:spcBef>
                        <a:spcAft>
                          <a:spcPts val="0"/>
                        </a:spcAft>
                      </a:pPr>
                      <a:r>
                        <a:rPr lang="en-US" sz="1800" dirty="0">
                          <a:solidFill>
                            <a:schemeClr val="accent6">
                              <a:lumMod val="50000"/>
                            </a:schemeClr>
                          </a:solidFill>
                          <a:effectLst/>
                        </a:rPr>
                        <a:t>15:30-17:30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a:effectLst/>
                        </a:rPr>
                        <a:t>V. Kashikhin,</a:t>
                      </a:r>
                    </a:p>
                    <a:p>
                      <a:pPr marL="0" marR="0">
                        <a:lnSpc>
                          <a:spcPct val="107000"/>
                        </a:lnSpc>
                        <a:spcBef>
                          <a:spcPts val="0"/>
                        </a:spcBef>
                        <a:spcAft>
                          <a:spcPts val="0"/>
                        </a:spcAft>
                      </a:pPr>
                      <a:r>
                        <a:rPr lang="en-US" sz="1800">
                          <a:effectLst/>
                        </a:rPr>
                        <a:t>Conventional, Permanent, and Superconducting Magnets Design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dirty="0">
                          <a:effectLst/>
                        </a:rPr>
                        <a:t>V. </a:t>
                      </a:r>
                      <a:r>
                        <a:rPr lang="en-US" sz="1800" dirty="0" err="1">
                          <a:effectLst/>
                        </a:rPr>
                        <a:t>Kashikhin</a:t>
                      </a:r>
                      <a:r>
                        <a:rPr lang="en-US" sz="1800" dirty="0">
                          <a:effectLst/>
                        </a:rPr>
                        <a:t>,</a:t>
                      </a:r>
                    </a:p>
                    <a:p>
                      <a:pPr marL="0" marR="0">
                        <a:lnSpc>
                          <a:spcPct val="107000"/>
                        </a:lnSpc>
                        <a:spcBef>
                          <a:spcPts val="0"/>
                        </a:spcBef>
                        <a:spcAft>
                          <a:spcPts val="0"/>
                        </a:spcAft>
                      </a:pPr>
                      <a:r>
                        <a:rPr lang="en-US" sz="1800" dirty="0">
                          <a:effectLst/>
                        </a:rPr>
                        <a:t>Conventional, Permanent, and Superconducting Magnets Design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2802970503"/>
                  </a:ext>
                </a:extLst>
              </a:tr>
              <a:tr h="323005">
                <a:tc>
                  <a:txBody>
                    <a:bodyPr/>
                    <a:lstStyle/>
                    <a:p>
                      <a:pPr marL="0" marR="0">
                        <a:lnSpc>
                          <a:spcPct val="107000"/>
                        </a:lnSpc>
                        <a:spcBef>
                          <a:spcPts val="0"/>
                        </a:spcBef>
                        <a:spcAft>
                          <a:spcPts val="0"/>
                        </a:spcAft>
                      </a:pPr>
                      <a:r>
                        <a:rPr lang="en-US" sz="1800" dirty="0">
                          <a:solidFill>
                            <a:schemeClr val="accent6">
                              <a:lumMod val="50000"/>
                            </a:schemeClr>
                          </a:solidFill>
                          <a:effectLst/>
                        </a:rPr>
                        <a:t>19:00-21:00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a:effectLst/>
                        </a:rPr>
                        <a:t>Study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dirty="0">
                          <a:effectLst/>
                        </a:rPr>
                        <a:t>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1492219724"/>
                  </a:ext>
                </a:extLst>
              </a:tr>
            </a:tbl>
          </a:graphicData>
        </a:graphic>
      </p:graphicFrame>
    </p:spTree>
    <p:extLst>
      <p:ext uri="{BB962C8B-B14F-4D97-AF65-F5344CB8AC3E}">
        <p14:creationId xmlns:p14="http://schemas.microsoft.com/office/powerpoint/2010/main" val="2846076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70</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 (</a:t>
            </a:r>
            <a:r>
              <a:rPr lang="en-US" dirty="0" err="1"/>
              <a:t>cont</a:t>
            </a:r>
            <a:r>
              <a:rPr lang="en-US" dirty="0"/>
              <a:t>):</a:t>
            </a:r>
          </a:p>
        </p:txBody>
      </p:sp>
      <p:sp>
        <p:nvSpPr>
          <p:cNvPr id="8" name="TextBox 7">
            <a:extLst>
              <a:ext uri="{FF2B5EF4-FFF2-40B4-BE49-F238E27FC236}">
                <a16:creationId xmlns:a16="http://schemas.microsoft.com/office/drawing/2014/main" id="{2C4C1439-2F68-42A9-BB4E-0C3C6365DE6B}"/>
              </a:ext>
            </a:extLst>
          </p:cNvPr>
          <p:cNvSpPr txBox="1"/>
          <p:nvPr/>
        </p:nvSpPr>
        <p:spPr>
          <a:xfrm>
            <a:off x="74710" y="1028157"/>
            <a:ext cx="9069290" cy="5570756"/>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rgbClr val="0000FF"/>
                </a:solidFill>
              </a:rPr>
              <a:t>The cavity mode is characterized by the following parameters:</a:t>
            </a:r>
          </a:p>
          <a:p>
            <a:pPr marL="342900" indent="-342900">
              <a:buFont typeface="Arial" panose="020B0604020202020204" pitchFamily="34" charset="0"/>
              <a:buChar char="•"/>
            </a:pPr>
            <a:r>
              <a:rPr lang="en-US" sz="2000" dirty="0">
                <a:solidFill>
                  <a:srgbClr val="0000FF"/>
                </a:solidFill>
              </a:rPr>
              <a:t>Resonance frequency;</a:t>
            </a:r>
          </a:p>
          <a:p>
            <a:pPr marL="342900" indent="-342900">
              <a:buFont typeface="Arial" panose="020B0604020202020204" pitchFamily="34" charset="0"/>
              <a:buChar char="•"/>
            </a:pPr>
            <a:r>
              <a:rPr lang="en-US" sz="2000" dirty="0">
                <a:solidFill>
                  <a:srgbClr val="0000FF"/>
                </a:solidFill>
              </a:rPr>
              <a:t>Acceleration gradient (energy gain/cavity length);</a:t>
            </a:r>
          </a:p>
          <a:p>
            <a:pPr marL="342900" indent="-342900">
              <a:buFont typeface="Arial" panose="020B0604020202020204" pitchFamily="34" charset="0"/>
              <a:buChar char="•"/>
            </a:pPr>
            <a:r>
              <a:rPr lang="en-US" sz="2000" dirty="0">
                <a:solidFill>
                  <a:srgbClr val="0000FF"/>
                </a:solidFill>
              </a:rPr>
              <a:t>Unloaded quality factor, Q</a:t>
            </a:r>
            <a:r>
              <a:rPr lang="en-US" sz="2000" baseline="-25000" dirty="0">
                <a:solidFill>
                  <a:srgbClr val="0000FF"/>
                </a:solidFill>
              </a:rPr>
              <a:t>0 </a:t>
            </a:r>
            <a:r>
              <a:rPr lang="en-US" sz="2000" dirty="0">
                <a:solidFill>
                  <a:srgbClr val="0000FF"/>
                </a:solidFill>
              </a:rPr>
              <a:t>, which characterize the losses in the cavity;</a:t>
            </a:r>
          </a:p>
          <a:p>
            <a:pPr marL="342900" indent="-342900">
              <a:buFont typeface="Arial" panose="020B0604020202020204" pitchFamily="34" charset="0"/>
              <a:buChar char="•"/>
            </a:pPr>
            <a:r>
              <a:rPr lang="en-US" sz="2000" dirty="0">
                <a:solidFill>
                  <a:srgbClr val="0000FF"/>
                </a:solidFill>
              </a:rPr>
              <a:t>G-factor, which relates Q</a:t>
            </a:r>
            <a:r>
              <a:rPr lang="en-US" sz="2000" baseline="-25000" dirty="0">
                <a:solidFill>
                  <a:srgbClr val="0000FF"/>
                </a:solidFill>
              </a:rPr>
              <a:t>0</a:t>
            </a:r>
            <a:r>
              <a:rPr lang="en-US" sz="2000" dirty="0">
                <a:solidFill>
                  <a:srgbClr val="0000FF"/>
                </a:solidFill>
              </a:rPr>
              <a:t> and surface resistance;</a:t>
            </a:r>
          </a:p>
          <a:p>
            <a:pPr marL="342900" indent="-342900">
              <a:buFont typeface="Arial" panose="020B0604020202020204" pitchFamily="34" charset="0"/>
              <a:buChar char="•"/>
            </a:pPr>
            <a:r>
              <a:rPr lang="en-US" sz="2000" dirty="0">
                <a:solidFill>
                  <a:srgbClr val="0000FF"/>
                </a:solidFill>
              </a:rPr>
              <a:t>(R/Q), which relates the acceleration voltage and the energy stored in the cavity;</a:t>
            </a:r>
          </a:p>
          <a:p>
            <a:pPr marL="342900" indent="-342900">
              <a:buFont typeface="Arial" panose="020B0604020202020204" pitchFamily="34" charset="0"/>
              <a:buChar char="•"/>
            </a:pPr>
            <a:r>
              <a:rPr lang="en-US" sz="2000" dirty="0">
                <a:solidFill>
                  <a:srgbClr val="0000FF"/>
                </a:solidFill>
              </a:rPr>
              <a:t>Shunt impedance R, which relates the gain and total losses in the cavity;</a:t>
            </a:r>
          </a:p>
          <a:p>
            <a:pPr marL="342900" indent="-342900">
              <a:buFont typeface="Arial" panose="020B0604020202020204" pitchFamily="34" charset="0"/>
              <a:buChar char="•"/>
            </a:pPr>
            <a:r>
              <a:rPr lang="en-US" sz="2000" dirty="0">
                <a:solidFill>
                  <a:srgbClr val="0000FF"/>
                </a:solidFill>
              </a:rPr>
              <a:t>Electric and magnetic field enhanced factors, which relate maximal surface fields and the acceleration gradient;</a:t>
            </a:r>
          </a:p>
          <a:p>
            <a:pPr marL="342900" indent="-342900">
              <a:buFont typeface="Arial" panose="020B0604020202020204" pitchFamily="34" charset="0"/>
              <a:buChar char="•"/>
            </a:pPr>
            <a:r>
              <a:rPr lang="en-US" sz="2000" dirty="0">
                <a:solidFill>
                  <a:srgbClr val="0000FF"/>
                </a:solidFill>
              </a:rPr>
              <a:t>Dipole modes are characterized by transverse impedance, </a:t>
            </a:r>
            <a:r>
              <a:rPr lang="en-US" sz="2000" dirty="0">
                <a:solidFill>
                  <a:srgbClr val="0000FF"/>
                </a:solidFill>
                <a:latin typeface="+mn-lt"/>
              </a:rPr>
              <a:t>(r</a:t>
            </a:r>
            <a:r>
              <a:rPr lang="en-US" sz="2000" baseline="-25000" dirty="0">
                <a:solidFill>
                  <a:srgbClr val="0000FF"/>
                </a:solidFill>
                <a:latin typeface="+mn-lt"/>
                <a:ea typeface="Cambria Math" panose="02040503050406030204" pitchFamily="18" charset="0"/>
              </a:rPr>
              <a:t>⊥</a:t>
            </a:r>
            <a:r>
              <a:rPr lang="en-US" sz="2000" dirty="0">
                <a:solidFill>
                  <a:srgbClr val="0000FF"/>
                </a:solidFill>
                <a:latin typeface="+mn-lt"/>
                <a:ea typeface="Cambria Math" panose="02040503050406030204" pitchFamily="18" charset="0"/>
              </a:rPr>
              <a:t>/Q), which relates transverse kick and stored energy.</a:t>
            </a:r>
            <a:endParaRPr lang="en-US" sz="2000" dirty="0">
              <a:solidFill>
                <a:srgbClr val="0000FF"/>
              </a:solidFill>
              <a:latin typeface="+mn-lt"/>
            </a:endParaRPr>
          </a:p>
          <a:p>
            <a:pPr marL="342900" indent="-342900">
              <a:buFont typeface="Arial" panose="020B0604020202020204" pitchFamily="34" charset="0"/>
              <a:buChar char="•"/>
            </a:pPr>
            <a:r>
              <a:rPr lang="en-US" sz="2000" dirty="0">
                <a:solidFill>
                  <a:srgbClr val="0000FF"/>
                </a:solidFill>
                <a:latin typeface="+mn-lt"/>
              </a:rPr>
              <a:t>Coupling to the feeding line, </a:t>
            </a:r>
            <a:r>
              <a:rPr lang="el-GR" sz="2000" dirty="0">
                <a:solidFill>
                  <a:srgbClr val="0000FF"/>
                </a:solidFill>
                <a:latin typeface="+mn-lt"/>
                <a:ea typeface="Cambria Math" panose="02040503050406030204" pitchFamily="18" charset="0"/>
              </a:rPr>
              <a:t>β</a:t>
            </a:r>
            <a:r>
              <a:rPr lang="en-US" sz="2000" dirty="0">
                <a:solidFill>
                  <a:srgbClr val="0000FF"/>
                </a:solidFill>
                <a:latin typeface="+mn-lt"/>
                <a:ea typeface="Cambria Math" panose="02040503050406030204" pitchFamily="18" charset="0"/>
              </a:rPr>
              <a:t> (do not mix with the relative particle velocity)</a:t>
            </a:r>
          </a:p>
          <a:p>
            <a:pPr marL="342900" indent="-342900">
              <a:buFont typeface="Arial" panose="020B0604020202020204" pitchFamily="34" charset="0"/>
              <a:buChar char="•"/>
            </a:pPr>
            <a:r>
              <a:rPr lang="en-US" sz="2000" dirty="0">
                <a:solidFill>
                  <a:srgbClr val="0000FF"/>
                </a:solidFill>
                <a:latin typeface="+mn-lt"/>
                <a:ea typeface="Cambria Math" panose="02040503050406030204" pitchFamily="18" charset="0"/>
              </a:rPr>
              <a:t>External Q, </a:t>
            </a:r>
            <a:r>
              <a:rPr lang="en-US" sz="2000" dirty="0" err="1">
                <a:solidFill>
                  <a:srgbClr val="0000FF"/>
                </a:solidFill>
                <a:ea typeface="Cambria Math" panose="02040503050406030204" pitchFamily="18" charset="0"/>
              </a:rPr>
              <a:t>Q</a:t>
            </a:r>
            <a:r>
              <a:rPr lang="en-US" sz="2000" baseline="-25000" dirty="0" err="1">
                <a:solidFill>
                  <a:srgbClr val="0000FF"/>
                </a:solidFill>
                <a:ea typeface="Cambria Math" panose="02040503050406030204" pitchFamily="18" charset="0"/>
              </a:rPr>
              <a:t>ext</a:t>
            </a:r>
            <a:endParaRPr lang="en-US" sz="2000" baseline="-25000" dirty="0">
              <a:solidFill>
                <a:srgbClr val="0000FF"/>
              </a:solidFill>
            </a:endParaRPr>
          </a:p>
          <a:p>
            <a:pPr marL="342900" indent="-342900">
              <a:buFont typeface="Arial" panose="020B0604020202020204" pitchFamily="34" charset="0"/>
              <a:buChar char="•"/>
            </a:pPr>
            <a:r>
              <a:rPr lang="en-US" sz="2000" dirty="0">
                <a:solidFill>
                  <a:srgbClr val="0000FF"/>
                </a:solidFill>
                <a:latin typeface="+mn-lt"/>
                <a:ea typeface="Cambria Math" panose="02040503050406030204" pitchFamily="18" charset="0"/>
              </a:rPr>
              <a:t>Loaded Q, </a:t>
            </a:r>
            <a:r>
              <a:rPr lang="en-US" sz="2000" dirty="0" err="1">
                <a:solidFill>
                  <a:srgbClr val="0000FF"/>
                </a:solidFill>
                <a:latin typeface="+mn-lt"/>
                <a:ea typeface="Cambria Math" panose="02040503050406030204" pitchFamily="18" charset="0"/>
              </a:rPr>
              <a:t>Q</a:t>
            </a:r>
            <a:r>
              <a:rPr lang="en-US" sz="2000" baseline="-25000" dirty="0" err="1">
                <a:solidFill>
                  <a:srgbClr val="0000FF"/>
                </a:solidFill>
                <a:latin typeface="+mn-lt"/>
                <a:ea typeface="Cambria Math" panose="02040503050406030204" pitchFamily="18" charset="0"/>
              </a:rPr>
              <a:t>load</a:t>
            </a:r>
            <a:endParaRPr lang="en-US" sz="2000" baseline="-25000" dirty="0">
              <a:solidFill>
                <a:srgbClr val="0000FF"/>
              </a:solidFill>
              <a:latin typeface="+mn-lt"/>
            </a:endParaRPr>
          </a:p>
          <a:p>
            <a:endParaRPr lang="en-US" dirty="0">
              <a:solidFill>
                <a:srgbClr val="0000FF"/>
              </a:solidFill>
            </a:endParaRPr>
          </a:p>
          <a:p>
            <a:endParaRPr lang="en-US" dirty="0">
              <a:solidFill>
                <a:srgbClr val="0000FF"/>
              </a:solidFill>
            </a:endParaRPr>
          </a:p>
          <a:p>
            <a:endParaRPr lang="en-US" i="1" dirty="0">
              <a:solidFill>
                <a:srgbClr val="0000FF"/>
              </a:solidFill>
            </a:endParaRPr>
          </a:p>
        </p:txBody>
      </p:sp>
    </p:spTree>
    <p:extLst>
      <p:ext uri="{BB962C8B-B14F-4D97-AF65-F5344CB8AC3E}">
        <p14:creationId xmlns:p14="http://schemas.microsoft.com/office/powerpoint/2010/main" val="259714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92044" y="5074925"/>
            <a:ext cx="7359912" cy="942566"/>
          </a:xfrm>
        </p:spPr>
        <p:txBody>
          <a:bodyPr/>
          <a:lstStyle/>
          <a:p>
            <a:r>
              <a:rPr lang="en-US" dirty="0"/>
              <a:t>Chapter 4. </a:t>
            </a:r>
            <a:br>
              <a:rPr lang="en-US" dirty="0"/>
            </a:br>
            <a:br>
              <a:rPr lang="en-US" dirty="0"/>
            </a:br>
            <a:r>
              <a:rPr lang="en-US" dirty="0"/>
              <a:t>Periodic acceleration structures.</a:t>
            </a:r>
            <a:br>
              <a:rPr lang="en-US" dirty="0"/>
            </a:br>
            <a:r>
              <a:rPr lang="en-US" sz="2000" dirty="0"/>
              <a:t>a. Coupled cavities and periodic structure;</a:t>
            </a:r>
            <a:br>
              <a:rPr lang="en-US" sz="2000" dirty="0"/>
            </a:br>
            <a:r>
              <a:rPr lang="en-US" sz="2000" dirty="0"/>
              <a:t>b. Travelling waves in a periodic structure;</a:t>
            </a:r>
            <a:br>
              <a:rPr lang="en-US" sz="2000" dirty="0"/>
            </a:br>
            <a:r>
              <a:rPr lang="en-US" sz="2000" dirty="0"/>
              <a:t>c. Dispersion curve;</a:t>
            </a:r>
            <a:br>
              <a:rPr lang="en-US" sz="2000" dirty="0"/>
            </a:br>
            <a:r>
              <a:rPr lang="en-US" sz="2000" dirty="0"/>
              <a:t>d. Phase and group velocities;</a:t>
            </a:r>
            <a:br>
              <a:rPr lang="en-US" sz="2000" dirty="0"/>
            </a:br>
            <a:r>
              <a:rPr lang="en-US" sz="2000" dirty="0"/>
              <a:t>e. Parameters of the TW structures;</a:t>
            </a:r>
            <a:br>
              <a:rPr lang="en-US" sz="2000" dirty="0"/>
            </a:br>
            <a:r>
              <a:rPr lang="en-US" sz="2000" dirty="0"/>
              <a:t>f. Equivalent circuit for a travelling – wave structure;</a:t>
            </a:r>
            <a:br>
              <a:rPr lang="en-US" sz="2000" dirty="0"/>
            </a:br>
            <a:r>
              <a:rPr lang="en-US" sz="2000" dirty="0"/>
              <a:t>g. Losses in the TW structure;</a:t>
            </a:r>
            <a:br>
              <a:rPr lang="en-US" sz="2000" dirty="0"/>
            </a:br>
            <a:r>
              <a:rPr lang="en-US" sz="2000" dirty="0"/>
              <a:t>h. Types of the TW structures;</a:t>
            </a:r>
            <a:br>
              <a:rPr lang="en-US" sz="2000" dirty="0"/>
            </a:br>
            <a:r>
              <a:rPr lang="en-US" sz="2000" dirty="0"/>
              <a:t>i. Examples of modern TW structures. </a:t>
            </a:r>
            <a:br>
              <a:rPr lang="en-US" sz="2000" dirty="0"/>
            </a:br>
            <a:br>
              <a:rPr lang="en-US" dirty="0"/>
            </a:br>
            <a:endParaRPr lang="en-US"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71</a:t>
            </a:fld>
            <a:endParaRPr lang="en-US" dirty="0"/>
          </a:p>
        </p:txBody>
      </p:sp>
      <p:sp>
        <p:nvSpPr>
          <p:cNvPr id="2" name="TextBox 1"/>
          <p:cNvSpPr txBox="1"/>
          <p:nvPr/>
        </p:nvSpPr>
        <p:spPr>
          <a:xfrm>
            <a:off x="-509217" y="4416066"/>
            <a:ext cx="8301938"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3270835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Periodic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72</a:t>
            </a:fld>
            <a:endParaRPr lang="en-US" dirty="0"/>
          </a:p>
        </p:txBody>
      </p:sp>
      <p:sp>
        <p:nvSpPr>
          <p:cNvPr id="2" name="TextBox 1"/>
          <p:cNvSpPr txBox="1"/>
          <p:nvPr/>
        </p:nvSpPr>
        <p:spPr>
          <a:xfrm>
            <a:off x="202130" y="640275"/>
            <a:ext cx="8844049" cy="4729500"/>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mj-lt"/>
                <a:cs typeface="Times New Roman" panose="02020603050405020304" pitchFamily="18" charset="0"/>
              </a:rPr>
              <a:t>Single – cell cavities are not convenient  to achieve high acceleration: a lot of couplers, tuners, etc. </a:t>
            </a:r>
          </a:p>
          <a:p>
            <a:pPr marL="285750" indent="-285750">
              <a:buFont typeface="Arial" panose="020B0604020202020204" pitchFamily="34" charset="0"/>
              <a:buChar char="•"/>
            </a:pPr>
            <a:r>
              <a:rPr lang="en-US" sz="2200" dirty="0">
                <a:latin typeface="+mj-lt"/>
                <a:cs typeface="Times New Roman" panose="02020603050405020304" pitchFamily="18" charset="0"/>
              </a:rPr>
              <a:t>Especially it is important for electron </a:t>
            </a:r>
          </a:p>
          <a:p>
            <a:r>
              <a:rPr lang="en-US" sz="2200" dirty="0">
                <a:latin typeface="+mj-lt"/>
                <a:cs typeface="Times New Roman" panose="02020603050405020304" pitchFamily="18" charset="0"/>
              </a:rPr>
              <a:t>    acceleration: </a:t>
            </a:r>
          </a:p>
          <a:p>
            <a:pPr indent="517525"/>
            <a:r>
              <a:rPr lang="en-US" sz="2000" i="1" dirty="0" err="1">
                <a:latin typeface="Times New Roman" panose="02020603050405020304" pitchFamily="18" charset="0"/>
                <a:cs typeface="Times New Roman" panose="02020603050405020304" pitchFamily="18" charset="0"/>
              </a:rPr>
              <a:t>R</a:t>
            </a:r>
            <a:r>
              <a:rPr lang="en-US" sz="2000" i="1" baseline="-25000" dirty="0" err="1">
                <a:latin typeface="Times New Roman" panose="02020603050405020304" pitchFamily="18" charset="0"/>
                <a:cs typeface="Times New Roman" panose="02020603050405020304" pitchFamily="18" charset="0"/>
              </a:rPr>
              <a:t>sh</a:t>
            </a:r>
            <a:r>
              <a:rPr lang="en-US" sz="2000" i="1" dirty="0">
                <a:latin typeface="Times New Roman" panose="02020603050405020304" pitchFamily="18" charset="0"/>
                <a:cs typeface="Times New Roman" panose="02020603050405020304" pitchFamily="18" charset="0"/>
              </a:rPr>
              <a:t> = R/Q·Q</a:t>
            </a:r>
            <a:r>
              <a:rPr lang="en-US" sz="2000" i="1" baseline="-25000" dirty="0">
                <a:latin typeface="Times New Roman" panose="02020603050405020304" pitchFamily="18" charset="0"/>
                <a:cs typeface="Times New Roman" panose="02020603050405020304" pitchFamily="18" charset="0"/>
              </a:rPr>
              <a:t>0</a:t>
            </a:r>
            <a:r>
              <a:rPr lang="en-US" sz="2000" i="1" dirty="0">
                <a:latin typeface="Times New Roman" panose="02020603050405020304" pitchFamily="18" charset="0"/>
                <a:cs typeface="Times New Roman" panose="02020603050405020304" pitchFamily="18" charset="0"/>
              </a:rPr>
              <a:t> ~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ω</a:t>
            </a:r>
            <a:r>
              <a:rPr lang="en-US" sz="2000" i="1" baseline="30000" dirty="0">
                <a:latin typeface="Times New Roman" panose="02020603050405020304" pitchFamily="18" charset="0"/>
                <a:ea typeface="Cambria Math" panose="02040503050406030204" pitchFamily="18" charset="0"/>
                <a:cs typeface="Times New Roman" panose="02020603050405020304" pitchFamily="18" charset="0"/>
              </a:rPr>
              <a:t>1/2</a:t>
            </a:r>
            <a:r>
              <a:rPr lang="en-US" sz="2000" dirty="0">
                <a:latin typeface="Cambria Math" panose="02040503050406030204" pitchFamily="18" charset="0"/>
                <a:ea typeface="Cambria Math" panose="02040503050406030204" pitchFamily="18" charset="0"/>
                <a:cs typeface="Times New Roman" panose="02020603050405020304" pitchFamily="18" charset="0"/>
              </a:rPr>
              <a:t>, </a:t>
            </a:r>
            <a:r>
              <a:rPr lang="en-US" sz="2000" dirty="0">
                <a:latin typeface="+mn-lt"/>
                <a:ea typeface="Cambria Math" panose="02040503050406030204" pitchFamily="18" charset="0"/>
                <a:cs typeface="Times New Roman" panose="02020603050405020304" pitchFamily="18" charset="0"/>
              </a:rPr>
              <a:t>low Ohmic losses </a:t>
            </a:r>
            <a:r>
              <a:rPr lang="en-US" sz="2000" dirty="0">
                <a:latin typeface="+mj-lt"/>
                <a:ea typeface="Cambria Math" panose="02040503050406030204" pitchFamily="18" charset="0"/>
                <a:cs typeface="Times New Roman" panose="02020603050405020304" pitchFamily="18" charset="0"/>
              </a:rPr>
              <a:t>at high frequency;</a:t>
            </a:r>
          </a:p>
          <a:p>
            <a:pPr indent="517525"/>
            <a:r>
              <a:rPr lang="en-US" sz="2000" i="1" dirty="0">
                <a:latin typeface="Times New Roman" panose="02020603050405020304" pitchFamily="18" charset="0"/>
                <a:cs typeface="Times New Roman" panose="02020603050405020304" pitchFamily="18" charset="0"/>
              </a:rPr>
              <a:t>v=c</a:t>
            </a:r>
            <a:r>
              <a:rPr lang="en-US" sz="2000" dirty="0">
                <a:cs typeface="Times New Roman" panose="02020603050405020304" pitchFamily="18" charset="0"/>
              </a:rPr>
              <a:t>, focusing is quadratic and does not depend on frequency (see Lecture 5,</a:t>
            </a:r>
          </a:p>
          <a:p>
            <a:pPr indent="517525"/>
            <a:r>
              <a:rPr lang="en-US" sz="2000" dirty="0">
                <a:cs typeface="Times New Roman" panose="02020603050405020304" pitchFamily="18" charset="0"/>
              </a:rPr>
              <a:t> slide 24).</a:t>
            </a:r>
            <a:r>
              <a:rPr lang="en-US" sz="2000" baseline="30000" dirty="0">
                <a:latin typeface="+mj-lt"/>
                <a:ea typeface="Cambria Math" panose="02040503050406030204" pitchFamily="18" charset="0"/>
                <a:cs typeface="Times New Roman" panose="02020603050405020304" pitchFamily="18" charset="0"/>
              </a:rPr>
              <a:t>	</a:t>
            </a:r>
          </a:p>
          <a:p>
            <a:r>
              <a:rPr lang="en-US" sz="2000" baseline="30000" dirty="0">
                <a:latin typeface="+mj-lt"/>
                <a:ea typeface="Cambria Math" panose="02040503050406030204" pitchFamily="18" charset="0"/>
                <a:cs typeface="Times New Roman" panose="02020603050405020304" pitchFamily="18" charset="0"/>
              </a:rPr>
              <a:t>	</a:t>
            </a:r>
            <a:endParaRPr lang="en-US" sz="2000" baseline="30000" dirty="0">
              <a:latin typeface="+mj-lt"/>
              <a:cs typeface="Times New Roman" panose="02020603050405020304" pitchFamily="18" charset="0"/>
            </a:endParaRPr>
          </a:p>
          <a:p>
            <a:r>
              <a:rPr lang="en-US" sz="2000" dirty="0">
                <a:latin typeface="+mj-lt"/>
                <a:cs typeface="Times New Roman" panose="02020603050405020304" pitchFamily="18" charset="0"/>
              </a:rPr>
              <a:t>                  high frequencies are preferable (typically up to few tens of GHz).</a:t>
            </a:r>
          </a:p>
          <a:p>
            <a:endParaRPr lang="en-US" sz="2000" dirty="0">
              <a:latin typeface="+mj-lt"/>
              <a:cs typeface="Times New Roman" panose="02020603050405020304" pitchFamily="18" charset="0"/>
            </a:endParaRPr>
          </a:p>
          <a:p>
            <a:endParaRPr lang="en-US" sz="2000" dirty="0">
              <a:latin typeface="+mj-lt"/>
              <a:cs typeface="Times New Roman" panose="02020603050405020304" pitchFamily="18" charset="0"/>
            </a:endParaRPr>
          </a:p>
          <a:p>
            <a:r>
              <a:rPr lang="en-US" sz="2000" dirty="0">
                <a:latin typeface="+mj-lt"/>
                <a:cs typeface="Times New Roman" panose="02020603050405020304" pitchFamily="18" charset="0"/>
              </a:rPr>
              <a:t>                  small cavity size, ~ 1 cm for RT, ~20 cm for SRF</a:t>
            </a:r>
          </a:p>
          <a:p>
            <a:endParaRPr lang="en-US" sz="2000" dirty="0">
              <a:latin typeface="+mj-lt"/>
              <a:ea typeface="Cambria Math" panose="02040503050406030204" pitchFamily="18" charset="0"/>
              <a:cs typeface="Times New Roman" panose="02020603050405020304" pitchFamily="18" charset="0"/>
            </a:endParaRPr>
          </a:p>
          <a:p>
            <a:endParaRPr lang="en-US" sz="2000" dirty="0">
              <a:latin typeface="+mj-lt"/>
              <a:ea typeface="Cambria Math" panose="02040503050406030204" pitchFamily="18" charset="0"/>
              <a:cs typeface="Times New Roman" panose="02020603050405020304" pitchFamily="18" charset="0"/>
            </a:endParaRPr>
          </a:p>
          <a:p>
            <a:r>
              <a:rPr lang="en-US" sz="2000" dirty="0">
                <a:latin typeface="+mj-lt"/>
                <a:ea typeface="Cambria Math" panose="02040503050406030204" pitchFamily="18" charset="0"/>
                <a:cs typeface="Times New Roman" panose="02020603050405020304" pitchFamily="18" charset="0"/>
              </a:rPr>
              <a:t>                          periodic structure of coupled cells.</a:t>
            </a:r>
          </a:p>
        </p:txBody>
      </p:sp>
      <p:sp>
        <p:nvSpPr>
          <p:cNvPr id="8" name="Arrow: Down 7">
            <a:extLst>
              <a:ext uri="{FF2B5EF4-FFF2-40B4-BE49-F238E27FC236}">
                <a16:creationId xmlns:a16="http://schemas.microsoft.com/office/drawing/2014/main" id="{891EB933-96B5-4FB4-9DB2-75F5B76332E7}"/>
              </a:ext>
            </a:extLst>
          </p:cNvPr>
          <p:cNvSpPr/>
          <p:nvPr/>
        </p:nvSpPr>
        <p:spPr>
          <a:xfrm>
            <a:off x="3214829" y="2765521"/>
            <a:ext cx="448574" cy="28446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9205984C-43D0-4244-8A4E-40C9D995A0E6}"/>
              </a:ext>
            </a:extLst>
          </p:cNvPr>
          <p:cNvSpPr/>
          <p:nvPr/>
        </p:nvSpPr>
        <p:spPr>
          <a:xfrm>
            <a:off x="3230670" y="3536154"/>
            <a:ext cx="448574" cy="3562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4B573D81-4753-4C08-982A-56EDCD90025D}"/>
              </a:ext>
            </a:extLst>
          </p:cNvPr>
          <p:cNvSpPr/>
          <p:nvPr/>
        </p:nvSpPr>
        <p:spPr>
          <a:xfrm>
            <a:off x="3230670" y="4512270"/>
            <a:ext cx="448574" cy="3522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27D30AE-6139-49DE-94D3-09EC371DD011}"/>
              </a:ext>
            </a:extLst>
          </p:cNvPr>
          <p:cNvPicPr>
            <a:picLocks noChangeAspect="1"/>
          </p:cNvPicPr>
          <p:nvPr/>
        </p:nvPicPr>
        <p:blipFill>
          <a:blip r:embed="rId3"/>
          <a:stretch>
            <a:fillRect/>
          </a:stretch>
        </p:blipFill>
        <p:spPr>
          <a:xfrm>
            <a:off x="6245814" y="3413973"/>
            <a:ext cx="2486025" cy="1638300"/>
          </a:xfrm>
          <a:prstGeom prst="rect">
            <a:avLst/>
          </a:prstGeom>
        </p:spPr>
      </p:pic>
      <p:sp>
        <p:nvSpPr>
          <p:cNvPr id="12" name="TextBox 11">
            <a:extLst>
              <a:ext uri="{FF2B5EF4-FFF2-40B4-BE49-F238E27FC236}">
                <a16:creationId xmlns:a16="http://schemas.microsoft.com/office/drawing/2014/main" id="{988E1044-300E-419C-8E3D-3EFB6F55D3E2}"/>
              </a:ext>
            </a:extLst>
          </p:cNvPr>
          <p:cNvSpPr txBox="1"/>
          <p:nvPr/>
        </p:nvSpPr>
        <p:spPr>
          <a:xfrm>
            <a:off x="8105180" y="2868365"/>
            <a:ext cx="593432" cy="369332"/>
          </a:xfrm>
          <a:prstGeom prst="rect">
            <a:avLst/>
          </a:prstGeom>
          <a:noFill/>
        </p:spPr>
        <p:txBody>
          <a:bodyPr wrap="none" rtlCol="0">
            <a:spAutoFit/>
          </a:bodyPr>
          <a:lstStyle/>
          <a:p>
            <a:r>
              <a:rPr lang="en-US" sz="1800" dirty="0"/>
              <a:t>cells</a:t>
            </a:r>
          </a:p>
        </p:txBody>
      </p:sp>
      <p:cxnSp>
        <p:nvCxnSpPr>
          <p:cNvPr id="14" name="Straight Arrow Connector 13">
            <a:extLst>
              <a:ext uri="{FF2B5EF4-FFF2-40B4-BE49-F238E27FC236}">
                <a16:creationId xmlns:a16="http://schemas.microsoft.com/office/drawing/2014/main" id="{496631BC-CEB7-4EF1-A311-977844840C16}"/>
              </a:ext>
            </a:extLst>
          </p:cNvPr>
          <p:cNvCxnSpPr/>
          <p:nvPr/>
        </p:nvCxnSpPr>
        <p:spPr>
          <a:xfrm flipH="1">
            <a:off x="7646671" y="3211040"/>
            <a:ext cx="483079" cy="459702"/>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FDCD04B-414F-4837-BFCA-7810372201B6}"/>
              </a:ext>
            </a:extLst>
          </p:cNvPr>
          <p:cNvSpPr txBox="1"/>
          <p:nvPr/>
        </p:nvSpPr>
        <p:spPr>
          <a:xfrm>
            <a:off x="6233874" y="5058342"/>
            <a:ext cx="1537280" cy="369332"/>
          </a:xfrm>
          <a:prstGeom prst="rect">
            <a:avLst/>
          </a:prstGeom>
          <a:noFill/>
        </p:spPr>
        <p:txBody>
          <a:bodyPr wrap="none" rtlCol="0">
            <a:spAutoFit/>
          </a:bodyPr>
          <a:lstStyle/>
          <a:p>
            <a:r>
              <a:rPr lang="en-US" sz="1800" dirty="0"/>
              <a:t>coupling holes</a:t>
            </a:r>
          </a:p>
        </p:txBody>
      </p:sp>
      <p:cxnSp>
        <p:nvCxnSpPr>
          <p:cNvPr id="17" name="Straight Arrow Connector 16">
            <a:extLst>
              <a:ext uri="{FF2B5EF4-FFF2-40B4-BE49-F238E27FC236}">
                <a16:creationId xmlns:a16="http://schemas.microsoft.com/office/drawing/2014/main" id="{E8FA9070-01B4-44E8-AC89-4489C5831F1B}"/>
              </a:ext>
            </a:extLst>
          </p:cNvPr>
          <p:cNvCxnSpPr>
            <a:cxnSpLocks/>
          </p:cNvCxnSpPr>
          <p:nvPr/>
        </p:nvCxnSpPr>
        <p:spPr>
          <a:xfrm flipV="1">
            <a:off x="6862496" y="4092021"/>
            <a:ext cx="1067087" cy="1038681"/>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0FF70E6-49EE-46E5-BCDE-77D771D75DD8}"/>
              </a:ext>
            </a:extLst>
          </p:cNvPr>
          <p:cNvSpPr txBox="1"/>
          <p:nvPr/>
        </p:nvSpPr>
        <p:spPr>
          <a:xfrm>
            <a:off x="97819" y="5268539"/>
            <a:ext cx="8844050" cy="1477328"/>
          </a:xfrm>
          <a:prstGeom prst="rect">
            <a:avLst/>
          </a:prstGeom>
          <a:noFill/>
        </p:spPr>
        <p:txBody>
          <a:bodyPr wrap="square" rtlCol="0">
            <a:spAutoFit/>
          </a:bodyPr>
          <a:lstStyle/>
          <a:p>
            <a:pPr marL="342900" indent="-342900">
              <a:buFont typeface="Arial" panose="020B0604020202020204" pitchFamily="34" charset="0"/>
              <a:buChar char="•"/>
            </a:pPr>
            <a:r>
              <a:rPr lang="en-US" sz="2200" dirty="0">
                <a:cs typeface="Times New Roman" panose="02020603050405020304" pitchFamily="18" charset="0"/>
              </a:rPr>
              <a:t>To provide synchronism with the accelerated particle, the particle velocity </a:t>
            </a:r>
            <a:r>
              <a:rPr lang="en-US" sz="2200" i="1" dirty="0" err="1">
                <a:latin typeface="Cambria" panose="02040503050406030204" pitchFamily="18" charset="0"/>
                <a:cs typeface="Times New Roman" panose="02020603050405020304" pitchFamily="18" charset="0"/>
              </a:rPr>
              <a:t>v</a:t>
            </a:r>
            <a:r>
              <a:rPr lang="en-US" sz="2200" i="1" baseline="-25000" dirty="0" err="1">
                <a:latin typeface="Cambria" panose="02040503050406030204" pitchFamily="18" charset="0"/>
                <a:cs typeface="Times New Roman" panose="02020603050405020304" pitchFamily="18" charset="0"/>
              </a:rPr>
              <a:t>p</a:t>
            </a:r>
            <a:r>
              <a:rPr lang="en-US" sz="2200" dirty="0">
                <a:cs typeface="Times New Roman" panose="02020603050405020304" pitchFamily="18" charset="0"/>
              </a:rPr>
              <a:t>=</a:t>
            </a:r>
            <a:r>
              <a:rPr lang="el-GR" sz="2200" i="1" dirty="0">
                <a:latin typeface="Cambria Math" panose="02040503050406030204" pitchFamily="18" charset="0"/>
                <a:ea typeface="Cambria Math" panose="02040503050406030204" pitchFamily="18" charset="0"/>
                <a:cs typeface="Times New Roman" panose="02020603050405020304" pitchFamily="18" charset="0"/>
              </a:rPr>
              <a:t>β</a:t>
            </a:r>
            <a:r>
              <a:rPr lang="en-US" sz="2200" i="1" dirty="0">
                <a:latin typeface="Cambria Math" panose="02040503050406030204" pitchFamily="18" charset="0"/>
                <a:ea typeface="Cambria Math" panose="02040503050406030204" pitchFamily="18" charset="0"/>
                <a:cs typeface="Times New Roman" panose="02020603050405020304" pitchFamily="18" charset="0"/>
              </a:rPr>
              <a:t>c=</a:t>
            </a:r>
            <a:r>
              <a:rPr lang="en-US" sz="2200" i="1" dirty="0" err="1">
                <a:latin typeface="Cambria Math" panose="02040503050406030204" pitchFamily="18" charset="0"/>
                <a:ea typeface="Cambria Math" panose="02040503050406030204" pitchFamily="18" charset="0"/>
                <a:cs typeface="Times New Roman" panose="02020603050405020304" pitchFamily="18" charset="0"/>
              </a:rPr>
              <a:t>v</a:t>
            </a:r>
            <a:r>
              <a:rPr lang="en-US" sz="2200" i="1" baseline="-25000" dirty="0" err="1">
                <a:latin typeface="Cambria Math" panose="02040503050406030204" pitchFamily="18" charset="0"/>
                <a:ea typeface="Cambria Math" panose="02040503050406030204" pitchFamily="18" charset="0"/>
                <a:cs typeface="Times New Roman" panose="02020603050405020304" pitchFamily="18" charset="0"/>
              </a:rPr>
              <a:t>ph</a:t>
            </a:r>
            <a:r>
              <a:rPr lang="en-US" sz="2200" i="1" dirty="0">
                <a:latin typeface="Cambria Math" panose="02040503050406030204" pitchFamily="18" charset="0"/>
                <a:ea typeface="Cambria Math" panose="02040503050406030204" pitchFamily="18" charset="0"/>
                <a:cs typeface="Times New Roman" panose="02020603050405020304" pitchFamily="18" charset="0"/>
              </a:rPr>
              <a:t>=</a:t>
            </a:r>
            <a:r>
              <a:rPr lang="el-GR" sz="2200" i="1" dirty="0">
                <a:latin typeface="Cambria Math" panose="02040503050406030204" pitchFamily="18" charset="0"/>
                <a:ea typeface="Cambria Math" panose="02040503050406030204" pitchFamily="18" charset="0"/>
                <a:cs typeface="Times New Roman" panose="02020603050405020304" pitchFamily="18" charset="0"/>
              </a:rPr>
              <a:t>ω</a:t>
            </a:r>
            <a:r>
              <a:rPr lang="en-US" sz="2200" i="1" dirty="0">
                <a:latin typeface="Cambria Math" panose="02040503050406030204" pitchFamily="18" charset="0"/>
                <a:ea typeface="Cambria Math" panose="02040503050406030204" pitchFamily="18" charset="0"/>
                <a:cs typeface="Times New Roman" panose="02020603050405020304" pitchFamily="18" charset="0"/>
              </a:rPr>
              <a:t>/</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k</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z</a:t>
            </a:r>
            <a:r>
              <a:rPr lang="en-US" sz="2200" i="1" baseline="-250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a:latin typeface="+mn-lt"/>
                <a:ea typeface="Cambria Math" panose="02040503050406030204" pitchFamily="18" charset="0"/>
                <a:cs typeface="Times New Roman" panose="02020603050405020304" pitchFamily="18" charset="0"/>
              </a:rPr>
              <a:t>and</a:t>
            </a:r>
            <a:r>
              <a:rPr lang="en-US" sz="2200" i="1" baseline="-250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a:cs typeface="Times New Roman" panose="02020603050405020304" pitchFamily="18" charset="0"/>
              </a:rPr>
              <a:t>the structure period </a:t>
            </a:r>
            <a:r>
              <a:rPr lang="en-US" sz="2200" i="1" dirty="0">
                <a:solidFill>
                  <a:schemeClr val="accent6">
                    <a:lumMod val="50000"/>
                  </a:schemeClr>
                </a:solidFill>
                <a:latin typeface="Times New Roman" panose="02020603050405020304" pitchFamily="18" charset="0"/>
                <a:cs typeface="Times New Roman" panose="02020603050405020304" pitchFamily="18" charset="0"/>
              </a:rPr>
              <a:t>d</a:t>
            </a:r>
            <a:r>
              <a:rPr lang="en-US" sz="2200" dirty="0">
                <a:cs typeface="Times New Roman" panose="02020603050405020304" pitchFamily="18" charset="0"/>
              </a:rPr>
              <a:t> =</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 φ</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k</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z</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φλ</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/(2</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π</a:t>
            </a:r>
            <a:r>
              <a:rPr lang="el-GR" sz="2200" i="1" dirty="0">
                <a:latin typeface="Cambria Math" panose="02040503050406030204" pitchFamily="18" charset="0"/>
                <a:ea typeface="Cambria Math" panose="02040503050406030204" pitchFamily="18" charset="0"/>
                <a:cs typeface="Times New Roman" panose="02020603050405020304" pitchFamily="18" charset="0"/>
              </a:rPr>
              <a:t>β</a:t>
            </a:r>
            <a:r>
              <a:rPr lang="en-US" sz="2200" i="1" dirty="0">
                <a:latin typeface="Cambria Math" panose="02040503050406030204" pitchFamily="18" charset="0"/>
                <a:ea typeface="Cambria Math" panose="02040503050406030204" pitchFamily="18" charset="0"/>
                <a:cs typeface="Times New Roman" panose="02020603050405020304" pitchFamily="18" charset="0"/>
              </a:rPr>
              <a: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φ</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a:ea typeface="Cambria Math" panose="02040503050406030204" pitchFamily="18" charset="0"/>
                <a:cs typeface="Times New Roman" panose="02020603050405020304" pitchFamily="18" charset="0"/>
              </a:rPr>
              <a:t>is phase advance per period, </a:t>
            </a:r>
            <a:r>
              <a:rPr lang="el-GR" sz="2200" i="1" dirty="0">
                <a:latin typeface="Times New Roman" panose="02020603050405020304" pitchFamily="18" charset="0"/>
                <a:ea typeface="Cambria Math" panose="02040503050406030204" pitchFamily="18" charset="0"/>
                <a:cs typeface="Times New Roman" panose="02020603050405020304" pitchFamily="18" charset="0"/>
              </a:rPr>
              <a:t>φ</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k</a:t>
            </a:r>
            <a:r>
              <a:rPr lang="en-US" sz="2200" i="1" baseline="-25000" dirty="0" err="1">
                <a:latin typeface="Times New Roman" panose="02020603050405020304" pitchFamily="18" charset="0"/>
                <a:ea typeface="Cambria Math" panose="02040503050406030204" pitchFamily="18" charset="0"/>
                <a:cs typeface="Times New Roman" panose="02020603050405020304" pitchFamily="18" charset="0"/>
              </a:rPr>
              <a:t>z</a:t>
            </a:r>
            <a:r>
              <a:rPr lang="en-US" sz="2200" i="1" dirty="0" err="1">
                <a:latin typeface="Times New Roman" panose="02020603050405020304" pitchFamily="18" charset="0"/>
                <a:ea typeface="Cambria Math" panose="02040503050406030204" pitchFamily="18" charset="0"/>
                <a:cs typeface="Times New Roman" panose="02020603050405020304" pitchFamily="18" charset="0"/>
              </a:rPr>
              <a:t>d</a:t>
            </a:r>
            <a:r>
              <a:rPr lang="en-US" sz="2200" i="1" dirty="0">
                <a:latin typeface="Times New Roman" panose="02020603050405020304" pitchFamily="18" charset="0"/>
                <a:ea typeface="Cambria Math" panose="02040503050406030204" pitchFamily="18" charset="0"/>
                <a:cs typeface="Times New Roman" panose="02020603050405020304" pitchFamily="18" charset="0"/>
              </a:rPr>
              <a:t>.</a:t>
            </a:r>
            <a:endParaRPr lang="en-US" sz="2200" dirty="0">
              <a:ea typeface="Cambria Math" panose="02040503050406030204" pitchFamily="18" charset="0"/>
              <a:cs typeface="Times New Roman" panose="02020603050405020304" pitchFamily="18" charset="0"/>
            </a:endParaRPr>
          </a:p>
          <a:p>
            <a:endParaRPr lang="en-US" dirty="0"/>
          </a:p>
        </p:txBody>
      </p:sp>
      <p:cxnSp>
        <p:nvCxnSpPr>
          <p:cNvPr id="22" name="Straight Arrow Connector 21">
            <a:extLst>
              <a:ext uri="{FF2B5EF4-FFF2-40B4-BE49-F238E27FC236}">
                <a16:creationId xmlns:a16="http://schemas.microsoft.com/office/drawing/2014/main" id="{E1D00DE0-0726-4E9A-B131-DAFD5644053C}"/>
              </a:ext>
            </a:extLst>
          </p:cNvPr>
          <p:cNvCxnSpPr>
            <a:cxnSpLocks/>
          </p:cNvCxnSpPr>
          <p:nvPr/>
        </p:nvCxnSpPr>
        <p:spPr>
          <a:xfrm>
            <a:off x="6419107" y="4092021"/>
            <a:ext cx="1000664"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B9C1512-EE5B-4C87-B0FC-F825E05194EF}"/>
              </a:ext>
            </a:extLst>
          </p:cNvPr>
          <p:cNvSpPr txBox="1"/>
          <p:nvPr/>
        </p:nvSpPr>
        <p:spPr>
          <a:xfrm>
            <a:off x="6605229" y="3773606"/>
            <a:ext cx="716863" cy="738664"/>
          </a:xfrm>
          <a:prstGeom prst="rect">
            <a:avLst/>
          </a:prstGeom>
          <a:noFill/>
        </p:spPr>
        <p:txBody>
          <a:bodyPr wrap="none" rtlCol="0">
            <a:spAutoFit/>
          </a:bodyPr>
          <a:lstStyle/>
          <a:p>
            <a:r>
              <a:rPr lang="en-US" sz="1800" dirty="0">
                <a:solidFill>
                  <a:schemeClr val="accent6">
                    <a:lumMod val="50000"/>
                  </a:schemeClr>
                </a:solidFill>
              </a:rPr>
              <a:t>beam</a:t>
            </a:r>
          </a:p>
          <a:p>
            <a:endParaRPr lang="en-US" dirty="0"/>
          </a:p>
        </p:txBody>
      </p:sp>
    </p:spTree>
    <p:extLst>
      <p:ext uri="{BB962C8B-B14F-4D97-AF65-F5344CB8AC3E}">
        <p14:creationId xmlns:p14="http://schemas.microsoft.com/office/powerpoint/2010/main" val="1416900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0FF70E6-49EE-46E5-BCDE-77D771D75DD8}"/>
              </a:ext>
            </a:extLst>
          </p:cNvPr>
          <p:cNvSpPr txBox="1"/>
          <p:nvPr/>
        </p:nvSpPr>
        <p:spPr>
          <a:xfrm>
            <a:off x="0" y="534635"/>
            <a:ext cx="9250325" cy="4555093"/>
          </a:xfrm>
          <a:prstGeom prst="rect">
            <a:avLst/>
          </a:prstGeom>
          <a:noFill/>
        </p:spPr>
        <p:txBody>
          <a:bodyPr wrap="square" rtlCol="0">
            <a:spAutoFit/>
          </a:bodyPr>
          <a:lstStyle/>
          <a:p>
            <a:pPr marL="342900" indent="-342900">
              <a:buFont typeface="Arial" panose="020B0604020202020204" pitchFamily="34" charset="0"/>
              <a:buChar char="•"/>
            </a:pPr>
            <a:r>
              <a:rPr lang="en-US" sz="2200" dirty="0">
                <a:cs typeface="Times New Roman" panose="02020603050405020304" pitchFamily="18" charset="0"/>
              </a:rPr>
              <a:t>Each previous cell excites EM filed in a current cell, which in turn excites the field in the next cell. </a:t>
            </a:r>
          </a:p>
          <a:p>
            <a:pPr marL="342900" indent="-342900">
              <a:buFont typeface="Arial" panose="020B0604020202020204" pitchFamily="34" charset="0"/>
              <a:buChar char="•"/>
            </a:pPr>
            <a:endParaRPr lang="en-US" sz="2200" dirty="0">
              <a:cs typeface="Times New Roman" panose="02020603050405020304" pitchFamily="18" charset="0"/>
            </a:endParaRPr>
          </a:p>
          <a:p>
            <a:pPr marL="342900" indent="-342900">
              <a:buFont typeface="Arial" panose="020B0604020202020204" pitchFamily="34" charset="0"/>
              <a:buChar char="•"/>
            </a:pPr>
            <a:r>
              <a:rPr lang="en-US" sz="2200" dirty="0">
                <a:cs typeface="Times New Roman" panose="02020603050405020304" pitchFamily="18" charset="0"/>
              </a:rPr>
              <a:t> </a:t>
            </a:r>
            <a:r>
              <a:rPr lang="en-US" sz="2200" dirty="0">
                <a:ea typeface="Cambria Math" panose="02040503050406030204" pitchFamily="18" charset="0"/>
                <a:cs typeface="Times New Roman" panose="02020603050405020304" pitchFamily="18" charset="0"/>
              </a:rPr>
              <a:t>Pillbox cells with thin walls</a:t>
            </a:r>
          </a:p>
          <a:p>
            <a:pPr marL="342900" indent="-342900">
              <a:buFont typeface="Arial" panose="020B0604020202020204" pitchFamily="34" charset="0"/>
              <a:buChar char="•"/>
            </a:pPr>
            <a:r>
              <a:rPr lang="en-US" sz="2200" dirty="0">
                <a:ea typeface="Cambria Math" panose="02040503050406030204" pitchFamily="18" charset="0"/>
                <a:cs typeface="Times New Roman" panose="02020603050405020304" pitchFamily="18" charset="0"/>
              </a:rPr>
              <a:t>                    - </a:t>
            </a:r>
            <a:r>
              <a:rPr lang="en-US" sz="2200" dirty="0">
                <a:solidFill>
                  <a:schemeClr val="tx2"/>
                </a:solidFill>
                <a:ea typeface="Cambria Math" panose="02040503050406030204" pitchFamily="18" charset="0"/>
                <a:cs typeface="Times New Roman" panose="02020603050405020304" pitchFamily="18" charset="0"/>
              </a:rPr>
              <a:t>field in the </a:t>
            </a:r>
            <a:r>
              <a:rPr lang="en-US" sz="2200" dirty="0" err="1">
                <a:solidFill>
                  <a:schemeClr val="tx2"/>
                </a:solidFill>
                <a:ea typeface="Cambria Math" panose="02040503050406030204" pitchFamily="18" charset="0"/>
                <a:cs typeface="Times New Roman" panose="02020603050405020304" pitchFamily="18" charset="0"/>
              </a:rPr>
              <a:t>j</a:t>
            </a:r>
            <a:r>
              <a:rPr lang="en-US" sz="2200" baseline="30000" dirty="0" err="1">
                <a:solidFill>
                  <a:schemeClr val="tx2"/>
                </a:solidFill>
                <a:ea typeface="Cambria Math" panose="02040503050406030204" pitchFamily="18" charset="0"/>
                <a:cs typeface="Times New Roman" panose="02020603050405020304" pitchFamily="18" charset="0"/>
              </a:rPr>
              <a:t>th</a:t>
            </a:r>
            <a:r>
              <a:rPr lang="en-US" sz="2200" dirty="0">
                <a:solidFill>
                  <a:schemeClr val="tx2"/>
                </a:solidFill>
                <a:ea typeface="Cambria Math" panose="02040503050406030204" pitchFamily="18" charset="0"/>
                <a:cs typeface="Times New Roman" panose="02020603050405020304" pitchFamily="18" charset="0"/>
              </a:rPr>
              <a:t> cell;</a:t>
            </a:r>
          </a:p>
          <a:p>
            <a:pPr marL="342900" indent="-342900">
              <a:buFont typeface="Arial" panose="020B0604020202020204" pitchFamily="34" charset="0"/>
              <a:buChar char="•"/>
            </a:pPr>
            <a:r>
              <a:rPr lang="en-US" sz="2200" dirty="0">
                <a:solidFill>
                  <a:schemeClr val="tx2"/>
                </a:solidFill>
                <a:ea typeface="Cambria Math" panose="02040503050406030204" pitchFamily="18" charset="0"/>
                <a:cs typeface="Times New Roman" panose="02020603050405020304" pitchFamily="18" charset="0"/>
              </a:rPr>
              <a:t>     - eigen function</a:t>
            </a:r>
          </a:p>
          <a:p>
            <a:r>
              <a:rPr lang="en-US" sz="2200" dirty="0">
                <a:solidFill>
                  <a:schemeClr val="tx2"/>
                </a:solidFill>
                <a:ea typeface="Cambria Math" panose="02040503050406030204" pitchFamily="18" charset="0"/>
                <a:cs typeface="Times New Roman" panose="02020603050405020304" pitchFamily="18" charset="0"/>
              </a:rPr>
              <a:t>            </a:t>
            </a:r>
            <a:r>
              <a:rPr lang="en-US" sz="2200" dirty="0">
                <a:ea typeface="Cambria Math" panose="02040503050406030204" pitchFamily="18" charset="0"/>
                <a:cs typeface="Times New Roman" panose="02020603050405020304" pitchFamily="18" charset="0"/>
              </a:rPr>
              <a:t>                                                                         </a:t>
            </a:r>
          </a:p>
          <a:p>
            <a:r>
              <a:rPr lang="en-US" sz="2200" dirty="0">
                <a:ea typeface="Cambria Math" panose="02040503050406030204" pitchFamily="18" charset="0"/>
                <a:cs typeface="Times New Roman" panose="02020603050405020304" pitchFamily="18" charset="0"/>
              </a:rPr>
              <a:t> </a:t>
            </a:r>
          </a:p>
          <a:p>
            <a:r>
              <a:rPr lang="en-US" sz="2200" dirty="0">
                <a:ea typeface="Cambria Math" panose="02040503050406030204" pitchFamily="18" charset="0"/>
                <a:cs typeface="Times New Roman" panose="02020603050405020304" pitchFamily="18" charset="0"/>
              </a:rPr>
              <a:t>                                                                                                          - synchronism</a:t>
            </a:r>
          </a:p>
          <a:p>
            <a:endParaRPr lang="en-US" sz="2200" dirty="0">
              <a:ea typeface="Cambria Math" panose="02040503050406030204" pitchFamily="18" charset="0"/>
              <a:cs typeface="Times New Roman" panose="02020603050405020304" pitchFamily="18" charset="0"/>
            </a:endParaRPr>
          </a:p>
          <a:p>
            <a:r>
              <a:rPr lang="en-US" sz="2200" dirty="0"/>
              <a:t>where </a:t>
            </a:r>
            <a:r>
              <a:rPr lang="en-US" sz="2200" i="1" dirty="0">
                <a:solidFill>
                  <a:schemeClr val="accent6">
                    <a:lumMod val="50000"/>
                  </a:schemeClr>
                </a:solidFill>
                <a:latin typeface="Times New Roman" panose="02020603050405020304" pitchFamily="18" charset="0"/>
                <a:cs typeface="Times New Roman" panose="02020603050405020304" pitchFamily="18" charset="0"/>
              </a:rPr>
              <a:t>K</a:t>
            </a:r>
            <a:r>
              <a:rPr lang="en-US" sz="2200" dirty="0"/>
              <a:t> is the coupling, dimensionless parameter:</a:t>
            </a:r>
          </a:p>
          <a:p>
            <a:endParaRPr lang="en-US" dirty="0"/>
          </a:p>
          <a:p>
            <a:endParaRPr lang="en-US" dirty="0"/>
          </a:p>
        </p:txBody>
      </p:sp>
      <p:sp>
        <p:nvSpPr>
          <p:cNvPr id="7" name="Title 6"/>
          <p:cNvSpPr>
            <a:spLocks noGrp="1"/>
          </p:cNvSpPr>
          <p:nvPr>
            <p:ph type="title"/>
          </p:nvPr>
        </p:nvSpPr>
        <p:spPr>
          <a:xfrm>
            <a:off x="200684" y="148595"/>
            <a:ext cx="8686800" cy="427877"/>
          </a:xfrm>
        </p:spPr>
        <p:txBody>
          <a:bodyPr/>
          <a:lstStyle/>
          <a:p>
            <a:r>
              <a:rPr lang="en-US" sz="2400" dirty="0"/>
              <a:t>Periodic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73</a:t>
            </a:fld>
            <a:endParaRPr lang="en-US" dirty="0"/>
          </a:p>
        </p:txBody>
      </p:sp>
      <p:pic>
        <p:nvPicPr>
          <p:cNvPr id="6" name="Picture 5">
            <a:extLst>
              <a:ext uri="{FF2B5EF4-FFF2-40B4-BE49-F238E27FC236}">
                <a16:creationId xmlns:a16="http://schemas.microsoft.com/office/drawing/2014/main" id="{C4ADC900-F506-4FCB-9C6D-9F7885111FAF}"/>
              </a:ext>
            </a:extLst>
          </p:cNvPr>
          <p:cNvPicPr>
            <a:picLocks noChangeAspect="1"/>
          </p:cNvPicPr>
          <p:nvPr/>
        </p:nvPicPr>
        <p:blipFill>
          <a:blip r:embed="rId3"/>
          <a:stretch>
            <a:fillRect/>
          </a:stretch>
        </p:blipFill>
        <p:spPr>
          <a:xfrm>
            <a:off x="4934308" y="969869"/>
            <a:ext cx="3890513" cy="1954727"/>
          </a:xfrm>
          <a:prstGeom prst="rect">
            <a:avLst/>
          </a:prstGeom>
        </p:spPr>
      </p:pic>
      <p:sp>
        <p:nvSpPr>
          <p:cNvPr id="13" name="TextBox 12">
            <a:extLst>
              <a:ext uri="{FF2B5EF4-FFF2-40B4-BE49-F238E27FC236}">
                <a16:creationId xmlns:a16="http://schemas.microsoft.com/office/drawing/2014/main" id="{922140DF-9AE9-4740-BC02-F930888F3FF0}"/>
              </a:ext>
            </a:extLst>
          </p:cNvPr>
          <p:cNvSpPr txBox="1"/>
          <p:nvPr/>
        </p:nvSpPr>
        <p:spPr>
          <a:xfrm>
            <a:off x="5227509" y="2516210"/>
            <a:ext cx="3304110" cy="307777"/>
          </a:xfrm>
          <a:prstGeom prst="rect">
            <a:avLst/>
          </a:prstGeom>
          <a:noFill/>
        </p:spPr>
        <p:txBody>
          <a:bodyPr wrap="none" rtlCol="0">
            <a:spAutoFit/>
          </a:bodyPr>
          <a:lstStyle/>
          <a:p>
            <a:r>
              <a:rPr lang="en-US" sz="1400" dirty="0"/>
              <a:t>j-3        j-2       j-1          j       j+1        j+2      j+3</a:t>
            </a:r>
          </a:p>
        </p:txBody>
      </p:sp>
      <p:cxnSp>
        <p:nvCxnSpPr>
          <p:cNvPr id="19" name="Straight Arrow Connector 18">
            <a:extLst>
              <a:ext uri="{FF2B5EF4-FFF2-40B4-BE49-F238E27FC236}">
                <a16:creationId xmlns:a16="http://schemas.microsoft.com/office/drawing/2014/main" id="{2FC56D58-7FED-4C70-BC6F-B1998866FD22}"/>
              </a:ext>
            </a:extLst>
          </p:cNvPr>
          <p:cNvCxnSpPr/>
          <p:nvPr/>
        </p:nvCxnSpPr>
        <p:spPr>
          <a:xfrm>
            <a:off x="5082160" y="1800950"/>
            <a:ext cx="0" cy="293298"/>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66A2785-6C1B-4F8E-847E-DCAD3D05BA1C}"/>
              </a:ext>
            </a:extLst>
          </p:cNvPr>
          <p:cNvSpPr txBox="1"/>
          <p:nvPr/>
        </p:nvSpPr>
        <p:spPr>
          <a:xfrm>
            <a:off x="4753008" y="1779684"/>
            <a:ext cx="362600" cy="307777"/>
          </a:xfrm>
          <a:prstGeom prst="rect">
            <a:avLst/>
          </a:prstGeom>
          <a:noFill/>
        </p:spPr>
        <p:txBody>
          <a:bodyPr wrap="none" rtlCol="0">
            <a:spAutoFit/>
          </a:bodyPr>
          <a:lstStyle/>
          <a:p>
            <a:r>
              <a:rPr lang="en-US" sz="1400" dirty="0"/>
              <a:t>2a</a:t>
            </a:r>
          </a:p>
        </p:txBody>
      </p:sp>
      <p:cxnSp>
        <p:nvCxnSpPr>
          <p:cNvPr id="23" name="Straight Arrow Connector 22">
            <a:extLst>
              <a:ext uri="{FF2B5EF4-FFF2-40B4-BE49-F238E27FC236}">
                <a16:creationId xmlns:a16="http://schemas.microsoft.com/office/drawing/2014/main" id="{AE619F92-ED04-4E0F-B848-FB06899C7064}"/>
              </a:ext>
            </a:extLst>
          </p:cNvPr>
          <p:cNvCxnSpPr>
            <a:cxnSpLocks/>
          </p:cNvCxnSpPr>
          <p:nvPr/>
        </p:nvCxnSpPr>
        <p:spPr>
          <a:xfrm>
            <a:off x="3532666" y="1488294"/>
            <a:ext cx="1549494" cy="0"/>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877FE84A-0FA5-451B-923A-5EAD3D58FE66}"/>
              </a:ext>
            </a:extLst>
          </p:cNvPr>
          <p:cNvSpPr txBox="1"/>
          <p:nvPr/>
        </p:nvSpPr>
        <p:spPr>
          <a:xfrm>
            <a:off x="222250" y="2102536"/>
            <a:ext cx="184731" cy="461665"/>
          </a:xfrm>
          <a:prstGeom prst="rect">
            <a:avLst/>
          </a:prstGeom>
          <a:noFill/>
        </p:spPr>
        <p:txBody>
          <a:bodyPr wrap="none" rtlCol="0">
            <a:spAutoFit/>
          </a:bodyPr>
          <a:lstStyle/>
          <a:p>
            <a:endParaRPr lang="en-US"/>
          </a:p>
        </p:txBody>
      </p:sp>
      <p:cxnSp>
        <p:nvCxnSpPr>
          <p:cNvPr id="10" name="Straight Connector 9">
            <a:extLst>
              <a:ext uri="{FF2B5EF4-FFF2-40B4-BE49-F238E27FC236}">
                <a16:creationId xmlns:a16="http://schemas.microsoft.com/office/drawing/2014/main" id="{23582603-CDEB-47F9-8C87-AA7AAF059A26}"/>
              </a:ext>
            </a:extLst>
          </p:cNvPr>
          <p:cNvCxnSpPr/>
          <p:nvPr/>
        </p:nvCxnSpPr>
        <p:spPr>
          <a:xfrm flipV="1">
            <a:off x="8082951" y="1104181"/>
            <a:ext cx="0" cy="293298"/>
          </a:xfrm>
          <a:prstGeom prst="line">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551685-4090-41A6-B6F1-AC0E63FC5928}"/>
              </a:ext>
            </a:extLst>
          </p:cNvPr>
          <p:cNvCxnSpPr/>
          <p:nvPr/>
        </p:nvCxnSpPr>
        <p:spPr>
          <a:xfrm flipV="1">
            <a:off x="8567230" y="1109932"/>
            <a:ext cx="0" cy="293298"/>
          </a:xfrm>
          <a:prstGeom prst="line">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6F245D6-C78C-4ABD-A1FA-BCDD54F6331A}"/>
              </a:ext>
            </a:extLst>
          </p:cNvPr>
          <p:cNvCxnSpPr/>
          <p:nvPr/>
        </p:nvCxnSpPr>
        <p:spPr>
          <a:xfrm>
            <a:off x="8082951" y="980673"/>
            <a:ext cx="484279" cy="0"/>
          </a:xfrm>
          <a:prstGeom prst="straightConnector1">
            <a:avLst/>
          </a:prstGeom>
          <a:ln w="12700">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C712680-8102-4C87-9FBE-F8B77360CAEE}"/>
              </a:ext>
            </a:extLst>
          </p:cNvPr>
          <p:cNvSpPr txBox="1"/>
          <p:nvPr/>
        </p:nvSpPr>
        <p:spPr>
          <a:xfrm>
            <a:off x="8153178" y="694410"/>
            <a:ext cx="292068" cy="338554"/>
          </a:xfrm>
          <a:prstGeom prst="rect">
            <a:avLst/>
          </a:prstGeom>
          <a:noFill/>
        </p:spPr>
        <p:txBody>
          <a:bodyPr wrap="square" rtlCol="0">
            <a:spAutoFit/>
          </a:bodyPr>
          <a:lstStyle/>
          <a:p>
            <a:r>
              <a:rPr lang="en-US" sz="1600" dirty="0">
                <a:solidFill>
                  <a:schemeClr val="accent6">
                    <a:lumMod val="50000"/>
                  </a:schemeClr>
                </a:solidFill>
              </a:rPr>
              <a:t>d</a:t>
            </a:r>
          </a:p>
        </p:txBody>
      </p:sp>
      <p:pic>
        <p:nvPicPr>
          <p:cNvPr id="11" name="Picture 10">
            <a:extLst>
              <a:ext uri="{FF2B5EF4-FFF2-40B4-BE49-F238E27FC236}">
                <a16:creationId xmlns:a16="http://schemas.microsoft.com/office/drawing/2014/main" id="{D2531554-8560-4FB7-A23E-D63EEDE6A444}"/>
              </a:ext>
            </a:extLst>
          </p:cNvPr>
          <p:cNvPicPr>
            <a:picLocks noChangeAspect="1"/>
          </p:cNvPicPr>
          <p:nvPr/>
        </p:nvPicPr>
        <p:blipFill>
          <a:blip r:embed="rId4"/>
          <a:stretch>
            <a:fillRect/>
          </a:stretch>
        </p:blipFill>
        <p:spPr>
          <a:xfrm>
            <a:off x="314615" y="3177626"/>
            <a:ext cx="4957045" cy="703649"/>
          </a:xfrm>
          <a:prstGeom prst="rect">
            <a:avLst/>
          </a:prstGeom>
        </p:spPr>
      </p:pic>
      <p:pic>
        <p:nvPicPr>
          <p:cNvPr id="21" name="Picture 20">
            <a:extLst>
              <a:ext uri="{FF2B5EF4-FFF2-40B4-BE49-F238E27FC236}">
                <a16:creationId xmlns:a16="http://schemas.microsoft.com/office/drawing/2014/main" id="{9FE4DB50-3EA7-4BC5-85EB-21FFF73542A4}"/>
              </a:ext>
            </a:extLst>
          </p:cNvPr>
          <p:cNvPicPr>
            <a:picLocks noChangeAspect="1"/>
          </p:cNvPicPr>
          <p:nvPr/>
        </p:nvPicPr>
        <p:blipFill>
          <a:blip r:embed="rId5"/>
          <a:stretch>
            <a:fillRect/>
          </a:stretch>
        </p:blipFill>
        <p:spPr>
          <a:xfrm>
            <a:off x="406981" y="4409444"/>
            <a:ext cx="4586435" cy="680284"/>
          </a:xfrm>
          <a:prstGeom prst="rect">
            <a:avLst/>
          </a:prstGeom>
        </p:spPr>
      </p:pic>
      <p:sp>
        <p:nvSpPr>
          <p:cNvPr id="22" name="TextBox 21">
            <a:extLst>
              <a:ext uri="{FF2B5EF4-FFF2-40B4-BE49-F238E27FC236}">
                <a16:creationId xmlns:a16="http://schemas.microsoft.com/office/drawing/2014/main" id="{13426763-653D-4199-933F-9DA5C5ED33B3}"/>
              </a:ext>
            </a:extLst>
          </p:cNvPr>
          <p:cNvSpPr txBox="1"/>
          <p:nvPr/>
        </p:nvSpPr>
        <p:spPr>
          <a:xfrm>
            <a:off x="4581965" y="2439487"/>
            <a:ext cx="3732581" cy="400110"/>
          </a:xfrm>
          <a:prstGeom prst="rect">
            <a:avLst/>
          </a:prstGeom>
          <a:noFill/>
        </p:spPr>
        <p:txBody>
          <a:bodyPr wrap="square" rtlCol="0">
            <a:spAutoFit/>
          </a:bodyPr>
          <a:lstStyle/>
          <a:p>
            <a:r>
              <a:rPr lang="en-US" sz="2000" dirty="0"/>
              <a:t>(1)</a:t>
            </a:r>
          </a:p>
        </p:txBody>
      </p:sp>
      <p:pic>
        <p:nvPicPr>
          <p:cNvPr id="33" name="Picture 32">
            <a:extLst>
              <a:ext uri="{FF2B5EF4-FFF2-40B4-BE49-F238E27FC236}">
                <a16:creationId xmlns:a16="http://schemas.microsoft.com/office/drawing/2014/main" id="{ECB75777-B527-489C-A031-E31DC4B7EB39}"/>
              </a:ext>
            </a:extLst>
          </p:cNvPr>
          <p:cNvPicPr>
            <a:picLocks noChangeAspect="1"/>
          </p:cNvPicPr>
          <p:nvPr/>
        </p:nvPicPr>
        <p:blipFill>
          <a:blip r:embed="rId6"/>
          <a:stretch>
            <a:fillRect/>
          </a:stretch>
        </p:blipFill>
        <p:spPr>
          <a:xfrm>
            <a:off x="5676094" y="3137821"/>
            <a:ext cx="1056599" cy="64036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2DAC21-D683-48DB-9CEA-47CCFD4E3862}"/>
                  </a:ext>
                </a:extLst>
              </p:cNvPr>
              <p:cNvSpPr txBox="1"/>
              <p:nvPr/>
            </p:nvSpPr>
            <p:spPr>
              <a:xfrm>
                <a:off x="451393" y="2249627"/>
                <a:ext cx="355675" cy="379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chemeClr val="accent6">
                                  <a:lumMod val="50000"/>
                                </a:schemeClr>
                              </a:solidFill>
                              <a:latin typeface="Cambria Math" panose="02040503050406030204" pitchFamily="18" charset="0"/>
                            </a:rPr>
                          </m:ctrlPr>
                        </m:sSubPr>
                        <m:e>
                          <m:acc>
                            <m:accPr>
                              <m:chr m:val="⃗"/>
                              <m:ctrlPr>
                                <a:rPr lang="en-US" sz="2200" i="1" smtClean="0">
                                  <a:solidFill>
                                    <a:schemeClr val="accent6">
                                      <a:lumMod val="50000"/>
                                    </a:schemeClr>
                                  </a:solidFill>
                                  <a:latin typeface="Cambria Math" panose="02040503050406030204" pitchFamily="18" charset="0"/>
                                </a:rPr>
                              </m:ctrlPr>
                            </m:accPr>
                            <m:e>
                              <m:r>
                                <a:rPr lang="en-US" sz="2200" b="0" i="1" smtClean="0">
                                  <a:solidFill>
                                    <a:schemeClr val="accent6">
                                      <a:lumMod val="50000"/>
                                    </a:schemeClr>
                                  </a:solidFill>
                                  <a:latin typeface="Cambria Math" panose="02040503050406030204" pitchFamily="18" charset="0"/>
                                </a:rPr>
                                <m:t>𝐸</m:t>
                              </m:r>
                            </m:e>
                          </m:acc>
                        </m:e>
                        <m:sub>
                          <m:r>
                            <a:rPr lang="en-US" sz="2200" b="0" i="1" smtClean="0">
                              <a:solidFill>
                                <a:schemeClr val="accent6">
                                  <a:lumMod val="50000"/>
                                </a:schemeClr>
                              </a:solidFill>
                              <a:latin typeface="Cambria Math" panose="02040503050406030204" pitchFamily="18" charset="0"/>
                            </a:rPr>
                            <m:t>0</m:t>
                          </m:r>
                        </m:sub>
                      </m:sSub>
                    </m:oMath>
                  </m:oMathPara>
                </a14:m>
                <a:endParaRPr lang="en-US" sz="2200" dirty="0"/>
              </a:p>
            </p:txBody>
          </p:sp>
        </mc:Choice>
        <mc:Fallback xmlns="">
          <p:sp>
            <p:nvSpPr>
              <p:cNvPr id="9" name="TextBox 8">
                <a:extLst>
                  <a:ext uri="{FF2B5EF4-FFF2-40B4-BE49-F238E27FC236}">
                    <a16:creationId xmlns:a16="http://schemas.microsoft.com/office/drawing/2014/main" id="{AE2DAC21-D683-48DB-9CEA-47CCFD4E3862}"/>
                  </a:ext>
                </a:extLst>
              </p:cNvPr>
              <p:cNvSpPr txBox="1">
                <a:spLocks noRot="1" noChangeAspect="1" noMove="1" noResize="1" noEditPoints="1" noAdjustHandles="1" noChangeArrowheads="1" noChangeShapeType="1" noTextEdit="1"/>
              </p:cNvSpPr>
              <p:nvPr/>
            </p:nvSpPr>
            <p:spPr>
              <a:xfrm>
                <a:off x="451393" y="2249627"/>
                <a:ext cx="355675" cy="379719"/>
              </a:xfrm>
              <a:prstGeom prst="rect">
                <a:avLst/>
              </a:prstGeom>
              <a:blipFill>
                <a:blip r:embed="rId7"/>
                <a:stretch>
                  <a:fillRect l="-18966" r="-10345" b="-14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EDFCDF-75D3-4AB7-9424-369C151B9A16}"/>
                  </a:ext>
                </a:extLst>
              </p:cNvPr>
              <p:cNvSpPr txBox="1"/>
              <p:nvPr/>
            </p:nvSpPr>
            <p:spPr>
              <a:xfrm>
                <a:off x="402469" y="1849275"/>
                <a:ext cx="1233607" cy="41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chemeClr val="accent6">
                                  <a:lumMod val="50000"/>
                                </a:schemeClr>
                              </a:solidFill>
                              <a:latin typeface="Cambria Math" panose="02040503050406030204" pitchFamily="18" charset="0"/>
                            </a:rPr>
                          </m:ctrlPr>
                        </m:sSubPr>
                        <m:e>
                          <m:acc>
                            <m:accPr>
                              <m:chr m:val="⃗"/>
                              <m:ctrlPr>
                                <a:rPr lang="en-US" sz="2200" i="1" smtClean="0">
                                  <a:solidFill>
                                    <a:schemeClr val="accent6">
                                      <a:lumMod val="50000"/>
                                    </a:schemeClr>
                                  </a:solidFill>
                                  <a:latin typeface="Cambria Math" panose="02040503050406030204" pitchFamily="18" charset="0"/>
                                </a:rPr>
                              </m:ctrlPr>
                            </m:accPr>
                            <m:e>
                              <m:r>
                                <a:rPr lang="en-US" sz="2200" b="0" i="1" smtClean="0">
                                  <a:solidFill>
                                    <a:schemeClr val="accent6">
                                      <a:lumMod val="50000"/>
                                    </a:schemeClr>
                                  </a:solidFill>
                                  <a:latin typeface="Cambria Math" panose="02040503050406030204" pitchFamily="18" charset="0"/>
                                </a:rPr>
                                <m:t>𝐸</m:t>
                              </m:r>
                            </m:e>
                          </m:acc>
                        </m:e>
                        <m:sub>
                          <m:r>
                            <a:rPr lang="en-US" sz="2200" b="0" i="1" smtClean="0">
                              <a:solidFill>
                                <a:schemeClr val="accent6">
                                  <a:lumMod val="50000"/>
                                </a:schemeClr>
                              </a:solidFill>
                              <a:latin typeface="Cambria Math" panose="02040503050406030204" pitchFamily="18" charset="0"/>
                            </a:rPr>
                            <m:t>𝑗</m:t>
                          </m:r>
                        </m:sub>
                      </m:sSub>
                      <m:r>
                        <a:rPr lang="en-US" sz="2200" b="0" i="1" smtClean="0">
                          <a:solidFill>
                            <a:schemeClr val="accent6">
                              <a:lumMod val="50000"/>
                            </a:schemeClr>
                          </a:solidFill>
                          <a:latin typeface="Cambria Math" panose="02040503050406030204" pitchFamily="18" charset="0"/>
                        </a:rPr>
                        <m:t>=</m:t>
                      </m:r>
                      <m:sSub>
                        <m:sSubPr>
                          <m:ctrlPr>
                            <a:rPr lang="en-US" sz="2200" b="0" i="1" smtClean="0">
                              <a:solidFill>
                                <a:schemeClr val="accent6">
                                  <a:lumMod val="50000"/>
                                </a:schemeClr>
                              </a:solidFill>
                              <a:latin typeface="Cambria Math" panose="02040503050406030204" pitchFamily="18" charset="0"/>
                            </a:rPr>
                          </m:ctrlPr>
                        </m:sSubPr>
                        <m:e>
                          <m:r>
                            <a:rPr lang="en-US" sz="2200" b="0" i="1" smtClean="0">
                              <a:solidFill>
                                <a:schemeClr val="accent6">
                                  <a:lumMod val="50000"/>
                                </a:schemeClr>
                              </a:solidFill>
                              <a:latin typeface="Cambria Math" panose="02040503050406030204" pitchFamily="18" charset="0"/>
                            </a:rPr>
                            <m:t>𝑋</m:t>
                          </m:r>
                        </m:e>
                        <m:sub>
                          <m:r>
                            <a:rPr lang="en-US" sz="2200" b="0" i="1" smtClean="0">
                              <a:solidFill>
                                <a:schemeClr val="accent6">
                                  <a:lumMod val="50000"/>
                                </a:schemeClr>
                              </a:solidFill>
                              <a:latin typeface="Cambria Math" panose="02040503050406030204" pitchFamily="18" charset="0"/>
                            </a:rPr>
                            <m:t>𝑗</m:t>
                          </m:r>
                        </m:sub>
                      </m:sSub>
                      <m:sSub>
                        <m:sSubPr>
                          <m:ctrlPr>
                            <a:rPr lang="en-US" sz="2200" b="0" i="1" smtClean="0">
                              <a:solidFill>
                                <a:schemeClr val="accent6">
                                  <a:lumMod val="50000"/>
                                </a:schemeClr>
                              </a:solidFill>
                              <a:latin typeface="Cambria Math" panose="02040503050406030204" pitchFamily="18" charset="0"/>
                            </a:rPr>
                          </m:ctrlPr>
                        </m:sSubPr>
                        <m:e>
                          <m:acc>
                            <m:accPr>
                              <m:chr m:val="⃗"/>
                              <m:ctrlPr>
                                <a:rPr lang="en-US" sz="2200" b="0" i="1" smtClean="0">
                                  <a:solidFill>
                                    <a:schemeClr val="accent6">
                                      <a:lumMod val="50000"/>
                                    </a:schemeClr>
                                  </a:solidFill>
                                  <a:latin typeface="Cambria Math" panose="02040503050406030204" pitchFamily="18" charset="0"/>
                                </a:rPr>
                              </m:ctrlPr>
                            </m:accPr>
                            <m:e>
                              <m:r>
                                <a:rPr lang="en-US" sz="2200" b="0" i="1" smtClean="0">
                                  <a:solidFill>
                                    <a:schemeClr val="accent6">
                                      <a:lumMod val="50000"/>
                                    </a:schemeClr>
                                  </a:solidFill>
                                  <a:latin typeface="Cambria Math" panose="02040503050406030204" pitchFamily="18" charset="0"/>
                                </a:rPr>
                                <m:t>𝐸</m:t>
                              </m:r>
                            </m:e>
                          </m:acc>
                        </m:e>
                        <m:sub>
                          <m:r>
                            <a:rPr lang="en-US" sz="2200" b="0" i="1" smtClean="0">
                              <a:solidFill>
                                <a:schemeClr val="accent6">
                                  <a:lumMod val="50000"/>
                                </a:schemeClr>
                              </a:solidFill>
                              <a:latin typeface="Cambria Math" panose="02040503050406030204" pitchFamily="18" charset="0"/>
                            </a:rPr>
                            <m:t>0</m:t>
                          </m:r>
                        </m:sub>
                      </m:sSub>
                    </m:oMath>
                  </m:oMathPara>
                </a14:m>
                <a:endParaRPr lang="en-US" sz="2200" dirty="0"/>
              </a:p>
            </p:txBody>
          </p:sp>
        </mc:Choice>
        <mc:Fallback xmlns="">
          <p:sp>
            <p:nvSpPr>
              <p:cNvPr id="15" name="TextBox 14">
                <a:extLst>
                  <a:ext uri="{FF2B5EF4-FFF2-40B4-BE49-F238E27FC236}">
                    <a16:creationId xmlns:a16="http://schemas.microsoft.com/office/drawing/2014/main" id="{7EEDFCDF-75D3-4AB7-9424-369C151B9A16}"/>
                  </a:ext>
                </a:extLst>
              </p:cNvPr>
              <p:cNvSpPr txBox="1">
                <a:spLocks noRot="1" noChangeAspect="1" noMove="1" noResize="1" noEditPoints="1" noAdjustHandles="1" noChangeArrowheads="1" noChangeShapeType="1" noTextEdit="1"/>
              </p:cNvSpPr>
              <p:nvPr/>
            </p:nvSpPr>
            <p:spPr>
              <a:xfrm>
                <a:off x="402469" y="1849275"/>
                <a:ext cx="1233607" cy="41466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49295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8201A-3655-43EC-B9ED-F980528F3417}"/>
              </a:ext>
            </a:extLst>
          </p:cNvPr>
          <p:cNvSpPr>
            <a:spLocks noGrp="1"/>
          </p:cNvSpPr>
          <p:nvPr>
            <p:ph type="dt" sz="half" idx="10"/>
          </p:nvPr>
        </p:nvSpPr>
        <p:spPr/>
        <p:txBody>
          <a:bodyPr/>
          <a:lstStyle/>
          <a:p>
            <a:r>
              <a:rPr lang="en-US" altLang="en-US"/>
              <a:t>1/13/2020</a:t>
            </a:r>
          </a:p>
        </p:txBody>
      </p:sp>
      <p:sp>
        <p:nvSpPr>
          <p:cNvPr id="3" name="Footer Placeholder 2">
            <a:extLst>
              <a:ext uri="{FF2B5EF4-FFF2-40B4-BE49-F238E27FC236}">
                <a16:creationId xmlns:a16="http://schemas.microsoft.com/office/drawing/2014/main" id="{4BB8E469-D7EF-4ED8-918C-7894EF64A418}"/>
              </a:ext>
            </a:extLst>
          </p:cNvPr>
          <p:cNvSpPr>
            <a:spLocks noGrp="1"/>
          </p:cNvSpPr>
          <p:nvPr>
            <p:ph type="ftr" sz="quarter" idx="11"/>
          </p:nvPr>
        </p:nvSpPr>
        <p:spPr/>
        <p:txBody>
          <a:bodyPr/>
          <a:lstStyle/>
          <a:p>
            <a:r>
              <a:rPr lang="en-US" altLang="en-US"/>
              <a:t>V. Yakovlev | Engineering in Particle Accelerators</a:t>
            </a:r>
          </a:p>
        </p:txBody>
      </p:sp>
      <p:sp>
        <p:nvSpPr>
          <p:cNvPr id="4" name="Slide Number Placeholder 3">
            <a:extLst>
              <a:ext uri="{FF2B5EF4-FFF2-40B4-BE49-F238E27FC236}">
                <a16:creationId xmlns:a16="http://schemas.microsoft.com/office/drawing/2014/main" id="{BFAF6D1A-0B31-42D7-9ABC-63E58FBA261A}"/>
              </a:ext>
            </a:extLst>
          </p:cNvPr>
          <p:cNvSpPr>
            <a:spLocks noGrp="1"/>
          </p:cNvSpPr>
          <p:nvPr>
            <p:ph type="sldNum" sz="quarter" idx="12"/>
          </p:nvPr>
        </p:nvSpPr>
        <p:spPr/>
        <p:txBody>
          <a:bodyPr/>
          <a:lstStyle/>
          <a:p>
            <a:fld id="{12D72208-4300-4914-B736-A664B2D30B95}" type="slidenum">
              <a:rPr lang="en-US" altLang="en-US" smtClean="0"/>
              <a:pPr/>
              <a:t>74</a:t>
            </a:fld>
            <a:endParaRPr lang="en-US" altLang="en-US"/>
          </a:p>
        </p:txBody>
      </p:sp>
      <p:pic>
        <p:nvPicPr>
          <p:cNvPr id="5" name="Picture 4">
            <a:extLst>
              <a:ext uri="{FF2B5EF4-FFF2-40B4-BE49-F238E27FC236}">
                <a16:creationId xmlns:a16="http://schemas.microsoft.com/office/drawing/2014/main" id="{E5DD949C-5C0B-47BD-A482-E3E3BBB45ABD}"/>
              </a:ext>
            </a:extLst>
          </p:cNvPr>
          <p:cNvPicPr>
            <a:picLocks noChangeAspect="1"/>
          </p:cNvPicPr>
          <p:nvPr/>
        </p:nvPicPr>
        <p:blipFill>
          <a:blip r:embed="rId2"/>
          <a:stretch>
            <a:fillRect/>
          </a:stretch>
        </p:blipFill>
        <p:spPr>
          <a:xfrm>
            <a:off x="175964" y="602630"/>
            <a:ext cx="2634787" cy="2874995"/>
          </a:xfrm>
          <a:prstGeom prst="rect">
            <a:avLst/>
          </a:prstGeom>
        </p:spPr>
      </p:pic>
      <p:sp>
        <p:nvSpPr>
          <p:cNvPr id="6" name="Title 6">
            <a:extLst>
              <a:ext uri="{FF2B5EF4-FFF2-40B4-BE49-F238E27FC236}">
                <a16:creationId xmlns:a16="http://schemas.microsoft.com/office/drawing/2014/main" id="{686A2F93-8BD3-44FE-BF7F-61309E5D42D4}"/>
              </a:ext>
            </a:extLst>
          </p:cNvPr>
          <p:cNvSpPr txBox="1">
            <a:spLocks/>
          </p:cNvSpPr>
          <p:nvPr/>
        </p:nvSpPr>
        <p:spPr>
          <a:xfrm>
            <a:off x="200684" y="157304"/>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a:t>Periodic acceleration structures: </a:t>
            </a:r>
            <a:endParaRPr lang="en-US" sz="2400" dirty="0"/>
          </a:p>
        </p:txBody>
      </p:sp>
      <p:pic>
        <p:nvPicPr>
          <p:cNvPr id="7" name="Picture 6">
            <a:extLst>
              <a:ext uri="{FF2B5EF4-FFF2-40B4-BE49-F238E27FC236}">
                <a16:creationId xmlns:a16="http://schemas.microsoft.com/office/drawing/2014/main" id="{287B8BA9-0F32-4AE3-BB22-7C5D9BCF3D9E}"/>
              </a:ext>
            </a:extLst>
          </p:cNvPr>
          <p:cNvPicPr>
            <a:picLocks noChangeAspect="1"/>
          </p:cNvPicPr>
          <p:nvPr/>
        </p:nvPicPr>
        <p:blipFill>
          <a:blip r:embed="rId3"/>
          <a:stretch>
            <a:fillRect/>
          </a:stretch>
        </p:blipFill>
        <p:spPr>
          <a:xfrm>
            <a:off x="3564144" y="972897"/>
            <a:ext cx="4613206" cy="65484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B31155F-EFE2-48EC-AFBF-8B106E88D67B}"/>
                  </a:ext>
                </a:extLst>
              </p:cNvPr>
              <p:cNvSpPr txBox="1"/>
              <p:nvPr/>
            </p:nvSpPr>
            <p:spPr>
              <a:xfrm>
                <a:off x="2810751" y="1434123"/>
                <a:ext cx="6333249" cy="2536335"/>
              </a:xfrm>
              <a:prstGeom prst="rect">
                <a:avLst/>
              </a:prstGeom>
              <a:noFill/>
            </p:spPr>
            <p:txBody>
              <a:bodyPr wrap="square" rtlCol="0">
                <a:spAutoFit/>
              </a:bodyPr>
              <a:lstStyle/>
              <a:p>
                <a:r>
                  <a:rPr lang="en-US" dirty="0">
                    <a:solidFill>
                      <a:srgbClr val="C00000"/>
                    </a:solidFill>
                  </a:rPr>
                  <a:t>Why?</a:t>
                </a:r>
              </a:p>
              <a:p>
                <a:r>
                  <a:rPr lang="en-US" sz="2000" dirty="0"/>
                  <a:t>Excitation of a cavity by surface electric field:</a:t>
                </a:r>
              </a:p>
              <a:p>
                <a:pPr/>
                <a14:m>
                  <m:oMathPara xmlns:m="http://schemas.openxmlformats.org/officeDocument/2006/math">
                    <m:oMathParaPr>
                      <m:jc m:val="left"/>
                    </m:oMathParaPr>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rPr>
                            <m:t>𝑋</m:t>
                          </m:r>
                        </m:e>
                        <m:sub>
                          <m:r>
                            <a:rPr lang="en-US" sz="1800" b="0" i="1" smtClean="0">
                              <a:solidFill>
                                <a:schemeClr val="accent6">
                                  <a:lumMod val="50000"/>
                                </a:schemeClr>
                              </a:solidFill>
                              <a:latin typeface="Cambria Math" panose="02040503050406030204" pitchFamily="18" charset="0"/>
                            </a:rPr>
                            <m:t>𝑗</m:t>
                          </m:r>
                        </m:sub>
                      </m:sSub>
                      <m:r>
                        <a:rPr lang="en-US" sz="1800" b="0" i="1" smtClean="0">
                          <a:solidFill>
                            <a:schemeClr val="accent6">
                              <a:lumMod val="50000"/>
                            </a:schemeClr>
                          </a:solidFill>
                          <a:latin typeface="Cambria Math" panose="02040503050406030204" pitchFamily="18" charset="0"/>
                        </a:rPr>
                        <m:t>=</m:t>
                      </m:r>
                      <m:f>
                        <m:f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fPr>
                        <m:num>
                          <m:nary>
                            <m:naryPr>
                              <m:ctrlPr>
                                <a:rPr lang="en-US" sz="1800" i="1">
                                  <a:solidFill>
                                    <a:schemeClr val="accent6">
                                      <a:lumMod val="50000"/>
                                    </a:schemeClr>
                                  </a:solidFill>
                                  <a:latin typeface="Cambria Math" panose="02040503050406030204" pitchFamily="18" charset="0"/>
                                  <a:ea typeface="Cambria Math" panose="02040503050406030204" pitchFamily="18" charset="0"/>
                                </a:rPr>
                              </m:ctrlPr>
                            </m:naryPr>
                            <m:sub>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𝑆</m:t>
                                  </m:r>
                                </m:e>
                                <m:sub>
                                  <m:r>
                                    <a:rPr lang="en-US" sz="1800" i="1">
                                      <a:solidFill>
                                        <a:schemeClr val="accent6">
                                          <a:lumMod val="50000"/>
                                        </a:schemeClr>
                                      </a:solidFill>
                                      <a:latin typeface="Cambria Math" panose="02040503050406030204" pitchFamily="18" charset="0"/>
                                      <a:ea typeface="Cambria Math" panose="02040503050406030204" pitchFamily="18" charset="0"/>
                                    </a:rPr>
                                    <m:t>𝑗</m:t>
                                  </m:r>
                                  <m:r>
                                    <a:rPr lang="en-US" sz="1800" i="1">
                                      <a:solidFill>
                                        <a:schemeClr val="accent6">
                                          <a:lumMod val="50000"/>
                                        </a:schemeClr>
                                      </a:solidFill>
                                      <a:latin typeface="Cambria Math" panose="02040503050406030204" pitchFamily="18" charset="0"/>
                                      <a:ea typeface="Cambria Math" panose="02040503050406030204" pitchFamily="18" charset="0"/>
                                    </a:rPr>
                                    <m:t>−1</m:t>
                                  </m:r>
                                </m:sub>
                              </m:sSub>
                            </m:sub>
                            <m:sup/>
                            <m:e>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𝐾</m:t>
                                  </m:r>
                                </m:e>
                                <m:sub>
                                  <m:r>
                                    <a:rPr lang="en-US" sz="1800" i="1">
                                      <a:solidFill>
                                        <a:schemeClr val="accent6">
                                          <a:lumMod val="50000"/>
                                        </a:schemeClr>
                                      </a:solidFill>
                                      <a:latin typeface="Cambria Math" panose="02040503050406030204" pitchFamily="18" charset="0"/>
                                      <a:ea typeface="Cambria Math" panose="02040503050406030204" pitchFamily="18" charset="0"/>
                                    </a:rPr>
                                    <m:t>𝑗</m:t>
                                  </m:r>
                                  <m:r>
                                    <a:rPr lang="en-US" sz="1800" i="1">
                                      <a:solidFill>
                                        <a:schemeClr val="accent6">
                                          <a:lumMod val="50000"/>
                                        </a:schemeClr>
                                      </a:solidFill>
                                      <a:latin typeface="Cambria Math" panose="02040503050406030204" pitchFamily="18" charset="0"/>
                                      <a:ea typeface="Cambria Math" panose="02040503050406030204" pitchFamily="18" charset="0"/>
                                    </a:rPr>
                                    <m:t>−1</m:t>
                                  </m:r>
                                </m:sub>
                              </m:sSub>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𝐻</m:t>
                                  </m:r>
                                </m:e>
                                <m:sub>
                                  <m:r>
                                    <a:rPr lang="en-US" sz="1800" i="1">
                                      <a:solidFill>
                                        <a:schemeClr val="accent6">
                                          <a:lumMod val="50000"/>
                                        </a:schemeClr>
                                      </a:solidFill>
                                      <a:latin typeface="Cambria Math" panose="02040503050406030204" pitchFamily="18" charset="0"/>
                                      <a:ea typeface="Cambria Math" panose="02040503050406030204" pitchFamily="18" charset="0"/>
                                    </a:rPr>
                                    <m:t>𝜑</m:t>
                                  </m:r>
                                  <m:r>
                                    <a:rPr lang="en-US" sz="1800" i="1">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𝑑𝑆</m:t>
                              </m:r>
                            </m:e>
                          </m:nary>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𝑊</m:t>
                          </m:r>
                          <m:d>
                            <m:d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e>
                          </m:d>
                        </m:den>
                      </m:f>
                      <m:r>
                        <a:rPr lang="en-US" sz="1800" b="0" i="0"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nary>
                            <m:naryPr>
                              <m:ctrlPr>
                                <a:rPr lang="en-US" sz="1800" i="1">
                                  <a:solidFill>
                                    <a:schemeClr val="accent6">
                                      <a:lumMod val="50000"/>
                                    </a:schemeClr>
                                  </a:solidFill>
                                  <a:latin typeface="Cambria Math" panose="02040503050406030204" pitchFamily="18" charset="0"/>
                                  <a:ea typeface="Cambria Math" panose="02040503050406030204" pitchFamily="18" charset="0"/>
                                </a:rPr>
                              </m:ctrlPr>
                            </m:naryPr>
                            <m:sub>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𝑆</m:t>
                                  </m:r>
                                </m:e>
                                <m:sub>
                                  <m:r>
                                    <a:rPr lang="en-US" sz="1800" i="1">
                                      <a:solidFill>
                                        <a:schemeClr val="accent6">
                                          <a:lumMod val="50000"/>
                                        </a:schemeClr>
                                      </a:solidFill>
                                      <a:latin typeface="Cambria Math" panose="02040503050406030204" pitchFamily="18" charset="0"/>
                                      <a:ea typeface="Cambria Math" panose="02040503050406030204" pitchFamily="18" charset="0"/>
                                    </a:rPr>
                                    <m:t>𝑗</m:t>
                                  </m:r>
                                </m:sub>
                              </m:sSub>
                            </m:sub>
                            <m:sup/>
                            <m:e>
                              <m:sSub>
                                <m:sSubPr>
                                  <m:ctrlPr>
                                    <a:rPr lang="en-US" sz="18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1800" b="0" i="1" smtClean="0">
                                      <a:solidFill>
                                        <a:schemeClr val="accent6">
                                          <a:lumMod val="50000"/>
                                        </a:schemeClr>
                                      </a:solidFill>
                                      <a:latin typeface="Cambria Math" panose="02040503050406030204" pitchFamily="18" charset="0"/>
                                      <a:ea typeface="Cambria Math" panose="02040503050406030204" pitchFamily="18" charset="0"/>
                                    </a:rPr>
                                    <m:t>𝐾</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𝑗</m:t>
                                  </m:r>
                                </m:sub>
                              </m:sSub>
                              <m:sSub>
                                <m:sSubPr>
                                  <m:ctrlPr>
                                    <a:rPr lang="en-US" sz="1800" i="1">
                                      <a:solidFill>
                                        <a:schemeClr val="accent6">
                                          <a:lumMod val="50000"/>
                                        </a:schemeClr>
                                      </a:solidFill>
                                      <a:latin typeface="Cambria Math" panose="02040503050406030204" pitchFamily="18" charset="0"/>
                                      <a:ea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𝐻</m:t>
                                  </m:r>
                                </m:e>
                                <m:sub>
                                  <m:r>
                                    <a:rPr lang="en-US" sz="1800" i="1">
                                      <a:solidFill>
                                        <a:schemeClr val="accent6">
                                          <a:lumMod val="50000"/>
                                        </a:schemeClr>
                                      </a:solidFill>
                                      <a:latin typeface="Cambria Math" panose="02040503050406030204" pitchFamily="18" charset="0"/>
                                      <a:ea typeface="Cambria Math" panose="02040503050406030204" pitchFamily="18" charset="0"/>
                                    </a:rPr>
                                    <m:t>𝜑</m:t>
                                  </m:r>
                                  <m:r>
                                    <a:rPr lang="en-US" sz="1800" i="1">
                                      <a:solidFill>
                                        <a:schemeClr val="accent6">
                                          <a:lumMod val="50000"/>
                                        </a:schemeClr>
                                      </a:solidFill>
                                      <a:latin typeface="Cambria Math" panose="02040503050406030204" pitchFamily="18" charset="0"/>
                                      <a:ea typeface="Cambria Math" panose="02040503050406030204" pitchFamily="18" charset="0"/>
                                    </a:rPr>
                                    <m:t>0</m:t>
                                  </m:r>
                                </m:sub>
                              </m:sSub>
                              <m:r>
                                <a:rPr lang="en-US" sz="1800" i="1">
                                  <a:solidFill>
                                    <a:schemeClr val="accent6">
                                      <a:lumMod val="50000"/>
                                    </a:schemeClr>
                                  </a:solidFill>
                                  <a:latin typeface="Cambria Math" panose="02040503050406030204" pitchFamily="18" charset="0"/>
                                  <a:ea typeface="Cambria Math" panose="02040503050406030204" pitchFamily="18" charset="0"/>
                                </a:rPr>
                                <m:t>𝑑𝑆</m:t>
                              </m:r>
                            </m:e>
                          </m:nary>
                        </m:num>
                        <m:den>
                          <m:r>
                            <a:rPr lang="en-US" sz="1800" b="0" i="1" smtClean="0">
                              <a:solidFill>
                                <a:schemeClr val="accent6">
                                  <a:lumMod val="50000"/>
                                </a:schemeClr>
                              </a:solidFill>
                              <a:latin typeface="Cambria Math" panose="02040503050406030204" pitchFamily="18" charset="0"/>
                              <a:ea typeface="Cambria Math" panose="02040503050406030204" pitchFamily="18" charset="0"/>
                            </a:rPr>
                            <m:t>𝑊</m:t>
                          </m:r>
                          <m:d>
                            <m:dPr>
                              <m:ctrlPr>
                                <a:rPr lang="en-US" sz="1800" b="0" i="1" smtClean="0">
                                  <a:solidFill>
                                    <a:schemeClr val="accent6">
                                      <a:lumMod val="50000"/>
                                    </a:schemeClr>
                                  </a:solidFill>
                                  <a:latin typeface="Cambria Math" panose="02040503050406030204" pitchFamily="18" charset="0"/>
                                  <a:ea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e>
                          </m:d>
                        </m:den>
                      </m:f>
                    </m:oMath>
                  </m:oMathPara>
                </a14:m>
                <a:endParaRPr lang="en-US" sz="1800" dirty="0"/>
              </a:p>
              <a:p>
                <a:r>
                  <a:rPr lang="en-US" sz="2000" dirty="0"/>
                  <a:t>Here</a:t>
                </a:r>
                <a:r>
                  <a:rPr lang="en-US" sz="2000" dirty="0">
                    <a:latin typeface="Times New Roman" panose="02020603050405020304" pitchFamily="18" charset="0"/>
                    <a:cs typeface="Times New Roman" panose="02020603050405020304" pitchFamily="18" charset="0"/>
                  </a:rPr>
                  <a:t> </a:t>
                </a:r>
                <a:r>
                  <a:rPr lang="en-US" sz="2000" i="1" dirty="0">
                    <a:solidFill>
                      <a:schemeClr val="accent6">
                        <a:lumMod val="50000"/>
                      </a:schemeClr>
                    </a:solidFill>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 </a:t>
                </a:r>
                <a:r>
                  <a:rPr lang="en-US" sz="2000" dirty="0"/>
                  <a:t>is “magnetic” current* on the aperture, </a:t>
                </a:r>
                <a14:m>
                  <m:oMath xmlns:m="http://schemas.openxmlformats.org/officeDocument/2006/math">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𝐾</m:t>
                        </m:r>
                      </m:e>
                      <m:sub>
                        <m:r>
                          <a:rPr lang="en-US" sz="2000" b="0" i="1" smtClean="0">
                            <a:solidFill>
                              <a:schemeClr val="accent6">
                                <a:lumMod val="50000"/>
                              </a:schemeClr>
                            </a:solidFill>
                            <a:latin typeface="Cambria Math" panose="02040503050406030204" pitchFamily="18" charset="0"/>
                          </a:rPr>
                          <m:t>𝑗</m:t>
                        </m:r>
                      </m:sub>
                    </m:sSub>
                    <m:r>
                      <a:rPr lang="en-US" sz="2000" b="0" i="1" smtClean="0">
                        <a:solidFill>
                          <a:schemeClr val="accent6">
                            <a:lumMod val="50000"/>
                          </a:schemeClr>
                        </a:solidFill>
                        <a:latin typeface="Cambria Math" panose="02040503050406030204" pitchFamily="18" charset="0"/>
                      </a:rPr>
                      <m:t>=</m:t>
                    </m:r>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𝐸</m:t>
                        </m:r>
                      </m:e>
                      <m:sub>
                        <m:r>
                          <a:rPr lang="en-US" sz="2000" b="0" i="1" smtClean="0">
                            <a:solidFill>
                              <a:schemeClr val="accent6">
                                <a:lumMod val="50000"/>
                              </a:schemeClr>
                            </a:solidFill>
                            <a:latin typeface="Cambria Math" panose="02040503050406030204" pitchFamily="18" charset="0"/>
                          </a:rPr>
                          <m:t>𝑟𝑗</m:t>
                        </m:r>
                      </m:sub>
                    </m:sSub>
                  </m:oMath>
                </a14:m>
                <a:r>
                  <a:rPr lang="en-US" sz="2000" dirty="0"/>
                  <a:t>.</a:t>
                </a:r>
              </a:p>
              <a:p>
                <a:endParaRPr lang="en-US" sz="2000" dirty="0"/>
              </a:p>
            </p:txBody>
          </p:sp>
        </mc:Choice>
        <mc:Fallback xmlns="">
          <p:sp>
            <p:nvSpPr>
              <p:cNvPr id="8" name="TextBox 7">
                <a:extLst>
                  <a:ext uri="{FF2B5EF4-FFF2-40B4-BE49-F238E27FC236}">
                    <a16:creationId xmlns:a16="http://schemas.microsoft.com/office/drawing/2014/main" id="{BB31155F-EFE2-48EC-AFBF-8B106E88D67B}"/>
                  </a:ext>
                </a:extLst>
              </p:cNvPr>
              <p:cNvSpPr txBox="1">
                <a:spLocks noRot="1" noChangeAspect="1" noMove="1" noResize="1" noEditPoints="1" noAdjustHandles="1" noChangeArrowheads="1" noChangeShapeType="1" noTextEdit="1"/>
              </p:cNvSpPr>
              <p:nvPr/>
            </p:nvSpPr>
            <p:spPr>
              <a:xfrm>
                <a:off x="2810751" y="1434123"/>
                <a:ext cx="6333249" cy="2536335"/>
              </a:xfrm>
              <a:prstGeom prst="rect">
                <a:avLst/>
              </a:prstGeom>
              <a:blipFill>
                <a:blip r:embed="rId4"/>
                <a:stretch>
                  <a:fillRect l="-1444" t="-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BE3841-3A65-4226-9C78-809FC44C35B9}"/>
                  </a:ext>
                </a:extLst>
              </p:cNvPr>
              <p:cNvSpPr txBox="1"/>
              <p:nvPr/>
            </p:nvSpPr>
            <p:spPr>
              <a:xfrm>
                <a:off x="3574082" y="576472"/>
                <a:ext cx="1233607" cy="414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chemeClr val="accent6">
                                  <a:lumMod val="50000"/>
                                </a:schemeClr>
                              </a:solidFill>
                              <a:latin typeface="Cambria Math" panose="02040503050406030204" pitchFamily="18" charset="0"/>
                            </a:rPr>
                          </m:ctrlPr>
                        </m:sSubPr>
                        <m:e>
                          <m:acc>
                            <m:accPr>
                              <m:chr m:val="⃗"/>
                              <m:ctrlPr>
                                <a:rPr lang="en-US" sz="2200" i="1" smtClean="0">
                                  <a:solidFill>
                                    <a:schemeClr val="accent6">
                                      <a:lumMod val="50000"/>
                                    </a:schemeClr>
                                  </a:solidFill>
                                  <a:latin typeface="Cambria Math" panose="02040503050406030204" pitchFamily="18" charset="0"/>
                                </a:rPr>
                              </m:ctrlPr>
                            </m:accPr>
                            <m:e>
                              <m:r>
                                <a:rPr lang="en-US" sz="2200" b="0" i="1" smtClean="0">
                                  <a:solidFill>
                                    <a:schemeClr val="accent6">
                                      <a:lumMod val="50000"/>
                                    </a:schemeClr>
                                  </a:solidFill>
                                  <a:latin typeface="Cambria Math" panose="02040503050406030204" pitchFamily="18" charset="0"/>
                                </a:rPr>
                                <m:t>𝐸</m:t>
                              </m:r>
                            </m:e>
                          </m:acc>
                        </m:e>
                        <m:sub>
                          <m:r>
                            <a:rPr lang="en-US" sz="2200" b="0" i="1" smtClean="0">
                              <a:solidFill>
                                <a:schemeClr val="accent6">
                                  <a:lumMod val="50000"/>
                                </a:schemeClr>
                              </a:solidFill>
                              <a:latin typeface="Cambria Math" panose="02040503050406030204" pitchFamily="18" charset="0"/>
                            </a:rPr>
                            <m:t>𝑗</m:t>
                          </m:r>
                        </m:sub>
                      </m:sSub>
                      <m:r>
                        <a:rPr lang="en-US" sz="2200" b="0" i="1" smtClean="0">
                          <a:solidFill>
                            <a:schemeClr val="accent6">
                              <a:lumMod val="50000"/>
                            </a:schemeClr>
                          </a:solidFill>
                          <a:latin typeface="Cambria Math" panose="02040503050406030204" pitchFamily="18" charset="0"/>
                        </a:rPr>
                        <m:t>=</m:t>
                      </m:r>
                      <m:sSub>
                        <m:sSubPr>
                          <m:ctrlPr>
                            <a:rPr lang="en-US" sz="2200" b="0" i="1" smtClean="0">
                              <a:solidFill>
                                <a:schemeClr val="accent6">
                                  <a:lumMod val="50000"/>
                                </a:schemeClr>
                              </a:solidFill>
                              <a:latin typeface="Cambria Math" panose="02040503050406030204" pitchFamily="18" charset="0"/>
                            </a:rPr>
                          </m:ctrlPr>
                        </m:sSubPr>
                        <m:e>
                          <m:r>
                            <a:rPr lang="en-US" sz="2200" b="0" i="1" smtClean="0">
                              <a:solidFill>
                                <a:schemeClr val="accent6">
                                  <a:lumMod val="50000"/>
                                </a:schemeClr>
                              </a:solidFill>
                              <a:latin typeface="Cambria Math" panose="02040503050406030204" pitchFamily="18" charset="0"/>
                            </a:rPr>
                            <m:t>𝑋</m:t>
                          </m:r>
                        </m:e>
                        <m:sub>
                          <m:r>
                            <a:rPr lang="en-US" sz="2200" b="0" i="1" smtClean="0">
                              <a:solidFill>
                                <a:schemeClr val="accent6">
                                  <a:lumMod val="50000"/>
                                </a:schemeClr>
                              </a:solidFill>
                              <a:latin typeface="Cambria Math" panose="02040503050406030204" pitchFamily="18" charset="0"/>
                            </a:rPr>
                            <m:t>𝑗</m:t>
                          </m:r>
                        </m:sub>
                      </m:sSub>
                      <m:sSub>
                        <m:sSubPr>
                          <m:ctrlPr>
                            <a:rPr lang="en-US" sz="2200" b="0" i="1" smtClean="0">
                              <a:solidFill>
                                <a:schemeClr val="accent6">
                                  <a:lumMod val="50000"/>
                                </a:schemeClr>
                              </a:solidFill>
                              <a:latin typeface="Cambria Math" panose="02040503050406030204" pitchFamily="18" charset="0"/>
                            </a:rPr>
                          </m:ctrlPr>
                        </m:sSubPr>
                        <m:e>
                          <m:acc>
                            <m:accPr>
                              <m:chr m:val="⃗"/>
                              <m:ctrlPr>
                                <a:rPr lang="en-US" sz="2200" b="0" i="1" smtClean="0">
                                  <a:solidFill>
                                    <a:schemeClr val="accent6">
                                      <a:lumMod val="50000"/>
                                    </a:schemeClr>
                                  </a:solidFill>
                                  <a:latin typeface="Cambria Math" panose="02040503050406030204" pitchFamily="18" charset="0"/>
                                </a:rPr>
                              </m:ctrlPr>
                            </m:accPr>
                            <m:e>
                              <m:r>
                                <a:rPr lang="en-US" sz="2200" b="0" i="1" smtClean="0">
                                  <a:solidFill>
                                    <a:schemeClr val="accent6">
                                      <a:lumMod val="50000"/>
                                    </a:schemeClr>
                                  </a:solidFill>
                                  <a:latin typeface="Cambria Math" panose="02040503050406030204" pitchFamily="18" charset="0"/>
                                </a:rPr>
                                <m:t>𝐸</m:t>
                              </m:r>
                            </m:e>
                          </m:acc>
                        </m:e>
                        <m:sub>
                          <m:r>
                            <a:rPr lang="en-US" sz="2200" b="0" i="1" smtClean="0">
                              <a:solidFill>
                                <a:schemeClr val="accent6">
                                  <a:lumMod val="50000"/>
                                </a:schemeClr>
                              </a:solidFill>
                              <a:latin typeface="Cambria Math" panose="02040503050406030204" pitchFamily="18" charset="0"/>
                            </a:rPr>
                            <m:t>0</m:t>
                          </m:r>
                        </m:sub>
                      </m:sSub>
                    </m:oMath>
                  </m:oMathPara>
                </a14:m>
                <a:endParaRPr lang="en-US" sz="2200" dirty="0"/>
              </a:p>
            </p:txBody>
          </p:sp>
        </mc:Choice>
        <mc:Fallback xmlns="">
          <p:sp>
            <p:nvSpPr>
              <p:cNvPr id="11" name="TextBox 10">
                <a:extLst>
                  <a:ext uri="{FF2B5EF4-FFF2-40B4-BE49-F238E27FC236}">
                    <a16:creationId xmlns:a16="http://schemas.microsoft.com/office/drawing/2014/main" id="{72BE3841-3A65-4226-9C78-809FC44C35B9}"/>
                  </a:ext>
                </a:extLst>
              </p:cNvPr>
              <p:cNvSpPr txBox="1">
                <a:spLocks noRot="1" noChangeAspect="1" noMove="1" noResize="1" noEditPoints="1" noAdjustHandles="1" noChangeArrowheads="1" noChangeShapeType="1" noTextEdit="1"/>
              </p:cNvSpPr>
              <p:nvPr/>
            </p:nvSpPr>
            <p:spPr>
              <a:xfrm>
                <a:off x="3574082" y="576472"/>
                <a:ext cx="1233607" cy="414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FBF230-F22D-4C69-990C-87489FDB15C4}"/>
                  </a:ext>
                </a:extLst>
              </p:cNvPr>
              <p:cNvSpPr txBox="1"/>
              <p:nvPr/>
            </p:nvSpPr>
            <p:spPr>
              <a:xfrm>
                <a:off x="20914" y="3439827"/>
                <a:ext cx="8841764" cy="852669"/>
              </a:xfrm>
              <a:prstGeom prst="rect">
                <a:avLst/>
              </a:prstGeom>
              <a:noFill/>
            </p:spPr>
            <p:txBody>
              <a:bodyPr wrap="square" rtlCol="0">
                <a:spAutoFit/>
              </a:bodyPr>
              <a:lstStyle/>
              <a:p>
                <a14:m>
                  <m:oMath xmlns:m="http://schemas.openxmlformats.org/officeDocument/2006/math">
                    <m:r>
                      <a:rPr lang="en-US" sz="2000" b="0" i="1" smtClean="0">
                        <a:solidFill>
                          <a:schemeClr val="accent6">
                            <a:lumMod val="50000"/>
                          </a:schemeClr>
                        </a:solidFill>
                        <a:latin typeface="Cambria Math" panose="02040503050406030204" pitchFamily="18" charset="0"/>
                      </a:rPr>
                      <m:t>𝑑𝑖𝑣</m:t>
                    </m:r>
                    <m:acc>
                      <m:accPr>
                        <m:chr m:val="⃗"/>
                        <m:ctrlPr>
                          <a:rPr lang="en-US" sz="2000" b="0" i="1" smtClean="0">
                            <a:solidFill>
                              <a:schemeClr val="accent6">
                                <a:lumMod val="50000"/>
                              </a:schemeClr>
                            </a:solidFill>
                            <a:latin typeface="Cambria Math" panose="02040503050406030204" pitchFamily="18" charset="0"/>
                          </a:rPr>
                        </m:ctrlPr>
                      </m:accPr>
                      <m:e>
                        <m:r>
                          <a:rPr lang="en-US" sz="2000" b="0" i="1" smtClean="0">
                            <a:solidFill>
                              <a:schemeClr val="accent6">
                                <a:lumMod val="50000"/>
                              </a:schemeClr>
                            </a:solidFill>
                            <a:latin typeface="Cambria Math" panose="02040503050406030204" pitchFamily="18" charset="0"/>
                          </a:rPr>
                          <m:t>𝐸</m:t>
                        </m:r>
                      </m:e>
                    </m:acc>
                    <m:r>
                      <a:rPr lang="en-US" sz="2000" b="0" i="1" smtClean="0">
                        <a:solidFill>
                          <a:schemeClr val="accent6">
                            <a:lumMod val="50000"/>
                          </a:schemeClr>
                        </a:solidFill>
                        <a:latin typeface="Cambria Math" panose="02040503050406030204" pitchFamily="18" charset="0"/>
                      </a:rPr>
                      <m:t>=0 </m:t>
                    </m:r>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i</m:t>
                    </m:r>
                  </m:oMath>
                </a14:m>
                <a:r>
                  <a:rPr lang="en-US" sz="2000" dirty="0"/>
                  <a:t>n paraxial approximation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𝐸</m:t>
                        </m:r>
                      </m:e>
                      <m:sub>
                        <m:r>
                          <a:rPr lang="en-US" sz="2000" b="0" i="1" smtClean="0">
                            <a:solidFill>
                              <a:schemeClr val="accent6">
                                <a:lumMod val="50000"/>
                              </a:schemeClr>
                            </a:solidFill>
                            <a:latin typeface="Cambria Math" panose="02040503050406030204" pitchFamily="18" charset="0"/>
                          </a:rPr>
                          <m:t>𝑟</m:t>
                        </m:r>
                      </m:sub>
                    </m:sSub>
                    <m:r>
                      <a:rPr lang="en-US" sz="2000" b="0" i="1" smtClean="0">
                        <a:solidFill>
                          <a:schemeClr val="accent6">
                            <a:lumMod val="50000"/>
                          </a:schemeClr>
                        </a:solidFill>
                        <a:latin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rPr>
                          <m:t>𝑟</m:t>
                        </m:r>
                      </m:num>
                      <m:den>
                        <m:r>
                          <a:rPr lang="en-US" sz="2000" b="0" i="1" smtClean="0">
                            <a:solidFill>
                              <a:schemeClr val="accent6">
                                <a:lumMod val="50000"/>
                              </a:schemeClr>
                            </a:solidFill>
                            <a:latin typeface="Cambria Math" panose="02040503050406030204" pitchFamily="18" charset="0"/>
                          </a:rPr>
                          <m:t>2</m:t>
                        </m:r>
                      </m:den>
                    </m:f>
                    <m:f>
                      <m:fPr>
                        <m:ctrlPr>
                          <a:rPr lang="en-US" sz="2000" b="0" i="1" smtClean="0">
                            <a:solidFill>
                              <a:schemeClr val="accent6">
                                <a:lumMod val="50000"/>
                              </a:schemeClr>
                            </a:solidFill>
                            <a:latin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𝐸</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𝑧</m:t>
                            </m:r>
                          </m:sub>
                        </m:sSub>
                      </m:num>
                      <m:den>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𝑧</m:t>
                        </m:r>
                      </m:den>
                    </m:f>
                  </m:oMath>
                </a14:m>
                <a:r>
                  <a:rPr lang="en-US" sz="2000" dirty="0">
                    <a:solidFill>
                      <a:schemeClr val="accent6">
                        <a:lumMod val="50000"/>
                      </a:schemeClr>
                    </a:solidFill>
                    <a:ea typeface="Cambria Math" panose="02040503050406030204" pitchFamily="18" charset="0"/>
                  </a:rPr>
                  <a:t> </a:t>
                </a:r>
                <a14:m>
                  <m:oMath xmlns:m="http://schemas.openxmlformats.org/officeDocument/2006/math">
                    <m:r>
                      <a:rPr lang="en-US" sz="20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𝐾</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𝑗</m:t>
                        </m:r>
                        <m:r>
                          <a:rPr lang="en-US" sz="2000" b="0" i="1" smtClean="0">
                            <a:solidFill>
                              <a:schemeClr val="accent6">
                                <a:lumMod val="50000"/>
                              </a:schemeClr>
                            </a:solidFill>
                            <a:latin typeface="Cambria Math" panose="02040503050406030204" pitchFamily="18" charset="0"/>
                            <a:ea typeface="Cambria Math" panose="02040503050406030204" pitchFamily="18" charset="0"/>
                          </a:rPr>
                          <m:t>−1</m:t>
                        </m:r>
                      </m:sub>
                    </m:sSub>
                    <m:r>
                      <a:rPr lang="en-US" sz="2000" i="1">
                        <a:solidFill>
                          <a:schemeClr val="accent6">
                            <a:lumMod val="50000"/>
                          </a:schemeClr>
                        </a:solidFill>
                        <a:latin typeface="Cambria Math" panose="02040503050406030204" pitchFamily="18" charset="0"/>
                        <a:ea typeface="Cambria Math" panose="02040503050406030204" pitchFamily="18" charset="0"/>
                      </a:rPr>
                      <m:t>≈</m:t>
                    </m:r>
                    <m:f>
                      <m:f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ea typeface="Cambria Math" panose="02040503050406030204" pitchFamily="18" charset="0"/>
                          </a:rPr>
                          <m:t>𝑟</m:t>
                        </m:r>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𝐸</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𝑧</m:t>
                            </m:r>
                            <m:r>
                              <a:rPr lang="en-US" sz="2000" b="0" i="1" smtClean="0">
                                <a:solidFill>
                                  <a:schemeClr val="accent6">
                                    <a:lumMod val="50000"/>
                                  </a:schemeClr>
                                </a:solidFill>
                                <a:latin typeface="Cambria Math" panose="02040503050406030204" pitchFamily="18" charset="0"/>
                                <a:ea typeface="Cambria Math" panose="02040503050406030204" pitchFamily="18" charset="0"/>
                              </a:rPr>
                              <m:t>0</m:t>
                            </m:r>
                          </m:sub>
                        </m:sSub>
                      </m:num>
                      <m:den>
                        <m:r>
                          <a:rPr lang="en-US" sz="2000" b="0" i="1" smtClean="0">
                            <a:solidFill>
                              <a:schemeClr val="accent6">
                                <a:lumMod val="50000"/>
                              </a:schemeClr>
                            </a:solidFill>
                            <a:latin typeface="Cambria Math" panose="02040503050406030204" pitchFamily="18" charset="0"/>
                            <a:ea typeface="Cambria Math" panose="02040503050406030204" pitchFamily="18" charset="0"/>
                          </a:rPr>
                          <m:t>4</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𝑎</m:t>
                        </m:r>
                      </m:den>
                    </m:f>
                    <m:d>
                      <m:d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dPr>
                      <m:e>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𝑋</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𝑗</m:t>
                            </m:r>
                          </m:sub>
                        </m:sSub>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𝑋</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𝑗</m:t>
                            </m:r>
                            <m:r>
                              <a:rPr lang="en-US" sz="2000" b="0" i="1" smtClean="0">
                                <a:solidFill>
                                  <a:schemeClr val="accent6">
                                    <a:lumMod val="50000"/>
                                  </a:schemeClr>
                                </a:solidFill>
                                <a:latin typeface="Cambria Math" panose="02040503050406030204" pitchFamily="18" charset="0"/>
                                <a:ea typeface="Cambria Math" panose="02040503050406030204" pitchFamily="18" charset="0"/>
                              </a:rPr>
                              <m:t>−1</m:t>
                            </m:r>
                          </m:sub>
                        </m:sSub>
                      </m:e>
                    </m:d>
                  </m:oMath>
                </a14:m>
                <a:r>
                  <a:rPr lang="en-US" sz="2000" dirty="0"/>
                  <a:t>;</a:t>
                </a:r>
              </a:p>
              <a:p>
                <a:r>
                  <a:rPr lang="en-US" sz="2000" dirty="0"/>
                  <a:t> </a:t>
                </a:r>
              </a:p>
            </p:txBody>
          </p:sp>
        </mc:Choice>
        <mc:Fallback xmlns="">
          <p:sp>
            <p:nvSpPr>
              <p:cNvPr id="13" name="TextBox 12">
                <a:extLst>
                  <a:ext uri="{FF2B5EF4-FFF2-40B4-BE49-F238E27FC236}">
                    <a16:creationId xmlns:a16="http://schemas.microsoft.com/office/drawing/2014/main" id="{E9FBF230-F22D-4C69-990C-87489FDB15C4}"/>
                  </a:ext>
                </a:extLst>
              </p:cNvPr>
              <p:cNvSpPr txBox="1">
                <a:spLocks noRot="1" noChangeAspect="1" noMove="1" noResize="1" noEditPoints="1" noAdjustHandles="1" noChangeArrowheads="1" noChangeShapeType="1" noTextEdit="1"/>
              </p:cNvSpPr>
              <p:nvPr/>
            </p:nvSpPr>
            <p:spPr>
              <a:xfrm>
                <a:off x="20914" y="3439827"/>
                <a:ext cx="8841764" cy="8526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8177C26-D236-48AF-8FD4-509013793613}"/>
                  </a:ext>
                </a:extLst>
              </p:cNvPr>
              <p:cNvSpPr/>
              <p:nvPr/>
            </p:nvSpPr>
            <p:spPr>
              <a:xfrm>
                <a:off x="20914" y="3821194"/>
                <a:ext cx="9102172" cy="2556405"/>
              </a:xfrm>
              <a:prstGeom prst="rect">
                <a:avLst/>
              </a:prstGeom>
            </p:spPr>
            <p:txBody>
              <a:bodyPr wrap="none">
                <a:spAutoFit/>
              </a:bodyPr>
              <a:lstStyle/>
              <a:p>
                <a14:m>
                  <m:oMath xmlns:m="http://schemas.openxmlformats.org/officeDocument/2006/math">
                    <m:nary>
                      <m:nary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naryPr>
                      <m:sub>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𝑆</m:t>
                            </m:r>
                          </m:e>
                          <m:sub>
                            <m:r>
                              <a:rPr lang="en-US" sz="2000" i="1">
                                <a:solidFill>
                                  <a:schemeClr val="accent6">
                                    <a:lumMod val="50000"/>
                                  </a:schemeClr>
                                </a:solidFill>
                                <a:latin typeface="Cambria Math" panose="02040503050406030204" pitchFamily="18" charset="0"/>
                                <a:ea typeface="Cambria Math" panose="02040503050406030204" pitchFamily="18" charset="0"/>
                              </a:rPr>
                              <m:t>𝑗</m:t>
                            </m:r>
                            <m:r>
                              <a:rPr lang="en-US" sz="2000" i="1">
                                <a:solidFill>
                                  <a:schemeClr val="accent6">
                                    <a:lumMod val="50000"/>
                                  </a:schemeClr>
                                </a:solidFill>
                                <a:latin typeface="Cambria Math" panose="02040503050406030204" pitchFamily="18" charset="0"/>
                                <a:ea typeface="Cambria Math" panose="02040503050406030204" pitchFamily="18" charset="0"/>
                              </a:rPr>
                              <m:t>−1</m:t>
                            </m:r>
                          </m:sub>
                        </m:sSub>
                      </m:sub>
                      <m:sup/>
                      <m:e>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𝐾</m:t>
                            </m:r>
                          </m:e>
                          <m:sub>
                            <m:r>
                              <a:rPr lang="en-US" sz="2000" i="1">
                                <a:solidFill>
                                  <a:schemeClr val="accent6">
                                    <a:lumMod val="50000"/>
                                  </a:schemeClr>
                                </a:solidFill>
                                <a:latin typeface="Cambria Math" panose="02040503050406030204" pitchFamily="18" charset="0"/>
                                <a:ea typeface="Cambria Math" panose="02040503050406030204" pitchFamily="18" charset="0"/>
                              </a:rPr>
                              <m:t>𝑗</m:t>
                            </m:r>
                            <m:r>
                              <a:rPr lang="en-US" sz="2000" i="1">
                                <a:solidFill>
                                  <a:schemeClr val="accent6">
                                    <a:lumMod val="50000"/>
                                  </a:schemeClr>
                                </a:solidFill>
                                <a:latin typeface="Cambria Math" panose="02040503050406030204" pitchFamily="18" charset="0"/>
                                <a:ea typeface="Cambria Math" panose="02040503050406030204" pitchFamily="18" charset="0"/>
                              </a:rPr>
                              <m:t>−1</m:t>
                            </m:r>
                          </m:sub>
                        </m:sSub>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𝐻</m:t>
                            </m:r>
                          </m:e>
                          <m:sub>
                            <m:r>
                              <a:rPr lang="en-US" sz="2000" i="1">
                                <a:solidFill>
                                  <a:schemeClr val="accent6">
                                    <a:lumMod val="50000"/>
                                  </a:schemeClr>
                                </a:solidFill>
                                <a:latin typeface="Cambria Math" panose="02040503050406030204" pitchFamily="18" charset="0"/>
                                <a:ea typeface="Cambria Math" panose="02040503050406030204" pitchFamily="18" charset="0"/>
                              </a:rPr>
                              <m:t>𝜑</m:t>
                            </m:r>
                            <m:r>
                              <a:rPr lang="en-US" sz="2000" i="1">
                                <a:solidFill>
                                  <a:schemeClr val="accent6">
                                    <a:lumMod val="50000"/>
                                  </a:schemeClr>
                                </a:solidFill>
                                <a:latin typeface="Cambria Math" panose="02040503050406030204" pitchFamily="18" charset="0"/>
                                <a:ea typeface="Cambria Math" panose="02040503050406030204" pitchFamily="18" charset="0"/>
                              </a:rPr>
                              <m:t>0</m:t>
                            </m:r>
                          </m:sub>
                        </m:sSub>
                        <m:r>
                          <a:rPr lang="en-US" sz="2000" i="1">
                            <a:solidFill>
                              <a:schemeClr val="accent6">
                                <a:lumMod val="50000"/>
                              </a:schemeClr>
                            </a:solidFill>
                            <a:latin typeface="Cambria Math" panose="02040503050406030204" pitchFamily="18" charset="0"/>
                            <a:ea typeface="Cambria Math" panose="02040503050406030204" pitchFamily="18" charset="0"/>
                          </a:rPr>
                          <m:t>𝑑𝑆</m:t>
                        </m:r>
                      </m:e>
                    </m:nary>
                    <m:r>
                      <a:rPr lang="en-US" sz="2000" b="0" i="0"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ea typeface="Cambria Math" panose="02040503050406030204" pitchFamily="18" charset="0"/>
                          </a:rPr>
                          <m:t>1</m:t>
                        </m:r>
                      </m:num>
                      <m:den>
                        <m:r>
                          <a:rPr lang="en-US" sz="2000" b="0" i="1" smtClean="0">
                            <a:solidFill>
                              <a:schemeClr val="accent6">
                                <a:lumMod val="50000"/>
                              </a:schemeClr>
                            </a:solidFill>
                            <a:latin typeface="Cambria Math" panose="02040503050406030204" pitchFamily="18" charset="0"/>
                            <a:ea typeface="Cambria Math" panose="02040503050406030204" pitchFamily="18" charset="0"/>
                          </a:rPr>
                          <m:t>2</m:t>
                        </m:r>
                      </m:den>
                    </m:f>
                    <m:r>
                      <a:rPr lang="en-US" sz="2000" b="0" i="1" smtClean="0">
                        <a:solidFill>
                          <a:schemeClr val="accent6">
                            <a:lumMod val="50000"/>
                          </a:schemeClr>
                        </a:solidFill>
                        <a:latin typeface="Cambria Math" panose="02040503050406030204" pitchFamily="18" charset="0"/>
                        <a:ea typeface="Cambria Math" panose="02040503050406030204" pitchFamily="18" charset="0"/>
                      </a:rPr>
                      <m:t>𝐾</m:t>
                    </m:r>
                    <m:f>
                      <m:fPr>
                        <m:ctrlPr>
                          <a:rPr lang="en-US" sz="20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2000" i="1">
                                <a:solidFill>
                                  <a:schemeClr val="accent6">
                                    <a:lumMod val="50000"/>
                                  </a:schemeClr>
                                </a:solidFill>
                                <a:latin typeface="Cambria Math" panose="02040503050406030204" pitchFamily="18" charset="0"/>
                                <a:ea typeface="Cambria Math" panose="02040503050406030204" pitchFamily="18" charset="0"/>
                              </a:rPr>
                            </m:ctrlPr>
                          </m:sSubSupPr>
                          <m:e>
                            <m:r>
                              <a:rPr lang="en-US" sz="2000" i="1">
                                <a:solidFill>
                                  <a:schemeClr val="accent6">
                                    <a:lumMod val="50000"/>
                                  </a:schemeClr>
                                </a:solidFill>
                                <a:latin typeface="Cambria Math" panose="02040503050406030204" pitchFamily="18" charset="0"/>
                                <a:ea typeface="Cambria Math" panose="02040503050406030204" pitchFamily="18" charset="0"/>
                              </a:rPr>
                              <m:t>𝜔</m:t>
                            </m:r>
                          </m:e>
                          <m:sub>
                            <m:r>
                              <a:rPr lang="en-US" sz="2000" i="1">
                                <a:solidFill>
                                  <a:schemeClr val="accent6">
                                    <a:lumMod val="50000"/>
                                  </a:schemeClr>
                                </a:solidFill>
                                <a:latin typeface="Cambria Math" panose="02040503050406030204" pitchFamily="18" charset="0"/>
                                <a:ea typeface="Cambria Math" panose="02040503050406030204" pitchFamily="18" charset="0"/>
                              </a:rPr>
                              <m:t>0</m:t>
                            </m:r>
                          </m:sub>
                          <m:sup>
                            <m:r>
                              <a:rPr lang="en-US" sz="20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2000" i="1">
                                <a:solidFill>
                                  <a:schemeClr val="accent6">
                                    <a:lumMod val="50000"/>
                                  </a:schemeClr>
                                </a:solidFill>
                                <a:latin typeface="Cambria Math" panose="02040503050406030204" pitchFamily="18" charset="0"/>
                                <a:ea typeface="Cambria Math" panose="02040503050406030204" pitchFamily="18" charset="0"/>
                              </a:rPr>
                            </m:ctrlPr>
                          </m:sSupPr>
                          <m:e>
                            <m:r>
                              <a:rPr lang="en-US" sz="2000" i="1">
                                <a:solidFill>
                                  <a:schemeClr val="accent6">
                                    <a:lumMod val="50000"/>
                                  </a:schemeClr>
                                </a:solidFill>
                                <a:latin typeface="Cambria Math" panose="02040503050406030204" pitchFamily="18" charset="0"/>
                                <a:ea typeface="Cambria Math" panose="02040503050406030204" pitchFamily="18" charset="0"/>
                              </a:rPr>
                              <m:t>𝜔</m:t>
                            </m:r>
                          </m:e>
                          <m:sup>
                            <m:r>
                              <a:rPr lang="en-US" sz="2000" i="1">
                                <a:solidFill>
                                  <a:schemeClr val="accent6">
                                    <a:lumMod val="50000"/>
                                  </a:schemeClr>
                                </a:solidFill>
                                <a:latin typeface="Cambria Math" panose="02040503050406030204" pitchFamily="18" charset="0"/>
                                <a:ea typeface="Cambria Math" panose="02040503050406030204" pitchFamily="18" charset="0"/>
                              </a:rPr>
                              <m:t>2</m:t>
                            </m:r>
                          </m:sup>
                        </m:sSup>
                      </m:den>
                    </m:f>
                    <m:d>
                      <m:dPr>
                        <m:ctrlPr>
                          <a:rPr lang="en-US" sz="2000" i="1">
                            <a:solidFill>
                              <a:schemeClr val="accent6">
                                <a:lumMod val="50000"/>
                              </a:schemeClr>
                            </a:solidFill>
                            <a:latin typeface="Cambria Math" panose="02040503050406030204" pitchFamily="18" charset="0"/>
                            <a:ea typeface="Cambria Math" panose="02040503050406030204" pitchFamily="18" charset="0"/>
                          </a:rPr>
                        </m:ctrlPr>
                      </m:dPr>
                      <m:e>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𝑋</m:t>
                            </m:r>
                          </m:e>
                          <m:sub>
                            <m:r>
                              <a:rPr lang="en-US" sz="2000" i="1">
                                <a:solidFill>
                                  <a:schemeClr val="accent6">
                                    <a:lumMod val="50000"/>
                                  </a:schemeClr>
                                </a:solidFill>
                                <a:latin typeface="Cambria Math" panose="02040503050406030204" pitchFamily="18" charset="0"/>
                                <a:ea typeface="Cambria Math" panose="02040503050406030204" pitchFamily="18" charset="0"/>
                              </a:rPr>
                              <m:t>𝑗</m:t>
                            </m:r>
                          </m:sub>
                        </m:sSub>
                        <m:r>
                          <a:rPr lang="en-US" sz="2000" i="1">
                            <a:solidFill>
                              <a:schemeClr val="accent6">
                                <a:lumMod val="50000"/>
                              </a:schemeClr>
                            </a:solidFill>
                            <a:latin typeface="Cambria Math" panose="02040503050406030204" pitchFamily="18" charset="0"/>
                            <a:ea typeface="Cambria Math" panose="02040503050406030204" pitchFamily="18" charset="0"/>
                          </a:rPr>
                          <m:t>−</m:t>
                        </m:r>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𝑋</m:t>
                            </m:r>
                          </m:e>
                          <m:sub>
                            <m:r>
                              <a:rPr lang="en-US" sz="2000" i="1">
                                <a:solidFill>
                                  <a:schemeClr val="accent6">
                                    <a:lumMod val="50000"/>
                                  </a:schemeClr>
                                </a:solidFill>
                                <a:latin typeface="Cambria Math" panose="02040503050406030204" pitchFamily="18" charset="0"/>
                                <a:ea typeface="Cambria Math" panose="02040503050406030204" pitchFamily="18" charset="0"/>
                              </a:rPr>
                              <m:t>𝑗</m:t>
                            </m:r>
                            <m:r>
                              <a:rPr lang="en-US" sz="2000" i="1">
                                <a:solidFill>
                                  <a:schemeClr val="accent6">
                                    <a:lumMod val="50000"/>
                                  </a:schemeClr>
                                </a:solidFill>
                                <a:latin typeface="Cambria Math" panose="02040503050406030204" pitchFamily="18" charset="0"/>
                                <a:ea typeface="Cambria Math" panose="02040503050406030204" pitchFamily="18" charset="0"/>
                              </a:rPr>
                              <m:t>−1</m:t>
                            </m:r>
                          </m:sub>
                        </m:sSub>
                      </m:e>
                    </m:d>
                    <m:r>
                      <a:rPr lang="en-US" sz="2000" b="0" i="0" smtClean="0">
                        <a:solidFill>
                          <a:schemeClr val="accent6">
                            <a:lumMod val="50000"/>
                          </a:schemeClr>
                        </a:solidFill>
                        <a:latin typeface="Cambria Math" panose="02040503050406030204" pitchFamily="18" charset="0"/>
                        <a:ea typeface="Cambria Math" panose="02040503050406030204" pitchFamily="18" charset="0"/>
                      </a:rPr>
                      <m:t>, </m:t>
                    </m:r>
                  </m:oMath>
                </a14:m>
                <a:r>
                  <a:rPr lang="en-US" sz="2000" dirty="0">
                    <a:solidFill>
                      <a:schemeClr val="accent6">
                        <a:lumMod val="50000"/>
                      </a:schemeClr>
                    </a:solidFill>
                    <a:latin typeface="Calibri" panose="020F0502020204030204" pitchFamily="34" charset="0"/>
                  </a:rPr>
                  <a:t> </a:t>
                </a:r>
                <a:r>
                  <a:rPr lang="en-US" sz="2000" i="1" dirty="0">
                    <a:solidFill>
                      <a:schemeClr val="accent6">
                        <a:lumMod val="50000"/>
                      </a:schemeClr>
                    </a:solidFill>
                    <a:latin typeface="Calibri" panose="020F0502020204030204" pitchFamily="34" charset="0"/>
                  </a:rPr>
                  <a:t>K</a:t>
                </a:r>
                <a:r>
                  <a:rPr lang="en-US" sz="2000" dirty="0">
                    <a:latin typeface="Calibri" panose="020F0502020204030204" pitchFamily="34" charset="0"/>
                  </a:rPr>
                  <a:t> depending on the aperture as </a:t>
                </a:r>
                <a:r>
                  <a:rPr lang="en-US" sz="2000" i="1" dirty="0">
                    <a:solidFill>
                      <a:schemeClr val="accent6">
                        <a:lumMod val="50000"/>
                      </a:schemeClr>
                    </a:solidFill>
                    <a:latin typeface="Calibri" panose="020F0502020204030204" pitchFamily="34" charset="0"/>
                  </a:rPr>
                  <a:t>a</a:t>
                </a:r>
                <a:r>
                  <a:rPr lang="en-US" sz="2000" i="1" baseline="30000" dirty="0">
                    <a:solidFill>
                      <a:schemeClr val="accent6">
                        <a:lumMod val="50000"/>
                      </a:schemeClr>
                    </a:solidFill>
                    <a:latin typeface="Calibri" panose="020F0502020204030204" pitchFamily="34" charset="0"/>
                  </a:rPr>
                  <a:t>3</a:t>
                </a:r>
              </a:p>
              <a:p>
                <a:r>
                  <a:rPr lang="en-US" sz="2000" i="1" dirty="0">
                    <a:latin typeface="Calibri" panose="020F0502020204030204" pitchFamily="34" charset="0"/>
                  </a:rPr>
                  <a:t>(</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𝐸</m:t>
                        </m:r>
                      </m:e>
                      <m:sub>
                        <m:r>
                          <a:rPr lang="en-US" sz="2000" i="1">
                            <a:solidFill>
                              <a:schemeClr val="accent6">
                                <a:lumMod val="50000"/>
                              </a:schemeClr>
                            </a:solidFill>
                            <a:latin typeface="Cambria Math" panose="02040503050406030204" pitchFamily="18" charset="0"/>
                            <a:ea typeface="Cambria Math" panose="02040503050406030204" pitchFamily="18" charset="0"/>
                          </a:rPr>
                          <m:t>𝑧</m:t>
                        </m:r>
                        <m:r>
                          <a:rPr lang="en-US" sz="2000" i="1">
                            <a:solidFill>
                              <a:schemeClr val="accent6">
                                <a:lumMod val="50000"/>
                              </a:schemeClr>
                            </a:solidFill>
                            <a:latin typeface="Cambria Math" panose="02040503050406030204" pitchFamily="18" charset="0"/>
                            <a:ea typeface="Cambria Math" panose="02040503050406030204" pitchFamily="18" charset="0"/>
                          </a:rPr>
                          <m:t>0</m:t>
                        </m:r>
                      </m:sub>
                    </m:sSub>
                    <m:r>
                      <a:rPr lang="en-US" sz="2000" i="1">
                        <a:solidFill>
                          <a:schemeClr val="accent6">
                            <a:lumMod val="50000"/>
                          </a:schemeClr>
                        </a:solidFill>
                        <a:latin typeface="Cambria Math" panose="02040503050406030204" pitchFamily="18" charset="0"/>
                        <a:ea typeface="Cambria Math" panose="02040503050406030204" pitchFamily="18" charset="0"/>
                      </a:rPr>
                      <m:t> </m:t>
                    </m:r>
                  </m:oMath>
                </a14:m>
                <a:r>
                  <a:rPr lang="en-US" sz="2000" dirty="0">
                    <a:latin typeface="Calibri" panose="020F0502020204030204" pitchFamily="34" charset="0"/>
                  </a:rPr>
                  <a:t>does not depend on </a:t>
                </a:r>
                <a14:m>
                  <m:oMath xmlns:m="http://schemas.openxmlformats.org/officeDocument/2006/math">
                    <m:r>
                      <a:rPr lang="en-US" sz="2000" i="1" smtClean="0">
                        <a:solidFill>
                          <a:schemeClr val="accent6">
                            <a:lumMod val="50000"/>
                          </a:schemeClr>
                        </a:solidFill>
                        <a:latin typeface="Cambria Math" panose="02040503050406030204" pitchFamily="18" charset="0"/>
                      </a:rPr>
                      <m:t>𝑟</m:t>
                    </m:r>
                  </m:oMath>
                </a14:m>
                <a:r>
                  <a:rPr lang="en-US" sz="2000" i="1" dirty="0">
                    <a:solidFill>
                      <a:schemeClr val="accent6">
                        <a:lumMod val="50000"/>
                      </a:schemeClr>
                    </a:solidFill>
                    <a:latin typeface="Calibri" panose="020F0502020204030204" pitchFamily="34" charset="0"/>
                  </a:rPr>
                  <a:t>, </a:t>
                </a:r>
                <a14:m>
                  <m:oMath xmlns:m="http://schemas.openxmlformats.org/officeDocument/2006/math">
                    <m:sSub>
                      <m:sSub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𝐻</m:t>
                        </m:r>
                      </m:e>
                      <m:sub>
                        <m:r>
                          <a:rPr lang="en-US" sz="2000" i="1">
                            <a:solidFill>
                              <a:schemeClr val="accent6">
                                <a:lumMod val="50000"/>
                              </a:schemeClr>
                            </a:solidFill>
                            <a:latin typeface="Cambria Math" panose="02040503050406030204" pitchFamily="18" charset="0"/>
                            <a:ea typeface="Cambria Math" panose="02040503050406030204" pitchFamily="18" charset="0"/>
                          </a:rPr>
                          <m:t>𝜑</m:t>
                        </m:r>
                        <m:r>
                          <a:rPr lang="en-US" sz="2000" i="1">
                            <a:solidFill>
                              <a:schemeClr val="accent6">
                                <a:lumMod val="50000"/>
                              </a:schemeClr>
                            </a:solidFill>
                            <a:latin typeface="Cambria Math" panose="02040503050406030204" pitchFamily="18" charset="0"/>
                            <a:ea typeface="Cambria Math" panose="02040503050406030204" pitchFamily="18" charset="0"/>
                          </a:rPr>
                          <m:t>0</m:t>
                        </m:r>
                      </m:sub>
                    </m:sSub>
                    <m:r>
                      <a:rPr lang="en-US" sz="2000" i="1" smtClean="0">
                        <a:solidFill>
                          <a:schemeClr val="accent6">
                            <a:lumMod val="50000"/>
                          </a:schemeClr>
                        </a:solidFill>
                        <a:latin typeface="Cambria Math" panose="02040503050406030204" pitchFamily="18" charset="0"/>
                        <a:ea typeface="Cambria Math" panose="02040503050406030204" pitchFamily="18" charset="0"/>
                      </a:rPr>
                      <m:t>~</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𝑟</m:t>
                    </m:r>
                    <m:r>
                      <a:rPr lang="en-US" sz="2000" b="0" i="1"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and</m:t>
                    </m:r>
                    <m:r>
                      <a:rPr lang="en-US" sz="2000" b="0" i="1" smtClean="0">
                        <a:latin typeface="Cambria Math" panose="02040503050406030204" pitchFamily="18" charset="0"/>
                        <a:ea typeface="Cambria Math" panose="02040503050406030204" pitchFamily="18" charset="0"/>
                      </a:rPr>
                      <m:t> </m:t>
                    </m:r>
                    <m:nary>
                      <m:naryPr>
                        <m:ctrlPr>
                          <a:rPr lang="en-US" sz="2000" i="1" smtClean="0">
                            <a:solidFill>
                              <a:schemeClr val="accent6">
                                <a:lumMod val="50000"/>
                              </a:schemeClr>
                            </a:solidFill>
                            <a:latin typeface="Cambria Math" panose="02040503050406030204" pitchFamily="18" charset="0"/>
                            <a:ea typeface="Cambria Math" panose="02040503050406030204" pitchFamily="18" charset="0"/>
                          </a:rPr>
                        </m:ctrlPr>
                      </m:naryPr>
                      <m:sub>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𝑆</m:t>
                            </m:r>
                          </m:e>
                          <m:sub>
                            <m:r>
                              <a:rPr lang="en-US" sz="2000" i="1">
                                <a:solidFill>
                                  <a:schemeClr val="accent6">
                                    <a:lumMod val="50000"/>
                                  </a:schemeClr>
                                </a:solidFill>
                                <a:latin typeface="Cambria Math" panose="02040503050406030204" pitchFamily="18" charset="0"/>
                                <a:ea typeface="Cambria Math" panose="02040503050406030204" pitchFamily="18" charset="0"/>
                              </a:rPr>
                              <m:t>𝑗</m:t>
                            </m:r>
                            <m:r>
                              <a:rPr lang="en-US" sz="2000" i="1">
                                <a:solidFill>
                                  <a:schemeClr val="accent6">
                                    <a:lumMod val="50000"/>
                                  </a:schemeClr>
                                </a:solidFill>
                                <a:latin typeface="Cambria Math" panose="02040503050406030204" pitchFamily="18" charset="0"/>
                                <a:ea typeface="Cambria Math" panose="02040503050406030204" pitchFamily="18" charset="0"/>
                              </a:rPr>
                              <m:t>−1</m:t>
                            </m:r>
                          </m:sub>
                        </m:sSub>
                      </m:sub>
                      <m:sup/>
                      <m:e>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𝐾</m:t>
                            </m:r>
                          </m:e>
                          <m:sub>
                            <m:r>
                              <a:rPr lang="en-US" sz="2000" i="1">
                                <a:solidFill>
                                  <a:schemeClr val="accent6">
                                    <a:lumMod val="50000"/>
                                  </a:schemeClr>
                                </a:solidFill>
                                <a:latin typeface="Cambria Math" panose="02040503050406030204" pitchFamily="18" charset="0"/>
                                <a:ea typeface="Cambria Math" panose="02040503050406030204" pitchFamily="18" charset="0"/>
                              </a:rPr>
                              <m:t>𝑗</m:t>
                            </m:r>
                            <m:r>
                              <a:rPr lang="en-US" sz="2000" i="1">
                                <a:solidFill>
                                  <a:schemeClr val="accent6">
                                    <a:lumMod val="50000"/>
                                  </a:schemeClr>
                                </a:solidFill>
                                <a:latin typeface="Cambria Math" panose="02040503050406030204" pitchFamily="18" charset="0"/>
                                <a:ea typeface="Cambria Math" panose="02040503050406030204" pitchFamily="18" charset="0"/>
                              </a:rPr>
                              <m:t>−1</m:t>
                            </m:r>
                          </m:sub>
                        </m:sSub>
                        <m:sSub>
                          <m:sSubPr>
                            <m:ctrlPr>
                              <a:rPr lang="en-US" sz="2000" i="1">
                                <a:solidFill>
                                  <a:schemeClr val="accent6">
                                    <a:lumMod val="50000"/>
                                  </a:schemeClr>
                                </a:solidFill>
                                <a:latin typeface="Cambria Math" panose="02040503050406030204" pitchFamily="18" charset="0"/>
                                <a:ea typeface="Cambria Math" panose="02040503050406030204" pitchFamily="18" charset="0"/>
                              </a:rPr>
                            </m:ctrlPr>
                          </m:sSubPr>
                          <m:e>
                            <m:r>
                              <a:rPr lang="en-US" sz="2000" i="1">
                                <a:solidFill>
                                  <a:schemeClr val="accent6">
                                    <a:lumMod val="50000"/>
                                  </a:schemeClr>
                                </a:solidFill>
                                <a:latin typeface="Cambria Math" panose="02040503050406030204" pitchFamily="18" charset="0"/>
                                <a:ea typeface="Cambria Math" panose="02040503050406030204" pitchFamily="18" charset="0"/>
                              </a:rPr>
                              <m:t>𝐻</m:t>
                            </m:r>
                          </m:e>
                          <m:sub>
                            <m:r>
                              <a:rPr lang="en-US" sz="2000" i="1">
                                <a:solidFill>
                                  <a:schemeClr val="accent6">
                                    <a:lumMod val="50000"/>
                                  </a:schemeClr>
                                </a:solidFill>
                                <a:latin typeface="Cambria Math" panose="02040503050406030204" pitchFamily="18" charset="0"/>
                                <a:ea typeface="Cambria Math" panose="02040503050406030204" pitchFamily="18" charset="0"/>
                              </a:rPr>
                              <m:t>𝜑</m:t>
                            </m:r>
                            <m:r>
                              <a:rPr lang="en-US" sz="2000" i="1">
                                <a:solidFill>
                                  <a:schemeClr val="accent6">
                                    <a:lumMod val="50000"/>
                                  </a:schemeClr>
                                </a:solidFill>
                                <a:latin typeface="Cambria Math" panose="02040503050406030204" pitchFamily="18" charset="0"/>
                                <a:ea typeface="Cambria Math" panose="02040503050406030204" pitchFamily="18" charset="0"/>
                              </a:rPr>
                              <m:t>0</m:t>
                            </m:r>
                          </m:sub>
                        </m:sSub>
                        <m:r>
                          <a:rPr lang="en-US" sz="2000" i="1">
                            <a:solidFill>
                              <a:schemeClr val="accent6">
                                <a:lumMod val="50000"/>
                              </a:schemeClr>
                            </a:solidFill>
                            <a:latin typeface="Cambria Math" panose="02040503050406030204" pitchFamily="18" charset="0"/>
                            <a:ea typeface="Cambria Math" panose="02040503050406030204" pitchFamily="18" charset="0"/>
                          </a:rPr>
                          <m:t>𝑑𝑆</m:t>
                        </m:r>
                      </m:e>
                    </m:nary>
                    <m:r>
                      <a:rPr lang="en-US" sz="2000" b="0" i="0" smtClean="0">
                        <a:solidFill>
                          <a:schemeClr val="accent6">
                            <a:lumMod val="50000"/>
                          </a:schemeClr>
                        </a:solidFill>
                        <a:latin typeface="Cambria Math" panose="02040503050406030204" pitchFamily="18" charset="0"/>
                        <a:ea typeface="Cambria Math" panose="02040503050406030204" pitchFamily="18" charset="0"/>
                      </a:rPr>
                      <m:t>~</m:t>
                    </m:r>
                    <m:sSup>
                      <m:sSup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sSup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𝑎</m:t>
                        </m:r>
                      </m:e>
                      <m:sup>
                        <m:r>
                          <a:rPr lang="en-US" sz="2000" b="0" i="1" smtClean="0">
                            <a:solidFill>
                              <a:schemeClr val="accent6">
                                <a:lumMod val="50000"/>
                              </a:schemeClr>
                            </a:solidFill>
                            <a:latin typeface="Cambria Math" panose="02040503050406030204" pitchFamily="18" charset="0"/>
                            <a:ea typeface="Cambria Math" panose="02040503050406030204" pitchFamily="18" charset="0"/>
                          </a:rPr>
                          <m:t>3</m:t>
                        </m:r>
                      </m:sup>
                    </m:sSup>
                  </m:oMath>
                </a14:m>
                <a:r>
                  <a:rPr lang="en-US" sz="2000" i="1" dirty="0">
                    <a:latin typeface="Calibri" panose="020F0502020204030204" pitchFamily="34" charset="0"/>
                  </a:rPr>
                  <a:t>). </a:t>
                </a:r>
                <a:r>
                  <a:rPr lang="en-US" sz="2000" dirty="0">
                    <a:latin typeface="Calibri" panose="020F0502020204030204" pitchFamily="34" charset="0"/>
                  </a:rPr>
                  <a:t>Therefore,</a:t>
                </a:r>
              </a:p>
              <a:p>
                <a14:m>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𝑋</m:t>
                        </m:r>
                      </m:e>
                      <m:sub>
                        <m:r>
                          <a:rPr lang="en-US" sz="1800" i="1">
                            <a:solidFill>
                              <a:schemeClr val="accent6">
                                <a:lumMod val="50000"/>
                              </a:schemeClr>
                            </a:solidFill>
                            <a:latin typeface="Cambria Math" panose="02040503050406030204" pitchFamily="18" charset="0"/>
                          </a:rPr>
                          <m:t>𝑗</m:t>
                        </m:r>
                      </m:sub>
                    </m:sSub>
                    <m:d>
                      <m:dPr>
                        <m:ctrlPr>
                          <a:rPr lang="en-US" sz="1800" i="1" smtClean="0">
                            <a:solidFill>
                              <a:schemeClr val="accent6">
                                <a:lumMod val="50000"/>
                              </a:schemeClr>
                            </a:solidFill>
                            <a:latin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e>
                    </m:d>
                    <m:r>
                      <a:rPr lang="en-US" sz="1800" b="0" i="1" smtClean="0">
                        <a:solidFill>
                          <a:schemeClr val="accent6">
                            <a:lumMod val="50000"/>
                          </a:schemeClr>
                        </a:solidFill>
                        <a:latin typeface="Cambria Math" panose="02040503050406030204" pitchFamily="18" charset="0"/>
                      </a:rPr>
                      <m:t>−</m:t>
                    </m:r>
                    <m:d>
                      <m:dPr>
                        <m:ctrlPr>
                          <a:rPr lang="en-US" sz="1800" b="0" i="1" smtClean="0">
                            <a:solidFill>
                              <a:schemeClr val="accent6">
                                <a:lumMod val="50000"/>
                              </a:schemeClr>
                            </a:solidFill>
                            <a:latin typeface="Cambria Math" panose="02040503050406030204" pitchFamily="18" charset="0"/>
                          </a:rPr>
                        </m:ctrlPr>
                      </m:dPr>
                      <m:e>
                        <m:r>
                          <a:rPr lang="en-US" sz="1800" b="0" i="1" smtClean="0">
                            <a:solidFill>
                              <a:schemeClr val="accent6">
                                <a:lumMod val="50000"/>
                              </a:schemeClr>
                            </a:solidFill>
                            <a:latin typeface="Cambria Math" panose="02040503050406030204" pitchFamily="18" charset="0"/>
                          </a:rPr>
                          <m:t>𝐾</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𝑋</m:t>
                            </m:r>
                          </m:e>
                          <m:sub>
                            <m:r>
                              <a:rPr lang="en-US" sz="1800" i="1">
                                <a:solidFill>
                                  <a:schemeClr val="accent6">
                                    <a:lumMod val="50000"/>
                                  </a:schemeClr>
                                </a:solidFill>
                                <a:latin typeface="Cambria Math" panose="02040503050406030204" pitchFamily="18" charset="0"/>
                              </a:rPr>
                              <m:t>𝑗</m:t>
                            </m:r>
                          </m:sub>
                        </m:sSub>
                        <m:r>
                          <a:rPr lang="en-US" sz="1800" b="0" i="1" smtClean="0">
                            <a:solidFill>
                              <a:schemeClr val="accent6">
                                <a:lumMod val="50000"/>
                              </a:schemeClr>
                            </a:solidFill>
                            <a:latin typeface="Cambria Math" panose="02040503050406030204" pitchFamily="18" charset="0"/>
                          </a:rPr>
                          <m:t>−</m:t>
                        </m:r>
                        <m:f>
                          <m:fPr>
                            <m:ctrlPr>
                              <a:rPr lang="en-US" sz="1800" b="0" i="1" smtClean="0">
                                <a:solidFill>
                                  <a:schemeClr val="accent6">
                                    <a:lumMod val="50000"/>
                                  </a:schemeClr>
                                </a:solidFill>
                                <a:latin typeface="Cambria Math" panose="02040503050406030204" pitchFamily="18" charset="0"/>
                              </a:rPr>
                            </m:ctrlPr>
                          </m:fPr>
                          <m:num>
                            <m:r>
                              <a:rPr lang="en-US" sz="1800" b="0" i="1" smtClean="0">
                                <a:solidFill>
                                  <a:schemeClr val="accent6">
                                    <a:lumMod val="50000"/>
                                  </a:schemeClr>
                                </a:solidFill>
                                <a:latin typeface="Cambria Math" panose="02040503050406030204" pitchFamily="18" charset="0"/>
                              </a:rPr>
                              <m:t>1</m:t>
                            </m:r>
                          </m:num>
                          <m:den>
                            <m:r>
                              <a:rPr lang="en-US" sz="1800" b="0" i="1" smtClean="0">
                                <a:solidFill>
                                  <a:schemeClr val="accent6">
                                    <a:lumMod val="50000"/>
                                  </a:schemeClr>
                                </a:solidFill>
                                <a:latin typeface="Cambria Math" panose="02040503050406030204" pitchFamily="18" charset="0"/>
                              </a:rPr>
                              <m:t>2</m:t>
                            </m:r>
                          </m:den>
                        </m:f>
                        <m:r>
                          <a:rPr lang="en-US" sz="1800" b="0" i="1" smtClean="0">
                            <a:solidFill>
                              <a:schemeClr val="accent6">
                                <a:lumMod val="50000"/>
                              </a:schemeClr>
                            </a:solidFill>
                            <a:latin typeface="Cambria Math" panose="02040503050406030204" pitchFamily="18" charset="0"/>
                          </a:rPr>
                          <m:t>𝐾</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𝑋</m:t>
                            </m:r>
                          </m:e>
                          <m:sub>
                            <m:r>
                              <a:rPr lang="en-US" sz="1800" i="1">
                                <a:solidFill>
                                  <a:schemeClr val="accent6">
                                    <a:lumMod val="50000"/>
                                  </a:schemeClr>
                                </a:solidFill>
                                <a:latin typeface="Cambria Math" panose="02040503050406030204" pitchFamily="18" charset="0"/>
                              </a:rPr>
                              <m:t>𝑗</m:t>
                            </m:r>
                            <m:r>
                              <a:rPr lang="en-US" sz="1800" b="0" i="1" smtClean="0">
                                <a:solidFill>
                                  <a:schemeClr val="accent6">
                                    <a:lumMod val="50000"/>
                                  </a:schemeClr>
                                </a:solidFill>
                                <a:latin typeface="Cambria Math" panose="02040503050406030204" pitchFamily="18" charset="0"/>
                              </a:rPr>
                              <m:t>−1</m:t>
                            </m:r>
                          </m:sub>
                        </m:sSub>
                        <m:r>
                          <a:rPr lang="en-US" sz="1800" i="1">
                            <a:solidFill>
                              <a:schemeClr val="accent6">
                                <a:lumMod val="50000"/>
                              </a:schemeClr>
                            </a:solidFill>
                            <a:latin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r>
                              <a:rPr lang="en-US" sz="1800" i="1">
                                <a:solidFill>
                                  <a:schemeClr val="accent6">
                                    <a:lumMod val="50000"/>
                                  </a:schemeClr>
                                </a:solidFill>
                                <a:latin typeface="Cambria Math" panose="02040503050406030204" pitchFamily="18" charset="0"/>
                              </a:rPr>
                              <m:t>2</m:t>
                            </m:r>
                          </m:den>
                        </m:f>
                        <m:r>
                          <a:rPr lang="en-US" sz="1800" b="0" i="1" smtClean="0">
                            <a:solidFill>
                              <a:schemeClr val="accent6">
                                <a:lumMod val="50000"/>
                              </a:schemeClr>
                            </a:solidFill>
                            <a:latin typeface="Cambria Math" panose="02040503050406030204" pitchFamily="18" charset="0"/>
                          </a:rPr>
                          <m:t>𝐾</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𝑋</m:t>
                            </m:r>
                          </m:e>
                          <m:sub>
                            <m:r>
                              <a:rPr lang="en-US" sz="1800" i="1">
                                <a:solidFill>
                                  <a:schemeClr val="accent6">
                                    <a:lumMod val="50000"/>
                                  </a:schemeClr>
                                </a:solidFill>
                                <a:latin typeface="Cambria Math" panose="02040503050406030204" pitchFamily="18" charset="0"/>
                              </a:rPr>
                              <m:t>𝑗</m:t>
                            </m:r>
                            <m:r>
                              <a:rPr lang="en-US" sz="1800" b="0" i="1" smtClean="0">
                                <a:solidFill>
                                  <a:schemeClr val="accent6">
                                    <a:lumMod val="50000"/>
                                  </a:schemeClr>
                                </a:solidFill>
                                <a:latin typeface="Cambria Math" panose="02040503050406030204" pitchFamily="18" charset="0"/>
                              </a:rPr>
                              <m:t>+</m:t>
                            </m:r>
                            <m:r>
                              <a:rPr lang="en-US" sz="1800" i="1">
                                <a:solidFill>
                                  <a:schemeClr val="accent6">
                                    <a:lumMod val="50000"/>
                                  </a:schemeClr>
                                </a:solidFill>
                                <a:latin typeface="Cambria Math" panose="02040503050406030204" pitchFamily="18" charset="0"/>
                              </a:rPr>
                              <m:t>1</m:t>
                            </m:r>
                          </m:sub>
                        </m:sSub>
                      </m:e>
                    </m:d>
                    <m:r>
                      <a:rPr lang="en-US" sz="1800" b="0" i="1" smtClean="0">
                        <a:solidFill>
                          <a:schemeClr val="accent6">
                            <a:lumMod val="50000"/>
                          </a:schemeClr>
                        </a:solidFill>
                        <a:latin typeface="Cambria Math" panose="02040503050406030204" pitchFamily="18" charset="0"/>
                      </a:rPr>
                      <m:t>=0</m:t>
                    </m:r>
                  </m:oMath>
                </a14:m>
                <a:r>
                  <a:rPr lang="en-US" sz="1800" dirty="0">
                    <a:latin typeface="Calibri" panose="020F0502020204030204" pitchFamily="34" charset="0"/>
                  </a:rPr>
                  <a:t>, or</a:t>
                </a:r>
              </a:p>
              <a:p>
                <a:pPr/>
                <a14:m>
                  <m:oMathPara xmlns:m="http://schemas.openxmlformats.org/officeDocument/2006/math">
                    <m:oMathParaPr>
                      <m:jc m:val="left"/>
                    </m:oMathParaPr>
                    <m:oMath xmlns:m="http://schemas.openxmlformats.org/officeDocument/2006/math">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rPr>
                            <m:t>𝑋</m:t>
                          </m:r>
                        </m:e>
                        <m:sub>
                          <m:r>
                            <a:rPr lang="en-US" sz="1800" i="1">
                              <a:solidFill>
                                <a:schemeClr val="accent6">
                                  <a:lumMod val="50000"/>
                                </a:schemeClr>
                              </a:solidFill>
                              <a:latin typeface="Cambria Math" panose="02040503050406030204" pitchFamily="18" charset="0"/>
                            </a:rPr>
                            <m:t>𝑗</m:t>
                          </m:r>
                        </m:sub>
                      </m:sSub>
                      <m:d>
                        <m:dPr>
                          <m:ctrlPr>
                            <a:rPr lang="en-US" sz="1800" i="1">
                              <a:solidFill>
                                <a:schemeClr val="accent6">
                                  <a:lumMod val="50000"/>
                                </a:schemeClr>
                              </a:solidFill>
                              <a:latin typeface="Cambria Math" panose="02040503050406030204" pitchFamily="18" charset="0"/>
                            </a:rPr>
                          </m:ctrlPr>
                        </m:dPr>
                        <m:e>
                          <m:r>
                            <a:rPr lang="en-US" sz="1800" i="1">
                              <a:solidFill>
                                <a:schemeClr val="accent6">
                                  <a:lumMod val="50000"/>
                                </a:schemeClr>
                              </a:solidFill>
                              <a:latin typeface="Cambria Math" panose="02040503050406030204" pitchFamily="18" charset="0"/>
                              <a:ea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(1+</m:t>
                          </m:r>
                          <m:r>
                            <a:rPr lang="en-US" sz="1800" b="0" i="1" smtClean="0">
                              <a:solidFill>
                                <a:schemeClr val="accent6">
                                  <a:lumMod val="50000"/>
                                </a:schemeClr>
                              </a:solidFill>
                              <a:latin typeface="Cambria Math" panose="02040503050406030204" pitchFamily="18" charset="0"/>
                              <a:ea typeface="Cambria Math" panose="02040503050406030204" pitchFamily="18" charset="0"/>
                            </a:rPr>
                            <m:t>𝐾</m:t>
                          </m:r>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e>
                      </m:d>
                      <m:r>
                        <a:rPr lang="en-US" sz="18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1800" i="1">
                              <a:solidFill>
                                <a:schemeClr val="accent6">
                                  <a:lumMod val="50000"/>
                                </a:schemeClr>
                              </a:solidFill>
                              <a:latin typeface="Cambria Math" panose="02040503050406030204" pitchFamily="18" charset="0"/>
                            </a:rPr>
                          </m:ctrlPr>
                        </m:fPr>
                        <m:num>
                          <m:r>
                            <a:rPr lang="en-US" sz="1800" i="1">
                              <a:solidFill>
                                <a:schemeClr val="accent6">
                                  <a:lumMod val="50000"/>
                                </a:schemeClr>
                              </a:solidFill>
                              <a:latin typeface="Cambria Math" panose="02040503050406030204" pitchFamily="18" charset="0"/>
                            </a:rPr>
                            <m:t>1</m:t>
                          </m:r>
                        </m:num>
                        <m:den>
                          <m:r>
                            <a:rPr lang="en-US" sz="1800" i="1">
                              <a:solidFill>
                                <a:schemeClr val="accent6">
                                  <a:lumMod val="50000"/>
                                </a:schemeClr>
                              </a:solidFill>
                              <a:latin typeface="Cambria Math" panose="02040503050406030204" pitchFamily="18" charset="0"/>
                            </a:rPr>
                            <m:t>2</m:t>
                          </m:r>
                        </m:den>
                      </m:f>
                      <m:r>
                        <a:rPr lang="en-US" sz="1800" b="0" i="1" smtClean="0">
                          <a:solidFill>
                            <a:schemeClr val="accent6">
                              <a:lumMod val="50000"/>
                            </a:schemeClr>
                          </a:solidFill>
                          <a:latin typeface="Cambria Math" panose="02040503050406030204" pitchFamily="18" charset="0"/>
                        </a:rPr>
                        <m:t>𝐾</m:t>
                      </m:r>
                      <m:f>
                        <m:fPr>
                          <m:ctrlPr>
                            <a:rPr lang="en-US" sz="1800" i="1">
                              <a:solidFill>
                                <a:schemeClr val="accent6">
                                  <a:lumMod val="50000"/>
                                </a:schemeClr>
                              </a:solidFill>
                              <a:latin typeface="Cambria Math" panose="02040503050406030204" pitchFamily="18" charset="0"/>
                              <a:ea typeface="Cambria Math" panose="02040503050406030204" pitchFamily="18" charset="0"/>
                            </a:rPr>
                          </m:ctrlPr>
                        </m:fPr>
                        <m:num>
                          <m:sSubSup>
                            <m:sSub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b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b>
                              <m:r>
                                <a:rPr lang="en-US" sz="1800" i="1">
                                  <a:solidFill>
                                    <a:schemeClr val="accent6">
                                      <a:lumMod val="50000"/>
                                    </a:schemeClr>
                                  </a:solidFill>
                                  <a:latin typeface="Cambria Math" panose="02040503050406030204" pitchFamily="18" charset="0"/>
                                  <a:ea typeface="Cambria Math" panose="02040503050406030204" pitchFamily="18" charset="0"/>
                                </a:rPr>
                                <m:t>0</m:t>
                              </m:r>
                            </m:sub>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bSup>
                        </m:num>
                        <m:den>
                          <m:sSup>
                            <m:sSupPr>
                              <m:ctrlPr>
                                <a:rPr lang="en-US" sz="1800" i="1">
                                  <a:solidFill>
                                    <a:schemeClr val="accent6">
                                      <a:lumMod val="50000"/>
                                    </a:schemeClr>
                                  </a:solidFill>
                                  <a:latin typeface="Cambria Math" panose="02040503050406030204" pitchFamily="18" charset="0"/>
                                  <a:ea typeface="Cambria Math" panose="02040503050406030204" pitchFamily="18" charset="0"/>
                                </a:rPr>
                              </m:ctrlPr>
                            </m:sSupPr>
                            <m:e>
                              <m:r>
                                <a:rPr lang="en-US" sz="1800" i="1">
                                  <a:solidFill>
                                    <a:schemeClr val="accent6">
                                      <a:lumMod val="50000"/>
                                    </a:schemeClr>
                                  </a:solidFill>
                                  <a:latin typeface="Cambria Math" panose="02040503050406030204" pitchFamily="18" charset="0"/>
                                  <a:ea typeface="Cambria Math" panose="02040503050406030204" pitchFamily="18" charset="0"/>
                                </a:rPr>
                                <m:t>𝜔</m:t>
                              </m:r>
                            </m:e>
                            <m:sup>
                              <m:r>
                                <a:rPr lang="en-US" sz="1800" i="1">
                                  <a:solidFill>
                                    <a:schemeClr val="accent6">
                                      <a:lumMod val="50000"/>
                                    </a:schemeClr>
                                  </a:solidFill>
                                  <a:latin typeface="Cambria Math" panose="02040503050406030204" pitchFamily="18" charset="0"/>
                                  <a:ea typeface="Cambria Math" panose="02040503050406030204" pitchFamily="18" charset="0"/>
                                </a:rPr>
                                <m:t>2</m:t>
                              </m:r>
                            </m:sup>
                          </m:sSup>
                        </m:den>
                      </m:f>
                      <m:r>
                        <a:rPr lang="en-US" sz="1800" b="0" i="1" smtClean="0">
                          <a:solidFill>
                            <a:schemeClr val="accent6">
                              <a:lumMod val="50000"/>
                            </a:schemeClr>
                          </a:solidFill>
                          <a:latin typeface="Cambria Math" panose="02040503050406030204" pitchFamily="18" charset="0"/>
                          <a:ea typeface="Cambria Math" panose="02040503050406030204" pitchFamily="18" charset="0"/>
                        </a:rPr>
                        <m:t>=0</m:t>
                      </m:r>
                    </m:oMath>
                  </m:oMathPara>
                </a14:m>
                <a:endParaRPr lang="en-US" sz="1800" b="0" dirty="0">
                  <a:solidFill>
                    <a:schemeClr val="accent6">
                      <a:lumMod val="50000"/>
                    </a:schemeClr>
                  </a:solidFill>
                  <a:latin typeface="Calibri" panose="020F0502020204030204" pitchFamily="34" charset="0"/>
                  <a:ea typeface="Cambria Math" panose="02040503050406030204" pitchFamily="18" charset="0"/>
                </a:endParaRPr>
              </a:p>
              <a:p>
                <a:r>
                  <a:rPr lang="en-US" sz="1800" dirty="0">
                    <a:latin typeface="Calibri" panose="020F0502020204030204" pitchFamily="34" charset="0"/>
                  </a:rPr>
                  <a:t>*Surface electric current density is </a:t>
                </a:r>
                <a14:m>
                  <m:oMath xmlns:m="http://schemas.openxmlformats.org/officeDocument/2006/math">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𝐽</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𝐻</m:t>
                        </m:r>
                      </m:e>
                    </m:acc>
                    <m:r>
                      <a:rPr lang="en-US" sz="1800" i="1" smtClean="0">
                        <a:latin typeface="Cambria Math" panose="02040503050406030204" pitchFamily="18" charset="0"/>
                        <a:ea typeface="Cambria Math" panose="02040503050406030204" pitchFamily="18" charset="0"/>
                      </a:rPr>
                      <m:t>×</m:t>
                    </m:r>
                    <m:acc>
                      <m:accPr>
                        <m:chr m:val="⃗"/>
                        <m:ctrlPr>
                          <a:rPr lang="en-US" sz="180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𝑛</m:t>
                        </m:r>
                      </m:e>
                    </m:acc>
                  </m:oMath>
                </a14:m>
                <a:r>
                  <a:rPr lang="en-US" sz="1800" dirty="0">
                    <a:latin typeface="Calibri" panose="020F0502020204030204" pitchFamily="34" charset="0"/>
                  </a:rPr>
                  <a:t>; surface magnetic current density is </a:t>
                </a:r>
                <a14:m>
                  <m:oMath xmlns:m="http://schemas.openxmlformats.org/officeDocument/2006/math">
                    <m:acc>
                      <m:accPr>
                        <m:chr m:val="⃗"/>
                        <m:ctrlPr>
                          <a:rPr lang="en-US" sz="1800" i="1">
                            <a:latin typeface="Cambria Math" panose="02040503050406030204" pitchFamily="18" charset="0"/>
                          </a:rPr>
                        </m:ctrlPr>
                      </m:accPr>
                      <m:e>
                        <m:r>
                          <a:rPr lang="en-US" sz="1800" b="0" i="1" smtClean="0">
                            <a:latin typeface="Cambria Math" panose="02040503050406030204" pitchFamily="18" charset="0"/>
                          </a:rPr>
                          <m:t>𝐾</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b="0" i="1" smtClean="0">
                            <a:latin typeface="Cambria Math" panose="02040503050406030204" pitchFamily="18" charset="0"/>
                          </a:rPr>
                          <m:t>𝐸</m:t>
                        </m:r>
                      </m:e>
                    </m:acc>
                    <m:r>
                      <a:rPr lang="en-US" sz="1800" i="1">
                        <a:latin typeface="Cambria Math" panose="02040503050406030204" pitchFamily="18" charset="0"/>
                        <a:ea typeface="Cambria Math" panose="02040503050406030204" pitchFamily="18" charset="0"/>
                      </a:rPr>
                      <m:t>×</m:t>
                    </m:r>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𝑛</m:t>
                        </m:r>
                      </m:e>
                    </m:acc>
                  </m:oMath>
                </a14:m>
                <a:endParaRPr lang="en-US" sz="1800" dirty="0">
                  <a:latin typeface="Calibri" panose="020F0502020204030204" pitchFamily="34" charset="0"/>
                </a:endParaRPr>
              </a:p>
            </p:txBody>
          </p:sp>
        </mc:Choice>
        <mc:Fallback xmlns="">
          <p:sp>
            <p:nvSpPr>
              <p:cNvPr id="15" name="Rectangle 14">
                <a:extLst>
                  <a:ext uri="{FF2B5EF4-FFF2-40B4-BE49-F238E27FC236}">
                    <a16:creationId xmlns:a16="http://schemas.microsoft.com/office/drawing/2014/main" id="{C8177C26-D236-48AF-8FD4-509013793613}"/>
                  </a:ext>
                </a:extLst>
              </p:cNvPr>
              <p:cNvSpPr>
                <a:spLocks noRot="1" noChangeAspect="1" noMove="1" noResize="1" noEditPoints="1" noAdjustHandles="1" noChangeArrowheads="1" noChangeShapeType="1" noTextEdit="1"/>
              </p:cNvSpPr>
              <p:nvPr/>
            </p:nvSpPr>
            <p:spPr>
              <a:xfrm>
                <a:off x="20914" y="3821194"/>
                <a:ext cx="9102172" cy="2556405"/>
              </a:xfrm>
              <a:prstGeom prst="rect">
                <a:avLst/>
              </a:prstGeom>
              <a:blipFill>
                <a:blip r:embed="rId7"/>
                <a:stretch>
                  <a:fillRect l="-669" b="-214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9983341-C481-416B-9849-3FE8A839FC4F}"/>
              </a:ext>
            </a:extLst>
          </p:cNvPr>
          <p:cNvSpPr txBox="1"/>
          <p:nvPr/>
        </p:nvSpPr>
        <p:spPr>
          <a:xfrm>
            <a:off x="3640183" y="5492067"/>
            <a:ext cx="4892558" cy="461665"/>
          </a:xfrm>
          <a:prstGeom prst="rect">
            <a:avLst/>
          </a:prstGeom>
          <a:noFill/>
        </p:spPr>
        <p:txBody>
          <a:bodyPr wrap="none" rtlCol="0">
            <a:spAutoFit/>
          </a:bodyPr>
          <a:lstStyle/>
          <a:p>
            <a:r>
              <a:rPr lang="en-US" dirty="0">
                <a:solidFill>
                  <a:srgbClr val="C00000"/>
                </a:solidFill>
              </a:rPr>
              <a:t>(Exact derivation is in the Appendix 8)</a:t>
            </a:r>
          </a:p>
        </p:txBody>
      </p:sp>
      <p:pic>
        <p:nvPicPr>
          <p:cNvPr id="17" name="Picture 16">
            <a:extLst>
              <a:ext uri="{FF2B5EF4-FFF2-40B4-BE49-F238E27FC236}">
                <a16:creationId xmlns:a16="http://schemas.microsoft.com/office/drawing/2014/main" id="{D6A6EDF2-D207-4A08-A9CD-D8DE7554442E}"/>
              </a:ext>
            </a:extLst>
          </p:cNvPr>
          <p:cNvPicPr>
            <a:picLocks noChangeAspect="1"/>
          </p:cNvPicPr>
          <p:nvPr/>
        </p:nvPicPr>
        <p:blipFill>
          <a:blip r:embed="rId8"/>
          <a:stretch>
            <a:fillRect/>
          </a:stretch>
        </p:blipFill>
        <p:spPr>
          <a:xfrm>
            <a:off x="7227621" y="2129929"/>
            <a:ext cx="1670749" cy="1192022"/>
          </a:xfrm>
          <a:prstGeom prst="rect">
            <a:avLst/>
          </a:prstGeom>
        </p:spPr>
      </p:pic>
    </p:spTree>
    <p:extLst>
      <p:ext uri="{BB962C8B-B14F-4D97-AF65-F5344CB8AC3E}">
        <p14:creationId xmlns:p14="http://schemas.microsoft.com/office/powerpoint/2010/main" val="3738194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Periodic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75</a:t>
            </a:fld>
            <a:endParaRPr lang="en-US" dirty="0"/>
          </a:p>
        </p:txBody>
      </p:sp>
      <p:sp>
        <p:nvSpPr>
          <p:cNvPr id="2" name="TextBox 1">
            <a:extLst>
              <a:ext uri="{FF2B5EF4-FFF2-40B4-BE49-F238E27FC236}">
                <a16:creationId xmlns:a16="http://schemas.microsoft.com/office/drawing/2014/main" id="{C0B8A90A-34EA-454F-8922-C3057706ABC0}"/>
              </a:ext>
            </a:extLst>
          </p:cNvPr>
          <p:cNvSpPr txBox="1"/>
          <p:nvPr/>
        </p:nvSpPr>
        <p:spPr>
          <a:xfrm>
            <a:off x="198647" y="742927"/>
            <a:ext cx="9083376" cy="7848302"/>
          </a:xfrm>
          <a:prstGeom prst="rect">
            <a:avLst/>
          </a:prstGeom>
          <a:noFill/>
        </p:spPr>
        <p:txBody>
          <a:bodyPr wrap="square" rtlCol="0">
            <a:spAutoFit/>
          </a:bodyPr>
          <a:lstStyle/>
          <a:p>
            <a:r>
              <a:rPr lang="en-US" dirty="0"/>
              <a:t>Equivalent circuit:</a:t>
            </a:r>
          </a:p>
          <a:p>
            <a:r>
              <a:rPr lang="en-US" dirty="0"/>
              <a:t>Note that the electrodynamics in the periodic structure is described by the equivalent circuit</a:t>
            </a:r>
          </a:p>
          <a:p>
            <a:endParaRPr lang="en-US" dirty="0"/>
          </a:p>
          <a:p>
            <a:endParaRPr lang="en-US" dirty="0"/>
          </a:p>
          <a:p>
            <a:endParaRPr lang="en-US" dirty="0"/>
          </a:p>
          <a:p>
            <a:r>
              <a:rPr lang="en-US" dirty="0"/>
              <a:t>For </a:t>
            </a:r>
            <a:r>
              <a:rPr lang="en-US" dirty="0" err="1"/>
              <a:t>j</a:t>
            </a:r>
            <a:r>
              <a:rPr lang="en-US" baseline="30000" dirty="0" err="1"/>
              <a:t>th</a:t>
            </a:r>
            <a:r>
              <a:rPr lang="en-US" dirty="0"/>
              <a:t> cell we have from Kirchhoff theorem:</a:t>
            </a:r>
          </a:p>
          <a:p>
            <a:endParaRPr lang="en-US" dirty="0"/>
          </a:p>
          <a:p>
            <a:endParaRPr lang="en-US" dirty="0"/>
          </a:p>
          <a:p>
            <a:endParaRPr lang="en-US" dirty="0"/>
          </a:p>
          <a:p>
            <a:r>
              <a:rPr lang="en-US" dirty="0"/>
              <a:t>For the capacity voltage                   we have the same equation as for EM model:</a:t>
            </a:r>
          </a:p>
          <a:p>
            <a:endParaRPr lang="en-US" dirty="0"/>
          </a:p>
          <a:p>
            <a:endParaRPr lang="en-US" dirty="0"/>
          </a:p>
          <a:p>
            <a:r>
              <a:rPr lang="en-US" dirty="0"/>
              <a:t>Here </a:t>
            </a:r>
          </a:p>
          <a:p>
            <a:endParaRPr lang="en-US" dirty="0"/>
          </a:p>
          <a:p>
            <a:endParaRPr lang="en-US" dirty="0"/>
          </a:p>
          <a:p>
            <a:endParaRPr lang="en-US" dirty="0"/>
          </a:p>
          <a:p>
            <a:endParaRPr lang="en-US" dirty="0"/>
          </a:p>
          <a:p>
            <a:endParaRPr lang="en-US" dirty="0"/>
          </a:p>
          <a:p>
            <a:endParaRPr lang="en-US" dirty="0"/>
          </a:p>
        </p:txBody>
      </p:sp>
      <p:pic>
        <p:nvPicPr>
          <p:cNvPr id="11" name="Picture 10">
            <a:extLst>
              <a:ext uri="{FF2B5EF4-FFF2-40B4-BE49-F238E27FC236}">
                <a16:creationId xmlns:a16="http://schemas.microsoft.com/office/drawing/2014/main" id="{69194F6E-8FE4-4095-8D57-06F1CE5436CC}"/>
              </a:ext>
            </a:extLst>
          </p:cNvPr>
          <p:cNvPicPr>
            <a:picLocks noChangeAspect="1"/>
          </p:cNvPicPr>
          <p:nvPr/>
        </p:nvPicPr>
        <p:blipFill>
          <a:blip r:embed="rId3"/>
          <a:stretch>
            <a:fillRect/>
          </a:stretch>
        </p:blipFill>
        <p:spPr>
          <a:xfrm>
            <a:off x="3275992" y="1563793"/>
            <a:ext cx="4599069" cy="1509685"/>
          </a:xfrm>
          <a:prstGeom prst="rect">
            <a:avLst/>
          </a:prstGeom>
        </p:spPr>
      </p:pic>
      <p:pic>
        <p:nvPicPr>
          <p:cNvPr id="12" name="Picture 11">
            <a:extLst>
              <a:ext uri="{FF2B5EF4-FFF2-40B4-BE49-F238E27FC236}">
                <a16:creationId xmlns:a16="http://schemas.microsoft.com/office/drawing/2014/main" id="{2A38BD4D-9103-417B-B51C-B5D1EAAC622B}"/>
              </a:ext>
            </a:extLst>
          </p:cNvPr>
          <p:cNvPicPr>
            <a:picLocks noChangeAspect="1"/>
          </p:cNvPicPr>
          <p:nvPr/>
        </p:nvPicPr>
        <p:blipFill>
          <a:blip r:embed="rId4"/>
          <a:stretch>
            <a:fillRect/>
          </a:stretch>
        </p:blipFill>
        <p:spPr>
          <a:xfrm>
            <a:off x="300023" y="3520171"/>
            <a:ext cx="4447991" cy="761762"/>
          </a:xfrm>
          <a:prstGeom prst="rect">
            <a:avLst/>
          </a:prstGeom>
        </p:spPr>
      </p:pic>
      <p:pic>
        <p:nvPicPr>
          <p:cNvPr id="13" name="Picture 12">
            <a:extLst>
              <a:ext uri="{FF2B5EF4-FFF2-40B4-BE49-F238E27FC236}">
                <a16:creationId xmlns:a16="http://schemas.microsoft.com/office/drawing/2014/main" id="{7D8F323F-7BDE-44D5-AE36-52736F3A34FB}"/>
              </a:ext>
            </a:extLst>
          </p:cNvPr>
          <p:cNvPicPr>
            <a:picLocks noChangeAspect="1"/>
          </p:cNvPicPr>
          <p:nvPr/>
        </p:nvPicPr>
        <p:blipFill>
          <a:blip r:embed="rId5"/>
          <a:stretch>
            <a:fillRect/>
          </a:stretch>
        </p:blipFill>
        <p:spPr>
          <a:xfrm>
            <a:off x="3354179" y="4322733"/>
            <a:ext cx="990600" cy="657225"/>
          </a:xfrm>
          <a:prstGeom prst="rect">
            <a:avLst/>
          </a:prstGeom>
        </p:spPr>
      </p:pic>
      <p:pic>
        <p:nvPicPr>
          <p:cNvPr id="14" name="Picture 13">
            <a:extLst>
              <a:ext uri="{FF2B5EF4-FFF2-40B4-BE49-F238E27FC236}">
                <a16:creationId xmlns:a16="http://schemas.microsoft.com/office/drawing/2014/main" id="{DE17D61C-03AA-487C-9E2C-E9D842AE90C9}"/>
              </a:ext>
            </a:extLst>
          </p:cNvPr>
          <p:cNvPicPr>
            <a:picLocks noChangeAspect="1"/>
          </p:cNvPicPr>
          <p:nvPr/>
        </p:nvPicPr>
        <p:blipFill>
          <a:blip r:embed="rId6"/>
          <a:stretch>
            <a:fillRect/>
          </a:stretch>
        </p:blipFill>
        <p:spPr>
          <a:xfrm>
            <a:off x="429420" y="5143541"/>
            <a:ext cx="4780936" cy="779999"/>
          </a:xfrm>
          <a:prstGeom prst="rect">
            <a:avLst/>
          </a:prstGeom>
        </p:spPr>
      </p:pic>
      <p:pic>
        <p:nvPicPr>
          <p:cNvPr id="15" name="Picture 14">
            <a:extLst>
              <a:ext uri="{FF2B5EF4-FFF2-40B4-BE49-F238E27FC236}">
                <a16:creationId xmlns:a16="http://schemas.microsoft.com/office/drawing/2014/main" id="{813287C8-870E-40F6-9FF1-3C1299D58DEC}"/>
              </a:ext>
            </a:extLst>
          </p:cNvPr>
          <p:cNvPicPr>
            <a:picLocks noChangeAspect="1"/>
          </p:cNvPicPr>
          <p:nvPr/>
        </p:nvPicPr>
        <p:blipFill>
          <a:blip r:embed="rId7"/>
          <a:stretch>
            <a:fillRect/>
          </a:stretch>
        </p:blipFill>
        <p:spPr>
          <a:xfrm>
            <a:off x="944815" y="5771575"/>
            <a:ext cx="1171575" cy="676275"/>
          </a:xfrm>
          <a:prstGeom prst="rect">
            <a:avLst/>
          </a:prstGeom>
        </p:spPr>
      </p:pic>
      <p:pic>
        <p:nvPicPr>
          <p:cNvPr id="16" name="Picture 15">
            <a:extLst>
              <a:ext uri="{FF2B5EF4-FFF2-40B4-BE49-F238E27FC236}">
                <a16:creationId xmlns:a16="http://schemas.microsoft.com/office/drawing/2014/main" id="{5F419D6C-7840-435F-AD07-A68196264519}"/>
              </a:ext>
            </a:extLst>
          </p:cNvPr>
          <p:cNvPicPr>
            <a:picLocks noChangeAspect="1"/>
          </p:cNvPicPr>
          <p:nvPr/>
        </p:nvPicPr>
        <p:blipFill>
          <a:blip r:embed="rId8"/>
          <a:stretch>
            <a:fillRect/>
          </a:stretch>
        </p:blipFill>
        <p:spPr>
          <a:xfrm>
            <a:off x="2091748" y="5808888"/>
            <a:ext cx="1047750" cy="695325"/>
          </a:xfrm>
          <a:prstGeom prst="rect">
            <a:avLst/>
          </a:prstGeom>
        </p:spPr>
      </p:pic>
      <p:pic>
        <p:nvPicPr>
          <p:cNvPr id="17" name="Picture 16">
            <a:extLst>
              <a:ext uri="{FF2B5EF4-FFF2-40B4-BE49-F238E27FC236}">
                <a16:creationId xmlns:a16="http://schemas.microsoft.com/office/drawing/2014/main" id="{FF4EEC0D-5ED3-4612-9A4A-44930D7EE59F}"/>
              </a:ext>
            </a:extLst>
          </p:cNvPr>
          <p:cNvPicPr>
            <a:picLocks noChangeAspect="1"/>
          </p:cNvPicPr>
          <p:nvPr/>
        </p:nvPicPr>
        <p:blipFill>
          <a:blip r:embed="rId9"/>
          <a:stretch>
            <a:fillRect/>
          </a:stretch>
        </p:blipFill>
        <p:spPr>
          <a:xfrm>
            <a:off x="3068429" y="5796663"/>
            <a:ext cx="1276350" cy="628650"/>
          </a:xfrm>
          <a:prstGeom prst="rect">
            <a:avLst/>
          </a:prstGeom>
        </p:spPr>
      </p:pic>
      <p:pic>
        <p:nvPicPr>
          <p:cNvPr id="18" name="Picture 17">
            <a:extLst>
              <a:ext uri="{FF2B5EF4-FFF2-40B4-BE49-F238E27FC236}">
                <a16:creationId xmlns:a16="http://schemas.microsoft.com/office/drawing/2014/main" id="{D61DD504-F1AF-42C8-B572-00F3710674EE}"/>
              </a:ext>
            </a:extLst>
          </p:cNvPr>
          <p:cNvPicPr>
            <a:picLocks noChangeAspect="1"/>
          </p:cNvPicPr>
          <p:nvPr/>
        </p:nvPicPr>
        <p:blipFill>
          <a:blip r:embed="rId10"/>
          <a:stretch>
            <a:fillRect/>
          </a:stretch>
        </p:blipFill>
        <p:spPr>
          <a:xfrm>
            <a:off x="4344779" y="5796663"/>
            <a:ext cx="1000125" cy="666750"/>
          </a:xfrm>
          <a:prstGeom prst="rect">
            <a:avLst/>
          </a:prstGeom>
        </p:spPr>
      </p:pic>
    </p:spTree>
    <p:extLst>
      <p:ext uri="{BB962C8B-B14F-4D97-AF65-F5344CB8AC3E}">
        <p14:creationId xmlns:p14="http://schemas.microsoft.com/office/powerpoint/2010/main" val="95595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Periodic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76</a:t>
            </a:fld>
            <a:endParaRPr lang="en-US" dirty="0"/>
          </a:p>
        </p:txBody>
      </p:sp>
      <p:sp>
        <p:nvSpPr>
          <p:cNvPr id="2" name="TextBox 1">
            <a:extLst>
              <a:ext uri="{FF2B5EF4-FFF2-40B4-BE49-F238E27FC236}">
                <a16:creationId xmlns:a16="http://schemas.microsoft.com/office/drawing/2014/main" id="{D95F6C1A-0AA4-4735-A8AE-69F17ECEFBC8}"/>
              </a:ext>
            </a:extLst>
          </p:cNvPr>
          <p:cNvSpPr txBox="1"/>
          <p:nvPr/>
        </p:nvSpPr>
        <p:spPr>
          <a:xfrm>
            <a:off x="222251" y="888521"/>
            <a:ext cx="8800980" cy="5262979"/>
          </a:xfrm>
          <a:prstGeom prst="rect">
            <a:avLst/>
          </a:prstGeom>
          <a:noFill/>
        </p:spPr>
        <p:txBody>
          <a:bodyPr wrap="square" rtlCol="0">
            <a:spAutoFit/>
          </a:bodyPr>
          <a:lstStyle/>
          <a:p>
            <a:r>
              <a:rPr lang="en-US" dirty="0"/>
              <a:t>In the infinite chain of cavities equation (1) has solution </a:t>
            </a:r>
            <a:r>
              <a:rPr lang="en-US" b="1" dirty="0">
                <a:solidFill>
                  <a:srgbClr val="FF0000"/>
                </a:solidFill>
              </a:rPr>
              <a:t>(travelling wave)</a:t>
            </a:r>
            <a:r>
              <a:rPr lang="en-US" dirty="0"/>
              <a:t>:</a:t>
            </a:r>
          </a:p>
          <a:p>
            <a:endParaRPr lang="en-US" dirty="0"/>
          </a:p>
          <a:p>
            <a:endParaRPr lang="en-US" dirty="0"/>
          </a:p>
          <a:p>
            <a:r>
              <a:rPr lang="en-US" dirty="0"/>
              <a:t>and</a:t>
            </a:r>
          </a:p>
          <a:p>
            <a:endParaRPr lang="en-US" dirty="0"/>
          </a:p>
          <a:p>
            <a:endParaRPr lang="en-US" dirty="0"/>
          </a:p>
          <a:p>
            <a:r>
              <a:rPr lang="en-US" dirty="0"/>
              <a:t>For small </a:t>
            </a:r>
            <a:r>
              <a:rPr lang="en-US" i="1" dirty="0">
                <a:solidFill>
                  <a:schemeClr val="accent6">
                    <a:lumMod val="50000"/>
                  </a:schemeClr>
                </a:solidFill>
                <a:latin typeface="Times New Roman" panose="02020603050405020304" pitchFamily="18" charset="0"/>
                <a:cs typeface="Times New Roman" panose="02020603050405020304" pitchFamily="18" charset="0"/>
              </a:rPr>
              <a:t>K</a:t>
            </a:r>
            <a:r>
              <a:rPr lang="en-US" dirty="0"/>
              <a:t> we have:</a:t>
            </a:r>
          </a:p>
          <a:p>
            <a:endParaRPr lang="en-US" dirty="0"/>
          </a:p>
          <a:p>
            <a:endParaRPr lang="en-US" dirty="0"/>
          </a:p>
          <a:p>
            <a:r>
              <a:rPr lang="en-US" dirty="0"/>
              <a:t>One can see that </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912439BD-F9D4-49F9-82D9-238118513E9B}"/>
              </a:ext>
            </a:extLst>
          </p:cNvPr>
          <p:cNvPicPr>
            <a:picLocks noChangeAspect="1"/>
          </p:cNvPicPr>
          <p:nvPr/>
        </p:nvPicPr>
        <p:blipFill>
          <a:blip r:embed="rId3"/>
          <a:stretch>
            <a:fillRect/>
          </a:stretch>
        </p:blipFill>
        <p:spPr>
          <a:xfrm>
            <a:off x="311403" y="1726681"/>
            <a:ext cx="1219200" cy="495300"/>
          </a:xfrm>
          <a:prstGeom prst="rect">
            <a:avLst/>
          </a:prstGeom>
        </p:spPr>
      </p:pic>
      <p:pic>
        <p:nvPicPr>
          <p:cNvPr id="8" name="Picture 7">
            <a:extLst>
              <a:ext uri="{FF2B5EF4-FFF2-40B4-BE49-F238E27FC236}">
                <a16:creationId xmlns:a16="http://schemas.microsoft.com/office/drawing/2014/main" id="{83DED019-8401-44BE-85E7-66CA1E35DD83}"/>
              </a:ext>
            </a:extLst>
          </p:cNvPr>
          <p:cNvPicPr>
            <a:picLocks noChangeAspect="1"/>
          </p:cNvPicPr>
          <p:nvPr/>
        </p:nvPicPr>
        <p:blipFill>
          <a:blip r:embed="rId4"/>
          <a:stretch>
            <a:fillRect/>
          </a:stretch>
        </p:blipFill>
        <p:spPr>
          <a:xfrm>
            <a:off x="255870" y="2841066"/>
            <a:ext cx="3371850" cy="438150"/>
          </a:xfrm>
          <a:prstGeom prst="rect">
            <a:avLst/>
          </a:prstGeom>
        </p:spPr>
      </p:pic>
      <p:pic>
        <p:nvPicPr>
          <p:cNvPr id="9" name="Picture 8">
            <a:extLst>
              <a:ext uri="{FF2B5EF4-FFF2-40B4-BE49-F238E27FC236}">
                <a16:creationId xmlns:a16="http://schemas.microsoft.com/office/drawing/2014/main" id="{AB7185FC-D1E0-4296-83E0-64353507D5B9}"/>
              </a:ext>
            </a:extLst>
          </p:cNvPr>
          <p:cNvPicPr>
            <a:picLocks noChangeAspect="1"/>
          </p:cNvPicPr>
          <p:nvPr/>
        </p:nvPicPr>
        <p:blipFill>
          <a:blip r:embed="rId5"/>
          <a:stretch>
            <a:fillRect/>
          </a:stretch>
        </p:blipFill>
        <p:spPr>
          <a:xfrm>
            <a:off x="314098" y="3974566"/>
            <a:ext cx="3313622" cy="399920"/>
          </a:xfrm>
          <a:prstGeom prst="rect">
            <a:avLst/>
          </a:prstGeom>
        </p:spPr>
      </p:pic>
      <p:pic>
        <p:nvPicPr>
          <p:cNvPr id="10" name="Picture 9">
            <a:extLst>
              <a:ext uri="{FF2B5EF4-FFF2-40B4-BE49-F238E27FC236}">
                <a16:creationId xmlns:a16="http://schemas.microsoft.com/office/drawing/2014/main" id="{213090ED-1239-4F5F-AB26-2EB38C673AA3}"/>
              </a:ext>
            </a:extLst>
          </p:cNvPr>
          <p:cNvPicPr>
            <a:picLocks noChangeAspect="1"/>
          </p:cNvPicPr>
          <p:nvPr/>
        </p:nvPicPr>
        <p:blipFill>
          <a:blip r:embed="rId6"/>
          <a:stretch>
            <a:fillRect/>
          </a:stretch>
        </p:blipFill>
        <p:spPr>
          <a:xfrm>
            <a:off x="359682" y="5069836"/>
            <a:ext cx="2105025" cy="733425"/>
          </a:xfrm>
          <a:prstGeom prst="rect">
            <a:avLst/>
          </a:prstGeom>
        </p:spPr>
      </p:pic>
      <p:pic>
        <p:nvPicPr>
          <p:cNvPr id="11" name="Picture 10">
            <a:extLst>
              <a:ext uri="{FF2B5EF4-FFF2-40B4-BE49-F238E27FC236}">
                <a16:creationId xmlns:a16="http://schemas.microsoft.com/office/drawing/2014/main" id="{2BAC74F3-9BBB-45AA-896B-3F4F644C9097}"/>
              </a:ext>
            </a:extLst>
          </p:cNvPr>
          <p:cNvPicPr>
            <a:picLocks noChangeAspect="1"/>
          </p:cNvPicPr>
          <p:nvPr/>
        </p:nvPicPr>
        <p:blipFill>
          <a:blip r:embed="rId7"/>
          <a:stretch>
            <a:fillRect/>
          </a:stretch>
        </p:blipFill>
        <p:spPr>
          <a:xfrm>
            <a:off x="3765151" y="1726681"/>
            <a:ext cx="5331707" cy="3539346"/>
          </a:xfrm>
          <a:prstGeom prst="rect">
            <a:avLst/>
          </a:prstGeom>
        </p:spPr>
      </p:pic>
      <p:pic>
        <p:nvPicPr>
          <p:cNvPr id="13" name="Picture 12">
            <a:extLst>
              <a:ext uri="{FF2B5EF4-FFF2-40B4-BE49-F238E27FC236}">
                <a16:creationId xmlns:a16="http://schemas.microsoft.com/office/drawing/2014/main" id="{D85E5D00-04E4-4CB9-B280-1A5375DD3E03}"/>
              </a:ext>
            </a:extLst>
          </p:cNvPr>
          <p:cNvPicPr>
            <a:picLocks noChangeAspect="1"/>
          </p:cNvPicPr>
          <p:nvPr/>
        </p:nvPicPr>
        <p:blipFill>
          <a:blip r:embed="rId8"/>
          <a:stretch>
            <a:fillRect/>
          </a:stretch>
        </p:blipFill>
        <p:spPr>
          <a:xfrm>
            <a:off x="3302074" y="4850674"/>
            <a:ext cx="1681465" cy="642167"/>
          </a:xfrm>
          <a:prstGeom prst="rect">
            <a:avLst/>
          </a:prstGeom>
        </p:spPr>
      </p:pic>
    </p:spTree>
    <p:extLst>
      <p:ext uri="{BB962C8B-B14F-4D97-AF65-F5344CB8AC3E}">
        <p14:creationId xmlns:p14="http://schemas.microsoft.com/office/powerpoint/2010/main" val="2311164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Periodic Travelling–Wave acceleration structure: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77</a:t>
            </a:fld>
            <a:endParaRPr lang="en-US" dirty="0"/>
          </a:p>
        </p:txBody>
      </p:sp>
      <p:sp>
        <p:nvSpPr>
          <p:cNvPr id="13" name="TextBox 12">
            <a:extLst>
              <a:ext uri="{FF2B5EF4-FFF2-40B4-BE49-F238E27FC236}">
                <a16:creationId xmlns:a16="http://schemas.microsoft.com/office/drawing/2014/main" id="{15FA6222-A2C0-4A5F-8A1D-92E03356896F}"/>
              </a:ext>
            </a:extLst>
          </p:cNvPr>
          <p:cNvSpPr txBox="1"/>
          <p:nvPr/>
        </p:nvSpPr>
        <p:spPr>
          <a:xfrm>
            <a:off x="5604376" y="553991"/>
            <a:ext cx="3355676" cy="461665"/>
          </a:xfrm>
          <a:prstGeom prst="rect">
            <a:avLst/>
          </a:prstGeom>
          <a:noFill/>
        </p:spPr>
        <p:txBody>
          <a:bodyPr wrap="square" rtlCol="0">
            <a:spAutoFit/>
          </a:bodyPr>
          <a:lstStyle/>
          <a:p>
            <a:r>
              <a:rPr lang="en-US" dirty="0"/>
              <a:t>P</a:t>
            </a:r>
            <a:r>
              <a:rPr lang="en-US" baseline="-25000" dirty="0"/>
              <a:t>in</a:t>
            </a:r>
            <a:r>
              <a:rPr lang="en-US" dirty="0"/>
              <a:t> =P</a:t>
            </a:r>
            <a:r>
              <a:rPr lang="en-US" baseline="-25000" dirty="0"/>
              <a:t>ref</a:t>
            </a:r>
            <a:r>
              <a:rPr lang="en-US" dirty="0"/>
              <a:t> +P</a:t>
            </a:r>
            <a:r>
              <a:rPr lang="en-US" baseline="-25000" dirty="0"/>
              <a:t>out </a:t>
            </a:r>
            <a:r>
              <a:rPr lang="en-US" dirty="0"/>
              <a:t>+ </a:t>
            </a:r>
            <a:r>
              <a:rPr lang="en-US" dirty="0" err="1"/>
              <a:t>P</a:t>
            </a:r>
            <a:r>
              <a:rPr lang="en-US" baseline="-25000" dirty="0" err="1"/>
              <a:t>loss</a:t>
            </a:r>
            <a:r>
              <a:rPr lang="en-US" dirty="0"/>
              <a:t> +</a:t>
            </a:r>
            <a:r>
              <a:rPr lang="en-US" dirty="0" err="1"/>
              <a:t>P</a:t>
            </a:r>
            <a:r>
              <a:rPr lang="en-US" baseline="-25000" dirty="0" err="1"/>
              <a:t>beam</a:t>
            </a:r>
            <a:endParaRPr lang="en-US" dirty="0"/>
          </a:p>
        </p:txBody>
      </p:sp>
      <p:pic>
        <p:nvPicPr>
          <p:cNvPr id="14" name="Picture 13">
            <a:extLst>
              <a:ext uri="{FF2B5EF4-FFF2-40B4-BE49-F238E27FC236}">
                <a16:creationId xmlns:a16="http://schemas.microsoft.com/office/drawing/2014/main" id="{ADA91911-D9D0-4AB6-8054-0861AE5D1541}"/>
              </a:ext>
            </a:extLst>
          </p:cNvPr>
          <p:cNvPicPr>
            <a:picLocks noChangeAspect="1"/>
          </p:cNvPicPr>
          <p:nvPr/>
        </p:nvPicPr>
        <p:blipFill>
          <a:blip r:embed="rId3"/>
          <a:stretch>
            <a:fillRect/>
          </a:stretch>
        </p:blipFill>
        <p:spPr>
          <a:xfrm>
            <a:off x="69011" y="637439"/>
            <a:ext cx="5080958" cy="2395685"/>
          </a:xfrm>
          <a:prstGeom prst="rect">
            <a:avLst/>
          </a:prstGeom>
        </p:spPr>
      </p:pic>
      <p:sp>
        <p:nvSpPr>
          <p:cNvPr id="15" name="TextBox 14">
            <a:extLst>
              <a:ext uri="{FF2B5EF4-FFF2-40B4-BE49-F238E27FC236}">
                <a16:creationId xmlns:a16="http://schemas.microsoft.com/office/drawing/2014/main" id="{CB32DEA1-2DC2-404F-B492-CFD3B884C866}"/>
              </a:ext>
            </a:extLst>
          </p:cNvPr>
          <p:cNvSpPr txBox="1"/>
          <p:nvPr/>
        </p:nvSpPr>
        <p:spPr>
          <a:xfrm>
            <a:off x="5617771" y="916233"/>
            <a:ext cx="1380763" cy="461665"/>
          </a:xfrm>
          <a:prstGeom prst="rect">
            <a:avLst/>
          </a:prstGeom>
          <a:noFill/>
        </p:spPr>
        <p:txBody>
          <a:bodyPr wrap="none" rtlCol="0">
            <a:spAutoFit/>
          </a:bodyPr>
          <a:lstStyle/>
          <a:p>
            <a:r>
              <a:rPr lang="en-US" dirty="0"/>
              <a:t>P</a:t>
            </a:r>
            <a:r>
              <a:rPr lang="en-US" baseline="-25000" dirty="0"/>
              <a:t>in</a:t>
            </a:r>
            <a:r>
              <a:rPr lang="en-US" dirty="0"/>
              <a:t> &lt;&lt; P</a:t>
            </a:r>
            <a:r>
              <a:rPr lang="en-US" baseline="-25000" dirty="0"/>
              <a:t>out</a:t>
            </a:r>
            <a:endParaRPr lang="en-US" dirty="0"/>
          </a:p>
        </p:txBody>
      </p:sp>
      <p:pic>
        <p:nvPicPr>
          <p:cNvPr id="16" name="Picture 15">
            <a:extLst>
              <a:ext uri="{FF2B5EF4-FFF2-40B4-BE49-F238E27FC236}">
                <a16:creationId xmlns:a16="http://schemas.microsoft.com/office/drawing/2014/main" id="{30471A6E-67DB-43B1-BEF3-84F6996E42FA}"/>
              </a:ext>
            </a:extLst>
          </p:cNvPr>
          <p:cNvPicPr>
            <a:picLocks noChangeAspect="1"/>
          </p:cNvPicPr>
          <p:nvPr/>
        </p:nvPicPr>
        <p:blipFill>
          <a:blip r:embed="rId4"/>
          <a:stretch>
            <a:fillRect/>
          </a:stretch>
        </p:blipFill>
        <p:spPr>
          <a:xfrm>
            <a:off x="933230" y="3221242"/>
            <a:ext cx="3586662" cy="2395685"/>
          </a:xfrm>
          <a:prstGeom prst="rect">
            <a:avLst/>
          </a:prstGeom>
        </p:spPr>
      </p:pic>
      <p:sp>
        <p:nvSpPr>
          <p:cNvPr id="18" name="TextBox 17">
            <a:extLst>
              <a:ext uri="{FF2B5EF4-FFF2-40B4-BE49-F238E27FC236}">
                <a16:creationId xmlns:a16="http://schemas.microsoft.com/office/drawing/2014/main" id="{6ED6B007-4C58-4968-85E8-D5337E3E693B}"/>
              </a:ext>
            </a:extLst>
          </p:cNvPr>
          <p:cNvSpPr txBox="1"/>
          <p:nvPr/>
        </p:nvSpPr>
        <p:spPr>
          <a:xfrm>
            <a:off x="-60386" y="3308897"/>
            <a:ext cx="1736723" cy="738664"/>
          </a:xfrm>
          <a:prstGeom prst="rect">
            <a:avLst/>
          </a:prstGeom>
          <a:noFill/>
        </p:spPr>
        <p:txBody>
          <a:bodyPr wrap="square" rtlCol="0">
            <a:spAutoFit/>
          </a:bodyPr>
          <a:lstStyle/>
          <a:p>
            <a:r>
              <a:rPr lang="en-US" sz="1800" dirty="0"/>
              <a:t>Input waveguide</a:t>
            </a:r>
          </a:p>
          <a:p>
            <a:endParaRPr lang="en-US" dirty="0"/>
          </a:p>
        </p:txBody>
      </p:sp>
      <p:sp>
        <p:nvSpPr>
          <p:cNvPr id="19" name="TextBox 18">
            <a:extLst>
              <a:ext uri="{FF2B5EF4-FFF2-40B4-BE49-F238E27FC236}">
                <a16:creationId xmlns:a16="http://schemas.microsoft.com/office/drawing/2014/main" id="{5DECD8E4-B312-4031-A3F3-2735996CF70C}"/>
              </a:ext>
            </a:extLst>
          </p:cNvPr>
          <p:cNvSpPr txBox="1"/>
          <p:nvPr/>
        </p:nvSpPr>
        <p:spPr>
          <a:xfrm>
            <a:off x="2348097" y="5702450"/>
            <a:ext cx="1184940" cy="738664"/>
          </a:xfrm>
          <a:prstGeom prst="rect">
            <a:avLst/>
          </a:prstGeom>
          <a:noFill/>
        </p:spPr>
        <p:txBody>
          <a:bodyPr wrap="none" rtlCol="0">
            <a:spAutoFit/>
          </a:bodyPr>
          <a:lstStyle/>
          <a:p>
            <a:r>
              <a:rPr lang="en-US" sz="1800" dirty="0"/>
              <a:t>Beam pipe</a:t>
            </a:r>
          </a:p>
          <a:p>
            <a:endParaRPr lang="en-US" dirty="0"/>
          </a:p>
        </p:txBody>
      </p:sp>
      <p:sp>
        <p:nvSpPr>
          <p:cNvPr id="20" name="TextBox 19">
            <a:extLst>
              <a:ext uri="{FF2B5EF4-FFF2-40B4-BE49-F238E27FC236}">
                <a16:creationId xmlns:a16="http://schemas.microsoft.com/office/drawing/2014/main" id="{30CC1EAA-BF81-431E-878C-30D02D6E1D00}"/>
              </a:ext>
            </a:extLst>
          </p:cNvPr>
          <p:cNvSpPr txBox="1"/>
          <p:nvPr/>
        </p:nvSpPr>
        <p:spPr>
          <a:xfrm>
            <a:off x="222250" y="5691238"/>
            <a:ext cx="1816075" cy="738664"/>
          </a:xfrm>
          <a:prstGeom prst="rect">
            <a:avLst/>
          </a:prstGeom>
          <a:noFill/>
        </p:spPr>
        <p:txBody>
          <a:bodyPr wrap="none" rtlCol="0">
            <a:spAutoFit/>
          </a:bodyPr>
          <a:lstStyle/>
          <a:p>
            <a:r>
              <a:rPr lang="en-US" sz="1800" dirty="0"/>
              <a:t>Acceleration cells</a:t>
            </a:r>
          </a:p>
          <a:p>
            <a:endParaRPr lang="en-US" dirty="0"/>
          </a:p>
        </p:txBody>
      </p:sp>
      <p:sp>
        <p:nvSpPr>
          <p:cNvPr id="21" name="TextBox 20">
            <a:extLst>
              <a:ext uri="{FF2B5EF4-FFF2-40B4-BE49-F238E27FC236}">
                <a16:creationId xmlns:a16="http://schemas.microsoft.com/office/drawing/2014/main" id="{88A47F0A-D8B2-47EA-AFF5-26EB9D0A2193}"/>
              </a:ext>
            </a:extLst>
          </p:cNvPr>
          <p:cNvSpPr txBox="1"/>
          <p:nvPr/>
        </p:nvSpPr>
        <p:spPr>
          <a:xfrm>
            <a:off x="3064335" y="3920410"/>
            <a:ext cx="1338828" cy="738664"/>
          </a:xfrm>
          <a:prstGeom prst="rect">
            <a:avLst/>
          </a:prstGeom>
          <a:noFill/>
        </p:spPr>
        <p:txBody>
          <a:bodyPr wrap="none" rtlCol="0">
            <a:spAutoFit/>
          </a:bodyPr>
          <a:lstStyle/>
          <a:p>
            <a:r>
              <a:rPr lang="en-US" sz="1800" dirty="0"/>
              <a:t>Coupling iris</a:t>
            </a:r>
          </a:p>
          <a:p>
            <a:endParaRPr lang="en-US" dirty="0"/>
          </a:p>
        </p:txBody>
      </p:sp>
      <p:cxnSp>
        <p:nvCxnSpPr>
          <p:cNvPr id="23" name="Straight Arrow Connector 22">
            <a:extLst>
              <a:ext uri="{FF2B5EF4-FFF2-40B4-BE49-F238E27FC236}">
                <a16:creationId xmlns:a16="http://schemas.microsoft.com/office/drawing/2014/main" id="{2A6C9F93-CF50-427C-9870-E1F9F2B675EF}"/>
              </a:ext>
            </a:extLst>
          </p:cNvPr>
          <p:cNvCxnSpPr>
            <a:cxnSpLocks/>
          </p:cNvCxnSpPr>
          <p:nvPr/>
        </p:nvCxnSpPr>
        <p:spPr>
          <a:xfrm>
            <a:off x="1584414" y="3556881"/>
            <a:ext cx="323327" cy="4906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093D679-1085-467B-89E0-23CE96E1F039}"/>
              </a:ext>
            </a:extLst>
          </p:cNvPr>
          <p:cNvCxnSpPr>
            <a:cxnSpLocks/>
          </p:cNvCxnSpPr>
          <p:nvPr/>
        </p:nvCxnSpPr>
        <p:spPr>
          <a:xfrm flipV="1">
            <a:off x="2571104" y="5021787"/>
            <a:ext cx="493231" cy="7272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975AD4F-506F-475B-81D5-A3527E4FC274}"/>
              </a:ext>
            </a:extLst>
          </p:cNvPr>
          <p:cNvCxnSpPr>
            <a:cxnSpLocks/>
          </p:cNvCxnSpPr>
          <p:nvPr/>
        </p:nvCxnSpPr>
        <p:spPr>
          <a:xfrm flipV="1">
            <a:off x="517585" y="4975997"/>
            <a:ext cx="860874" cy="7285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348A0A-E0F0-4BC5-966D-267E276B2490}"/>
              </a:ext>
            </a:extLst>
          </p:cNvPr>
          <p:cNvCxnSpPr>
            <a:cxnSpLocks/>
          </p:cNvCxnSpPr>
          <p:nvPr/>
        </p:nvCxnSpPr>
        <p:spPr>
          <a:xfrm flipH="1">
            <a:off x="2038325" y="4198507"/>
            <a:ext cx="1111434" cy="60492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a16="http://schemas.microsoft.com/office/drawing/2014/main" id="{93DF620E-3D45-4A81-B12D-FB69459ED73F}"/>
              </a:ext>
            </a:extLst>
          </p:cNvPr>
          <p:cNvPicPr>
            <a:picLocks noChangeAspect="1"/>
          </p:cNvPicPr>
          <p:nvPr/>
        </p:nvPicPr>
        <p:blipFill>
          <a:blip r:embed="rId5"/>
          <a:stretch>
            <a:fillRect/>
          </a:stretch>
        </p:blipFill>
        <p:spPr>
          <a:xfrm>
            <a:off x="4572000" y="3127183"/>
            <a:ext cx="2142074" cy="2583802"/>
          </a:xfrm>
          <a:prstGeom prst="rect">
            <a:avLst/>
          </a:prstGeom>
        </p:spPr>
      </p:pic>
      <p:sp>
        <p:nvSpPr>
          <p:cNvPr id="39" name="TextBox 38">
            <a:extLst>
              <a:ext uri="{FF2B5EF4-FFF2-40B4-BE49-F238E27FC236}">
                <a16:creationId xmlns:a16="http://schemas.microsoft.com/office/drawing/2014/main" id="{EBB4D4D3-B792-456F-96E2-D8E8F89369AA}"/>
              </a:ext>
            </a:extLst>
          </p:cNvPr>
          <p:cNvSpPr txBox="1"/>
          <p:nvPr/>
        </p:nvSpPr>
        <p:spPr>
          <a:xfrm>
            <a:off x="4260694" y="5691238"/>
            <a:ext cx="1816075" cy="738664"/>
          </a:xfrm>
          <a:prstGeom prst="rect">
            <a:avLst/>
          </a:prstGeom>
          <a:noFill/>
        </p:spPr>
        <p:txBody>
          <a:bodyPr wrap="none" rtlCol="0">
            <a:spAutoFit/>
          </a:bodyPr>
          <a:lstStyle/>
          <a:p>
            <a:r>
              <a:rPr lang="en-US" sz="1800" dirty="0"/>
              <a:t>Acceleration cells</a:t>
            </a:r>
          </a:p>
          <a:p>
            <a:endParaRPr lang="en-US" dirty="0"/>
          </a:p>
        </p:txBody>
      </p:sp>
      <p:cxnSp>
        <p:nvCxnSpPr>
          <p:cNvPr id="40" name="Straight Arrow Connector 39">
            <a:extLst>
              <a:ext uri="{FF2B5EF4-FFF2-40B4-BE49-F238E27FC236}">
                <a16:creationId xmlns:a16="http://schemas.microsoft.com/office/drawing/2014/main" id="{EB28C615-DD16-40A1-9853-8440CFE83269}"/>
              </a:ext>
            </a:extLst>
          </p:cNvPr>
          <p:cNvCxnSpPr>
            <a:cxnSpLocks/>
          </p:cNvCxnSpPr>
          <p:nvPr/>
        </p:nvCxnSpPr>
        <p:spPr>
          <a:xfrm flipV="1">
            <a:off x="4453284" y="5178238"/>
            <a:ext cx="1095224" cy="6070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ADA3C4B-EC01-4698-B242-B6F0AA7D51D6}"/>
              </a:ext>
            </a:extLst>
          </p:cNvPr>
          <p:cNvSpPr txBox="1"/>
          <p:nvPr/>
        </p:nvSpPr>
        <p:spPr>
          <a:xfrm>
            <a:off x="6966081" y="2043452"/>
            <a:ext cx="2441474" cy="923330"/>
          </a:xfrm>
          <a:prstGeom prst="rect">
            <a:avLst/>
          </a:prstGeom>
          <a:noFill/>
        </p:spPr>
        <p:txBody>
          <a:bodyPr wrap="square" rtlCol="0">
            <a:spAutoFit/>
          </a:bodyPr>
          <a:lstStyle/>
          <a:p>
            <a:r>
              <a:rPr lang="en-US" sz="1800" dirty="0"/>
              <a:t>Aperture has elliptical shape to  minimize surface electric field</a:t>
            </a:r>
          </a:p>
        </p:txBody>
      </p:sp>
      <p:pic>
        <p:nvPicPr>
          <p:cNvPr id="47" name="Picture 46">
            <a:extLst>
              <a:ext uri="{FF2B5EF4-FFF2-40B4-BE49-F238E27FC236}">
                <a16:creationId xmlns:a16="http://schemas.microsoft.com/office/drawing/2014/main" id="{975561B9-667E-4BA1-87B7-99C36014E5EF}"/>
              </a:ext>
            </a:extLst>
          </p:cNvPr>
          <p:cNvPicPr>
            <a:picLocks noChangeAspect="1"/>
          </p:cNvPicPr>
          <p:nvPr/>
        </p:nvPicPr>
        <p:blipFill>
          <a:blip r:embed="rId6"/>
          <a:stretch>
            <a:fillRect/>
          </a:stretch>
        </p:blipFill>
        <p:spPr>
          <a:xfrm>
            <a:off x="6845267" y="3649225"/>
            <a:ext cx="1894908" cy="1684363"/>
          </a:xfrm>
          <a:prstGeom prst="rect">
            <a:avLst/>
          </a:prstGeom>
        </p:spPr>
      </p:pic>
      <p:sp>
        <p:nvSpPr>
          <p:cNvPr id="48" name="TextBox 47">
            <a:extLst>
              <a:ext uri="{FF2B5EF4-FFF2-40B4-BE49-F238E27FC236}">
                <a16:creationId xmlns:a16="http://schemas.microsoft.com/office/drawing/2014/main" id="{50CC6D5A-5A5B-48C2-854F-CD5D787D456A}"/>
              </a:ext>
            </a:extLst>
          </p:cNvPr>
          <p:cNvSpPr txBox="1"/>
          <p:nvPr/>
        </p:nvSpPr>
        <p:spPr>
          <a:xfrm>
            <a:off x="6832790" y="5444746"/>
            <a:ext cx="1726306" cy="738664"/>
          </a:xfrm>
          <a:prstGeom prst="rect">
            <a:avLst/>
          </a:prstGeom>
          <a:noFill/>
        </p:spPr>
        <p:txBody>
          <a:bodyPr wrap="none" rtlCol="0">
            <a:spAutoFit/>
          </a:bodyPr>
          <a:lstStyle/>
          <a:p>
            <a:r>
              <a:rPr lang="en-US" sz="1800" dirty="0"/>
              <a:t>Acceleration cell</a:t>
            </a:r>
          </a:p>
          <a:p>
            <a:endParaRPr lang="en-US" dirty="0"/>
          </a:p>
        </p:txBody>
      </p:sp>
      <p:sp>
        <p:nvSpPr>
          <p:cNvPr id="49" name="TextBox 48">
            <a:extLst>
              <a:ext uri="{FF2B5EF4-FFF2-40B4-BE49-F238E27FC236}">
                <a16:creationId xmlns:a16="http://schemas.microsoft.com/office/drawing/2014/main" id="{0258B2BA-80A2-478C-BAD0-240590B748CB}"/>
              </a:ext>
            </a:extLst>
          </p:cNvPr>
          <p:cNvSpPr txBox="1"/>
          <p:nvPr/>
        </p:nvSpPr>
        <p:spPr>
          <a:xfrm>
            <a:off x="6966081" y="3075073"/>
            <a:ext cx="1551259" cy="369332"/>
          </a:xfrm>
          <a:prstGeom prst="rect">
            <a:avLst/>
          </a:prstGeom>
          <a:noFill/>
        </p:spPr>
        <p:txBody>
          <a:bodyPr wrap="none" rtlCol="0">
            <a:spAutoFit/>
          </a:bodyPr>
          <a:lstStyle/>
          <a:p>
            <a:r>
              <a:rPr lang="en-US" sz="1800" dirty="0"/>
              <a:t>HOM dampers</a:t>
            </a:r>
          </a:p>
        </p:txBody>
      </p:sp>
      <p:cxnSp>
        <p:nvCxnSpPr>
          <p:cNvPr id="53" name="Straight Arrow Connector 52">
            <a:extLst>
              <a:ext uri="{FF2B5EF4-FFF2-40B4-BE49-F238E27FC236}">
                <a16:creationId xmlns:a16="http://schemas.microsoft.com/office/drawing/2014/main" id="{6F4C279E-F20B-4229-BCBF-3B9A3A76D9B1}"/>
              </a:ext>
            </a:extLst>
          </p:cNvPr>
          <p:cNvCxnSpPr>
            <a:cxnSpLocks/>
          </p:cNvCxnSpPr>
          <p:nvPr/>
        </p:nvCxnSpPr>
        <p:spPr>
          <a:xfrm flipV="1">
            <a:off x="7100076" y="4631318"/>
            <a:ext cx="761329" cy="9070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3F9EFB36-6E48-4ED4-8FE8-0AE739AEBB90}"/>
              </a:ext>
            </a:extLst>
          </p:cNvPr>
          <p:cNvSpPr txBox="1"/>
          <p:nvPr/>
        </p:nvSpPr>
        <p:spPr>
          <a:xfrm>
            <a:off x="-70090" y="3776435"/>
            <a:ext cx="1016625" cy="646331"/>
          </a:xfrm>
          <a:prstGeom prst="rect">
            <a:avLst/>
          </a:prstGeom>
          <a:noFill/>
        </p:spPr>
        <p:txBody>
          <a:bodyPr wrap="none" rtlCol="0">
            <a:spAutoFit/>
          </a:bodyPr>
          <a:lstStyle/>
          <a:p>
            <a:r>
              <a:rPr lang="en-US" sz="1800" dirty="0"/>
              <a:t>Tuning </a:t>
            </a:r>
          </a:p>
          <a:p>
            <a:r>
              <a:rPr lang="en-US" sz="1800" dirty="0"/>
              <a:t>channels</a:t>
            </a:r>
          </a:p>
        </p:txBody>
      </p:sp>
      <p:cxnSp>
        <p:nvCxnSpPr>
          <p:cNvPr id="56" name="Straight Arrow Connector 55">
            <a:extLst>
              <a:ext uri="{FF2B5EF4-FFF2-40B4-BE49-F238E27FC236}">
                <a16:creationId xmlns:a16="http://schemas.microsoft.com/office/drawing/2014/main" id="{A0545743-1005-4553-92A4-B14F027A9A93}"/>
              </a:ext>
            </a:extLst>
          </p:cNvPr>
          <p:cNvCxnSpPr>
            <a:cxnSpLocks/>
          </p:cNvCxnSpPr>
          <p:nvPr/>
        </p:nvCxnSpPr>
        <p:spPr>
          <a:xfrm>
            <a:off x="890078" y="4253975"/>
            <a:ext cx="392517" cy="2000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B935FC16-69EB-4178-80B5-17CB3DE14A9E}"/>
              </a:ext>
            </a:extLst>
          </p:cNvPr>
          <p:cNvSpPr txBox="1"/>
          <p:nvPr/>
        </p:nvSpPr>
        <p:spPr>
          <a:xfrm>
            <a:off x="6875330" y="5695830"/>
            <a:ext cx="2012154" cy="646331"/>
          </a:xfrm>
          <a:prstGeom prst="rect">
            <a:avLst/>
          </a:prstGeom>
          <a:noFill/>
        </p:spPr>
        <p:txBody>
          <a:bodyPr wrap="none" rtlCol="0">
            <a:spAutoFit/>
          </a:bodyPr>
          <a:lstStyle/>
          <a:p>
            <a:r>
              <a:rPr lang="en-US" sz="1800" b="1" dirty="0"/>
              <a:t>NLC structure with </a:t>
            </a:r>
          </a:p>
          <a:p>
            <a:r>
              <a:rPr lang="en-US" sz="1800" b="1" dirty="0"/>
              <a:t>  HOM damping  </a:t>
            </a:r>
          </a:p>
        </p:txBody>
      </p:sp>
      <p:pic>
        <p:nvPicPr>
          <p:cNvPr id="59" name="Picture 58">
            <a:extLst>
              <a:ext uri="{FF2B5EF4-FFF2-40B4-BE49-F238E27FC236}">
                <a16:creationId xmlns:a16="http://schemas.microsoft.com/office/drawing/2014/main" id="{2FC91A42-EF5B-4F46-8DDE-9B0D4BDC3FD3}"/>
              </a:ext>
            </a:extLst>
          </p:cNvPr>
          <p:cNvPicPr>
            <a:picLocks noChangeAspect="1"/>
          </p:cNvPicPr>
          <p:nvPr/>
        </p:nvPicPr>
        <p:blipFill>
          <a:blip r:embed="rId7"/>
          <a:stretch>
            <a:fillRect/>
          </a:stretch>
        </p:blipFill>
        <p:spPr>
          <a:xfrm>
            <a:off x="5781684" y="2014790"/>
            <a:ext cx="1020325" cy="1020325"/>
          </a:xfrm>
          <a:prstGeom prst="rect">
            <a:avLst/>
          </a:prstGeom>
        </p:spPr>
      </p:pic>
      <p:cxnSp>
        <p:nvCxnSpPr>
          <p:cNvPr id="43" name="Straight Arrow Connector 42">
            <a:extLst>
              <a:ext uri="{FF2B5EF4-FFF2-40B4-BE49-F238E27FC236}">
                <a16:creationId xmlns:a16="http://schemas.microsoft.com/office/drawing/2014/main" id="{818C1B59-EFE0-445D-939A-3F3FAE24F253}"/>
              </a:ext>
            </a:extLst>
          </p:cNvPr>
          <p:cNvCxnSpPr>
            <a:cxnSpLocks/>
            <a:stCxn id="60" idx="2"/>
            <a:endCxn id="61" idx="0"/>
          </p:cNvCxnSpPr>
          <p:nvPr/>
        </p:nvCxnSpPr>
        <p:spPr>
          <a:xfrm flipH="1">
            <a:off x="5778281" y="3025793"/>
            <a:ext cx="512454" cy="87077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C263C440-74B0-4100-BF05-8201A3E6DFB0}"/>
              </a:ext>
            </a:extLst>
          </p:cNvPr>
          <p:cNvSpPr/>
          <p:nvPr/>
        </p:nvSpPr>
        <p:spPr>
          <a:xfrm>
            <a:off x="5780572" y="2005468"/>
            <a:ext cx="1020325" cy="102032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ED83A46-D22B-4CF4-B9FD-AA6B7750F08A}"/>
              </a:ext>
            </a:extLst>
          </p:cNvPr>
          <p:cNvSpPr/>
          <p:nvPr/>
        </p:nvSpPr>
        <p:spPr>
          <a:xfrm>
            <a:off x="5643037" y="3896566"/>
            <a:ext cx="270487" cy="26417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81F27C1D-802D-4411-A114-6742349F556F}"/>
              </a:ext>
            </a:extLst>
          </p:cNvPr>
          <p:cNvCxnSpPr>
            <a:cxnSpLocks/>
          </p:cNvCxnSpPr>
          <p:nvPr/>
        </p:nvCxnSpPr>
        <p:spPr>
          <a:xfrm>
            <a:off x="7636732" y="3462545"/>
            <a:ext cx="155989" cy="6545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C53E60C7-6406-4CB8-AE80-CAB341B3F88C}"/>
              </a:ext>
            </a:extLst>
          </p:cNvPr>
          <p:cNvCxnSpPr>
            <a:cxnSpLocks/>
            <a:stCxn id="42" idx="1"/>
          </p:cNvCxnSpPr>
          <p:nvPr/>
        </p:nvCxnSpPr>
        <p:spPr>
          <a:xfrm flipH="1" flipV="1">
            <a:off x="6076769" y="2265184"/>
            <a:ext cx="889312" cy="2399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3662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Travelling–Wave acceleration structures :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78</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0" y="752475"/>
                <a:ext cx="9036050" cy="5596276"/>
              </a:xfrm>
              <a:prstGeom prst="rect">
                <a:avLst/>
              </a:prstGeom>
              <a:noFill/>
            </p:spPr>
            <p:txBody>
              <a:bodyPr wrap="square" rtlCol="0">
                <a:spAutoFit/>
              </a:bodyPr>
              <a:lstStyle/>
              <a:p>
                <a:pPr marL="344488" indent="-344488">
                  <a:buFont typeface="Wingdings" panose="05000000000000000000" pitchFamily="2" charset="2"/>
                  <a:buChar char="q"/>
                </a:pPr>
                <a:r>
                  <a:rPr lang="en-US" dirty="0">
                    <a:latin typeface="+mj-lt"/>
                  </a:rPr>
                  <a:t>In the arbitrary infinitely long periodic structure, or in the finite structure matched on the ends, there are travelling waves (TW) having arbitrary phase shift per cell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dirty="0">
                    <a:latin typeface="+mj-lt"/>
                    <a:ea typeface="Cambria Math" panose="02040503050406030204" pitchFamily="18" charset="0"/>
                  </a:rPr>
                  <a:t>. Longitudinal wavenumber, therefore, is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z</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φ</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/d</a:t>
                </a:r>
                <a:r>
                  <a:rPr lang="en-US" dirty="0">
                    <a:latin typeface="+mj-lt"/>
                    <a:ea typeface="Cambria Math" panose="02040503050406030204" pitchFamily="18" charset="0"/>
                  </a:rPr>
                  <a:t>. Dispersion equation is the same:</a:t>
                </a:r>
                <a:endParaRPr lang="en-US"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smtClean="0">
                          <a:solidFill>
                            <a:schemeClr val="accent6">
                              <a:lumMod val="50000"/>
                            </a:schemeClr>
                          </a:solidFill>
                          <a:latin typeface="Cambria Math" panose="02040503050406030204" pitchFamily="18" charset="0"/>
                        </a:rPr>
                        <m:t>𝜔</m:t>
                      </m:r>
                      <m:r>
                        <a:rPr lang="en-US" i="1" smtClean="0">
                          <a:solidFill>
                            <a:schemeClr val="accent6">
                              <a:lumMod val="50000"/>
                            </a:schemeClr>
                          </a:solidFill>
                          <a:latin typeface="Cambria Math" panose="02040503050406030204" pitchFamily="18" charset="0"/>
                        </a:rPr>
                        <m:t>(</m:t>
                      </m:r>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𝑘</m:t>
                          </m:r>
                        </m:e>
                        <m:sub>
                          <m:r>
                            <a:rPr lang="en-US" i="1">
                              <a:solidFill>
                                <a:schemeClr val="accent6">
                                  <a:lumMod val="50000"/>
                                </a:schemeClr>
                              </a:solidFill>
                              <a:latin typeface="Cambria Math" panose="02040503050406030204" pitchFamily="18" charset="0"/>
                            </a:rPr>
                            <m:t>𝑧</m:t>
                          </m:r>
                        </m:sub>
                      </m:sSub>
                      <m:r>
                        <a:rPr lang="en-US" i="1">
                          <a:solidFill>
                            <a:schemeClr val="accent6">
                              <a:lumMod val="50000"/>
                            </a:schemeClr>
                          </a:solidFill>
                          <a:latin typeface="Cambria Math" panose="02040503050406030204" pitchFamily="18" charset="0"/>
                        </a:rPr>
                        <m:t>)≈</m:t>
                      </m:r>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𝜔</m:t>
                          </m:r>
                        </m:e>
                        <m:sub>
                          <m:r>
                            <a:rPr lang="en-US" i="1">
                              <a:solidFill>
                                <a:schemeClr val="accent6">
                                  <a:lumMod val="50000"/>
                                </a:schemeClr>
                              </a:solidFill>
                              <a:latin typeface="Cambria Math" panose="02040503050406030204" pitchFamily="18" charset="0"/>
                              <a:ea typeface="Cambria Math" panose="02040503050406030204" pitchFamily="18" charset="0"/>
                            </a:rPr>
                            <m:t>𝜋</m:t>
                          </m:r>
                          <m:r>
                            <a:rPr lang="en-US" b="0" i="1" smtClean="0">
                              <a:solidFill>
                                <a:schemeClr val="accent6">
                                  <a:lumMod val="50000"/>
                                </a:schemeClr>
                              </a:solidFill>
                              <a:latin typeface="Cambria Math" panose="02040503050406030204" pitchFamily="18" charset="0"/>
                              <a:ea typeface="Cambria Math" panose="02040503050406030204" pitchFamily="18" charset="0"/>
                            </a:rPr>
                            <m:t>/2</m:t>
                          </m:r>
                        </m:sub>
                      </m:sSub>
                      <m:d>
                        <m:dPr>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1−</m:t>
                          </m:r>
                          <m:f>
                            <m:fPr>
                              <m:ctrlPr>
                                <a:rPr lang="en-US" i="1">
                                  <a:solidFill>
                                    <a:schemeClr val="accent6">
                                      <a:lumMod val="50000"/>
                                    </a:schemeClr>
                                  </a:solidFill>
                                  <a:latin typeface="Cambria Math" panose="02040503050406030204" pitchFamily="18" charset="0"/>
                                </a:rPr>
                              </m:ctrlPr>
                            </m:fPr>
                            <m:num>
                              <m:r>
                                <a:rPr lang="en-US" b="0" i="1" smtClean="0">
                                  <a:solidFill>
                                    <a:schemeClr val="accent6">
                                      <a:lumMod val="50000"/>
                                    </a:schemeClr>
                                  </a:solidFill>
                                  <a:latin typeface="Cambria Math" panose="02040503050406030204" pitchFamily="18" charset="0"/>
                                </a:rPr>
                                <m:t>𝐾</m:t>
                              </m:r>
                            </m:num>
                            <m:den>
                              <m:r>
                                <a:rPr lang="en-US" i="1">
                                  <a:solidFill>
                                    <a:schemeClr val="accent6">
                                      <a:lumMod val="50000"/>
                                    </a:schemeClr>
                                  </a:solidFill>
                                  <a:latin typeface="Cambria Math" panose="02040503050406030204" pitchFamily="18" charset="0"/>
                                </a:rPr>
                                <m:t>2</m:t>
                              </m:r>
                            </m:den>
                          </m:f>
                          <m:r>
                            <a:rPr lang="en-US" i="1">
                              <a:solidFill>
                                <a:schemeClr val="accent6">
                                  <a:lumMod val="50000"/>
                                </a:schemeClr>
                              </a:solidFill>
                              <a:latin typeface="Cambria Math" panose="02040503050406030204" pitchFamily="18" charset="0"/>
                            </a:rPr>
                            <m:t>𝑐𝑜𝑠</m:t>
                          </m:r>
                          <m:r>
                            <a:rPr lang="en-US" i="1">
                              <a:solidFill>
                                <a:schemeClr val="accent6">
                                  <a:lumMod val="50000"/>
                                </a:schemeClr>
                              </a:solidFill>
                              <a:latin typeface="Cambria Math" panose="02040503050406030204" pitchFamily="18" charset="0"/>
                            </a:rPr>
                            <m:t>(</m:t>
                          </m:r>
                          <m:r>
                            <a:rPr lang="en-US" i="1">
                              <a:solidFill>
                                <a:schemeClr val="accent6">
                                  <a:lumMod val="50000"/>
                                </a:schemeClr>
                              </a:solidFill>
                              <a:latin typeface="Cambria Math" panose="02040503050406030204" pitchFamily="18" charset="0"/>
                            </a:rPr>
                            <m:t>𝜑</m:t>
                          </m:r>
                          <m:r>
                            <a:rPr lang="en-US" i="1">
                              <a:solidFill>
                                <a:schemeClr val="accent6">
                                  <a:lumMod val="50000"/>
                                </a:schemeClr>
                              </a:solidFill>
                              <a:latin typeface="Cambria Math" panose="02040503050406030204" pitchFamily="18" charset="0"/>
                            </a:rPr>
                            <m:t>)</m:t>
                          </m:r>
                        </m:e>
                      </m:d>
                      <m:r>
                        <a:rPr lang="en-US" i="1">
                          <a:solidFill>
                            <a:schemeClr val="accent6">
                              <a:lumMod val="50000"/>
                            </a:schemeClr>
                          </a:solidFill>
                          <a:latin typeface="Cambria Math" panose="02040503050406030204" pitchFamily="18" charset="0"/>
                        </a:rPr>
                        <m:t>=</m:t>
                      </m:r>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𝜔</m:t>
                          </m:r>
                        </m:e>
                        <m:sub>
                          <m:r>
                            <a:rPr lang="en-US" i="1">
                              <a:solidFill>
                                <a:schemeClr val="accent6">
                                  <a:lumMod val="50000"/>
                                </a:schemeClr>
                              </a:solidFill>
                              <a:latin typeface="Cambria Math" panose="02040503050406030204" pitchFamily="18" charset="0"/>
                              <a:ea typeface="Cambria Math" panose="02040503050406030204" pitchFamily="18" charset="0"/>
                            </a:rPr>
                            <m:t>𝜋</m:t>
                          </m:r>
                          <m:r>
                            <a:rPr lang="en-US" i="1">
                              <a:solidFill>
                                <a:schemeClr val="accent6">
                                  <a:lumMod val="50000"/>
                                </a:schemeClr>
                              </a:solidFill>
                              <a:latin typeface="Cambria Math" panose="02040503050406030204" pitchFamily="18" charset="0"/>
                              <a:ea typeface="Cambria Math" panose="02040503050406030204" pitchFamily="18" charset="0"/>
                            </a:rPr>
                            <m:t>/2</m:t>
                          </m:r>
                        </m:sub>
                      </m:sSub>
                      <m:d>
                        <m:dPr>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1−</m:t>
                          </m:r>
                          <m:f>
                            <m:fPr>
                              <m:ctrlPr>
                                <a:rPr lang="en-US" i="1">
                                  <a:solidFill>
                                    <a:schemeClr val="accent6">
                                      <a:lumMod val="50000"/>
                                    </a:schemeClr>
                                  </a:solidFill>
                                  <a:latin typeface="Cambria Math" panose="02040503050406030204" pitchFamily="18" charset="0"/>
                                </a:rPr>
                              </m:ctrlPr>
                            </m:fPr>
                            <m:num>
                              <m:r>
                                <a:rPr lang="en-US" b="0" i="1" smtClean="0">
                                  <a:solidFill>
                                    <a:schemeClr val="accent6">
                                      <a:lumMod val="50000"/>
                                    </a:schemeClr>
                                  </a:solidFill>
                                  <a:latin typeface="Cambria Math" panose="02040503050406030204" pitchFamily="18" charset="0"/>
                                </a:rPr>
                                <m:t>𝐾</m:t>
                              </m:r>
                            </m:num>
                            <m:den>
                              <m:r>
                                <a:rPr lang="en-US" i="1">
                                  <a:solidFill>
                                    <a:schemeClr val="accent6">
                                      <a:lumMod val="50000"/>
                                    </a:schemeClr>
                                  </a:solidFill>
                                  <a:latin typeface="Cambria Math" panose="02040503050406030204" pitchFamily="18" charset="0"/>
                                </a:rPr>
                                <m:t>2</m:t>
                              </m:r>
                            </m:den>
                          </m:f>
                          <m:r>
                            <a:rPr lang="en-US" i="1">
                              <a:solidFill>
                                <a:schemeClr val="accent6">
                                  <a:lumMod val="50000"/>
                                </a:schemeClr>
                              </a:solidFill>
                              <a:latin typeface="Cambria Math" panose="02040503050406030204" pitchFamily="18" charset="0"/>
                            </a:rPr>
                            <m:t>𝑐𝑜𝑠</m:t>
                          </m:r>
                          <m:r>
                            <a:rPr lang="en-US" i="1">
                              <a:solidFill>
                                <a:schemeClr val="accent6">
                                  <a:lumMod val="50000"/>
                                </a:schemeClr>
                              </a:solidFill>
                              <a:latin typeface="Cambria Math" panose="02040503050406030204" pitchFamily="18" charset="0"/>
                            </a:rPr>
                            <m:t>(</m:t>
                          </m:r>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𝑘</m:t>
                              </m:r>
                            </m:e>
                            <m:sub>
                              <m:r>
                                <a:rPr lang="en-US" i="1">
                                  <a:solidFill>
                                    <a:schemeClr val="accent6">
                                      <a:lumMod val="50000"/>
                                    </a:schemeClr>
                                  </a:solidFill>
                                  <a:latin typeface="Cambria Math" panose="02040503050406030204" pitchFamily="18" charset="0"/>
                                </a:rPr>
                                <m:t>𝑧</m:t>
                              </m:r>
                            </m:sub>
                          </m:sSub>
                          <m:r>
                            <a:rPr lang="en-US" b="0" i="1" smtClean="0">
                              <a:solidFill>
                                <a:schemeClr val="accent6">
                                  <a:lumMod val="50000"/>
                                </a:schemeClr>
                              </a:solidFill>
                              <a:latin typeface="Cambria Math" panose="02040503050406030204" pitchFamily="18" charset="0"/>
                            </a:rPr>
                            <m:t>𝑑</m:t>
                          </m:r>
                          <m:r>
                            <a:rPr lang="en-US" i="1">
                              <a:solidFill>
                                <a:schemeClr val="accent6">
                                  <a:lumMod val="50000"/>
                                </a:schemeClr>
                              </a:solidFill>
                              <a:latin typeface="Cambria Math" panose="02040503050406030204" pitchFamily="18" charset="0"/>
                            </a:rPr>
                            <m:t>)</m:t>
                          </m:r>
                        </m:e>
                      </m:d>
                    </m:oMath>
                  </m:oMathPara>
                </a14:m>
                <a:endParaRPr lang="en-US" i="1" dirty="0">
                  <a:solidFill>
                    <a:schemeClr val="accent6">
                      <a:lumMod val="50000"/>
                    </a:schemeClr>
                  </a:solidFill>
                  <a:latin typeface="Times New Roman" panose="02020603050405020304" pitchFamily="18" charset="0"/>
                  <a:cs typeface="Times New Roman" panose="02020603050405020304" pitchFamily="18" charset="0"/>
                </a:endParaRPr>
              </a:p>
              <a:p>
                <a:pPr indent="344488"/>
                <a:r>
                  <a:rPr lang="en-US" dirty="0">
                    <a:latin typeface="+mj-lt"/>
                    <a:ea typeface="Cambria Math" panose="02040503050406030204" pitchFamily="18" charset="0"/>
                  </a:rPr>
                  <a:t>Therefore, the phase velocity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i="1" dirty="0">
                    <a:latin typeface="+mj-lt"/>
                    <a:ea typeface="Cambria Math" panose="02040503050406030204" pitchFamily="18" charset="0"/>
                  </a:rPr>
                  <a:t> </a:t>
                </a:r>
                <a:r>
                  <a:rPr lang="en-US" dirty="0">
                    <a:latin typeface="+mj-lt"/>
                    <a:ea typeface="Cambria Math" panose="02040503050406030204" pitchFamily="18" charset="0"/>
                  </a:rPr>
                  <a:t>is</a:t>
                </a:r>
                <a:r>
                  <a:rPr lang="en-US" i="1" dirty="0">
                    <a:latin typeface="Cambria Math" panose="02040503050406030204" pitchFamily="18" charset="0"/>
                    <a:ea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r>
                        <a:rPr lang="en-US" i="1" smtClean="0">
                          <a:solidFill>
                            <a:schemeClr val="accent6">
                              <a:lumMod val="50000"/>
                            </a:schemeClr>
                          </a:solidFill>
                          <a:latin typeface="Cambria Math" panose="02040503050406030204" pitchFamily="18" charset="0"/>
                        </a:rPr>
                        <m:t>𝑣</m:t>
                      </m:r>
                      <m:r>
                        <a:rPr lang="en-US" b="0" i="1" baseline="-25000" smtClean="0">
                          <a:solidFill>
                            <a:schemeClr val="accent6">
                              <a:lumMod val="50000"/>
                            </a:schemeClr>
                          </a:solidFill>
                          <a:latin typeface="Cambria Math" panose="02040503050406030204" pitchFamily="18" charset="0"/>
                        </a:rPr>
                        <m:t>𝑝h</m:t>
                      </m:r>
                      <m:d>
                        <m:dPr>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𝜑</m:t>
                          </m:r>
                        </m:e>
                      </m:d>
                      <m:r>
                        <a:rPr lang="en-US" i="1">
                          <a:solidFill>
                            <a:schemeClr val="accent6">
                              <a:lumMod val="50000"/>
                            </a:schemeClr>
                          </a:solidFill>
                          <a:latin typeface="Cambria Math" panose="02040503050406030204" pitchFamily="18" charset="0"/>
                        </a:rPr>
                        <m:t>=</m:t>
                      </m:r>
                      <m:f>
                        <m:fPr>
                          <m:ctrlPr>
                            <a:rPr lang="en-US" i="1">
                              <a:solidFill>
                                <a:schemeClr val="accent6">
                                  <a:lumMod val="50000"/>
                                </a:schemeClr>
                              </a:solidFill>
                              <a:latin typeface="Cambria Math" panose="02040503050406030204" pitchFamily="18" charset="0"/>
                            </a:rPr>
                          </m:ctrlPr>
                        </m:fPr>
                        <m:num>
                          <m:r>
                            <a:rPr lang="en-US" i="1">
                              <a:solidFill>
                                <a:schemeClr val="accent6">
                                  <a:lumMod val="50000"/>
                                </a:schemeClr>
                              </a:solidFill>
                              <a:latin typeface="Cambria Math" panose="02040503050406030204" pitchFamily="18" charset="0"/>
                            </a:rPr>
                            <m:t>𝜔</m:t>
                          </m:r>
                          <m:d>
                            <m:dPr>
                              <m:ctrlPr>
                                <a:rPr lang="en-US" i="1">
                                  <a:solidFill>
                                    <a:schemeClr val="accent6">
                                      <a:lumMod val="50000"/>
                                    </a:schemeClr>
                                  </a:solidFill>
                                  <a:latin typeface="Cambria Math" panose="02040503050406030204" pitchFamily="18" charset="0"/>
                                </a:rPr>
                              </m:ctrlPr>
                            </m:dPr>
                            <m:e>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𝑘</m:t>
                                  </m:r>
                                </m:e>
                                <m:sub>
                                  <m:r>
                                    <a:rPr lang="en-US" i="1">
                                      <a:solidFill>
                                        <a:schemeClr val="accent6">
                                          <a:lumMod val="50000"/>
                                        </a:schemeClr>
                                      </a:solidFill>
                                      <a:latin typeface="Cambria Math" panose="02040503050406030204" pitchFamily="18" charset="0"/>
                                    </a:rPr>
                                    <m:t>𝑧</m:t>
                                  </m:r>
                                </m:sub>
                              </m:sSub>
                            </m:e>
                          </m:d>
                        </m:num>
                        <m:den>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𝑘</m:t>
                              </m:r>
                            </m:e>
                            <m:sub>
                              <m:r>
                                <a:rPr lang="en-US" i="1">
                                  <a:solidFill>
                                    <a:schemeClr val="accent6">
                                      <a:lumMod val="50000"/>
                                    </a:schemeClr>
                                  </a:solidFill>
                                  <a:latin typeface="Cambria Math" panose="02040503050406030204" pitchFamily="18" charset="0"/>
                                </a:rPr>
                                <m:t>𝑧</m:t>
                              </m:r>
                            </m:sub>
                          </m:sSub>
                        </m:den>
                      </m:f>
                      <m:r>
                        <a:rPr lang="en-US" i="1">
                          <a:solidFill>
                            <a:schemeClr val="accent6">
                              <a:lumMod val="50000"/>
                            </a:schemeClr>
                          </a:solidFill>
                          <a:latin typeface="Cambria Math" panose="02040503050406030204" pitchFamily="18" charset="0"/>
                        </a:rPr>
                        <m:t>=</m:t>
                      </m:r>
                      <m:r>
                        <a:rPr lang="en-US" i="1">
                          <a:solidFill>
                            <a:schemeClr val="accent6">
                              <a:lumMod val="50000"/>
                            </a:schemeClr>
                          </a:solidFill>
                          <a:latin typeface="Cambria Math" panose="02040503050406030204" pitchFamily="18" charset="0"/>
                        </a:rPr>
                        <m:t>𝑐</m:t>
                      </m:r>
                      <m:f>
                        <m:fPr>
                          <m:ctrlPr>
                            <a:rPr lang="en-US" i="1">
                              <a:solidFill>
                                <a:schemeClr val="accent6">
                                  <a:lumMod val="50000"/>
                                </a:schemeClr>
                              </a:solidFill>
                              <a:latin typeface="Cambria Math" panose="02040503050406030204" pitchFamily="18" charset="0"/>
                            </a:rPr>
                          </m:ctrlPr>
                        </m:fPr>
                        <m:num>
                          <m:r>
                            <a:rPr lang="en-US" i="1">
                              <a:solidFill>
                                <a:schemeClr val="accent6">
                                  <a:lumMod val="50000"/>
                                </a:schemeClr>
                              </a:solidFill>
                              <a:latin typeface="Cambria Math" panose="02040503050406030204" pitchFamily="18" charset="0"/>
                            </a:rPr>
                            <m:t>2</m:t>
                          </m:r>
                          <m:r>
                            <a:rPr lang="en-US" i="1">
                              <a:solidFill>
                                <a:schemeClr val="accent6">
                                  <a:lumMod val="50000"/>
                                </a:schemeClr>
                              </a:solidFill>
                              <a:latin typeface="Cambria Math" panose="02040503050406030204" pitchFamily="18" charset="0"/>
                            </a:rPr>
                            <m:t>𝜋</m:t>
                          </m:r>
                          <m:r>
                            <a:rPr lang="en-US" b="0" i="1" smtClean="0">
                              <a:solidFill>
                                <a:schemeClr val="accent6">
                                  <a:lumMod val="50000"/>
                                </a:schemeClr>
                              </a:solidFill>
                              <a:latin typeface="Cambria Math" panose="02040503050406030204" pitchFamily="18" charset="0"/>
                            </a:rPr>
                            <m:t>𝑑</m:t>
                          </m:r>
                        </m:num>
                        <m:den>
                          <m:r>
                            <a:rPr lang="en-US" i="1">
                              <a:solidFill>
                                <a:schemeClr val="accent6">
                                  <a:lumMod val="50000"/>
                                </a:schemeClr>
                              </a:solidFill>
                              <a:latin typeface="Cambria Math" panose="02040503050406030204" pitchFamily="18" charset="0"/>
                            </a:rPr>
                            <m:t>𝜑𝜆</m:t>
                          </m:r>
                        </m:den>
                      </m:f>
                    </m:oMath>
                  </m:oMathPara>
                </a14:m>
                <a:endParaRPr lang="en-US" i="1" dirty="0">
                  <a:latin typeface="Times New Roman" panose="02020603050405020304" pitchFamily="18" charset="0"/>
                  <a:cs typeface="Times New Roman" panose="02020603050405020304" pitchFamily="18" charset="0"/>
                </a:endParaRPr>
              </a:p>
              <a:p>
                <a:pPr marL="344488" indent="-344488">
                  <a:buFont typeface="Arial" panose="020B0604020202020204" pitchFamily="34" charset="0"/>
                  <a:buChar char="•"/>
                </a:pPr>
                <a:r>
                  <a:rPr lang="en-US" dirty="0">
                    <a:ea typeface="Cambria Math" panose="02040503050406030204" pitchFamily="18" charset="0"/>
                  </a:rPr>
                  <a:t>For acceleration of the particle having velocity </a:t>
                </a:r>
                <a14:m>
                  <m:oMath xmlns:m="http://schemas.openxmlformats.org/officeDocument/2006/math">
                    <m:r>
                      <a:rPr lang="en-US" i="1" smtClean="0">
                        <a:solidFill>
                          <a:schemeClr val="accent6">
                            <a:lumMod val="50000"/>
                          </a:schemeClr>
                        </a:solidFill>
                        <a:latin typeface="Cambria Math" panose="02040503050406030204" pitchFamily="18" charset="0"/>
                      </a:rPr>
                      <m:t>𝑣</m:t>
                    </m:r>
                    <m:r>
                      <a:rPr lang="en-US" b="0" i="1" baseline="-25000" smtClean="0">
                        <a:solidFill>
                          <a:schemeClr val="accent6">
                            <a:lumMod val="50000"/>
                          </a:schemeClr>
                        </a:solidFill>
                        <a:latin typeface="Cambria Math" panose="02040503050406030204" pitchFamily="18" charset="0"/>
                      </a:rPr>
                      <m:t>𝑝</m:t>
                    </m:r>
                  </m:oMath>
                </a14:m>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c</a:t>
                </a:r>
                <a:r>
                  <a:rPr lang="en-US" dirty="0">
                    <a:ea typeface="Cambria Math" panose="02040503050406030204" pitchFamily="18" charset="0"/>
                  </a:rPr>
                  <a:t>, the cavity cell length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d </a:t>
                </a:r>
                <a:r>
                  <a:rPr lang="en-US" dirty="0">
                    <a:ea typeface="Cambria Math" panose="02040503050406030204" pitchFamily="18" charset="0"/>
                  </a:rPr>
                  <a:t>should be equal to</a:t>
                </a:r>
              </a:p>
              <a:p>
                <a:pPr indent="344488"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cs typeface="Times New Roman" panose="02020603050405020304" pitchFamily="18" charset="0"/>
                        </a:rPr>
                        <m:t>𝑑</m:t>
                      </m:r>
                      <m:r>
                        <a:rPr lang="en-US" b="0" i="1" smtClean="0">
                          <a:solidFill>
                            <a:schemeClr val="accent6">
                              <a:lumMod val="50000"/>
                            </a:schemeClr>
                          </a:solidFill>
                          <a:latin typeface="Cambria Math" panose="02040503050406030204" pitchFamily="18" charset="0"/>
                          <a:cs typeface="Times New Roman" panose="02020603050405020304" pitchFamily="18" charset="0"/>
                        </a:rPr>
                        <m:t>=</m:t>
                      </m:r>
                      <m:f>
                        <m:fPr>
                          <m:ctrlPr>
                            <a:rPr lang="en-US" b="0" i="1" smtClean="0">
                              <a:solidFill>
                                <a:schemeClr val="accent6">
                                  <a:lumMod val="50000"/>
                                </a:schemeClr>
                              </a:solidFill>
                              <a:latin typeface="Cambria Math" panose="02040503050406030204" pitchFamily="18" charset="0"/>
                              <a:cs typeface="Times New Roman" panose="02020603050405020304" pitchFamily="18" charset="0"/>
                            </a:rPr>
                          </m:ctrlPr>
                        </m:fPr>
                        <m:num>
                          <m:r>
                            <a:rPr lang="en-US"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𝛽𝜆𝜑</m:t>
                          </m:r>
                        </m:num>
                        <m:den>
                          <m:r>
                            <a:rPr lang="en-US" b="0" i="1" smtClean="0">
                              <a:solidFill>
                                <a:schemeClr val="accent6">
                                  <a:lumMod val="50000"/>
                                </a:schemeClr>
                              </a:solidFill>
                              <a:latin typeface="Cambria Math" panose="02040503050406030204" pitchFamily="18" charset="0"/>
                              <a:cs typeface="Times New Roman" panose="02020603050405020304" pitchFamily="18" charset="0"/>
                            </a:rPr>
                            <m:t>2</m:t>
                          </m:r>
                          <m:r>
                            <a:rPr lang="en-US" b="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𝜋</m:t>
                          </m:r>
                        </m:den>
                      </m:f>
                      <m:r>
                        <a:rPr lang="en-US" b="0" i="1" smtClean="0">
                          <a:solidFill>
                            <a:schemeClr val="accent6">
                              <a:lumMod val="50000"/>
                            </a:schemeClr>
                          </a:solidFill>
                          <a:latin typeface="Cambria Math" panose="02040503050406030204" pitchFamily="18" charset="0"/>
                          <a:cs typeface="Times New Roman" panose="02020603050405020304" pitchFamily="18" charset="0"/>
                        </a:rPr>
                        <m:t>,</m:t>
                      </m:r>
                    </m:oMath>
                  </m:oMathPara>
                </a14:m>
                <a:endParaRPr lang="en-US" i="1" dirty="0">
                  <a:solidFill>
                    <a:schemeClr val="accent6">
                      <a:lumMod val="50000"/>
                    </a:schemeClr>
                  </a:solidFill>
                  <a:latin typeface="Times New Roman" panose="02020603050405020304" pitchFamily="18" charset="0"/>
                  <a:cs typeface="Times New Roman" panose="02020603050405020304" pitchFamily="18" charset="0"/>
                </a:endParaRPr>
              </a:p>
              <a:p>
                <a:pPr indent="344488"/>
                <a:r>
                  <a:rPr lang="en-US" dirty="0">
                    <a:ea typeface="Cambria Math" panose="02040503050406030204" pitchFamily="18" charset="0"/>
                  </a:rPr>
                  <a:t>because for synchronism we need </a:t>
                </a:r>
                <a14:m>
                  <m:oMath xmlns:m="http://schemas.openxmlformats.org/officeDocument/2006/math">
                    <m:r>
                      <a:rPr lang="en-US" i="1">
                        <a:solidFill>
                          <a:schemeClr val="accent6">
                            <a:lumMod val="50000"/>
                          </a:schemeClr>
                        </a:solidFill>
                        <a:latin typeface="Cambria Math" panose="02040503050406030204" pitchFamily="18" charset="0"/>
                      </a:rPr>
                      <m:t>𝑣</m:t>
                    </m:r>
                    <m:r>
                      <a:rPr lang="en-US" i="1" baseline="-25000">
                        <a:solidFill>
                          <a:schemeClr val="accent6">
                            <a:lumMod val="50000"/>
                          </a:schemeClr>
                        </a:solidFill>
                        <a:latin typeface="Cambria Math" panose="02040503050406030204" pitchFamily="18" charset="0"/>
                      </a:rPr>
                      <m:t>𝑝</m:t>
                    </m:r>
                  </m:oMath>
                </a14:m>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i="1">
                        <a:solidFill>
                          <a:schemeClr val="accent6">
                            <a:lumMod val="50000"/>
                          </a:schemeClr>
                        </a:solidFill>
                        <a:latin typeface="Cambria Math" panose="02040503050406030204" pitchFamily="18" charset="0"/>
                      </a:rPr>
                      <m:t>𝑣</m:t>
                    </m:r>
                    <m:r>
                      <a:rPr lang="en-US" i="1" baseline="-25000">
                        <a:solidFill>
                          <a:schemeClr val="accent6">
                            <a:lumMod val="50000"/>
                          </a:schemeClr>
                        </a:solidFill>
                        <a:latin typeface="Cambria Math" panose="02040503050406030204" pitchFamily="18" charset="0"/>
                      </a:rPr>
                      <m:t>𝑝</m:t>
                    </m:r>
                    <m:r>
                      <m:rPr>
                        <m:sty m:val="p"/>
                      </m:rPr>
                      <a:rPr lang="en-US" b="0" i="0" baseline="-25000" smtClean="0">
                        <a:solidFill>
                          <a:schemeClr val="accent6">
                            <a:lumMod val="50000"/>
                          </a:schemeClr>
                        </a:solidFill>
                        <a:latin typeface="Cambria Math" panose="02040503050406030204" pitchFamily="18" charset="0"/>
                      </a:rPr>
                      <m:t>h</m:t>
                    </m:r>
                  </m:oMath>
                </a14:m>
                <a:endParaRPr lang="en-US" dirty="0">
                  <a:ea typeface="Cambria Math" panose="02040503050406030204" pitchFamily="18" charset="0"/>
                </a:endParaRPr>
              </a:p>
              <a:p>
                <a:pPr indent="344488"/>
                <a:r>
                  <a:rPr lang="en-US" dirty="0">
                    <a:ea typeface="Cambria Math" panose="02040503050406030204" pitchFamily="18" charset="0"/>
                  </a:rPr>
                  <a:t>For example, for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 </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mn-lt"/>
                    <a:ea typeface="Cambria Math" panose="02040503050406030204" pitchFamily="18" charset="0"/>
                  </a:rPr>
                  <a:t>the cell should have the length of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βλ</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dirty="0">
                    <a:latin typeface="Cambria Math" panose="02040503050406030204" pitchFamily="18" charset="0"/>
                    <a:ea typeface="Cambria Math" panose="02040503050406030204" pitchFamily="18" charset="0"/>
                  </a:rPr>
                  <a:t>.</a:t>
                </a:r>
                <a:endParaRPr lang="en-US" i="1" dirty="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0" y="752475"/>
                <a:ext cx="9036050" cy="5596276"/>
              </a:xfrm>
              <a:prstGeom prst="rect">
                <a:avLst/>
              </a:prstGeom>
              <a:blipFill>
                <a:blip r:embed="rId3"/>
                <a:stretch>
                  <a:fillRect l="-877" t="-871" r="-270" b="-1525"/>
                </a:stretch>
              </a:blipFill>
            </p:spPr>
            <p:txBody>
              <a:bodyPr/>
              <a:lstStyle/>
              <a:p>
                <a:r>
                  <a:rPr lang="en-US">
                    <a:noFill/>
                  </a:rPr>
                  <a:t> </a:t>
                </a:r>
              </a:p>
            </p:txBody>
          </p:sp>
        </mc:Fallback>
      </mc:AlternateContent>
    </p:spTree>
    <p:extLst>
      <p:ext uri="{BB962C8B-B14F-4D97-AF65-F5344CB8AC3E}">
        <p14:creationId xmlns:p14="http://schemas.microsoft.com/office/powerpoint/2010/main" val="2551682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Travelling–Wave acceleration structures :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79</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0" y="752475"/>
                <a:ext cx="9036050" cy="4804713"/>
              </a:xfrm>
              <a:prstGeom prst="rect">
                <a:avLst/>
              </a:prstGeom>
              <a:noFill/>
            </p:spPr>
            <p:txBody>
              <a:bodyPr wrap="square" rtlCol="0">
                <a:spAutoFit/>
              </a:bodyPr>
              <a:lstStyle/>
              <a:p>
                <a:pPr marL="342900" indent="-342900">
                  <a:buFont typeface="Wingdings" panose="05000000000000000000" pitchFamily="2" charset="2"/>
                  <a:buChar char="q"/>
                </a:pPr>
                <a:r>
                  <a:rPr lang="en-US" dirty="0">
                    <a:latin typeface="+mj-lt"/>
                    <a:ea typeface="Cambria Math" panose="02040503050406030204" pitchFamily="18" charset="0"/>
                  </a:rPr>
                  <a:t> The group velocity </a:t>
                </a:r>
                <a:r>
                  <a:rPr lang="en-US" i="1"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gr</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mj-lt"/>
                    <a:ea typeface="Cambria Math" panose="02040503050406030204" pitchFamily="18" charset="0"/>
                  </a:rPr>
                  <a:t>is</a:t>
                </a:r>
              </a:p>
              <a:p>
                <a:endParaRPr lang="en-US" dirty="0">
                  <a:latin typeface="+mj-lt"/>
                  <a:ea typeface="Cambria Math" panose="02040503050406030204" pitchFamily="18" charset="0"/>
                </a:endParaRPr>
              </a:p>
              <a:p>
                <a:r>
                  <a:rPr lang="en-US" dirty="0"/>
                  <a:t> </a:t>
                </a:r>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                          </m:t>
                        </m:r>
                        <m:r>
                          <a:rPr lang="en-US" i="1">
                            <a:solidFill>
                              <a:schemeClr val="accent6">
                                <a:lumMod val="50000"/>
                              </a:schemeClr>
                            </a:solidFill>
                            <a:latin typeface="Cambria Math" panose="02040503050406030204" pitchFamily="18" charset="0"/>
                          </a:rPr>
                          <m:t>𝑣</m:t>
                        </m:r>
                      </m:e>
                      <m:sub>
                        <m:r>
                          <a:rPr lang="en-US" i="1">
                            <a:solidFill>
                              <a:schemeClr val="accent6">
                                <a:lumMod val="50000"/>
                              </a:schemeClr>
                            </a:solidFill>
                            <a:latin typeface="Cambria Math" panose="02040503050406030204" pitchFamily="18" charset="0"/>
                          </a:rPr>
                          <m:t>𝑔𝑟</m:t>
                        </m:r>
                      </m:sub>
                    </m:sSub>
                    <m:d>
                      <m:dPr>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𝜑</m:t>
                        </m:r>
                      </m:e>
                    </m:d>
                    <m:r>
                      <a:rPr lang="en-US" i="1">
                        <a:solidFill>
                          <a:schemeClr val="accent6">
                            <a:lumMod val="50000"/>
                          </a:schemeClr>
                        </a:solidFill>
                        <a:latin typeface="Cambria Math" panose="02040503050406030204" pitchFamily="18" charset="0"/>
                      </a:rPr>
                      <m:t>=</m:t>
                    </m:r>
                    <m:f>
                      <m:fPr>
                        <m:ctrlPr>
                          <a:rPr lang="en-US" i="1">
                            <a:solidFill>
                              <a:schemeClr val="accent6">
                                <a:lumMod val="50000"/>
                              </a:schemeClr>
                            </a:solidFill>
                            <a:latin typeface="Cambria Math" panose="02040503050406030204" pitchFamily="18" charset="0"/>
                          </a:rPr>
                        </m:ctrlPr>
                      </m:fPr>
                      <m:num>
                        <m:r>
                          <a:rPr lang="en-US" i="1">
                            <a:solidFill>
                              <a:schemeClr val="accent6">
                                <a:lumMod val="50000"/>
                              </a:schemeClr>
                            </a:solidFill>
                            <a:latin typeface="Cambria Math" panose="02040503050406030204" pitchFamily="18" charset="0"/>
                          </a:rPr>
                          <m:t>𝑑</m:t>
                        </m:r>
                        <m:r>
                          <a:rPr lang="en-US" i="1">
                            <a:solidFill>
                              <a:schemeClr val="accent6">
                                <a:lumMod val="50000"/>
                              </a:schemeClr>
                            </a:solidFill>
                            <a:latin typeface="Cambria Math" panose="02040503050406030204" pitchFamily="18" charset="0"/>
                          </a:rPr>
                          <m:t>𝜔</m:t>
                        </m:r>
                      </m:num>
                      <m:den>
                        <m:r>
                          <a:rPr lang="en-US" i="1">
                            <a:solidFill>
                              <a:schemeClr val="accent6">
                                <a:lumMod val="50000"/>
                              </a:schemeClr>
                            </a:solidFill>
                            <a:latin typeface="Cambria Math" panose="02040503050406030204" pitchFamily="18" charset="0"/>
                          </a:rPr>
                          <m:t>𝑑</m:t>
                        </m:r>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𝑘</m:t>
                            </m:r>
                          </m:e>
                          <m:sub>
                            <m:r>
                              <a:rPr lang="en-US" i="1">
                                <a:solidFill>
                                  <a:schemeClr val="accent6">
                                    <a:lumMod val="50000"/>
                                  </a:schemeClr>
                                </a:solidFill>
                                <a:latin typeface="Cambria Math" panose="02040503050406030204" pitchFamily="18" charset="0"/>
                              </a:rPr>
                              <m:t>𝑧</m:t>
                            </m:r>
                          </m:sub>
                        </m:sSub>
                      </m:den>
                    </m:f>
                    <m:r>
                      <a:rPr lang="en-US" i="1">
                        <a:solidFill>
                          <a:schemeClr val="accent6">
                            <a:lumMod val="50000"/>
                          </a:schemeClr>
                        </a:solidFill>
                        <a:latin typeface="Cambria Math" panose="02040503050406030204" pitchFamily="18" charset="0"/>
                      </a:rPr>
                      <m:t>≈</m:t>
                    </m:r>
                    <m:r>
                      <a:rPr lang="en-US" i="1">
                        <a:solidFill>
                          <a:schemeClr val="accent6">
                            <a:lumMod val="50000"/>
                          </a:schemeClr>
                        </a:solidFill>
                        <a:latin typeface="Cambria Math" panose="02040503050406030204" pitchFamily="18" charset="0"/>
                      </a:rPr>
                      <m:t>𝑐</m:t>
                    </m:r>
                    <m:f>
                      <m:fPr>
                        <m:ctrlPr>
                          <a:rPr lang="en-US" i="1">
                            <a:solidFill>
                              <a:schemeClr val="accent6">
                                <a:lumMod val="50000"/>
                              </a:schemeClr>
                            </a:solidFill>
                            <a:latin typeface="Cambria Math" panose="02040503050406030204" pitchFamily="18" charset="0"/>
                          </a:rPr>
                        </m:ctrlPr>
                      </m:fPr>
                      <m:num>
                        <m:r>
                          <a:rPr lang="en-US" i="1">
                            <a:solidFill>
                              <a:schemeClr val="accent6">
                                <a:lumMod val="50000"/>
                              </a:schemeClr>
                            </a:solidFill>
                            <a:latin typeface="Cambria Math" panose="02040503050406030204" pitchFamily="18" charset="0"/>
                          </a:rPr>
                          <m:t>𝜋</m:t>
                        </m:r>
                        <m:r>
                          <a:rPr lang="en-US" b="0" i="1" smtClean="0">
                            <a:solidFill>
                              <a:schemeClr val="accent6">
                                <a:lumMod val="50000"/>
                              </a:schemeClr>
                            </a:solidFill>
                            <a:latin typeface="Cambria Math" panose="02040503050406030204" pitchFamily="18" charset="0"/>
                          </a:rPr>
                          <m:t>𝐾𝑑</m:t>
                        </m:r>
                      </m:num>
                      <m:den>
                        <m:r>
                          <a:rPr lang="en-US" i="1">
                            <a:solidFill>
                              <a:schemeClr val="accent6">
                                <a:lumMod val="50000"/>
                              </a:schemeClr>
                            </a:solidFill>
                            <a:latin typeface="Cambria Math" panose="02040503050406030204" pitchFamily="18" charset="0"/>
                          </a:rPr>
                          <m:t>𝜆</m:t>
                        </m:r>
                      </m:den>
                    </m:f>
                    <m:r>
                      <a:rPr lang="en-US" i="1">
                        <a:solidFill>
                          <a:schemeClr val="accent6">
                            <a:lumMod val="50000"/>
                          </a:schemeClr>
                        </a:solidFill>
                        <a:latin typeface="Cambria Math" panose="02040503050406030204" pitchFamily="18" charset="0"/>
                      </a:rPr>
                      <m:t>𝑠𝑖𝑛</m:t>
                    </m:r>
                    <m:r>
                      <a:rPr lang="en-US" i="1">
                        <a:solidFill>
                          <a:schemeClr val="accent6">
                            <a:lumMod val="50000"/>
                          </a:schemeClr>
                        </a:solidFill>
                        <a:latin typeface="Cambria Math" panose="02040503050406030204" pitchFamily="18" charset="0"/>
                      </a:rPr>
                      <m:t>(</m:t>
                    </m:r>
                    <m:r>
                      <a:rPr lang="en-US" i="1">
                        <a:solidFill>
                          <a:schemeClr val="accent6">
                            <a:lumMod val="50000"/>
                          </a:schemeClr>
                        </a:solidFill>
                        <a:latin typeface="Cambria Math" panose="02040503050406030204" pitchFamily="18" charset="0"/>
                      </a:rPr>
                      <m:t>𝜑</m:t>
                    </m:r>
                    <m:r>
                      <a:rPr lang="en-US" i="1">
                        <a:solidFill>
                          <a:schemeClr val="accent6">
                            <a:lumMod val="50000"/>
                          </a:schemeClr>
                        </a:solidFill>
                        <a:latin typeface="Cambria Math" panose="02040503050406030204" pitchFamily="18" charset="0"/>
                      </a:rPr>
                      <m:t>)</m:t>
                    </m:r>
                  </m:oMath>
                </a14:m>
                <a:endParaRPr lang="en-US"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i="1" dirty="0">
                  <a:solidFill>
                    <a:schemeClr val="accent6">
                      <a:lumMod val="50000"/>
                    </a:schemeClr>
                  </a:solidFill>
                  <a:latin typeface="Times New Roman" panose="02020603050405020304" pitchFamily="18" charset="0"/>
                  <a:cs typeface="Times New Roman" panose="02020603050405020304" pitchFamily="18" charset="0"/>
                </a:endParaRPr>
              </a:p>
              <a:p>
                <a:pPr marL="344488"/>
                <a:r>
                  <a:rPr lang="en-US" dirty="0"/>
                  <a:t>For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 </a:t>
                </a:r>
                <a:r>
                  <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a</a:t>
                </a:r>
                <a:r>
                  <a:rPr lang="en-US" dirty="0">
                    <a:ea typeface="Cambria Math" panose="02040503050406030204" pitchFamily="18" charset="0"/>
                  </a:rPr>
                  <a:t>nd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a:t> </a:t>
                </a:r>
                <a:r>
                  <a:rPr lang="en-US" dirty="0">
                    <a:latin typeface="+mj-lt"/>
                    <a:ea typeface="Cambria Math" panose="02040503050406030204" pitchFamily="18" charset="0"/>
                    <a:cs typeface="Times New Roman" panose="02020603050405020304" pitchFamily="18" charset="0"/>
                  </a:rPr>
                  <a:t>group velocity is zero. </a:t>
                </a:r>
                <a:r>
                  <a:rPr lang="en-US" dirty="0"/>
                  <a:t>For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φ</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i="1"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ea typeface="Cambria Math" panose="02040503050406030204" pitchFamily="18" charset="0"/>
                    <a:cs typeface="Times New Roman" panose="02020603050405020304" pitchFamily="18" charset="0"/>
                  </a:rPr>
                  <a:t>group velocity is maximal:</a:t>
                </a:r>
              </a:p>
              <a:p>
                <a:pPr marL="344488"/>
                <a:endParaRPr lang="en-US" dirty="0">
                  <a:latin typeface="+mj-lt"/>
                  <a:ea typeface="Cambria Math" panose="02040503050406030204" pitchFamily="18" charset="0"/>
                  <a:cs typeface="Times New Roman" panose="02020603050405020304" pitchFamily="18" charset="0"/>
                </a:endParaRPr>
              </a:p>
              <a:p>
                <a14:m>
                  <m:oMath xmlns:m="http://schemas.openxmlformats.org/officeDocument/2006/math">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                          </m:t>
                        </m:r>
                        <m:r>
                          <a:rPr lang="en-US" sz="2000" i="1">
                            <a:solidFill>
                              <a:schemeClr val="accent6">
                                <a:lumMod val="50000"/>
                              </a:schemeClr>
                            </a:solidFill>
                            <a:latin typeface="Cambria Math" panose="02040503050406030204" pitchFamily="18" charset="0"/>
                          </a:rPr>
                          <m:t>𝑣</m:t>
                        </m:r>
                      </m:e>
                      <m:sub>
                        <m:r>
                          <a:rPr lang="en-US" sz="2000" i="1">
                            <a:solidFill>
                              <a:schemeClr val="accent6">
                                <a:lumMod val="50000"/>
                              </a:schemeClr>
                            </a:solidFill>
                            <a:latin typeface="Cambria Math" panose="02040503050406030204" pitchFamily="18" charset="0"/>
                          </a:rPr>
                          <m:t>𝑔𝑟</m:t>
                        </m:r>
                      </m:sub>
                    </m:sSub>
                    <m:d>
                      <m:dPr>
                        <m:ctrlPr>
                          <a:rPr lang="en-US" sz="2000" i="1">
                            <a:solidFill>
                              <a:schemeClr val="accent6">
                                <a:lumMod val="50000"/>
                              </a:schemeClr>
                            </a:solidFill>
                            <a:latin typeface="Cambria Math" panose="02040503050406030204" pitchFamily="18" charset="0"/>
                          </a:rPr>
                        </m:ctrlPr>
                      </m:dPr>
                      <m:e>
                        <m:r>
                          <a:rPr lang="el-GR" sz="2000" i="1" smtClean="0">
                            <a:solidFill>
                              <a:schemeClr val="accent6">
                                <a:lumMod val="50000"/>
                              </a:schemeClr>
                            </a:solidFill>
                            <a:latin typeface="Cambria Math" panose="02040503050406030204" pitchFamily="18" charset="0"/>
                            <a:ea typeface="Cambria Math" panose="02040503050406030204" pitchFamily="18" charset="0"/>
                          </a:rPr>
                          <m:t>𝜋</m:t>
                        </m:r>
                        <m:r>
                          <a:rPr lang="en-US" sz="2000" b="0" i="1" smtClean="0">
                            <a:solidFill>
                              <a:schemeClr val="accent6">
                                <a:lumMod val="50000"/>
                              </a:schemeClr>
                            </a:solidFill>
                            <a:latin typeface="Cambria Math" panose="02040503050406030204" pitchFamily="18" charset="0"/>
                            <a:ea typeface="Cambria Math" panose="02040503050406030204" pitchFamily="18" charset="0"/>
                          </a:rPr>
                          <m:t>/2</m:t>
                        </m:r>
                      </m:e>
                    </m:d>
                    <m:r>
                      <a:rPr lang="en-US" sz="2000" i="1">
                        <a:solidFill>
                          <a:schemeClr val="accent6">
                            <a:lumMod val="50000"/>
                          </a:schemeClr>
                        </a:solidFill>
                        <a:latin typeface="Cambria Math" panose="02040503050406030204" pitchFamily="18" charset="0"/>
                      </a:rPr>
                      <m:t>=</m:t>
                    </m:r>
                    <m:r>
                      <a:rPr lang="en-US" sz="2000" i="1">
                        <a:solidFill>
                          <a:schemeClr val="accent6">
                            <a:lumMod val="50000"/>
                          </a:schemeClr>
                        </a:solidFill>
                        <a:latin typeface="Cambria Math" panose="02040503050406030204" pitchFamily="18" charset="0"/>
                      </a:rPr>
                      <m:t>𝑐</m:t>
                    </m:r>
                    <m:f>
                      <m:fPr>
                        <m:ctrlPr>
                          <a:rPr lang="en-US" sz="2000" i="1">
                            <a:solidFill>
                              <a:schemeClr val="accent6">
                                <a:lumMod val="50000"/>
                              </a:schemeClr>
                            </a:solidFill>
                            <a:latin typeface="Cambria Math" panose="02040503050406030204" pitchFamily="18" charset="0"/>
                          </a:rPr>
                        </m:ctrlPr>
                      </m:fPr>
                      <m:num>
                        <m:r>
                          <a:rPr lang="en-US" sz="2000" i="1">
                            <a:solidFill>
                              <a:schemeClr val="accent6">
                                <a:lumMod val="50000"/>
                              </a:schemeClr>
                            </a:solidFill>
                            <a:latin typeface="Cambria Math" panose="02040503050406030204" pitchFamily="18" charset="0"/>
                          </a:rPr>
                          <m:t>𝜋</m:t>
                        </m:r>
                        <m:r>
                          <a:rPr lang="en-US" sz="2000" i="1">
                            <a:solidFill>
                              <a:schemeClr val="accent6">
                                <a:lumMod val="50000"/>
                              </a:schemeClr>
                            </a:solidFill>
                            <a:latin typeface="Cambria Math" panose="02040503050406030204" pitchFamily="18" charset="0"/>
                          </a:rPr>
                          <m:t>𝐾𝑑</m:t>
                        </m:r>
                      </m:num>
                      <m:den>
                        <m:r>
                          <a:rPr lang="en-US" sz="2000" i="1">
                            <a:solidFill>
                              <a:schemeClr val="accent6">
                                <a:lumMod val="50000"/>
                              </a:schemeClr>
                            </a:solidFill>
                            <a:latin typeface="Cambria Math" panose="02040503050406030204" pitchFamily="18" charset="0"/>
                          </a:rPr>
                          <m:t>𝜆</m:t>
                        </m:r>
                      </m:den>
                    </m:f>
                  </m:oMath>
                </a14:m>
                <a:r>
                  <a:rPr lang="en-US" sz="2000" i="1" dirty="0">
                    <a:latin typeface="Times New Roman" panose="02020603050405020304" pitchFamily="18" charset="0"/>
                    <a:cs typeface="Times New Roman" panose="02020603050405020304" pitchFamily="18" charset="0"/>
                  </a:rPr>
                  <a:t>.</a:t>
                </a:r>
              </a:p>
              <a:p>
                <a:r>
                  <a:rPr lang="en-US" dirty="0">
                    <a:solidFill>
                      <a:schemeClr val="tx1">
                        <a:lumMod val="75000"/>
                      </a:schemeClr>
                    </a:solidFill>
                    <a:latin typeface="+mj-lt"/>
                    <a:cs typeface="Times New Roman" panose="02020603050405020304" pitchFamily="18" charset="0"/>
                  </a:rPr>
                  <a:t>     </a:t>
                </a:r>
              </a:p>
              <a:p>
                <a:pPr marL="342900" indent="-342900">
                  <a:buFont typeface="Arial" panose="020B0604020202020204" pitchFamily="34" charset="0"/>
                  <a:buChar char="•"/>
                </a:pPr>
                <a:r>
                  <a:rPr lang="en-US" dirty="0">
                    <a:solidFill>
                      <a:schemeClr val="tx1">
                        <a:lumMod val="75000"/>
                      </a:schemeClr>
                    </a:solidFill>
                    <a:latin typeface="+mj-lt"/>
                    <a:cs typeface="Times New Roman" panose="02020603050405020304" pitchFamily="18" charset="0"/>
                  </a:rPr>
                  <a:t>For small </a:t>
                </a:r>
                <a:r>
                  <a:rPr lang="en-US" i="1" dirty="0">
                    <a:solidFill>
                      <a:schemeClr val="accent6">
                        <a:lumMod val="50000"/>
                      </a:schemeClr>
                    </a:solidFill>
                    <a:latin typeface="Times New Roman" panose="02020603050405020304" pitchFamily="18" charset="0"/>
                    <a:cs typeface="Times New Roman" panose="02020603050405020304" pitchFamily="18" charset="0"/>
                  </a:rPr>
                  <a:t>K</a:t>
                </a:r>
                <a:r>
                  <a:rPr lang="en-US" dirty="0">
                    <a:solidFill>
                      <a:schemeClr val="tx1">
                        <a:lumMod val="75000"/>
                      </a:schemeClr>
                    </a:solidFill>
                    <a:latin typeface="+mj-lt"/>
                    <a:cs typeface="Times New Roman" panose="02020603050405020304" pitchFamily="18" charset="0"/>
                  </a:rPr>
                  <a:t> group velocity is small compared to the speed of light.</a:t>
                </a:r>
              </a:p>
              <a:p>
                <a:endParaRPr lang="en-US" dirty="0">
                  <a:solidFill>
                    <a:schemeClr val="tx1">
                      <a:lumMod val="75000"/>
                    </a:schemeClr>
                  </a:solidFill>
                  <a:latin typeface="+mj-lt"/>
                  <a:cs typeface="Times New Roman" panose="02020603050405020304" pitchFamily="18" charset="0"/>
                </a:endParaRPr>
              </a:p>
              <a:p>
                <a:pPr marL="342900" indent="-342900">
                  <a:buFont typeface="Arial" panose="020B0604020202020204" pitchFamily="34" charset="0"/>
                  <a:buChar char="•"/>
                </a:pPr>
                <a:r>
                  <a:rPr lang="en-US" dirty="0">
                    <a:solidFill>
                      <a:schemeClr val="tx1">
                        <a:lumMod val="75000"/>
                      </a:schemeClr>
                    </a:solidFill>
                    <a:latin typeface="+mj-lt"/>
                    <a:cs typeface="Times New Roman" panose="02020603050405020304" pitchFamily="18" charset="0"/>
                  </a:rPr>
                  <a:t>In contrast to a waveguide, </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ph</a:t>
                </a:r>
                <a:r>
                  <a:rPr lang="en-US" i="1" dirty="0" err="1">
                    <a:solidFill>
                      <a:schemeClr val="accent6">
                        <a:lumMod val="50000"/>
                      </a:schemeClr>
                    </a:solidFill>
                    <a:latin typeface="Times New Roman" panose="02020603050405020304" pitchFamily="18" charset="0"/>
                    <a:cs typeface="Times New Roman" panose="02020603050405020304" pitchFamily="18" charset="0"/>
                  </a:rPr>
                  <a:t>·v</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gr</a:t>
                </a:r>
                <a:r>
                  <a:rPr lang="en-US" i="1" dirty="0">
                    <a:solidFill>
                      <a:schemeClr val="accent6">
                        <a:lumMod val="50000"/>
                      </a:schemeClr>
                    </a:solidFill>
                    <a:latin typeface="Times New Roman" panose="02020603050405020304" pitchFamily="18" charset="0"/>
                    <a:cs typeface="Times New Roman" panose="02020603050405020304" pitchFamily="18" charset="0"/>
                  </a:rPr>
                  <a:t> ≠ c</a:t>
                </a:r>
                <a:r>
                  <a:rPr lang="en-US" i="1"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dirty="0">
                    <a:solidFill>
                      <a:schemeClr val="tx1">
                        <a:lumMod val="75000"/>
                      </a:schemeClr>
                    </a:solidFill>
                    <a:latin typeface="+mj-lt"/>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0" y="752475"/>
                <a:ext cx="9036050" cy="4804713"/>
              </a:xfrm>
              <a:prstGeom prst="rect">
                <a:avLst/>
              </a:prstGeom>
              <a:blipFill>
                <a:blip r:embed="rId3"/>
                <a:stretch>
                  <a:fillRect l="-877" t="-1141" b="-1901"/>
                </a:stretch>
              </a:blipFill>
            </p:spPr>
            <p:txBody>
              <a:bodyPr/>
              <a:lstStyle/>
              <a:p>
                <a:r>
                  <a:rPr lang="en-US">
                    <a:noFill/>
                  </a:rPr>
                  <a:t> </a:t>
                </a:r>
              </a:p>
            </p:txBody>
          </p:sp>
        </mc:Fallback>
      </mc:AlternateContent>
    </p:spTree>
    <p:extLst>
      <p:ext uri="{BB962C8B-B14F-4D97-AF65-F5344CB8AC3E}">
        <p14:creationId xmlns:p14="http://schemas.microsoft.com/office/powerpoint/2010/main" val="228322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9075" y="114174"/>
            <a:ext cx="8686800" cy="427877"/>
          </a:xfrm>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2" name="TextBox 1"/>
          <p:cNvSpPr txBox="1"/>
          <p:nvPr/>
        </p:nvSpPr>
        <p:spPr>
          <a:xfrm>
            <a:off x="138922" y="401559"/>
            <a:ext cx="8847105" cy="1261884"/>
          </a:xfrm>
          <a:prstGeom prst="rect">
            <a:avLst/>
          </a:prstGeom>
          <a:noFill/>
        </p:spPr>
        <p:txBody>
          <a:bodyPr wrap="square" rtlCol="0">
            <a:spAutoFit/>
          </a:bodyPr>
          <a:lstStyle/>
          <a:p>
            <a:r>
              <a:rPr lang="en-US" sz="2800" b="1" dirty="0"/>
              <a:t>Daily Schedule</a:t>
            </a:r>
            <a:endParaRPr lang="en-US" sz="2800" dirty="0"/>
          </a:p>
          <a:p>
            <a:r>
              <a:rPr lang="en-US" dirty="0"/>
              <a:t>  </a:t>
            </a:r>
          </a:p>
          <a:p>
            <a:endParaRPr lang="en-US" dirty="0"/>
          </a:p>
        </p:txBody>
      </p:sp>
      <p:graphicFrame>
        <p:nvGraphicFramePr>
          <p:cNvPr id="6" name="Table 5">
            <a:extLst>
              <a:ext uri="{FF2B5EF4-FFF2-40B4-BE49-F238E27FC236}">
                <a16:creationId xmlns:a16="http://schemas.microsoft.com/office/drawing/2014/main" id="{FD3E6208-EF5A-4BB5-8502-1400A7BFE9C0}"/>
              </a:ext>
            </a:extLst>
          </p:cNvPr>
          <p:cNvGraphicFramePr>
            <a:graphicFrameLocks noGrp="1"/>
          </p:cNvGraphicFramePr>
          <p:nvPr>
            <p:extLst>
              <p:ext uri="{D42A27DB-BD31-4B8C-83A1-F6EECF244321}">
                <p14:modId xmlns:p14="http://schemas.microsoft.com/office/powerpoint/2010/main" val="3140235102"/>
              </p:ext>
            </p:extLst>
          </p:nvPr>
        </p:nvGraphicFramePr>
        <p:xfrm>
          <a:off x="45181" y="829436"/>
          <a:ext cx="9088071" cy="5332167"/>
        </p:xfrm>
        <a:graphic>
          <a:graphicData uri="http://schemas.openxmlformats.org/drawingml/2006/table">
            <a:tbl>
              <a:tblPr firstRow="1" firstCol="1" bandRow="1">
                <a:tableStyleId>{5C22544A-7EE6-4342-B048-85BDC9FD1C3A}</a:tableStyleId>
              </a:tblPr>
              <a:tblGrid>
                <a:gridCol w="2341691">
                  <a:extLst>
                    <a:ext uri="{9D8B030D-6E8A-4147-A177-3AD203B41FA5}">
                      <a16:colId xmlns:a16="http://schemas.microsoft.com/office/drawing/2014/main" val="3560207424"/>
                    </a:ext>
                  </a:extLst>
                </a:gridCol>
                <a:gridCol w="3362822">
                  <a:extLst>
                    <a:ext uri="{9D8B030D-6E8A-4147-A177-3AD203B41FA5}">
                      <a16:colId xmlns:a16="http://schemas.microsoft.com/office/drawing/2014/main" val="930906936"/>
                    </a:ext>
                  </a:extLst>
                </a:gridCol>
                <a:gridCol w="3383558">
                  <a:extLst>
                    <a:ext uri="{9D8B030D-6E8A-4147-A177-3AD203B41FA5}">
                      <a16:colId xmlns:a16="http://schemas.microsoft.com/office/drawing/2014/main" val="2441721521"/>
                    </a:ext>
                  </a:extLst>
                </a:gridCol>
              </a:tblGrid>
              <a:tr h="260407">
                <a:tc>
                  <a:txBody>
                    <a:bodyPr/>
                    <a:lstStyle/>
                    <a:p>
                      <a:pPr marL="0" marR="0">
                        <a:lnSpc>
                          <a:spcPct val="107000"/>
                        </a:lnSpc>
                        <a:spcBef>
                          <a:spcPts val="0"/>
                        </a:spcBef>
                        <a:spcAft>
                          <a:spcPts val="0"/>
                        </a:spcAft>
                      </a:pPr>
                      <a:r>
                        <a:rPr lang="en-US" sz="1800" dirty="0">
                          <a:solidFill>
                            <a:schemeClr val="accent6">
                              <a:lumMod val="50000"/>
                            </a:schemeClr>
                          </a:solidFill>
                          <a:effectLst/>
                        </a:rPr>
                        <a:t> </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dirty="0">
                          <a:solidFill>
                            <a:schemeClr val="accent6">
                              <a:lumMod val="50000"/>
                            </a:schemeClr>
                          </a:solidFill>
                          <a:effectLst/>
                        </a:rPr>
                        <a:t>Wednesday</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a:solidFill>
                            <a:schemeClr val="accent6">
                              <a:lumMod val="50000"/>
                            </a:schemeClr>
                          </a:solidFill>
                          <a:effectLst/>
                        </a:rPr>
                        <a:t>Thusday</a:t>
                      </a:r>
                      <a:endParaRPr lang="en-US" sz="18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2762496810"/>
                  </a:ext>
                </a:extLst>
              </a:tr>
              <a:tr h="1077884">
                <a:tc>
                  <a:txBody>
                    <a:bodyPr/>
                    <a:lstStyle/>
                    <a:p>
                      <a:pPr marL="0" marR="0">
                        <a:lnSpc>
                          <a:spcPct val="107000"/>
                        </a:lnSpc>
                        <a:spcBef>
                          <a:spcPts val="0"/>
                        </a:spcBef>
                        <a:spcAft>
                          <a:spcPts val="0"/>
                        </a:spcAft>
                      </a:pPr>
                      <a:r>
                        <a:rPr lang="en-US" sz="1800" dirty="0">
                          <a:solidFill>
                            <a:schemeClr val="accent6">
                              <a:lumMod val="50000"/>
                            </a:schemeClr>
                          </a:solidFill>
                          <a:effectLst/>
                        </a:rPr>
                        <a:t>9:00-11:30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rowSpan="3">
                  <a:txBody>
                    <a:bodyPr/>
                    <a:lstStyle/>
                    <a:p>
                      <a:pPr marL="0" marR="0">
                        <a:lnSpc>
                          <a:spcPct val="107000"/>
                        </a:lnSpc>
                        <a:spcBef>
                          <a:spcPts val="0"/>
                        </a:spcBef>
                        <a:spcAft>
                          <a:spcPts val="0"/>
                        </a:spcAft>
                      </a:pPr>
                      <a:r>
                        <a:rPr lang="en-US" sz="1800">
                          <a:effectLst/>
                        </a:rPr>
                        <a:t>Th. Nicol,</a:t>
                      </a:r>
                    </a:p>
                    <a:p>
                      <a:pPr marL="0" marR="0">
                        <a:lnSpc>
                          <a:spcPct val="107000"/>
                        </a:lnSpc>
                        <a:spcBef>
                          <a:spcPts val="0"/>
                        </a:spcBef>
                        <a:spcAft>
                          <a:spcPts val="0"/>
                        </a:spcAft>
                      </a:pPr>
                      <a:r>
                        <a:rPr lang="en-US" sz="1800">
                          <a:effectLst/>
                        </a:rPr>
                        <a:t>Mechanical Engineering in Superconducting Magnet and RF Cryomodule Design</a:t>
                      </a:r>
                    </a:p>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dirty="0">
                          <a:effectLst/>
                        </a:rPr>
                        <a:t>V. Yakovlev,</a:t>
                      </a:r>
                    </a:p>
                    <a:p>
                      <a:pPr marL="0" marR="0">
                        <a:lnSpc>
                          <a:spcPct val="107000"/>
                        </a:lnSpc>
                        <a:spcBef>
                          <a:spcPts val="0"/>
                        </a:spcBef>
                        <a:spcAft>
                          <a:spcPts val="0"/>
                        </a:spcAft>
                      </a:pPr>
                      <a:r>
                        <a:rPr lang="en-US" sz="1800" dirty="0">
                          <a:effectLst/>
                        </a:rPr>
                        <a:t>The fundamentals of large scale linear accelerator engineering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1351076026"/>
                  </a:ext>
                </a:extLst>
              </a:tr>
              <a:tr h="1077884">
                <a:tc>
                  <a:txBody>
                    <a:bodyPr/>
                    <a:lstStyle/>
                    <a:p>
                      <a:pPr marL="0" marR="0">
                        <a:lnSpc>
                          <a:spcPct val="107000"/>
                        </a:lnSpc>
                        <a:spcBef>
                          <a:spcPts val="0"/>
                        </a:spcBef>
                        <a:spcAft>
                          <a:spcPts val="0"/>
                        </a:spcAft>
                      </a:pPr>
                      <a:r>
                        <a:rPr lang="en-US" sz="1800" dirty="0">
                          <a:solidFill>
                            <a:schemeClr val="accent6">
                              <a:lumMod val="50000"/>
                            </a:schemeClr>
                          </a:solidFill>
                          <a:effectLst/>
                        </a:rPr>
                        <a:t>11:30-13:00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vMerge="1">
                  <a:txBody>
                    <a:bodyPr/>
                    <a:lstStyle/>
                    <a:p>
                      <a:endParaRPr lang="en-US"/>
                    </a:p>
                  </a:txBody>
                  <a:tcPr/>
                </a:tc>
                <a:tc>
                  <a:txBody>
                    <a:bodyPr/>
                    <a:lstStyle/>
                    <a:p>
                      <a:pPr marL="0" marR="0">
                        <a:lnSpc>
                          <a:spcPct val="107000"/>
                        </a:lnSpc>
                        <a:spcBef>
                          <a:spcPts val="0"/>
                        </a:spcBef>
                        <a:spcAft>
                          <a:spcPts val="0"/>
                        </a:spcAft>
                      </a:pPr>
                      <a:r>
                        <a:rPr lang="en-US" sz="1800" dirty="0">
                          <a:effectLst/>
                        </a:rPr>
                        <a:t>T. </a:t>
                      </a:r>
                      <a:r>
                        <a:rPr lang="en-US" sz="1800" dirty="0" err="1">
                          <a:effectLst/>
                        </a:rPr>
                        <a:t>Khabiboulline</a:t>
                      </a:r>
                      <a:r>
                        <a:rPr lang="en-US" sz="1800" dirty="0">
                          <a:effectLst/>
                        </a:rPr>
                        <a:t>,</a:t>
                      </a:r>
                    </a:p>
                    <a:p>
                      <a:pPr marL="0" marR="0">
                        <a:lnSpc>
                          <a:spcPct val="107000"/>
                        </a:lnSpc>
                        <a:spcBef>
                          <a:spcPts val="0"/>
                        </a:spcBef>
                        <a:spcAft>
                          <a:spcPts val="0"/>
                        </a:spcAft>
                      </a:pPr>
                      <a:r>
                        <a:rPr lang="en-US" sz="1800" dirty="0">
                          <a:effectLst/>
                        </a:rPr>
                        <a:t>SRF cavity EM and mechanical design, RF measurements  and tuning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408859066"/>
                  </a:ext>
                </a:extLst>
              </a:tr>
              <a:tr h="1350377">
                <a:tc>
                  <a:txBody>
                    <a:bodyPr/>
                    <a:lstStyle/>
                    <a:p>
                      <a:pPr marL="0" marR="0">
                        <a:lnSpc>
                          <a:spcPct val="107000"/>
                        </a:lnSpc>
                        <a:spcBef>
                          <a:spcPts val="0"/>
                        </a:spcBef>
                        <a:spcAft>
                          <a:spcPts val="0"/>
                        </a:spcAft>
                      </a:pPr>
                      <a:r>
                        <a:rPr lang="en-US" sz="1800" dirty="0">
                          <a:solidFill>
                            <a:schemeClr val="accent6">
                              <a:lumMod val="50000"/>
                            </a:schemeClr>
                          </a:solidFill>
                          <a:effectLst/>
                        </a:rPr>
                        <a:t>14:00-15:30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vMerge="1">
                  <a:txBody>
                    <a:bodyPr/>
                    <a:lstStyle/>
                    <a:p>
                      <a:endParaRPr lang="en-US"/>
                    </a:p>
                  </a:txBody>
                  <a:tcPr/>
                </a:tc>
                <a:tc>
                  <a:txBody>
                    <a:bodyPr/>
                    <a:lstStyle/>
                    <a:p>
                      <a:pPr marL="0" marR="0">
                        <a:lnSpc>
                          <a:spcPct val="107000"/>
                        </a:lnSpc>
                        <a:spcBef>
                          <a:spcPts val="0"/>
                        </a:spcBef>
                        <a:spcAft>
                          <a:spcPts val="0"/>
                        </a:spcAft>
                      </a:pPr>
                      <a:r>
                        <a:rPr lang="en-US" sz="1800" dirty="0">
                          <a:effectLst/>
                        </a:rPr>
                        <a:t>Th. Nicol,</a:t>
                      </a:r>
                    </a:p>
                    <a:p>
                      <a:pPr marL="0" marR="0">
                        <a:lnSpc>
                          <a:spcPct val="107000"/>
                        </a:lnSpc>
                        <a:spcBef>
                          <a:spcPts val="0"/>
                        </a:spcBef>
                        <a:spcAft>
                          <a:spcPts val="0"/>
                        </a:spcAft>
                      </a:pPr>
                      <a:r>
                        <a:rPr lang="en-US" sz="1800" dirty="0">
                          <a:effectLst/>
                        </a:rPr>
                        <a:t>Mechanical Engineering in Superconducting Magnet and RF Cryomodule Design</a:t>
                      </a:r>
                    </a:p>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3870294015"/>
                  </a:ext>
                </a:extLst>
              </a:tr>
              <a:tr h="1077884">
                <a:tc>
                  <a:txBody>
                    <a:bodyPr/>
                    <a:lstStyle/>
                    <a:p>
                      <a:pPr marL="0" marR="0">
                        <a:lnSpc>
                          <a:spcPct val="107000"/>
                        </a:lnSpc>
                        <a:spcBef>
                          <a:spcPts val="0"/>
                        </a:spcBef>
                        <a:spcAft>
                          <a:spcPts val="0"/>
                        </a:spcAft>
                      </a:pPr>
                      <a:r>
                        <a:rPr lang="en-US" sz="1800">
                          <a:solidFill>
                            <a:schemeClr val="accent6">
                              <a:lumMod val="50000"/>
                            </a:schemeClr>
                          </a:solidFill>
                          <a:effectLst/>
                        </a:rPr>
                        <a:t>15:30-17:30</a:t>
                      </a:r>
                      <a:endParaRPr lang="en-US" sz="18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a:effectLst/>
                        </a:rPr>
                        <a:t>V. Kashikhin,</a:t>
                      </a:r>
                    </a:p>
                    <a:p>
                      <a:pPr marL="0" marR="0">
                        <a:lnSpc>
                          <a:spcPct val="107000"/>
                        </a:lnSpc>
                        <a:spcBef>
                          <a:spcPts val="0"/>
                        </a:spcBef>
                        <a:spcAft>
                          <a:spcPts val="0"/>
                        </a:spcAft>
                      </a:pPr>
                      <a:r>
                        <a:rPr lang="en-US" sz="1800">
                          <a:effectLst/>
                        </a:rPr>
                        <a:t>Conventional, Permanent, and Superconducting Magnets Design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a:effectLst/>
                        </a:rPr>
                        <a:t>V. Kashikhin,</a:t>
                      </a:r>
                    </a:p>
                    <a:p>
                      <a:pPr marL="0" marR="0">
                        <a:lnSpc>
                          <a:spcPct val="107000"/>
                        </a:lnSpc>
                        <a:spcBef>
                          <a:spcPts val="0"/>
                        </a:spcBef>
                        <a:spcAft>
                          <a:spcPts val="0"/>
                        </a:spcAft>
                      </a:pPr>
                      <a:r>
                        <a:rPr lang="en-US" sz="1800">
                          <a:effectLst/>
                        </a:rPr>
                        <a:t>Conventional, Permanent, and Superconducting Magnets Design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2802970503"/>
                  </a:ext>
                </a:extLst>
              </a:tr>
              <a:tr h="266686">
                <a:tc>
                  <a:txBody>
                    <a:bodyPr/>
                    <a:lstStyle/>
                    <a:p>
                      <a:pPr marL="0" marR="0">
                        <a:lnSpc>
                          <a:spcPct val="107000"/>
                        </a:lnSpc>
                        <a:spcBef>
                          <a:spcPts val="0"/>
                        </a:spcBef>
                        <a:spcAft>
                          <a:spcPts val="0"/>
                        </a:spcAft>
                      </a:pPr>
                      <a:r>
                        <a:rPr lang="en-US" sz="1800" dirty="0">
                          <a:solidFill>
                            <a:schemeClr val="accent6">
                              <a:lumMod val="50000"/>
                            </a:schemeClr>
                          </a:solidFill>
                          <a:effectLst/>
                        </a:rPr>
                        <a:t>19:00-21:00</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dirty="0">
                          <a:effectLst/>
                        </a:rPr>
                        <a:t>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tc>
                  <a:txBody>
                    <a:bodyPr/>
                    <a:lstStyle/>
                    <a:p>
                      <a:pPr marL="0" marR="0">
                        <a:lnSpc>
                          <a:spcPct val="107000"/>
                        </a:lnSpc>
                        <a:spcBef>
                          <a:spcPts val="0"/>
                        </a:spcBef>
                        <a:spcAft>
                          <a:spcPts val="0"/>
                        </a:spcAft>
                      </a:pPr>
                      <a:r>
                        <a:rPr lang="en-US" sz="1800" dirty="0">
                          <a:effectLst/>
                        </a:rPr>
                        <a:t>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80" marR="59980" marT="0" marB="0"/>
                </a:tc>
                <a:extLst>
                  <a:ext uri="{0D108BD9-81ED-4DB2-BD59-A6C34878D82A}">
                    <a16:rowId xmlns:a16="http://schemas.microsoft.com/office/drawing/2014/main" val="1492219724"/>
                  </a:ext>
                </a:extLst>
              </a:tr>
            </a:tbl>
          </a:graphicData>
        </a:graphic>
      </p:graphicFrame>
    </p:spTree>
    <p:extLst>
      <p:ext uri="{BB962C8B-B14F-4D97-AF65-F5344CB8AC3E}">
        <p14:creationId xmlns:p14="http://schemas.microsoft.com/office/powerpoint/2010/main" val="4172861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Travelling–Wave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80</a:t>
            </a:fld>
            <a:endParaRPr lang="en-US" dirty="0"/>
          </a:p>
        </p:txBody>
      </p:sp>
      <p:sp>
        <p:nvSpPr>
          <p:cNvPr id="2" name="TextBox 1">
            <a:extLst>
              <a:ext uri="{FF2B5EF4-FFF2-40B4-BE49-F238E27FC236}">
                <a16:creationId xmlns:a16="http://schemas.microsoft.com/office/drawing/2014/main" id="{3E5AA8E1-1B34-4DE1-A2DC-E844D030660C}"/>
              </a:ext>
            </a:extLst>
          </p:cNvPr>
          <p:cNvSpPr txBox="1"/>
          <p:nvPr/>
        </p:nvSpPr>
        <p:spPr>
          <a:xfrm>
            <a:off x="222250" y="897147"/>
            <a:ext cx="8526096" cy="3785652"/>
          </a:xfrm>
          <a:prstGeom prst="rect">
            <a:avLst/>
          </a:prstGeom>
          <a:noFill/>
        </p:spPr>
        <p:txBody>
          <a:bodyPr wrap="square" rtlCol="0">
            <a:spAutoFit/>
          </a:bodyPr>
          <a:lstStyle/>
          <a:p>
            <a:r>
              <a:rPr lang="en-US" dirty="0"/>
              <a:t>Tolerances: </a:t>
            </a:r>
          </a:p>
          <a:p>
            <a:r>
              <a:rPr lang="en-US" dirty="0"/>
              <a:t>If the cell frequencies have resonant frequency deviation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δω</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0</a:t>
            </a:r>
            <a:r>
              <a:rPr lang="en-US" dirty="0"/>
              <a:t>, it changes the longitudinal wave number </a:t>
            </a:r>
            <a:r>
              <a:rPr lang="en-US" i="1" dirty="0" err="1">
                <a:solidFill>
                  <a:schemeClr val="accent6">
                    <a:lumMod val="50000"/>
                  </a:schemeClr>
                </a:solidFill>
                <a:latin typeface="Times New Roman" panose="02020603050405020304" pitchFamily="18" charset="0"/>
                <a:cs typeface="Times New Roman" panose="02020603050405020304" pitchFamily="18" charset="0"/>
              </a:rPr>
              <a:t>k</a:t>
            </a:r>
            <a:r>
              <a:rPr lang="en-US" i="1" baseline="-25000" dirty="0" err="1">
                <a:solidFill>
                  <a:schemeClr val="accent6">
                    <a:lumMod val="50000"/>
                  </a:schemeClr>
                </a:solidFill>
                <a:latin typeface="Times New Roman" panose="02020603050405020304" pitchFamily="18" charset="0"/>
                <a:cs typeface="Times New Roman" panose="02020603050405020304" pitchFamily="18" charset="0"/>
              </a:rPr>
              <a:t>z</a:t>
            </a:r>
            <a:r>
              <a:rPr lang="en-US" dirty="0"/>
              <a:t> and violates synchronism.</a:t>
            </a:r>
          </a:p>
          <a:p>
            <a:endParaRPr lang="en-US" dirty="0"/>
          </a:p>
          <a:p>
            <a:endParaRPr lang="en-US" dirty="0"/>
          </a:p>
          <a:p>
            <a:endParaRPr lang="en-US" dirty="0"/>
          </a:p>
          <a:p>
            <a:r>
              <a:rPr lang="en-US" dirty="0"/>
              <a:t>It means that it is necessary to operate in the middle of dispersion curve, when group velocity is maximal, </a:t>
            </a:r>
            <a:r>
              <a:rPr lang="el-GR" i="1" dirty="0">
                <a:solidFill>
                  <a:schemeClr val="accent6">
                    <a:lumMod val="50000"/>
                  </a:schemeClr>
                </a:solidFill>
                <a:latin typeface="Times New Roman" panose="02020603050405020304" pitchFamily="18" charset="0"/>
                <a:cs typeface="Times New Roman" panose="02020603050405020304" pitchFamily="18" charset="0"/>
              </a:rPr>
              <a:t>φ</a:t>
            </a:r>
            <a:r>
              <a:rPr lang="en-US" i="1" dirty="0">
                <a:solidFill>
                  <a:schemeClr val="accent6">
                    <a:lumMod val="50000"/>
                  </a:schemeClr>
                </a:solidFill>
                <a:latin typeface="Times New Roman" panose="02020603050405020304" pitchFamily="18" charset="0"/>
                <a:cs typeface="Times New Roman" panose="02020603050405020304" pitchFamily="18" charset="0"/>
              </a:rPr>
              <a:t> ~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/2 - 2</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/3.</a:t>
            </a:r>
            <a:r>
              <a:rPr lang="en-US" dirty="0">
                <a:latin typeface="Cambria Math" panose="02040503050406030204" pitchFamily="18" charset="0"/>
                <a:ea typeface="Cambria Math" panose="02040503050406030204" pitchFamily="18" charset="0"/>
              </a:rPr>
              <a:t> </a:t>
            </a:r>
          </a:p>
          <a:p>
            <a:endParaRPr lang="en-US" dirty="0">
              <a:latin typeface="Cambria Math" panose="02040503050406030204" pitchFamily="18" charset="0"/>
              <a:ea typeface="Cambria Math" panose="02040503050406030204" pitchFamily="18" charset="0"/>
            </a:endParaRPr>
          </a:p>
          <a:p>
            <a:r>
              <a:rPr lang="en-US" dirty="0"/>
              <a:t>If </a:t>
            </a:r>
            <a:r>
              <a:rPr lang="el-GR" i="1" dirty="0">
                <a:solidFill>
                  <a:schemeClr val="accent6">
                    <a:lumMod val="50000"/>
                  </a:schemeClr>
                </a:solidFill>
                <a:latin typeface="Times New Roman" panose="02020603050405020304" pitchFamily="18" charset="0"/>
                <a:cs typeface="Times New Roman" panose="02020603050405020304" pitchFamily="18" charset="0"/>
              </a:rPr>
              <a:t>φ</a:t>
            </a:r>
            <a:r>
              <a:rPr lang="en-US" i="1" dirty="0">
                <a:solidFill>
                  <a:schemeClr val="accent6">
                    <a:lumMod val="50000"/>
                  </a:schemeClr>
                </a:solidFill>
                <a:latin typeface="Times New Roman" panose="02020603050405020304" pitchFamily="18" charset="0"/>
                <a:cs typeface="Times New Roman" panose="02020603050405020304" pitchFamily="18" charset="0"/>
              </a:rPr>
              <a:t> </a:t>
            </a:r>
            <a:r>
              <a:rPr lang="en-US" dirty="0"/>
              <a:t>close to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dirty="0"/>
              <a:t>, the structure is unstable.</a:t>
            </a:r>
          </a:p>
        </p:txBody>
      </p:sp>
      <p:pic>
        <p:nvPicPr>
          <p:cNvPr id="6" name="Picture 5">
            <a:extLst>
              <a:ext uri="{FF2B5EF4-FFF2-40B4-BE49-F238E27FC236}">
                <a16:creationId xmlns:a16="http://schemas.microsoft.com/office/drawing/2014/main" id="{4F86131C-081C-4F73-B261-3D818310448D}"/>
              </a:ext>
            </a:extLst>
          </p:cNvPr>
          <p:cNvPicPr>
            <a:picLocks noChangeAspect="1"/>
          </p:cNvPicPr>
          <p:nvPr/>
        </p:nvPicPr>
        <p:blipFill>
          <a:blip r:embed="rId3"/>
          <a:stretch>
            <a:fillRect/>
          </a:stretch>
        </p:blipFill>
        <p:spPr>
          <a:xfrm>
            <a:off x="1952258" y="2211605"/>
            <a:ext cx="3533775" cy="885825"/>
          </a:xfrm>
          <a:prstGeom prst="rect">
            <a:avLst/>
          </a:prstGeom>
        </p:spPr>
      </p:pic>
    </p:spTree>
    <p:extLst>
      <p:ext uri="{BB962C8B-B14F-4D97-AF65-F5344CB8AC3E}">
        <p14:creationId xmlns:p14="http://schemas.microsoft.com/office/powerpoint/2010/main" val="12614682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Travelling–Wave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81</a:t>
            </a:fld>
            <a:endParaRPr lang="en-US" dirty="0"/>
          </a:p>
        </p:txBody>
      </p:sp>
      <p:sp>
        <p:nvSpPr>
          <p:cNvPr id="2" name="TextBox 1">
            <a:extLst>
              <a:ext uri="{FF2B5EF4-FFF2-40B4-BE49-F238E27FC236}">
                <a16:creationId xmlns:a16="http://schemas.microsoft.com/office/drawing/2014/main" id="{3E5AA8E1-1B34-4DE1-A2DC-E844D030660C}"/>
              </a:ext>
            </a:extLst>
          </p:cNvPr>
          <p:cNvSpPr txBox="1"/>
          <p:nvPr/>
        </p:nvSpPr>
        <p:spPr>
          <a:xfrm>
            <a:off x="222250" y="897147"/>
            <a:ext cx="8526096" cy="3293209"/>
          </a:xfrm>
          <a:prstGeom prst="rect">
            <a:avLst/>
          </a:prstGeom>
          <a:noFill/>
        </p:spPr>
        <p:txBody>
          <a:bodyPr wrap="square" rtlCol="0">
            <a:spAutoFit/>
          </a:bodyPr>
          <a:lstStyle/>
          <a:p>
            <a:r>
              <a:rPr lang="en-US" dirty="0"/>
              <a:t>TW structure parameters:</a:t>
            </a:r>
          </a:p>
          <a:p>
            <a:r>
              <a:rPr lang="en-US" dirty="0"/>
              <a:t>For TW stricture </a:t>
            </a:r>
            <a:r>
              <a:rPr lang="en-US" i="1" dirty="0">
                <a:solidFill>
                  <a:schemeClr val="accent6">
                    <a:lumMod val="50000"/>
                  </a:schemeClr>
                </a:solidFill>
                <a:latin typeface="Times New Roman" panose="02020603050405020304" pitchFamily="18" charset="0"/>
                <a:cs typeface="Times New Roman" panose="02020603050405020304" pitchFamily="18" charset="0"/>
              </a:rPr>
              <a:t>R  and R/Q</a:t>
            </a:r>
            <a:r>
              <a:rPr lang="en-US" dirty="0"/>
              <a:t> are calculated per unit length of the structure.</a:t>
            </a:r>
          </a:p>
          <a:p>
            <a:endParaRPr lang="en-US" dirty="0"/>
          </a:p>
          <a:p>
            <a:pPr marL="342900" indent="-342900">
              <a:buFont typeface="Wingdings" panose="05000000000000000000" pitchFamily="2" charset="2"/>
              <a:buChar char="v"/>
            </a:pPr>
            <a:r>
              <a:rPr lang="en-US" dirty="0">
                <a:solidFill>
                  <a:srgbClr val="C00000"/>
                </a:solidFill>
              </a:rPr>
              <a:t>Shunt impedance </a:t>
            </a:r>
            <a:r>
              <a:rPr lang="en-US" i="1" dirty="0">
                <a:solidFill>
                  <a:srgbClr val="C00000"/>
                </a:solidFill>
                <a:latin typeface="Times New Roman" panose="02020603050405020304" pitchFamily="18" charset="0"/>
                <a:cs typeface="Times New Roman" panose="02020603050405020304" pitchFamily="18" charset="0"/>
              </a:rPr>
              <a:t>R </a:t>
            </a:r>
            <a:r>
              <a:rPr lang="en-US" dirty="0">
                <a:solidFill>
                  <a:srgbClr val="C00000"/>
                </a:solidFill>
              </a:rPr>
              <a:t>is measured in </a:t>
            </a:r>
            <a:r>
              <a:rPr lang="en-US" dirty="0" err="1">
                <a:solidFill>
                  <a:srgbClr val="C00000"/>
                </a:solidFill>
              </a:rPr>
              <a:t>MOhm</a:t>
            </a:r>
            <a:r>
              <a:rPr lang="en-US" dirty="0">
                <a:solidFill>
                  <a:srgbClr val="C00000"/>
                </a:solidFill>
              </a:rPr>
              <a:t>/m. </a:t>
            </a:r>
            <a:r>
              <a:rPr lang="en-US" i="1" dirty="0">
                <a:solidFill>
                  <a:srgbClr val="C00000"/>
                </a:solidFill>
                <a:latin typeface="Times New Roman" panose="02020603050405020304" pitchFamily="18" charset="0"/>
                <a:cs typeface="Times New Roman" panose="02020603050405020304" pitchFamily="18" charset="0"/>
              </a:rPr>
              <a:t>R</a:t>
            </a:r>
            <a:r>
              <a:rPr lang="en-US" dirty="0">
                <a:solidFill>
                  <a:srgbClr val="C00000"/>
                </a:solidFill>
              </a:rPr>
              <a:t> is proportional to </a:t>
            </a:r>
            <a:r>
              <a:rPr lang="el-GR" i="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baseline="-25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0</a:t>
            </a:r>
            <a:r>
              <a:rPr lang="en-US" dirty="0">
                <a:solidFill>
                  <a:srgbClr val="C00000"/>
                </a:solidFill>
              </a:rPr>
              <a:t> . For geometrically similar </a:t>
            </a:r>
            <a:r>
              <a:rPr lang="en-US" u="sng" dirty="0">
                <a:solidFill>
                  <a:srgbClr val="C00000"/>
                </a:solidFill>
              </a:rPr>
              <a:t>RT</a:t>
            </a:r>
            <a:r>
              <a:rPr lang="en-US" dirty="0">
                <a:solidFill>
                  <a:srgbClr val="C00000"/>
                </a:solidFill>
              </a:rPr>
              <a:t> cells scales </a:t>
            </a:r>
            <a:r>
              <a:rPr lang="en-US" i="1" dirty="0">
                <a:solidFill>
                  <a:srgbClr val="C00000"/>
                </a:solidFill>
                <a:latin typeface="Times New Roman" panose="02020603050405020304" pitchFamily="18" charset="0"/>
                <a:cs typeface="Times New Roman" panose="02020603050405020304" pitchFamily="18" charset="0"/>
              </a:rPr>
              <a:t>R</a:t>
            </a:r>
            <a:r>
              <a:rPr lang="en-US" dirty="0">
                <a:solidFill>
                  <a:srgbClr val="C00000"/>
                </a:solidFill>
              </a:rPr>
              <a:t> as </a:t>
            </a:r>
            <a:r>
              <a:rPr lang="el-GR" i="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baseline="-25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0</a:t>
            </a:r>
            <a:r>
              <a:rPr lang="en-US" dirty="0">
                <a:solidFill>
                  <a:srgbClr val="C00000"/>
                </a:solidFill>
              </a:rPr>
              <a:t> </a:t>
            </a:r>
            <a:r>
              <a:rPr lang="en-US" i="1" baseline="30000" dirty="0">
                <a:solidFill>
                  <a:srgbClr val="C00000"/>
                </a:solidFill>
                <a:latin typeface="Times New Roman" panose="02020603050405020304" pitchFamily="18" charset="0"/>
                <a:cs typeface="Times New Roman" panose="02020603050405020304" pitchFamily="18" charset="0"/>
              </a:rPr>
              <a:t>½</a:t>
            </a:r>
            <a:r>
              <a:rPr lang="en-US" dirty="0">
                <a:solidFill>
                  <a:srgbClr val="C00000"/>
                </a:solidFill>
              </a:rPr>
              <a:t>.</a:t>
            </a:r>
          </a:p>
          <a:p>
            <a:pPr marL="342900" indent="-342900">
              <a:buFont typeface="Wingdings" panose="05000000000000000000" pitchFamily="2" charset="2"/>
              <a:buChar char="v"/>
            </a:pPr>
            <a:endParaRPr lang="en-US" i="1" baseline="30000" dirty="0">
              <a:solidFill>
                <a:srgbClr val="C0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i="1" dirty="0">
                <a:solidFill>
                  <a:srgbClr val="C00000"/>
                </a:solidFill>
                <a:latin typeface="Times New Roman" panose="02020603050405020304" pitchFamily="18" charset="0"/>
                <a:cs typeface="Times New Roman" panose="02020603050405020304" pitchFamily="18" charset="0"/>
              </a:rPr>
              <a:t>R/Q</a:t>
            </a:r>
            <a:r>
              <a:rPr lang="en-US" dirty="0">
                <a:solidFill>
                  <a:srgbClr val="C00000"/>
                </a:solidFill>
              </a:rPr>
              <a:t> is measured in Ohm/m. For geometrically similar cells </a:t>
            </a:r>
            <a:r>
              <a:rPr lang="en-US" i="1" dirty="0">
                <a:solidFill>
                  <a:srgbClr val="C00000"/>
                </a:solidFill>
                <a:latin typeface="Times New Roman" panose="02020603050405020304" pitchFamily="18" charset="0"/>
                <a:cs typeface="Times New Roman" panose="02020603050405020304" pitchFamily="18" charset="0"/>
              </a:rPr>
              <a:t>R/Q </a:t>
            </a:r>
            <a:r>
              <a:rPr lang="en-US" dirty="0">
                <a:solidFill>
                  <a:srgbClr val="C00000"/>
                </a:solidFill>
              </a:rPr>
              <a:t>scales </a:t>
            </a:r>
            <a:r>
              <a:rPr lang="en-US" i="1" dirty="0">
                <a:solidFill>
                  <a:srgbClr val="C00000"/>
                </a:solidFill>
                <a:latin typeface="Times New Roman" panose="02020603050405020304" pitchFamily="18" charset="0"/>
                <a:cs typeface="Times New Roman" panose="02020603050405020304" pitchFamily="18" charset="0"/>
              </a:rPr>
              <a:t>R</a:t>
            </a:r>
            <a:r>
              <a:rPr lang="en-US" dirty="0">
                <a:solidFill>
                  <a:srgbClr val="C00000"/>
                </a:solidFill>
              </a:rPr>
              <a:t> as </a:t>
            </a:r>
            <a:r>
              <a:rPr lang="el-GR" i="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ω</a:t>
            </a:r>
            <a:r>
              <a:rPr lang="en-US" i="1" baseline="-25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0</a:t>
            </a:r>
            <a:r>
              <a:rPr lang="en-US" dirty="0">
                <a:solidFill>
                  <a:srgbClr val="C00000"/>
                </a:solidFill>
              </a:rPr>
              <a:t> </a:t>
            </a:r>
          </a:p>
        </p:txBody>
      </p:sp>
    </p:spTree>
    <p:extLst>
      <p:ext uri="{BB962C8B-B14F-4D97-AF65-F5344CB8AC3E}">
        <p14:creationId xmlns:p14="http://schemas.microsoft.com/office/powerpoint/2010/main" val="3370096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Travelling–Wave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82</a:t>
            </a:fld>
            <a:endParaRPr lang="en-US" dirty="0"/>
          </a:p>
        </p:txBody>
      </p:sp>
      <p:sp>
        <p:nvSpPr>
          <p:cNvPr id="10" name="TextBox 9">
            <a:extLst>
              <a:ext uri="{FF2B5EF4-FFF2-40B4-BE49-F238E27FC236}">
                <a16:creationId xmlns:a16="http://schemas.microsoft.com/office/drawing/2014/main" id="{9957BF52-D8F0-41FB-BF28-5CF7669D2A68}"/>
              </a:ext>
            </a:extLst>
          </p:cNvPr>
          <p:cNvSpPr txBox="1"/>
          <p:nvPr/>
        </p:nvSpPr>
        <p:spPr>
          <a:xfrm>
            <a:off x="225647" y="767167"/>
            <a:ext cx="8581923" cy="5078313"/>
          </a:xfrm>
          <a:prstGeom prst="rect">
            <a:avLst/>
          </a:prstGeom>
          <a:noFill/>
        </p:spPr>
        <p:txBody>
          <a:bodyPr wrap="square" rtlCol="0">
            <a:spAutoFit/>
          </a:bodyPr>
          <a:lstStyle/>
          <a:p>
            <a:r>
              <a:rPr lang="en-US" sz="2800" dirty="0"/>
              <a:t>TW structures for acceleration of electrons are widely used is different fields. </a:t>
            </a:r>
          </a:p>
          <a:p>
            <a:endParaRPr lang="en-US" sz="2800" dirty="0"/>
          </a:p>
          <a:p>
            <a:pPr marL="342900" indent="-342900">
              <a:buFont typeface="Wingdings" panose="05000000000000000000" pitchFamily="2" charset="2"/>
              <a:buChar char="v"/>
            </a:pPr>
            <a:r>
              <a:rPr lang="en-US" b="1" dirty="0">
                <a:latin typeface="+mj-lt"/>
              </a:rPr>
              <a:t>High – energy physics:</a:t>
            </a:r>
          </a:p>
          <a:p>
            <a:pPr marL="342900" indent="-342900">
              <a:buFont typeface="Arial" panose="020B0604020202020204" pitchFamily="34" charset="0"/>
              <a:buChar char="•"/>
            </a:pPr>
            <a:r>
              <a:rPr lang="en-US" dirty="0">
                <a:latin typeface="+mj-lt"/>
              </a:rPr>
              <a:t>SLAC (1968): 3 km, 47 GeV (max), 2</a:t>
            </a:r>
            <a:r>
              <a:rPr lang="en-US" dirty="0">
                <a:latin typeface="+mj-lt"/>
                <a:ea typeface="Cambria Math" panose="02040503050406030204" pitchFamily="18" charset="0"/>
              </a:rPr>
              <a:t>π/3 2856 MHz (S-band) , 3 m structures.</a:t>
            </a:r>
          </a:p>
          <a:p>
            <a:pPr marL="342900" indent="-342900">
              <a:buFont typeface="Arial" panose="020B0604020202020204" pitchFamily="34" charset="0"/>
              <a:buChar char="•"/>
            </a:pPr>
            <a:r>
              <a:rPr lang="en-US" dirty="0">
                <a:latin typeface="+mj-lt"/>
                <a:ea typeface="Cambria Math" panose="02040503050406030204" pitchFamily="18" charset="0"/>
              </a:rPr>
              <a:t>SLC (1987) – first </a:t>
            </a:r>
            <a:r>
              <a:rPr lang="en-US" dirty="0" err="1">
                <a:latin typeface="+mj-lt"/>
                <a:ea typeface="Cambria Math" panose="02040503050406030204" pitchFamily="18" charset="0"/>
              </a:rPr>
              <a:t>e</a:t>
            </a:r>
            <a:r>
              <a:rPr lang="en-US" baseline="30000" dirty="0" err="1">
                <a:latin typeface="+mj-lt"/>
                <a:ea typeface="Cambria Math" panose="02040503050406030204" pitchFamily="18" charset="0"/>
              </a:rPr>
              <a:t>+</a:t>
            </a:r>
            <a:r>
              <a:rPr lang="en-US" dirty="0" err="1">
                <a:latin typeface="+mj-lt"/>
                <a:ea typeface="Cambria Math" panose="02040503050406030204" pitchFamily="18" charset="0"/>
              </a:rPr>
              <a:t>e</a:t>
            </a:r>
            <a:r>
              <a:rPr lang="en-US" baseline="30000" dirty="0">
                <a:latin typeface="+mj-lt"/>
                <a:ea typeface="Cambria Math" panose="02040503050406030204" pitchFamily="18" charset="0"/>
              </a:rPr>
              <a:t>-</a:t>
            </a:r>
            <a:r>
              <a:rPr lang="en-US" dirty="0">
                <a:latin typeface="+mj-lt"/>
                <a:ea typeface="Cambria Math" panose="02040503050406030204" pitchFamily="18" charset="0"/>
              </a:rPr>
              <a:t> linear collider based on SLAC </a:t>
            </a:r>
            <a:r>
              <a:rPr lang="en-US" dirty="0" err="1">
                <a:latin typeface="+mj-lt"/>
                <a:ea typeface="Cambria Math" panose="02040503050406030204" pitchFamily="18" charset="0"/>
              </a:rPr>
              <a:t>linac</a:t>
            </a:r>
            <a:r>
              <a:rPr lang="en-US" dirty="0">
                <a:latin typeface="+mj-lt"/>
                <a:ea typeface="Cambria Math" panose="02040503050406030204" pitchFamily="18" charset="0"/>
              </a:rPr>
              <a:t>.</a:t>
            </a:r>
          </a:p>
          <a:p>
            <a:pPr marL="342900" indent="-342900">
              <a:buFont typeface="Arial" panose="020B0604020202020204" pitchFamily="34" charset="0"/>
              <a:buChar char="•"/>
            </a:pPr>
            <a:r>
              <a:rPr lang="en-US" dirty="0">
                <a:latin typeface="+mj-lt"/>
                <a:ea typeface="Cambria Math" panose="02040503050406030204" pitchFamily="18" charset="0"/>
              </a:rPr>
              <a:t>CLIC collider (R&amp;D): up to 50 km, up to 3 </a:t>
            </a:r>
            <a:r>
              <a:rPr lang="en-US" dirty="0" err="1">
                <a:latin typeface="+mj-lt"/>
                <a:ea typeface="Cambria Math" panose="02040503050406030204" pitchFamily="18" charset="0"/>
              </a:rPr>
              <a:t>TeV</a:t>
            </a:r>
            <a:r>
              <a:rPr lang="en-US" dirty="0">
                <a:latin typeface="+mj-lt"/>
                <a:ea typeface="Cambria Math" panose="02040503050406030204" pitchFamily="18" charset="0"/>
              </a:rPr>
              <a:t> </a:t>
            </a:r>
            <a:r>
              <a:rPr lang="en-US" dirty="0" err="1">
                <a:latin typeface="+mj-lt"/>
                <a:ea typeface="Cambria Math" panose="02040503050406030204" pitchFamily="18" charset="0"/>
              </a:rPr>
              <a:t>c.m</a:t>
            </a:r>
            <a:r>
              <a:rPr lang="en-US" dirty="0">
                <a:latin typeface="+mj-lt"/>
                <a:ea typeface="Cambria Math" panose="02040503050406030204" pitchFamily="18" charset="0"/>
              </a:rPr>
              <a:t>., </a:t>
            </a:r>
            <a:r>
              <a:rPr lang="en-US" dirty="0"/>
              <a:t>2</a:t>
            </a:r>
            <a:r>
              <a:rPr lang="en-US" dirty="0">
                <a:ea typeface="Cambria Math" panose="02040503050406030204" pitchFamily="18" charset="0"/>
              </a:rPr>
              <a:t>π/3 </a:t>
            </a:r>
            <a:r>
              <a:rPr lang="en-US" dirty="0">
                <a:latin typeface="+mj-lt"/>
                <a:ea typeface="Cambria Math" panose="02040503050406030204" pitchFamily="18" charset="0"/>
              </a:rPr>
              <a:t>12 GHz </a:t>
            </a:r>
          </a:p>
          <a:p>
            <a:pPr marL="342900" indent="-342900">
              <a:buFont typeface="Wingdings" panose="05000000000000000000" pitchFamily="2" charset="2"/>
              <a:buChar char="v"/>
            </a:pPr>
            <a:r>
              <a:rPr lang="en-US" b="1" dirty="0">
                <a:latin typeface="+mj-lt"/>
                <a:ea typeface="Cambria Math" panose="02040503050406030204" pitchFamily="18" charset="0"/>
              </a:rPr>
              <a:t>FELS: </a:t>
            </a:r>
          </a:p>
          <a:p>
            <a:pPr marL="342900" indent="-342900">
              <a:buFont typeface="Arial" panose="020B0604020202020204" pitchFamily="34" charset="0"/>
              <a:buChar char="•"/>
            </a:pPr>
            <a:r>
              <a:rPr lang="en-US" dirty="0" err="1">
                <a:latin typeface="+mj-lt"/>
                <a:ea typeface="Cambria Math" panose="02040503050406030204" pitchFamily="18" charset="0"/>
              </a:rPr>
              <a:t>SwissFEL</a:t>
            </a:r>
            <a:r>
              <a:rPr lang="en-US" dirty="0">
                <a:latin typeface="+mj-lt"/>
                <a:ea typeface="Cambria Math" panose="02040503050406030204" pitchFamily="18" charset="0"/>
              </a:rPr>
              <a:t> (PSI) X-band </a:t>
            </a:r>
            <a:r>
              <a:rPr lang="en-US" dirty="0" err="1">
                <a:latin typeface="+mj-lt"/>
                <a:ea typeface="Cambria Math" panose="02040503050406030204" pitchFamily="18" charset="0"/>
              </a:rPr>
              <a:t>linac</a:t>
            </a:r>
            <a:r>
              <a:rPr lang="en-US" dirty="0">
                <a:latin typeface="+mj-lt"/>
                <a:ea typeface="Cambria Math" panose="02040503050406030204" pitchFamily="18" charset="0"/>
              </a:rPr>
              <a:t> (2017), 0.74 km, 5.8 GeV, </a:t>
            </a:r>
            <a:r>
              <a:rPr lang="en-US" dirty="0">
                <a:latin typeface="+mj-lt"/>
              </a:rPr>
              <a:t>2</a:t>
            </a:r>
            <a:r>
              <a:rPr lang="en-US" dirty="0">
                <a:latin typeface="+mj-lt"/>
                <a:ea typeface="Cambria Math" panose="02040503050406030204" pitchFamily="18" charset="0"/>
              </a:rPr>
              <a:t>π/3 6 GHz</a:t>
            </a:r>
          </a:p>
          <a:p>
            <a:pPr marL="342900" indent="-342900">
              <a:buFont typeface="Wingdings" panose="05000000000000000000" pitchFamily="2" charset="2"/>
              <a:buChar char="v"/>
            </a:pPr>
            <a:r>
              <a:rPr lang="en-US" b="1" dirty="0">
                <a:latin typeface="+mj-lt"/>
                <a:ea typeface="Cambria Math" panose="02040503050406030204" pitchFamily="18" charset="0"/>
              </a:rPr>
              <a:t>Industrial and medical accelerators</a:t>
            </a:r>
          </a:p>
          <a:p>
            <a:pPr marL="342900" indent="-342900">
              <a:buFont typeface="Arial" panose="020B0604020202020204" pitchFamily="34" charset="0"/>
              <a:buChar char="•"/>
            </a:pPr>
            <a:r>
              <a:rPr lang="en-US" dirty="0">
                <a:latin typeface="+mj-lt"/>
                <a:ea typeface="Cambria Math" panose="02040503050406030204" pitchFamily="18" charset="0"/>
              </a:rPr>
              <a:t>Varian S-band and X-band </a:t>
            </a:r>
            <a:r>
              <a:rPr lang="en-US" dirty="0" err="1">
                <a:latin typeface="+mj-lt"/>
                <a:ea typeface="Cambria Math" panose="02040503050406030204" pitchFamily="18" charset="0"/>
              </a:rPr>
              <a:t>linacs</a:t>
            </a:r>
            <a:r>
              <a:rPr lang="en-US" dirty="0">
                <a:latin typeface="+mj-lt"/>
                <a:ea typeface="Cambria Math" panose="02040503050406030204" pitchFamily="18" charset="0"/>
              </a:rPr>
              <a:t> for medical applications</a:t>
            </a:r>
          </a:p>
          <a:p>
            <a:pPr marL="342900" indent="-342900">
              <a:buFont typeface="Arial" panose="020B0604020202020204" pitchFamily="34" charset="0"/>
              <a:buChar char="•"/>
            </a:pPr>
            <a:r>
              <a:rPr lang="en-US" dirty="0">
                <a:latin typeface="+mj-lt"/>
                <a:ea typeface="Cambria Math" panose="02040503050406030204" pitchFamily="18" charset="0"/>
              </a:rPr>
              <a:t>Industrial </a:t>
            </a:r>
            <a:r>
              <a:rPr lang="en-US" dirty="0" err="1">
                <a:latin typeface="+mj-lt"/>
                <a:ea typeface="Cambria Math" panose="02040503050406030204" pitchFamily="18" charset="0"/>
              </a:rPr>
              <a:t>linacs</a:t>
            </a:r>
            <a:endParaRPr lang="en-US" dirty="0">
              <a:latin typeface="+mj-lt"/>
            </a:endParaRPr>
          </a:p>
        </p:txBody>
      </p:sp>
    </p:spTree>
    <p:extLst>
      <p:ext uri="{BB962C8B-B14F-4D97-AF65-F5344CB8AC3E}">
        <p14:creationId xmlns:p14="http://schemas.microsoft.com/office/powerpoint/2010/main" val="3067219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Travelling–Wave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83</a:t>
            </a:fld>
            <a:endParaRPr lang="en-US" dirty="0"/>
          </a:p>
        </p:txBody>
      </p:sp>
      <p:sp>
        <p:nvSpPr>
          <p:cNvPr id="10" name="TextBox 9">
            <a:extLst>
              <a:ext uri="{FF2B5EF4-FFF2-40B4-BE49-F238E27FC236}">
                <a16:creationId xmlns:a16="http://schemas.microsoft.com/office/drawing/2014/main" id="{9957BF52-D8F0-41FB-BF28-5CF7669D2A68}"/>
              </a:ext>
            </a:extLst>
          </p:cNvPr>
          <p:cNvSpPr txBox="1"/>
          <p:nvPr/>
        </p:nvSpPr>
        <p:spPr>
          <a:xfrm>
            <a:off x="225647" y="767167"/>
            <a:ext cx="6030241" cy="461665"/>
          </a:xfrm>
          <a:prstGeom prst="rect">
            <a:avLst/>
          </a:prstGeom>
          <a:noFill/>
        </p:spPr>
        <p:txBody>
          <a:bodyPr wrap="none" rtlCol="0">
            <a:spAutoFit/>
          </a:bodyPr>
          <a:lstStyle/>
          <a:p>
            <a:r>
              <a:rPr lang="en-US" dirty="0"/>
              <a:t>Modern TW structures: 12 GHz CLIC structure*</a:t>
            </a:r>
          </a:p>
        </p:txBody>
      </p:sp>
      <p:pic>
        <p:nvPicPr>
          <p:cNvPr id="8" name="Picture 7">
            <a:extLst>
              <a:ext uri="{FF2B5EF4-FFF2-40B4-BE49-F238E27FC236}">
                <a16:creationId xmlns:a16="http://schemas.microsoft.com/office/drawing/2014/main" id="{5D3F1A27-F611-4385-B421-D445EAF83354}"/>
              </a:ext>
            </a:extLst>
          </p:cNvPr>
          <p:cNvPicPr>
            <a:picLocks noChangeAspect="1"/>
          </p:cNvPicPr>
          <p:nvPr/>
        </p:nvPicPr>
        <p:blipFill>
          <a:blip r:embed="rId3"/>
          <a:stretch>
            <a:fillRect/>
          </a:stretch>
        </p:blipFill>
        <p:spPr>
          <a:xfrm>
            <a:off x="491704" y="1228832"/>
            <a:ext cx="7520991" cy="4730632"/>
          </a:xfrm>
          <a:prstGeom prst="rect">
            <a:avLst/>
          </a:prstGeom>
        </p:spPr>
      </p:pic>
      <p:sp>
        <p:nvSpPr>
          <p:cNvPr id="11" name="TextBox 10">
            <a:extLst>
              <a:ext uri="{FF2B5EF4-FFF2-40B4-BE49-F238E27FC236}">
                <a16:creationId xmlns:a16="http://schemas.microsoft.com/office/drawing/2014/main" id="{39524499-B636-44DC-8807-9EB2F2E096EE}"/>
              </a:ext>
            </a:extLst>
          </p:cNvPr>
          <p:cNvSpPr txBox="1"/>
          <p:nvPr/>
        </p:nvSpPr>
        <p:spPr>
          <a:xfrm>
            <a:off x="491704" y="5860000"/>
            <a:ext cx="4141968" cy="461665"/>
          </a:xfrm>
          <a:prstGeom prst="rect">
            <a:avLst/>
          </a:prstGeom>
          <a:noFill/>
        </p:spPr>
        <p:txBody>
          <a:bodyPr wrap="none" rtlCol="0">
            <a:spAutoFit/>
          </a:bodyPr>
          <a:lstStyle/>
          <a:p>
            <a:r>
              <a:rPr lang="en-US" dirty="0"/>
              <a:t>*V. </a:t>
            </a:r>
            <a:r>
              <a:rPr lang="en-US" dirty="0" err="1"/>
              <a:t>Dolgashev</a:t>
            </a:r>
            <a:r>
              <a:rPr lang="en-US" dirty="0"/>
              <a:t>, SLAC, EAAC 2015</a:t>
            </a:r>
          </a:p>
        </p:txBody>
      </p:sp>
    </p:spTree>
    <p:extLst>
      <p:ext uri="{BB962C8B-B14F-4D97-AF65-F5344CB8AC3E}">
        <p14:creationId xmlns:p14="http://schemas.microsoft.com/office/powerpoint/2010/main" val="2881793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Travelling–Wave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84</a:t>
            </a:fld>
            <a:endParaRPr lang="en-US" dirty="0"/>
          </a:p>
        </p:txBody>
      </p:sp>
      <p:sp>
        <p:nvSpPr>
          <p:cNvPr id="10" name="TextBox 9">
            <a:extLst>
              <a:ext uri="{FF2B5EF4-FFF2-40B4-BE49-F238E27FC236}">
                <a16:creationId xmlns:a16="http://schemas.microsoft.com/office/drawing/2014/main" id="{9957BF52-D8F0-41FB-BF28-5CF7669D2A68}"/>
              </a:ext>
            </a:extLst>
          </p:cNvPr>
          <p:cNvSpPr txBox="1"/>
          <p:nvPr/>
        </p:nvSpPr>
        <p:spPr>
          <a:xfrm>
            <a:off x="225647" y="767167"/>
            <a:ext cx="6030241" cy="461665"/>
          </a:xfrm>
          <a:prstGeom prst="rect">
            <a:avLst/>
          </a:prstGeom>
          <a:noFill/>
        </p:spPr>
        <p:txBody>
          <a:bodyPr wrap="none" rtlCol="0">
            <a:spAutoFit/>
          </a:bodyPr>
          <a:lstStyle/>
          <a:p>
            <a:r>
              <a:rPr lang="en-US" dirty="0"/>
              <a:t>Modern TW structures: 12 GHz CLIC structure*</a:t>
            </a:r>
          </a:p>
        </p:txBody>
      </p:sp>
      <p:pic>
        <p:nvPicPr>
          <p:cNvPr id="2" name="Picture 1">
            <a:extLst>
              <a:ext uri="{FF2B5EF4-FFF2-40B4-BE49-F238E27FC236}">
                <a16:creationId xmlns:a16="http://schemas.microsoft.com/office/drawing/2014/main" id="{9CEE1D36-9684-4D76-B087-E9459054BEBD}"/>
              </a:ext>
            </a:extLst>
          </p:cNvPr>
          <p:cNvPicPr>
            <a:picLocks noChangeAspect="1"/>
          </p:cNvPicPr>
          <p:nvPr/>
        </p:nvPicPr>
        <p:blipFill>
          <a:blip r:embed="rId3"/>
          <a:stretch>
            <a:fillRect/>
          </a:stretch>
        </p:blipFill>
        <p:spPr>
          <a:xfrm>
            <a:off x="569343" y="1228832"/>
            <a:ext cx="7347804" cy="4989616"/>
          </a:xfrm>
          <a:prstGeom prst="rect">
            <a:avLst/>
          </a:prstGeom>
        </p:spPr>
      </p:pic>
    </p:spTree>
    <p:extLst>
      <p:ext uri="{BB962C8B-B14F-4D97-AF65-F5344CB8AC3E}">
        <p14:creationId xmlns:p14="http://schemas.microsoft.com/office/powerpoint/2010/main" val="27214918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85</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74710" y="612954"/>
            <a:ext cx="8686800" cy="643253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FF"/>
                </a:solidFill>
                <a:cs typeface="Times New Roman" panose="02020603050405020304" pitchFamily="18" charset="0"/>
              </a:rPr>
              <a:t>Single – cell cavities are not convenient in order to achieve high acceleration: a lot of couplers, tuners, etc. Especially it is important for acceleration of electrons</a:t>
            </a:r>
            <a:r>
              <a:rPr lang="en-US" sz="2000" dirty="0">
                <a:solidFill>
                  <a:srgbClr val="0000FF"/>
                </a:solidFill>
              </a:rPr>
              <a:t>.</a:t>
            </a:r>
          </a:p>
          <a:p>
            <a:pPr marL="342900" indent="-342900">
              <a:buFont typeface="Arial" panose="020B0604020202020204" pitchFamily="34" charset="0"/>
              <a:buChar char="•"/>
            </a:pPr>
            <a:r>
              <a:rPr lang="en-US" sz="2000" dirty="0">
                <a:solidFill>
                  <a:srgbClr val="0000FF"/>
                </a:solidFill>
              </a:rPr>
              <a:t>Periodic structures are used for acceleration, where travelling wave is excited. </a:t>
            </a:r>
          </a:p>
          <a:p>
            <a:pPr marL="342900" indent="-342900">
              <a:buFont typeface="Arial" panose="020B0604020202020204" pitchFamily="34" charset="0"/>
              <a:buChar char="•"/>
            </a:pPr>
            <a:r>
              <a:rPr lang="en-US" sz="2000" dirty="0">
                <a:solidFill>
                  <a:srgbClr val="0000FF"/>
                </a:solidFill>
              </a:rPr>
              <a:t>Phase advance per cell, and therefore, phase velocity depend on the phase advance per cell.  The accelerating wave has the same phase velocity as the accelerated particles. </a:t>
            </a:r>
          </a:p>
          <a:p>
            <a:pPr marL="342900" indent="-342900">
              <a:buFont typeface="Arial" panose="020B0604020202020204" pitchFamily="34" charset="0"/>
              <a:buChar char="•"/>
            </a:pPr>
            <a:r>
              <a:rPr lang="en-US" sz="2000" dirty="0">
                <a:solidFill>
                  <a:srgbClr val="0000FF"/>
                </a:solidFill>
              </a:rPr>
              <a:t>Average energy of magnetic field is equal to average energy of electric field (the 1</a:t>
            </a:r>
            <a:r>
              <a:rPr lang="en-US" sz="2000" baseline="30000" dirty="0">
                <a:solidFill>
                  <a:srgbClr val="0000FF"/>
                </a:solidFill>
              </a:rPr>
              <a:t>st</a:t>
            </a:r>
            <a:r>
              <a:rPr lang="en-US" sz="2000" dirty="0">
                <a:solidFill>
                  <a:srgbClr val="0000FF"/>
                </a:solidFill>
              </a:rPr>
              <a:t> Bell theorem);  Power flaw is equal to the product of the group velocity to the average stored energy per unit length (the 2</a:t>
            </a:r>
            <a:r>
              <a:rPr lang="en-US" sz="2000" baseline="30000" dirty="0">
                <a:solidFill>
                  <a:srgbClr val="0000FF"/>
                </a:solidFill>
              </a:rPr>
              <a:t>d</a:t>
            </a:r>
            <a:r>
              <a:rPr lang="en-US" sz="2000" dirty="0">
                <a:solidFill>
                  <a:srgbClr val="0000FF"/>
                </a:solidFill>
              </a:rPr>
              <a:t> Bell theorem).</a:t>
            </a:r>
          </a:p>
          <a:p>
            <a:pPr marL="342900" indent="-342900">
              <a:buFont typeface="Arial" panose="020B0604020202020204" pitchFamily="34" charset="0"/>
              <a:buChar char="•"/>
            </a:pPr>
            <a:r>
              <a:rPr lang="en-US" sz="2000" dirty="0">
                <a:solidFill>
                  <a:srgbClr val="0000FF"/>
                </a:solidFill>
              </a:rPr>
              <a:t>The passband depends on the value of coupling between the cells </a:t>
            </a:r>
            <a:r>
              <a:rPr lang="en-US" sz="2000" i="1" dirty="0">
                <a:solidFill>
                  <a:srgbClr val="0000FF"/>
                </a:solidFill>
              </a:rPr>
              <a:t>K</a:t>
            </a:r>
            <a:r>
              <a:rPr lang="en-US" sz="2000" dirty="0">
                <a:solidFill>
                  <a:srgbClr val="0000FF"/>
                </a:solidFill>
              </a:rPr>
              <a:t> ; </a:t>
            </a:r>
            <a:r>
              <a:rPr lang="en-US" sz="2000" dirty="0">
                <a:solidFill>
                  <a:srgbClr val="0000FF"/>
                </a:solidFill>
                <a:latin typeface="+mj-lt"/>
              </a:rPr>
              <a:t>it depends on the coupling hole radius a as ~ a</a:t>
            </a:r>
            <a:r>
              <a:rPr lang="en-US" sz="2000" baseline="30000" dirty="0">
                <a:solidFill>
                  <a:srgbClr val="0000FF"/>
                </a:solidFill>
                <a:latin typeface="+mj-lt"/>
              </a:rPr>
              <a:t>3</a:t>
            </a:r>
            <a:r>
              <a:rPr lang="en-US" sz="2000" dirty="0">
                <a:solidFill>
                  <a:srgbClr val="0000FF"/>
                </a:solidFill>
                <a:latin typeface="+mj-lt"/>
              </a:rPr>
              <a:t>-a</a:t>
            </a:r>
            <a:r>
              <a:rPr lang="en-US" sz="2000" baseline="30000" dirty="0">
                <a:solidFill>
                  <a:srgbClr val="0000FF"/>
                </a:solidFill>
                <a:latin typeface="+mj-lt"/>
              </a:rPr>
              <a:t>4</a:t>
            </a:r>
            <a:r>
              <a:rPr lang="en-US" sz="2000" dirty="0">
                <a:solidFill>
                  <a:srgbClr val="0000FF"/>
                </a:solidFill>
                <a:latin typeface="+mj-lt"/>
              </a:rPr>
              <a:t> ;</a:t>
            </a:r>
          </a:p>
          <a:p>
            <a:pPr marL="342900" indent="-342900">
              <a:buFont typeface="Arial" panose="020B0604020202020204" pitchFamily="34" charset="0"/>
              <a:buChar char="•"/>
            </a:pPr>
            <a:r>
              <a:rPr lang="en-US" sz="2000" dirty="0">
                <a:solidFill>
                  <a:srgbClr val="0000FF"/>
                </a:solidFill>
                <a:latin typeface="+mj-lt"/>
              </a:rPr>
              <a:t>Group velocity is maximal if phase advance per cell is ~</a:t>
            </a:r>
            <a:r>
              <a:rPr lang="el-GR" sz="2000" dirty="0">
                <a:solidFill>
                  <a:srgbClr val="0000FF"/>
                </a:solidFill>
                <a:latin typeface="+mj-lt"/>
                <a:ea typeface="Cambria Math" panose="02040503050406030204" pitchFamily="18" charset="0"/>
              </a:rPr>
              <a:t>π</a:t>
            </a:r>
            <a:r>
              <a:rPr lang="en-US" sz="2000" dirty="0">
                <a:solidFill>
                  <a:srgbClr val="0000FF"/>
                </a:solidFill>
                <a:latin typeface="+mj-lt"/>
                <a:ea typeface="Cambria Math" panose="02040503050406030204" pitchFamily="18" charset="0"/>
              </a:rPr>
              <a:t>/2;</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Maximal shunt impedance per unit length is at the phase shift of ~2</a:t>
            </a:r>
            <a:r>
              <a:rPr lang="el-GR" sz="2000" dirty="0">
                <a:solidFill>
                  <a:srgbClr val="0000FF"/>
                </a:solidFill>
                <a:latin typeface="+mj-lt"/>
                <a:ea typeface="Cambria Math" panose="02040503050406030204" pitchFamily="18" charset="0"/>
              </a:rPr>
              <a:t>π</a:t>
            </a:r>
            <a:r>
              <a:rPr lang="en-US" sz="2000" dirty="0">
                <a:solidFill>
                  <a:srgbClr val="0000FF"/>
                </a:solidFill>
                <a:latin typeface="+mj-lt"/>
                <a:ea typeface="Cambria Math" panose="02040503050406030204" pitchFamily="18" charset="0"/>
              </a:rPr>
              <a:t>/3;</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Losses may change the field distribution. To achieve field flatness along the structure, group velocity (coupling) should increase from the structure beginning to the end.</a:t>
            </a:r>
          </a:p>
          <a:p>
            <a:pPr marL="342900" indent="-342900">
              <a:buFont typeface="Arial" panose="020B0604020202020204" pitchFamily="34" charset="0"/>
              <a:buChar char="•"/>
            </a:pPr>
            <a:endParaRPr lang="en-US" dirty="0">
              <a:solidFill>
                <a:srgbClr val="0000FF"/>
              </a:solidFill>
              <a:latin typeface="+mj-lt"/>
            </a:endParaRPr>
          </a:p>
          <a:p>
            <a:endParaRPr lang="en-US" dirty="0">
              <a:solidFill>
                <a:srgbClr val="0000FF"/>
              </a:solidFill>
            </a:endParaRP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41870026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92044" y="5115061"/>
            <a:ext cx="7359912" cy="942566"/>
          </a:xfrm>
        </p:spPr>
        <p:txBody>
          <a:bodyPr/>
          <a:lstStyle/>
          <a:p>
            <a:r>
              <a:rPr lang="en-US" dirty="0"/>
              <a:t>Chapter 5. </a:t>
            </a:r>
            <a:br>
              <a:rPr lang="en-US" dirty="0"/>
            </a:br>
            <a:br>
              <a:rPr lang="en-US" dirty="0"/>
            </a:br>
            <a:br>
              <a:rPr lang="en-US" dirty="0"/>
            </a:br>
            <a:r>
              <a:rPr lang="en-US" dirty="0"/>
              <a:t>Standing –Wave acceleration structures.</a:t>
            </a:r>
            <a:br>
              <a:rPr lang="en-US" dirty="0"/>
            </a:br>
            <a:r>
              <a:rPr lang="en-US" sz="2000" dirty="0"/>
              <a:t>a. Standing - wave structures;</a:t>
            </a:r>
            <a:br>
              <a:rPr lang="en-US" sz="2000" dirty="0"/>
            </a:br>
            <a:r>
              <a:rPr lang="en-US" sz="2000" dirty="0"/>
              <a:t>b. Equivalent circuit for a SW structure;</a:t>
            </a:r>
            <a:br>
              <a:rPr lang="en-US" sz="2000" dirty="0"/>
            </a:br>
            <a:r>
              <a:rPr lang="en-US" sz="2000" dirty="0"/>
              <a:t>c. Dispersion curve;</a:t>
            </a:r>
            <a:br>
              <a:rPr lang="en-US" sz="2000" dirty="0"/>
            </a:br>
            <a:r>
              <a:rPr lang="en-US" sz="2000" dirty="0"/>
              <a:t>d. Normal modes;</a:t>
            </a:r>
            <a:br>
              <a:rPr lang="en-US" sz="2000" dirty="0"/>
            </a:br>
            <a:r>
              <a:rPr lang="en-US" sz="2000" dirty="0"/>
              <a:t>e. Perturbation theory for SW structures;</a:t>
            </a:r>
            <a:br>
              <a:rPr lang="en-US" sz="2000" dirty="0"/>
            </a:br>
            <a:r>
              <a:rPr lang="en-US" sz="2000" dirty="0"/>
              <a:t>e. Parameters of SW structures;</a:t>
            </a:r>
            <a:br>
              <a:rPr lang="en-US" sz="2000" dirty="0"/>
            </a:br>
            <a:r>
              <a:rPr lang="en-US" sz="2000" dirty="0"/>
              <a:t>f. Bi-periodic SW structures;</a:t>
            </a:r>
            <a:br>
              <a:rPr lang="en-US" sz="2000" dirty="0"/>
            </a:br>
            <a:r>
              <a:rPr lang="en-US" sz="2000" dirty="0"/>
              <a:t>g. Inductive coupling;</a:t>
            </a:r>
            <a:br>
              <a:rPr lang="en-US" sz="2000" dirty="0"/>
            </a:br>
            <a:r>
              <a:rPr lang="en-US" sz="2000" dirty="0"/>
              <a:t>h. Types of the SW structures;</a:t>
            </a:r>
            <a:br>
              <a:rPr lang="en-US" sz="2000" dirty="0"/>
            </a:br>
            <a:br>
              <a:rPr lang="en-US" dirty="0"/>
            </a:br>
            <a:br>
              <a:rPr lang="en-US" dirty="0"/>
            </a:br>
            <a:endParaRPr lang="en-US" dirty="0"/>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86</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3279414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87</a:t>
            </a:fld>
            <a:endParaRPr lang="en-US" dirty="0"/>
          </a:p>
        </p:txBody>
      </p:sp>
      <p:sp>
        <p:nvSpPr>
          <p:cNvPr id="10" name="TextBox 9">
            <a:extLst>
              <a:ext uri="{FF2B5EF4-FFF2-40B4-BE49-F238E27FC236}">
                <a16:creationId xmlns:a16="http://schemas.microsoft.com/office/drawing/2014/main" id="{9957BF52-D8F0-41FB-BF28-5CF7669D2A68}"/>
              </a:ext>
            </a:extLst>
          </p:cNvPr>
          <p:cNvSpPr txBox="1"/>
          <p:nvPr/>
        </p:nvSpPr>
        <p:spPr>
          <a:xfrm>
            <a:off x="152220" y="847297"/>
            <a:ext cx="8783727" cy="5693866"/>
          </a:xfrm>
          <a:prstGeom prst="rect">
            <a:avLst/>
          </a:prstGeom>
          <a:noFill/>
        </p:spPr>
        <p:txBody>
          <a:bodyPr wrap="square" rtlCol="0">
            <a:spAutoFit/>
          </a:bodyPr>
          <a:lstStyle/>
          <a:p>
            <a:pPr marL="342900" indent="-342900">
              <a:buFont typeface="Wingdings" panose="05000000000000000000" pitchFamily="2" charset="2"/>
              <a:buChar char="v"/>
            </a:pPr>
            <a:r>
              <a:rPr lang="en-US" sz="2000" b="1" dirty="0">
                <a:latin typeface="+mn-lt"/>
              </a:rPr>
              <a:t>TW structures work very good for RT electron accelerators:</a:t>
            </a:r>
          </a:p>
          <a:p>
            <a:pPr marL="342900" indent="-342900">
              <a:buFont typeface="Arial" panose="020B0604020202020204" pitchFamily="34" charset="0"/>
              <a:buChar char="•"/>
            </a:pPr>
            <a:r>
              <a:rPr lang="en-US" sz="2000" dirty="0">
                <a:latin typeface="+mn-lt"/>
              </a:rPr>
              <a:t>High frequency </a:t>
            </a:r>
            <a:r>
              <a:rPr lang="en-US" sz="2000" dirty="0">
                <a:latin typeface="+mn-lt"/>
                <a:ea typeface="Cambria Math" panose="02040503050406030204" pitchFamily="18" charset="0"/>
              </a:rPr>
              <a:t>→ lower power (R~</a:t>
            </a:r>
            <a:r>
              <a:rPr lang="en-US" sz="2000" i="1" dirty="0">
                <a:ea typeface="Cambria Math" panose="02040503050406030204" pitchFamily="18" charset="0"/>
              </a:rPr>
              <a:t> f</a:t>
            </a:r>
            <a:r>
              <a:rPr lang="en-US" sz="2000" i="1" baseline="30000" dirty="0">
                <a:ea typeface="Cambria Math" panose="02040503050406030204" pitchFamily="18" charset="0"/>
              </a:rPr>
              <a:t>1/2</a:t>
            </a:r>
            <a:r>
              <a:rPr lang="en-US" sz="2000" i="1" dirty="0">
                <a:latin typeface="+mn-lt"/>
                <a:ea typeface="Cambria Math" panose="02040503050406030204" pitchFamily="18" charset="0"/>
              </a:rPr>
              <a:t>);</a:t>
            </a:r>
            <a:endParaRPr lang="en-US" sz="2000" dirty="0">
              <a:latin typeface="+mn-lt"/>
              <a:ea typeface="Cambria Math" panose="02040503050406030204" pitchFamily="18" charset="0"/>
            </a:endParaRPr>
          </a:p>
          <a:p>
            <a:pPr marL="342900" indent="-342900">
              <a:buFont typeface="Arial" panose="020B0604020202020204" pitchFamily="34" charset="0"/>
              <a:buChar char="•"/>
            </a:pPr>
            <a:r>
              <a:rPr lang="en-US" sz="2000" dirty="0">
                <a:latin typeface="+mn-lt"/>
                <a:ea typeface="Cambria Math" panose="02040503050406030204" pitchFamily="18" charset="0"/>
              </a:rPr>
              <a:t>A lot of cells (many tens) → high efficiency (all the power is consumed in the structure, and small fraction is radiated through the output port).</a:t>
            </a:r>
          </a:p>
          <a:p>
            <a:endParaRPr lang="en-US" sz="2000" dirty="0">
              <a:latin typeface="+mn-lt"/>
              <a:ea typeface="Cambria Math" panose="02040503050406030204" pitchFamily="18" charset="0"/>
            </a:endParaRPr>
          </a:p>
          <a:p>
            <a:pPr marL="342900" indent="-342900">
              <a:buFont typeface="Wingdings" panose="05000000000000000000" pitchFamily="2" charset="2"/>
              <a:buChar char="v"/>
            </a:pPr>
            <a:r>
              <a:rPr lang="en-US" sz="2000" b="1" dirty="0">
                <a:ea typeface="Cambria Math" panose="02040503050406030204" pitchFamily="18" charset="0"/>
              </a:rPr>
              <a:t>TW structures are not good for RT proton accelerators:</a:t>
            </a:r>
          </a:p>
          <a:p>
            <a:pPr marL="342900" indent="-342900">
              <a:buFont typeface="Arial" panose="020B0604020202020204" pitchFamily="34" charset="0"/>
              <a:buChar char="•"/>
            </a:pPr>
            <a:r>
              <a:rPr lang="en-US" sz="2000" dirty="0">
                <a:ea typeface="Cambria Math" panose="02040503050406030204" pitchFamily="18" charset="0"/>
              </a:rPr>
              <a:t>High frequency is not practical (defocusing is proportional  to </a:t>
            </a:r>
            <a:r>
              <a:rPr lang="en-US" sz="2000" i="1" dirty="0">
                <a:ea typeface="Cambria Math" panose="02040503050406030204" pitchFamily="18" charset="0"/>
              </a:rPr>
              <a:t>f</a:t>
            </a:r>
            <a:r>
              <a:rPr lang="en-US" sz="2000" dirty="0">
                <a:ea typeface="Cambria Math" panose="02040503050406030204" pitchFamily="18" charset="0"/>
              </a:rPr>
              <a:t>) </a:t>
            </a:r>
          </a:p>
          <a:p>
            <a:pPr marL="342900" indent="-342900">
              <a:buFont typeface="Arial" panose="020B0604020202020204" pitchFamily="34" charset="0"/>
              <a:buChar char="•"/>
            </a:pPr>
            <a:r>
              <a:rPr lang="en-US" sz="2000" dirty="0">
                <a:ea typeface="Cambria Math" panose="02040503050406030204" pitchFamily="18" charset="0"/>
              </a:rPr>
              <a:t>Low beam loading </a:t>
            </a:r>
            <a:r>
              <a:rPr lang="en-US" sz="2000" dirty="0">
                <a:latin typeface="Cambria Math" panose="02040503050406030204" pitchFamily="18" charset="0"/>
                <a:ea typeface="Cambria Math" panose="02040503050406030204" pitchFamily="18" charset="0"/>
              </a:rPr>
              <a:t>→ </a:t>
            </a:r>
            <a:r>
              <a:rPr lang="en-US" sz="2000" dirty="0">
                <a:ea typeface="Cambria Math" panose="02040503050406030204" pitchFamily="18" charset="0"/>
              </a:rPr>
              <a:t>large number of cells (impractical from the point of view of focusing and manufacturing, especially if the cell diameter is large because of low frequency);</a:t>
            </a:r>
          </a:p>
          <a:p>
            <a:endParaRPr lang="en-US" sz="2000" dirty="0">
              <a:latin typeface="+mn-lt"/>
              <a:ea typeface="Cambria Math" panose="02040503050406030204" pitchFamily="18" charset="0"/>
            </a:endParaRPr>
          </a:p>
          <a:p>
            <a:pPr marL="342900" indent="-342900">
              <a:buFont typeface="Wingdings" panose="05000000000000000000" pitchFamily="2" charset="2"/>
              <a:buChar char="v"/>
            </a:pPr>
            <a:r>
              <a:rPr lang="en-US" sz="2000" b="1" dirty="0">
                <a:latin typeface="+mn-lt"/>
                <a:ea typeface="Cambria Math" panose="02040503050406030204" pitchFamily="18" charset="0"/>
              </a:rPr>
              <a:t>TW structures are not good for SRF accelerators:</a:t>
            </a:r>
          </a:p>
          <a:p>
            <a:pPr marL="342900" indent="-342900">
              <a:buFont typeface="Arial" panose="020B0604020202020204" pitchFamily="34" charset="0"/>
              <a:buChar char="•"/>
            </a:pPr>
            <a:r>
              <a:rPr lang="en-US" sz="2000" dirty="0">
                <a:latin typeface="+mn-lt"/>
                <a:ea typeface="Cambria Math" panose="02040503050406030204" pitchFamily="18" charset="0"/>
              </a:rPr>
              <a:t>High frequency is not practical (BCS surface resistance is proportional to </a:t>
            </a:r>
            <a:r>
              <a:rPr lang="en-US" sz="2000" i="1" dirty="0">
                <a:latin typeface="+mn-lt"/>
                <a:ea typeface="Cambria Math" panose="02040503050406030204" pitchFamily="18" charset="0"/>
              </a:rPr>
              <a:t>f</a:t>
            </a:r>
            <a:r>
              <a:rPr lang="en-US" sz="2000" i="1" baseline="30000" dirty="0">
                <a:latin typeface="+mn-lt"/>
                <a:ea typeface="Cambria Math" panose="02040503050406030204" pitchFamily="18" charset="0"/>
              </a:rPr>
              <a:t>2</a:t>
            </a:r>
            <a:r>
              <a:rPr lang="en-US" sz="2000" dirty="0">
                <a:latin typeface="+mn-lt"/>
                <a:ea typeface="Cambria Math" panose="02040503050406030204" pitchFamily="18" charset="0"/>
              </a:rPr>
              <a:t>) </a:t>
            </a:r>
          </a:p>
          <a:p>
            <a:pPr marL="342900" indent="-342900">
              <a:buFont typeface="Arial" panose="020B0604020202020204" pitchFamily="34" charset="0"/>
              <a:buChar char="•"/>
            </a:pPr>
            <a:r>
              <a:rPr lang="en-US" sz="2000" dirty="0">
                <a:latin typeface="+mn-lt"/>
                <a:ea typeface="Cambria Math" panose="02040503050406030204" pitchFamily="18" charset="0"/>
              </a:rPr>
              <a:t>Small decay in the cavities </a:t>
            </a:r>
          </a:p>
          <a:p>
            <a:pPr marL="914400" indent="-914400">
              <a:buFontTx/>
              <a:buChar char="-"/>
            </a:pPr>
            <a:r>
              <a:rPr lang="en-US" sz="2000" dirty="0">
                <a:latin typeface="+mn-lt"/>
                <a:ea typeface="Cambria Math" panose="02040503050406030204" pitchFamily="18" charset="0"/>
              </a:rPr>
              <a:t>Very large number of cells + large cell size (impractical from the point of view of manufacturing and processing);</a:t>
            </a:r>
          </a:p>
          <a:p>
            <a:pPr marL="914400" indent="-914400">
              <a:buFontTx/>
              <a:buChar char="-"/>
            </a:pPr>
            <a:r>
              <a:rPr lang="en-US" sz="2000" dirty="0">
                <a:latin typeface="+mn-lt"/>
                <a:ea typeface="Cambria Math" panose="02040503050406030204" pitchFamily="18" charset="0"/>
              </a:rPr>
              <a:t>Feedback waveguide - still under R&amp;D</a:t>
            </a:r>
          </a:p>
          <a:p>
            <a:endParaRPr lang="en-US" dirty="0"/>
          </a:p>
        </p:txBody>
      </p:sp>
    </p:spTree>
    <p:extLst>
      <p:ext uri="{BB962C8B-B14F-4D97-AF65-F5344CB8AC3E}">
        <p14:creationId xmlns:p14="http://schemas.microsoft.com/office/powerpoint/2010/main" val="3634412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88</a:t>
            </a:fld>
            <a:endParaRPr lang="en-US" dirty="0"/>
          </a:p>
        </p:txBody>
      </p:sp>
      <p:sp>
        <p:nvSpPr>
          <p:cNvPr id="10" name="TextBox 9">
            <a:extLst>
              <a:ext uri="{FF2B5EF4-FFF2-40B4-BE49-F238E27FC236}">
                <a16:creationId xmlns:a16="http://schemas.microsoft.com/office/drawing/2014/main" id="{9957BF52-D8F0-41FB-BF28-5CF7669D2A68}"/>
              </a:ext>
            </a:extLst>
          </p:cNvPr>
          <p:cNvSpPr txBox="1"/>
          <p:nvPr/>
        </p:nvSpPr>
        <p:spPr>
          <a:xfrm>
            <a:off x="154257" y="704701"/>
            <a:ext cx="8835486" cy="461665"/>
          </a:xfrm>
          <a:prstGeom prst="rect">
            <a:avLst/>
          </a:prstGeom>
          <a:noFill/>
        </p:spPr>
        <p:txBody>
          <a:bodyPr wrap="square" rtlCol="0">
            <a:spAutoFit/>
          </a:bodyPr>
          <a:lstStyle/>
          <a:p>
            <a:r>
              <a:rPr lang="en-US" dirty="0"/>
              <a:t>Standing Wave structures:</a:t>
            </a:r>
          </a:p>
        </p:txBody>
      </p:sp>
      <p:pic>
        <p:nvPicPr>
          <p:cNvPr id="2" name="Picture 1">
            <a:extLst>
              <a:ext uri="{FF2B5EF4-FFF2-40B4-BE49-F238E27FC236}">
                <a16:creationId xmlns:a16="http://schemas.microsoft.com/office/drawing/2014/main" id="{10430400-9DE6-4F18-94DD-1BB87DC24EDD}"/>
              </a:ext>
            </a:extLst>
          </p:cNvPr>
          <p:cNvPicPr>
            <a:picLocks noChangeAspect="1"/>
          </p:cNvPicPr>
          <p:nvPr/>
        </p:nvPicPr>
        <p:blipFill>
          <a:blip r:embed="rId3"/>
          <a:stretch>
            <a:fillRect/>
          </a:stretch>
        </p:blipFill>
        <p:spPr>
          <a:xfrm>
            <a:off x="353683" y="1476140"/>
            <a:ext cx="7194430" cy="2359149"/>
          </a:xfrm>
          <a:prstGeom prst="rect">
            <a:avLst/>
          </a:prstGeom>
        </p:spPr>
      </p:pic>
      <p:sp>
        <p:nvSpPr>
          <p:cNvPr id="6" name="TextBox 5">
            <a:extLst>
              <a:ext uri="{FF2B5EF4-FFF2-40B4-BE49-F238E27FC236}">
                <a16:creationId xmlns:a16="http://schemas.microsoft.com/office/drawing/2014/main" id="{5E5C7793-DAAA-4FC8-BB5F-E469725FF3E5}"/>
              </a:ext>
            </a:extLst>
          </p:cNvPr>
          <p:cNvSpPr txBox="1"/>
          <p:nvPr/>
        </p:nvSpPr>
        <p:spPr>
          <a:xfrm>
            <a:off x="283716" y="3635234"/>
            <a:ext cx="1242648" cy="400110"/>
          </a:xfrm>
          <a:prstGeom prst="rect">
            <a:avLst/>
          </a:prstGeom>
          <a:noFill/>
        </p:spPr>
        <p:txBody>
          <a:bodyPr wrap="none" rtlCol="0">
            <a:spAutoFit/>
          </a:bodyPr>
          <a:lstStyle/>
          <a:p>
            <a:r>
              <a:rPr lang="en-US" sz="2000" dirty="0"/>
              <a:t>Input port</a:t>
            </a:r>
          </a:p>
        </p:txBody>
      </p:sp>
      <p:sp>
        <p:nvSpPr>
          <p:cNvPr id="8" name="TextBox 7">
            <a:extLst>
              <a:ext uri="{FF2B5EF4-FFF2-40B4-BE49-F238E27FC236}">
                <a16:creationId xmlns:a16="http://schemas.microsoft.com/office/drawing/2014/main" id="{5DB45741-C4AF-4B9B-ADCD-2AAEECB24DFB}"/>
              </a:ext>
            </a:extLst>
          </p:cNvPr>
          <p:cNvSpPr txBox="1"/>
          <p:nvPr/>
        </p:nvSpPr>
        <p:spPr>
          <a:xfrm>
            <a:off x="1259457" y="3260309"/>
            <a:ext cx="497252" cy="461665"/>
          </a:xfrm>
          <a:prstGeom prst="rect">
            <a:avLst/>
          </a:prstGeom>
          <a:noFill/>
        </p:spPr>
        <p:txBody>
          <a:bodyPr wrap="none" rtlCol="0">
            <a:spAutoFit/>
          </a:bodyPr>
          <a:lstStyle/>
          <a:p>
            <a:r>
              <a:rPr lang="en-US" dirty="0"/>
              <a:t>P</a:t>
            </a:r>
            <a:r>
              <a:rPr lang="en-US" baseline="-25000" dirty="0"/>
              <a:t>in</a:t>
            </a:r>
          </a:p>
        </p:txBody>
      </p:sp>
      <p:cxnSp>
        <p:nvCxnSpPr>
          <p:cNvPr id="11" name="Straight Arrow Connector 10">
            <a:extLst>
              <a:ext uri="{FF2B5EF4-FFF2-40B4-BE49-F238E27FC236}">
                <a16:creationId xmlns:a16="http://schemas.microsoft.com/office/drawing/2014/main" id="{BA268BD8-BFCA-4512-95EF-A09A1F18DDD5}"/>
              </a:ext>
            </a:extLst>
          </p:cNvPr>
          <p:cNvCxnSpPr/>
          <p:nvPr/>
        </p:nvCxnSpPr>
        <p:spPr>
          <a:xfrm flipV="1">
            <a:off x="1285336" y="3347049"/>
            <a:ext cx="0" cy="2881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9482D76-4F77-46D7-89C1-92F0E9562278}"/>
              </a:ext>
            </a:extLst>
          </p:cNvPr>
          <p:cNvCxnSpPr/>
          <p:nvPr/>
        </p:nvCxnSpPr>
        <p:spPr>
          <a:xfrm>
            <a:off x="4095510" y="2415396"/>
            <a:ext cx="71599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E0D90E0-6844-49A5-B426-B61C23DBAA65}"/>
              </a:ext>
            </a:extLst>
          </p:cNvPr>
          <p:cNvCxnSpPr>
            <a:cxnSpLocks/>
          </p:cNvCxnSpPr>
          <p:nvPr/>
        </p:nvCxnSpPr>
        <p:spPr>
          <a:xfrm flipH="1">
            <a:off x="4095510" y="2740325"/>
            <a:ext cx="70449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6EFFCA2-BB7F-46DD-82B6-BA211ECDCD62}"/>
              </a:ext>
            </a:extLst>
          </p:cNvPr>
          <p:cNvSpPr txBox="1"/>
          <p:nvPr/>
        </p:nvSpPr>
        <p:spPr>
          <a:xfrm>
            <a:off x="2760453" y="1044225"/>
            <a:ext cx="2282933" cy="461665"/>
          </a:xfrm>
          <a:prstGeom prst="rect">
            <a:avLst/>
          </a:prstGeom>
          <a:noFill/>
        </p:spPr>
        <p:txBody>
          <a:bodyPr wrap="none" rtlCol="0">
            <a:spAutoFit/>
          </a:bodyPr>
          <a:lstStyle/>
          <a:p>
            <a:r>
              <a:rPr lang="en-US" dirty="0"/>
              <a:t>Conductive walls</a:t>
            </a:r>
          </a:p>
        </p:txBody>
      </p:sp>
      <p:sp>
        <p:nvSpPr>
          <p:cNvPr id="17" name="TextBox 16">
            <a:extLst>
              <a:ext uri="{FF2B5EF4-FFF2-40B4-BE49-F238E27FC236}">
                <a16:creationId xmlns:a16="http://schemas.microsoft.com/office/drawing/2014/main" id="{F90F6AD3-4587-4BEF-ABCC-632E7BD47516}"/>
              </a:ext>
            </a:extLst>
          </p:cNvPr>
          <p:cNvSpPr txBox="1"/>
          <p:nvPr/>
        </p:nvSpPr>
        <p:spPr>
          <a:xfrm>
            <a:off x="4083010" y="2193050"/>
            <a:ext cx="789512" cy="307777"/>
          </a:xfrm>
          <a:prstGeom prst="rect">
            <a:avLst/>
          </a:prstGeom>
          <a:noFill/>
        </p:spPr>
        <p:txBody>
          <a:bodyPr wrap="none" rtlCol="0">
            <a:spAutoFit/>
          </a:bodyPr>
          <a:lstStyle/>
          <a:p>
            <a:r>
              <a:rPr lang="en-US" sz="1400" dirty="0"/>
              <a:t>Forward</a:t>
            </a:r>
          </a:p>
        </p:txBody>
      </p:sp>
      <p:sp>
        <p:nvSpPr>
          <p:cNvPr id="18" name="Rectangle 17">
            <a:extLst>
              <a:ext uri="{FF2B5EF4-FFF2-40B4-BE49-F238E27FC236}">
                <a16:creationId xmlns:a16="http://schemas.microsoft.com/office/drawing/2014/main" id="{05E8A83D-747C-4B22-B5EF-CFF38DAB0D1C}"/>
              </a:ext>
            </a:extLst>
          </p:cNvPr>
          <p:cNvSpPr/>
          <p:nvPr/>
        </p:nvSpPr>
        <p:spPr>
          <a:xfrm>
            <a:off x="4083010" y="2483854"/>
            <a:ext cx="893578" cy="307777"/>
          </a:xfrm>
          <a:prstGeom prst="rect">
            <a:avLst/>
          </a:prstGeom>
        </p:spPr>
        <p:txBody>
          <a:bodyPr wrap="none">
            <a:spAutoFit/>
          </a:bodyPr>
          <a:lstStyle/>
          <a:p>
            <a:r>
              <a:rPr lang="en-US" sz="1400" dirty="0"/>
              <a:t>Backward</a:t>
            </a:r>
          </a:p>
        </p:txBody>
      </p:sp>
      <p:cxnSp>
        <p:nvCxnSpPr>
          <p:cNvPr id="20" name="Straight Arrow Connector 19">
            <a:extLst>
              <a:ext uri="{FF2B5EF4-FFF2-40B4-BE49-F238E27FC236}">
                <a16:creationId xmlns:a16="http://schemas.microsoft.com/office/drawing/2014/main" id="{B425148C-6E8C-4AA4-A94B-BF0526178A9E}"/>
              </a:ext>
            </a:extLst>
          </p:cNvPr>
          <p:cNvCxnSpPr>
            <a:stCxn id="16" idx="3"/>
          </p:cNvCxnSpPr>
          <p:nvPr/>
        </p:nvCxnSpPr>
        <p:spPr>
          <a:xfrm>
            <a:off x="5043386" y="1275058"/>
            <a:ext cx="1529942" cy="415719"/>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8BDA8B8-E6DB-48C5-AB9A-F01E58E294DA}"/>
              </a:ext>
            </a:extLst>
          </p:cNvPr>
          <p:cNvCxnSpPr>
            <a:stCxn id="16" idx="1"/>
          </p:cNvCxnSpPr>
          <p:nvPr/>
        </p:nvCxnSpPr>
        <p:spPr>
          <a:xfrm flipH="1">
            <a:off x="1086929" y="1275058"/>
            <a:ext cx="1673524" cy="415719"/>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6B38F36-1456-4501-BC45-75438A43E16B}"/>
              </a:ext>
            </a:extLst>
          </p:cNvPr>
          <p:cNvSpPr txBox="1"/>
          <p:nvPr/>
        </p:nvSpPr>
        <p:spPr>
          <a:xfrm>
            <a:off x="744498" y="4562249"/>
            <a:ext cx="7906332" cy="461665"/>
          </a:xfrm>
          <a:prstGeom prst="rect">
            <a:avLst/>
          </a:prstGeom>
          <a:noFill/>
        </p:spPr>
        <p:txBody>
          <a:bodyPr wrap="none" rtlCol="0">
            <a:spAutoFit/>
          </a:bodyPr>
          <a:lstStyle/>
          <a:p>
            <a:r>
              <a:rPr lang="en-US" b="1" dirty="0"/>
              <a:t>Forward and backward travelling waves form standing wave.</a:t>
            </a:r>
          </a:p>
        </p:txBody>
      </p:sp>
      <p:sp>
        <p:nvSpPr>
          <p:cNvPr id="24" name="TextBox 23">
            <a:extLst>
              <a:ext uri="{FF2B5EF4-FFF2-40B4-BE49-F238E27FC236}">
                <a16:creationId xmlns:a16="http://schemas.microsoft.com/office/drawing/2014/main" id="{537ED3E8-CAFC-448E-8BC9-3D653C5524D2}"/>
              </a:ext>
            </a:extLst>
          </p:cNvPr>
          <p:cNvSpPr txBox="1"/>
          <p:nvPr/>
        </p:nvSpPr>
        <p:spPr>
          <a:xfrm>
            <a:off x="508959" y="4914831"/>
            <a:ext cx="8635042" cy="1815882"/>
          </a:xfrm>
          <a:prstGeom prst="rect">
            <a:avLst/>
          </a:prstGeom>
          <a:noFill/>
        </p:spPr>
        <p:txBody>
          <a:bodyPr wrap="square" rtlCol="0">
            <a:spAutoFit/>
          </a:bodyPr>
          <a:lstStyle/>
          <a:p>
            <a:pPr marL="342900" indent="-342900">
              <a:buFont typeface="Arial" panose="020B0604020202020204" pitchFamily="34" charset="0"/>
              <a:buChar char="•"/>
            </a:pPr>
            <a:r>
              <a:rPr lang="en-US" sz="2200" i="1" dirty="0">
                <a:solidFill>
                  <a:schemeClr val="accent6">
                    <a:lumMod val="50000"/>
                  </a:schemeClr>
                </a:solidFill>
                <a:latin typeface="Times New Roman" panose="02020603050405020304" pitchFamily="18" charset="0"/>
                <a:cs typeface="Times New Roman" panose="02020603050405020304" pitchFamily="18" charset="0"/>
              </a:rPr>
              <a:t>N</a:t>
            </a:r>
            <a:r>
              <a:rPr lang="en-US" sz="2200" dirty="0">
                <a:latin typeface="Times New Roman" panose="02020603050405020304" pitchFamily="18" charset="0"/>
                <a:cs typeface="Times New Roman" panose="02020603050405020304" pitchFamily="18" charset="0"/>
              </a:rPr>
              <a:t> </a:t>
            </a:r>
            <a:r>
              <a:rPr lang="en-US" sz="2200" dirty="0"/>
              <a:t>may be small, even </a:t>
            </a:r>
            <a:r>
              <a:rPr lang="en-US" sz="2200" i="1" dirty="0">
                <a:solidFill>
                  <a:schemeClr val="accent6">
                    <a:lumMod val="50000"/>
                  </a:schemeClr>
                </a:solidFill>
                <a:latin typeface="Times New Roman" panose="02020603050405020304" pitchFamily="18" charset="0"/>
                <a:cs typeface="Times New Roman" panose="02020603050405020304" pitchFamily="18" charset="0"/>
              </a:rPr>
              <a:t>N</a:t>
            </a:r>
            <a:r>
              <a:rPr lang="en-US" sz="2200" dirty="0">
                <a:latin typeface="Times New Roman" panose="02020603050405020304" pitchFamily="18" charset="0"/>
                <a:cs typeface="Times New Roman" panose="02020603050405020304" pitchFamily="18" charset="0"/>
              </a:rPr>
              <a:t>=2</a:t>
            </a:r>
            <a:r>
              <a:rPr lang="en-US" sz="2200" dirty="0"/>
              <a:t>;</a:t>
            </a:r>
          </a:p>
          <a:p>
            <a:pPr marL="342900" indent="-342900">
              <a:buFont typeface="Arial" panose="020B0604020202020204" pitchFamily="34" charset="0"/>
              <a:buChar char="•"/>
            </a:pPr>
            <a:r>
              <a:rPr lang="en-US" sz="2200" dirty="0"/>
              <a:t>Frequency may be small, up to hundreds of MHz</a:t>
            </a:r>
            <a:r>
              <a:rPr lang="en-US" sz="2200" dirty="0">
                <a:latin typeface="Cambria Math" panose="02040503050406030204" pitchFamily="18" charset="0"/>
                <a:ea typeface="Cambria Math" panose="02040503050406030204" pitchFamily="18" charset="0"/>
              </a:rPr>
              <a:t>→ </a:t>
            </a:r>
            <a:r>
              <a:rPr lang="en-US" sz="2200" dirty="0">
                <a:latin typeface="+mn-lt"/>
                <a:ea typeface="Cambria Math" panose="02040503050406030204" pitchFamily="18" charset="0"/>
              </a:rPr>
              <a:t>proton acceleration</a:t>
            </a:r>
          </a:p>
          <a:p>
            <a:pPr marL="342900" indent="-342900">
              <a:buFont typeface="Arial" panose="020B0604020202020204" pitchFamily="34" charset="0"/>
              <a:buChar char="•"/>
            </a:pPr>
            <a:r>
              <a:rPr lang="en-US" sz="2200" dirty="0">
                <a:latin typeface="+mn-lt"/>
                <a:ea typeface="Cambria Math" panose="02040503050406030204" pitchFamily="18" charset="0"/>
              </a:rPr>
              <a:t>Suitable for SRF</a:t>
            </a:r>
            <a:endParaRPr lang="en-US" sz="2200" dirty="0">
              <a:latin typeface="+mn-lt"/>
            </a:endParaRPr>
          </a:p>
          <a:p>
            <a:pPr marL="342900" indent="-342900">
              <a:buFont typeface="Arial" panose="020B0604020202020204" pitchFamily="34" charset="0"/>
              <a:buChar char="•"/>
            </a:pPr>
            <a:r>
              <a:rPr lang="en-US" sz="2200" i="1" dirty="0">
                <a:solidFill>
                  <a:schemeClr val="accent6">
                    <a:lumMod val="50000"/>
                  </a:schemeClr>
                </a:solidFill>
                <a:latin typeface="Times New Roman" panose="02020603050405020304" pitchFamily="18" charset="0"/>
                <a:cs typeface="Times New Roman" panose="02020603050405020304" pitchFamily="18" charset="0"/>
              </a:rPr>
              <a:t>P</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in </a:t>
            </a:r>
            <a:r>
              <a:rPr lang="en-US" sz="2200" i="1" dirty="0">
                <a:solidFill>
                  <a:schemeClr val="accent6">
                    <a:lumMod val="50000"/>
                  </a:schemeClr>
                </a:solidFill>
                <a:latin typeface="Times New Roman" panose="02020603050405020304" pitchFamily="18" charset="0"/>
                <a:cs typeface="Times New Roman" panose="02020603050405020304" pitchFamily="18" charset="0"/>
              </a:rPr>
              <a:t>&lt;&lt;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forward</a:t>
            </a:r>
            <a:r>
              <a:rPr lang="en-US" sz="2200" i="1" baseline="-25000" dirty="0">
                <a:solidFill>
                  <a:schemeClr val="accent6">
                    <a:lumMod val="50000"/>
                  </a:schemeClr>
                </a:solidFill>
                <a:latin typeface="Times New Roman" panose="02020603050405020304" pitchFamily="18" charset="0"/>
                <a:cs typeface="Times New Roman" panose="02020603050405020304" pitchFamily="18" charset="0"/>
              </a:rPr>
              <a:t> </a:t>
            </a:r>
            <a:r>
              <a:rPr lang="en-US" sz="2200"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sz="2200" i="1" dirty="0">
                <a:solidFill>
                  <a:schemeClr val="accent6">
                    <a:lumMod val="50000"/>
                  </a:schemeClr>
                </a:solidFill>
                <a:latin typeface="Times New Roman" panose="02020603050405020304" pitchFamily="18" charset="0"/>
                <a:cs typeface="Times New Roman" panose="02020603050405020304" pitchFamily="18" charset="0"/>
              </a:rPr>
              <a:t> </a:t>
            </a:r>
            <a:r>
              <a:rPr lang="en-US" sz="2200" i="1" dirty="0" err="1">
                <a:solidFill>
                  <a:schemeClr val="accent6">
                    <a:lumMod val="50000"/>
                  </a:schemeClr>
                </a:solidFill>
                <a:latin typeface="Times New Roman" panose="02020603050405020304" pitchFamily="18" charset="0"/>
                <a:cs typeface="Times New Roman" panose="02020603050405020304" pitchFamily="18" charset="0"/>
              </a:rPr>
              <a:t>P</a:t>
            </a:r>
            <a:r>
              <a:rPr lang="en-US" sz="2200" i="1" baseline="-25000" dirty="0" err="1">
                <a:solidFill>
                  <a:schemeClr val="accent6">
                    <a:lumMod val="50000"/>
                  </a:schemeClr>
                </a:solidFill>
                <a:latin typeface="Times New Roman" panose="02020603050405020304" pitchFamily="18" charset="0"/>
                <a:cs typeface="Times New Roman" panose="02020603050405020304" pitchFamily="18" charset="0"/>
              </a:rPr>
              <a:t>backward</a:t>
            </a:r>
            <a:endParaRPr lang="en-US" sz="2200" i="1" baseline="-25000"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25" name="TextBox 24">
            <a:extLst>
              <a:ext uri="{FF2B5EF4-FFF2-40B4-BE49-F238E27FC236}">
                <a16:creationId xmlns:a16="http://schemas.microsoft.com/office/drawing/2014/main" id="{1E026CEB-24B6-4493-B76A-17EC0A5FB0ED}"/>
              </a:ext>
            </a:extLst>
          </p:cNvPr>
          <p:cNvSpPr txBox="1"/>
          <p:nvPr/>
        </p:nvSpPr>
        <p:spPr>
          <a:xfrm>
            <a:off x="287349" y="3971880"/>
            <a:ext cx="8702394" cy="707886"/>
          </a:xfrm>
          <a:prstGeom prst="rect">
            <a:avLst/>
          </a:prstGeom>
          <a:noFill/>
        </p:spPr>
        <p:txBody>
          <a:bodyPr wrap="square" rtlCol="0">
            <a:spAutoFit/>
          </a:bodyPr>
          <a:lstStyle/>
          <a:p>
            <a:r>
              <a:rPr lang="en-US" sz="2000" dirty="0">
                <a:solidFill>
                  <a:srgbClr val="FF0000"/>
                </a:solidFill>
              </a:rPr>
              <a:t>Putting reflective conductive walls in the middle of the end cells, we do not violate boundary conditions for EM field for TM</a:t>
            </a:r>
            <a:r>
              <a:rPr lang="en-US" sz="2000" baseline="-25000" dirty="0">
                <a:solidFill>
                  <a:srgbClr val="FF0000"/>
                </a:solidFill>
              </a:rPr>
              <a:t>010</a:t>
            </a:r>
            <a:r>
              <a:rPr lang="en-US" sz="2000" dirty="0">
                <a:solidFill>
                  <a:srgbClr val="FF0000"/>
                </a:solidFill>
              </a:rPr>
              <a:t>-like modes.</a:t>
            </a:r>
          </a:p>
        </p:txBody>
      </p:sp>
      <p:sp>
        <p:nvSpPr>
          <p:cNvPr id="26" name="TextBox 25">
            <a:extLst>
              <a:ext uri="{FF2B5EF4-FFF2-40B4-BE49-F238E27FC236}">
                <a16:creationId xmlns:a16="http://schemas.microsoft.com/office/drawing/2014/main" id="{DE3C2EC2-F064-4ADA-A3C9-904FB06466A0}"/>
              </a:ext>
            </a:extLst>
          </p:cNvPr>
          <p:cNvSpPr txBox="1"/>
          <p:nvPr/>
        </p:nvSpPr>
        <p:spPr>
          <a:xfrm flipH="1">
            <a:off x="4091342" y="3318536"/>
            <a:ext cx="712825" cy="400110"/>
          </a:xfrm>
          <a:prstGeom prst="rect">
            <a:avLst/>
          </a:prstGeom>
          <a:noFill/>
        </p:spPr>
        <p:txBody>
          <a:bodyPr wrap="square" rtlCol="0">
            <a:spAutoFit/>
          </a:bodyPr>
          <a:lstStyle/>
          <a:p>
            <a:r>
              <a:rPr lang="en-US" sz="2000" dirty="0"/>
              <a:t>cells</a:t>
            </a:r>
          </a:p>
        </p:txBody>
      </p:sp>
      <p:cxnSp>
        <p:nvCxnSpPr>
          <p:cNvPr id="31" name="Straight Arrow Connector 30">
            <a:extLst>
              <a:ext uri="{FF2B5EF4-FFF2-40B4-BE49-F238E27FC236}">
                <a16:creationId xmlns:a16="http://schemas.microsoft.com/office/drawing/2014/main" id="{6A794642-892D-4218-9CC5-49EA520E936F}"/>
              </a:ext>
            </a:extLst>
          </p:cNvPr>
          <p:cNvCxnSpPr>
            <a:cxnSpLocks/>
          </p:cNvCxnSpPr>
          <p:nvPr/>
        </p:nvCxnSpPr>
        <p:spPr>
          <a:xfrm flipV="1">
            <a:off x="4661662" y="3347049"/>
            <a:ext cx="314926" cy="171542"/>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21FB075-32AA-448E-A9B2-9651ECA43FEB}"/>
              </a:ext>
            </a:extLst>
          </p:cNvPr>
          <p:cNvSpPr txBox="1"/>
          <p:nvPr/>
        </p:nvSpPr>
        <p:spPr>
          <a:xfrm>
            <a:off x="1807421" y="3290349"/>
            <a:ext cx="1126719" cy="707886"/>
          </a:xfrm>
          <a:prstGeom prst="rect">
            <a:avLst/>
          </a:prstGeom>
          <a:noFill/>
        </p:spPr>
        <p:txBody>
          <a:bodyPr wrap="none" rtlCol="0">
            <a:spAutoFit/>
          </a:bodyPr>
          <a:lstStyle/>
          <a:p>
            <a:r>
              <a:rPr lang="en-US" sz="2000" dirty="0"/>
              <a:t>coupling </a:t>
            </a:r>
          </a:p>
          <a:p>
            <a:r>
              <a:rPr lang="en-US" sz="2000" dirty="0"/>
              <a:t>holes</a:t>
            </a:r>
          </a:p>
        </p:txBody>
      </p:sp>
      <p:cxnSp>
        <p:nvCxnSpPr>
          <p:cNvPr id="36" name="Straight Arrow Connector 35">
            <a:extLst>
              <a:ext uri="{FF2B5EF4-FFF2-40B4-BE49-F238E27FC236}">
                <a16:creationId xmlns:a16="http://schemas.microsoft.com/office/drawing/2014/main" id="{3BFAA4E7-8FAE-446E-B869-106621AC7150}"/>
              </a:ext>
            </a:extLst>
          </p:cNvPr>
          <p:cNvCxnSpPr>
            <a:cxnSpLocks/>
          </p:cNvCxnSpPr>
          <p:nvPr/>
        </p:nvCxnSpPr>
        <p:spPr>
          <a:xfrm flipV="1">
            <a:off x="2826256" y="2491581"/>
            <a:ext cx="768873" cy="927932"/>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701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89</a:t>
            </a:fld>
            <a:endParaRPr lang="en-US" dirty="0"/>
          </a:p>
        </p:txBody>
      </p:sp>
      <p:sp>
        <p:nvSpPr>
          <p:cNvPr id="2" name="TextBox 1">
            <a:extLst>
              <a:ext uri="{FF2B5EF4-FFF2-40B4-BE49-F238E27FC236}">
                <a16:creationId xmlns:a16="http://schemas.microsoft.com/office/drawing/2014/main" id="{D88A17D3-BF79-4E19-A67F-3A1081A28492}"/>
              </a:ext>
            </a:extLst>
          </p:cNvPr>
          <p:cNvSpPr txBox="1"/>
          <p:nvPr/>
        </p:nvSpPr>
        <p:spPr>
          <a:xfrm>
            <a:off x="89543" y="902142"/>
            <a:ext cx="8936998" cy="461665"/>
          </a:xfrm>
          <a:prstGeom prst="rect">
            <a:avLst/>
          </a:prstGeom>
          <a:noFill/>
        </p:spPr>
        <p:txBody>
          <a:bodyPr wrap="none" rtlCol="0">
            <a:spAutoFit/>
          </a:bodyPr>
          <a:lstStyle/>
          <a:p>
            <a:r>
              <a:rPr lang="en-US" dirty="0"/>
              <a:t>Equivalent circuit of the SW structure containing half-cells on the ends:</a:t>
            </a:r>
          </a:p>
        </p:txBody>
      </p:sp>
      <p:pic>
        <p:nvPicPr>
          <p:cNvPr id="8" name="Picture 7">
            <a:extLst>
              <a:ext uri="{FF2B5EF4-FFF2-40B4-BE49-F238E27FC236}">
                <a16:creationId xmlns:a16="http://schemas.microsoft.com/office/drawing/2014/main" id="{DE5ED240-5E4C-41C2-831B-0EF50CD2506F}"/>
              </a:ext>
            </a:extLst>
          </p:cNvPr>
          <p:cNvPicPr>
            <a:picLocks noChangeAspect="1"/>
          </p:cNvPicPr>
          <p:nvPr/>
        </p:nvPicPr>
        <p:blipFill>
          <a:blip r:embed="rId3"/>
          <a:stretch>
            <a:fillRect/>
          </a:stretch>
        </p:blipFill>
        <p:spPr>
          <a:xfrm>
            <a:off x="1875616" y="3076575"/>
            <a:ext cx="5133975" cy="2867025"/>
          </a:xfrm>
          <a:prstGeom prst="rect">
            <a:avLst/>
          </a:prstGeom>
        </p:spPr>
      </p:pic>
      <p:sp>
        <p:nvSpPr>
          <p:cNvPr id="9" name="TextBox 8">
            <a:extLst>
              <a:ext uri="{FF2B5EF4-FFF2-40B4-BE49-F238E27FC236}">
                <a16:creationId xmlns:a16="http://schemas.microsoft.com/office/drawing/2014/main" id="{75A774C8-5E8F-4F27-BA9A-70AD71DE80FB}"/>
              </a:ext>
            </a:extLst>
          </p:cNvPr>
          <p:cNvSpPr txBox="1"/>
          <p:nvPr/>
        </p:nvSpPr>
        <p:spPr>
          <a:xfrm>
            <a:off x="407121" y="5943600"/>
            <a:ext cx="6978577" cy="461665"/>
          </a:xfrm>
          <a:prstGeom prst="rect">
            <a:avLst/>
          </a:prstGeom>
          <a:noFill/>
        </p:spPr>
        <p:txBody>
          <a:bodyPr wrap="none" rtlCol="0">
            <a:spAutoFit/>
          </a:bodyPr>
          <a:lstStyle/>
          <a:p>
            <a:r>
              <a:rPr lang="en-US" dirty="0">
                <a:latin typeface="+mj-lt"/>
              </a:rPr>
              <a:t>Here </a:t>
            </a:r>
            <a:r>
              <a:rPr lang="el-GR" i="1" dirty="0">
                <a:latin typeface="Times New Roman" panose="02020603050405020304" pitchFamily="18" charset="0"/>
                <a:ea typeface="Cambria Math" panose="02040503050406030204" pitchFamily="18" charset="0"/>
                <a:cs typeface="Times New Roman" panose="02020603050405020304" pitchFamily="18" charset="0"/>
              </a:rPr>
              <a:t>ω</a:t>
            </a:r>
            <a:r>
              <a:rPr lang="en-US" i="1" baseline="-25000" dirty="0">
                <a:latin typeface="Times New Roman" panose="02020603050405020304" pitchFamily="18" charset="0"/>
                <a:ea typeface="Cambria Math" panose="02040503050406030204" pitchFamily="18" charset="0"/>
                <a:cs typeface="Times New Roman" panose="02020603050405020304" pitchFamily="18" charset="0"/>
              </a:rPr>
              <a:t>0 </a:t>
            </a:r>
            <a:r>
              <a:rPr lang="en-US" dirty="0">
                <a:latin typeface="+mj-lt"/>
                <a:ea typeface="Cambria Math" panose="02040503050406030204" pitchFamily="18" charset="0"/>
              </a:rPr>
              <a:t>corresponds to the center of dispersion curve.</a:t>
            </a:r>
            <a:endParaRPr lang="en-US" dirty="0">
              <a:latin typeface="+mj-lt"/>
            </a:endParaRPr>
          </a:p>
        </p:txBody>
      </p:sp>
      <p:pic>
        <p:nvPicPr>
          <p:cNvPr id="12" name="Picture 11">
            <a:extLst>
              <a:ext uri="{FF2B5EF4-FFF2-40B4-BE49-F238E27FC236}">
                <a16:creationId xmlns:a16="http://schemas.microsoft.com/office/drawing/2014/main" id="{703D3620-F055-426E-B99C-598042435F85}"/>
              </a:ext>
            </a:extLst>
          </p:cNvPr>
          <p:cNvPicPr>
            <a:picLocks noChangeAspect="1"/>
          </p:cNvPicPr>
          <p:nvPr/>
        </p:nvPicPr>
        <p:blipFill>
          <a:blip r:embed="rId4"/>
          <a:stretch>
            <a:fillRect/>
          </a:stretch>
        </p:blipFill>
        <p:spPr>
          <a:xfrm>
            <a:off x="-13959" y="1689477"/>
            <a:ext cx="9157959" cy="1136236"/>
          </a:xfrm>
          <a:prstGeom prst="rect">
            <a:avLst/>
          </a:prstGeom>
        </p:spPr>
      </p:pic>
      <p:sp>
        <p:nvSpPr>
          <p:cNvPr id="6" name="TextBox 5">
            <a:extLst>
              <a:ext uri="{FF2B5EF4-FFF2-40B4-BE49-F238E27FC236}">
                <a16:creationId xmlns:a16="http://schemas.microsoft.com/office/drawing/2014/main" id="{77EEC3C2-D095-4E75-B85F-88E3E1CC545F}"/>
              </a:ext>
            </a:extLst>
          </p:cNvPr>
          <p:cNvSpPr txBox="1"/>
          <p:nvPr/>
        </p:nvSpPr>
        <p:spPr>
          <a:xfrm>
            <a:off x="7271657" y="4371703"/>
            <a:ext cx="526106" cy="461665"/>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60266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Engineering for Particle Accelerators</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2" name="TextBox 1"/>
          <p:cNvSpPr txBox="1"/>
          <p:nvPr/>
        </p:nvSpPr>
        <p:spPr>
          <a:xfrm>
            <a:off x="148447" y="679629"/>
            <a:ext cx="8847105" cy="3477875"/>
          </a:xfrm>
          <a:prstGeom prst="rect">
            <a:avLst/>
          </a:prstGeom>
          <a:noFill/>
        </p:spPr>
        <p:txBody>
          <a:bodyPr wrap="square" rtlCol="0">
            <a:spAutoFit/>
          </a:bodyPr>
          <a:lstStyle/>
          <a:p>
            <a:r>
              <a:rPr lang="en-US" sz="2800" b="1" dirty="0"/>
              <a:t>Daily Schedule (</a:t>
            </a:r>
            <a:r>
              <a:rPr lang="en-US" sz="2800" b="1" dirty="0" err="1"/>
              <a:t>cont</a:t>
            </a:r>
            <a:r>
              <a:rPr lang="en-US" sz="2800" b="1" dirty="0"/>
              <a:t>)</a:t>
            </a:r>
          </a:p>
          <a:p>
            <a:r>
              <a:rPr lang="en-US" dirty="0"/>
              <a:t> </a:t>
            </a:r>
          </a:p>
          <a:p>
            <a:r>
              <a:rPr lang="en-US" dirty="0"/>
              <a:t>Friday 1/17</a:t>
            </a:r>
          </a:p>
          <a:p>
            <a:r>
              <a:rPr lang="en-US" dirty="0"/>
              <a:t>9:00-12:00	 Wrap-up</a:t>
            </a:r>
          </a:p>
          <a:p>
            <a:r>
              <a:rPr lang="en-US" dirty="0"/>
              <a:t> </a:t>
            </a:r>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18656402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4C9C55D-00CA-4F12-8428-3581F663DBF1}"/>
                  </a:ext>
                </a:extLst>
              </p:cNvPr>
              <p:cNvSpPr txBox="1"/>
              <p:nvPr/>
            </p:nvSpPr>
            <p:spPr>
              <a:xfrm>
                <a:off x="266714" y="510358"/>
                <a:ext cx="8877286" cy="6411883"/>
              </a:xfrm>
              <a:prstGeom prst="rect">
                <a:avLst/>
              </a:prstGeom>
              <a:noFill/>
            </p:spPr>
            <p:txBody>
              <a:bodyPr wrap="square" rtlCol="0">
                <a:spAutoFit/>
              </a:bodyPr>
              <a:lstStyle/>
              <a:p>
                <a:r>
                  <a:rPr lang="en-US" dirty="0"/>
                  <a:t>Eigenvectors and eigenvalues:                                          </a:t>
                </a:r>
                <a:r>
                  <a:rPr lang="en-US" sz="2000" dirty="0"/>
                  <a:t>3-cell cavity (N=2) </a:t>
                </a:r>
              </a:p>
              <a:p>
                <a:endParaRPr lang="en-US" dirty="0"/>
              </a:p>
              <a:p>
                <a:endParaRPr lang="en-US" dirty="0"/>
              </a:p>
              <a:p>
                <a:r>
                  <a:rPr lang="en-US" dirty="0"/>
                  <a:t>Phase advance per cell</a:t>
                </a:r>
                <a:r>
                  <a:rPr lang="en-US" sz="2000" dirty="0">
                    <a:solidFill>
                      <a:schemeClr val="accent6">
                        <a:lumMod val="50000"/>
                      </a:schemeClr>
                    </a:solidFill>
                  </a:rPr>
                  <a:t>:  </a:t>
                </a:r>
                <a14:m>
                  <m:oMath xmlns:m="http://schemas.openxmlformats.org/officeDocument/2006/math">
                    <m:r>
                      <a:rPr lang="en-US" sz="2000" i="1" smtClean="0">
                        <a:solidFill>
                          <a:schemeClr val="accent6">
                            <a:lumMod val="50000"/>
                          </a:schemeClr>
                        </a:solidFill>
                        <a:latin typeface="Cambria Math" panose="02040503050406030204" pitchFamily="18" charset="0"/>
                        <a:ea typeface="Cambria Math" panose="02040503050406030204" pitchFamily="18" charset="0"/>
                      </a:rPr>
                      <m:t>𝜑</m:t>
                    </m:r>
                    <m:r>
                      <a:rPr lang="en-US" sz="2000" b="0" i="1" smtClean="0">
                        <a:solidFill>
                          <a:schemeClr val="accent6">
                            <a:lumMod val="50000"/>
                          </a:schemeClr>
                        </a:solidFill>
                        <a:latin typeface="Cambria Math" panose="02040503050406030204" pitchFamily="18" charset="0"/>
                        <a:ea typeface="Cambria Math" panose="02040503050406030204" pitchFamily="18" charset="0"/>
                      </a:rPr>
                      <m:t>=</m:t>
                    </m:r>
                    <m:f>
                      <m:fPr>
                        <m:ctrlPr>
                          <a:rPr lang="en-US" sz="2000" b="0" i="1" smtClean="0">
                            <a:solidFill>
                              <a:schemeClr val="accent6">
                                <a:lumMod val="50000"/>
                              </a:schemeClr>
                            </a:solidFill>
                            <a:latin typeface="Cambria Math" panose="02040503050406030204" pitchFamily="18" charset="0"/>
                            <a:ea typeface="Cambria Math" panose="02040503050406030204" pitchFamily="18" charset="0"/>
                          </a:rPr>
                        </m:ctrlPr>
                      </m:fPr>
                      <m:num>
                        <m:r>
                          <a:rPr lang="en-US" sz="2000" b="0" i="1" smtClean="0">
                            <a:solidFill>
                              <a:schemeClr val="accent6">
                                <a:lumMod val="50000"/>
                              </a:schemeClr>
                            </a:solidFill>
                            <a:latin typeface="Cambria Math" panose="02040503050406030204" pitchFamily="18" charset="0"/>
                            <a:ea typeface="Cambria Math" panose="02040503050406030204" pitchFamily="18" charset="0"/>
                          </a:rPr>
                          <m:t>𝜋</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𝑞</m:t>
                        </m:r>
                      </m:num>
                      <m:den>
                        <m:r>
                          <a:rPr lang="en-US" sz="2000" b="0" i="1" smtClean="0">
                            <a:solidFill>
                              <a:schemeClr val="accent6">
                                <a:lumMod val="50000"/>
                              </a:schemeClr>
                            </a:solidFill>
                            <a:latin typeface="Cambria Math" panose="02040503050406030204" pitchFamily="18" charset="0"/>
                            <a:ea typeface="Cambria Math" panose="02040503050406030204" pitchFamily="18" charset="0"/>
                          </a:rPr>
                          <m:t>𝑁</m:t>
                        </m:r>
                      </m:den>
                    </m:f>
                    <m:r>
                      <a:rPr lang="en-US" sz="2000" b="0" i="1" smtClean="0">
                        <a:solidFill>
                          <a:schemeClr val="accent6">
                            <a:lumMod val="50000"/>
                          </a:schemeClr>
                        </a:solidFill>
                        <a:latin typeface="Cambria Math" panose="02040503050406030204" pitchFamily="18" charset="0"/>
                        <a:ea typeface="Cambria Math" panose="02040503050406030204" pitchFamily="18" charset="0"/>
                      </a:rPr>
                      <m:t>, </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𝑞</m:t>
                    </m:r>
                    <m:r>
                      <a:rPr lang="en-US" sz="2000" b="0" i="1" smtClean="0">
                        <a:solidFill>
                          <a:schemeClr val="accent6">
                            <a:lumMod val="50000"/>
                          </a:schemeClr>
                        </a:solidFill>
                        <a:latin typeface="Cambria Math" panose="02040503050406030204" pitchFamily="18" charset="0"/>
                        <a:ea typeface="Cambria Math" panose="02040503050406030204" pitchFamily="18" charset="0"/>
                      </a:rPr>
                      <m:t>=0,1,..</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𝑁</m:t>
                    </m:r>
                  </m:oMath>
                </a14:m>
                <a:endParaRPr lang="en-US" sz="2000" dirty="0">
                  <a:solidFill>
                    <a:schemeClr val="accent6">
                      <a:lumMod val="50000"/>
                    </a:schemeClr>
                  </a:solidFill>
                </a:endParaRPr>
              </a:p>
              <a:p>
                <a:r>
                  <a:rPr lang="en-US" dirty="0"/>
                  <a:t>                                                           </a:t>
                </a:r>
              </a:p>
              <a:p>
                <a:endParaRPr lang="en-US" sz="1800" dirty="0"/>
              </a:p>
              <a:p>
                <a:r>
                  <a:rPr lang="en-US" sz="1800" dirty="0"/>
                  <a:t>                                                                       </a:t>
                </a:r>
              </a:p>
              <a:p>
                <a:r>
                  <a:rPr lang="en-US" sz="1800" dirty="0"/>
                  <a:t>                                                                      </a:t>
                </a:r>
                <a:endParaRPr lang="en-US" sz="18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18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18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1800"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1800" dirty="0"/>
              </a:p>
              <a:p>
                <a:endParaRPr lang="en-US" sz="1800" dirty="0"/>
              </a:p>
              <a:p>
                <a:endParaRPr lang="en-US" dirty="0"/>
              </a:p>
              <a:p>
                <a:r>
                  <a:rPr lang="en-US" dirty="0"/>
                  <a:t>Orthogonality:</a:t>
                </a:r>
              </a:p>
              <a:p>
                <a:endParaRPr lang="en-US" dirty="0"/>
              </a:p>
              <a:p>
                <a:endParaRPr lang="en-US" dirty="0"/>
              </a:p>
              <a:p>
                <a:endParaRPr lang="en-US" dirty="0"/>
              </a:p>
              <a:p>
                <a:endParaRPr lang="en-US" dirty="0"/>
              </a:p>
            </p:txBody>
          </p:sp>
        </mc:Choice>
        <mc:Fallback xmlns="">
          <p:sp>
            <p:nvSpPr>
              <p:cNvPr id="2" name="TextBox 1">
                <a:extLst>
                  <a:ext uri="{FF2B5EF4-FFF2-40B4-BE49-F238E27FC236}">
                    <a16:creationId xmlns:a16="http://schemas.microsoft.com/office/drawing/2014/main" id="{44C9C55D-00CA-4F12-8428-3581F663DBF1}"/>
                  </a:ext>
                </a:extLst>
              </p:cNvPr>
              <p:cNvSpPr txBox="1">
                <a:spLocks noRot="1" noChangeAspect="1" noMove="1" noResize="1" noEditPoints="1" noAdjustHandles="1" noChangeArrowheads="1" noChangeShapeType="1" noTextEdit="1"/>
              </p:cNvSpPr>
              <p:nvPr/>
            </p:nvSpPr>
            <p:spPr>
              <a:xfrm>
                <a:off x="266714" y="510358"/>
                <a:ext cx="8877286" cy="6411883"/>
              </a:xfrm>
              <a:prstGeom prst="rect">
                <a:avLst/>
              </a:prstGeom>
              <a:blipFill>
                <a:blip r:embed="rId3"/>
                <a:stretch>
                  <a:fillRect l="-1099" t="-760"/>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C941392-6A99-41D2-BC33-D87D3ABD34A3}"/>
              </a:ext>
            </a:extLst>
          </p:cNvPr>
          <p:cNvPicPr>
            <a:picLocks noChangeAspect="1"/>
          </p:cNvPicPr>
          <p:nvPr/>
        </p:nvPicPr>
        <p:blipFill>
          <a:blip r:embed="rId4"/>
          <a:stretch>
            <a:fillRect/>
          </a:stretch>
        </p:blipFill>
        <p:spPr>
          <a:xfrm>
            <a:off x="154102" y="2120262"/>
            <a:ext cx="3865774" cy="2840161"/>
          </a:xfrm>
          <a:prstGeom prst="rect">
            <a:avLst/>
          </a:prstGeom>
        </p:spPr>
      </p:pic>
      <p:sp>
        <p:nvSpPr>
          <p:cNvPr id="7" name="Title 6"/>
          <p:cNvSpPr>
            <a:spLocks noGrp="1"/>
          </p:cNvSpPr>
          <p:nvPr>
            <p:ph type="title"/>
          </p:nvPr>
        </p:nvSpPr>
        <p:spPr>
          <a:xfrm>
            <a:off x="200684" y="148595"/>
            <a:ext cx="8686800" cy="427877"/>
          </a:xfrm>
        </p:spPr>
        <p:txBody>
          <a:bodyPr/>
          <a:lstStyle/>
          <a:p>
            <a:r>
              <a:rPr lang="en-US" sz="2400" dirty="0"/>
              <a:t>Standing –Wave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90</a:t>
            </a:fld>
            <a:endParaRPr lang="en-US" dirty="0"/>
          </a:p>
        </p:txBody>
      </p:sp>
      <p:pic>
        <p:nvPicPr>
          <p:cNvPr id="15" name="Picture 14">
            <a:extLst>
              <a:ext uri="{FF2B5EF4-FFF2-40B4-BE49-F238E27FC236}">
                <a16:creationId xmlns:a16="http://schemas.microsoft.com/office/drawing/2014/main" id="{D9FB06E5-F70C-40FA-AF51-2D6FB5C468A9}"/>
              </a:ext>
            </a:extLst>
          </p:cNvPr>
          <p:cNvPicPr>
            <a:picLocks noChangeAspect="1"/>
          </p:cNvPicPr>
          <p:nvPr/>
        </p:nvPicPr>
        <p:blipFill>
          <a:blip r:embed="rId5"/>
          <a:stretch>
            <a:fillRect/>
          </a:stretch>
        </p:blipFill>
        <p:spPr>
          <a:xfrm>
            <a:off x="294630" y="918865"/>
            <a:ext cx="4577528" cy="781529"/>
          </a:xfrm>
          <a:prstGeom prst="rect">
            <a:avLst/>
          </a:prstGeom>
        </p:spPr>
      </p:pic>
      <p:pic>
        <p:nvPicPr>
          <p:cNvPr id="18" name="Picture 17">
            <a:extLst>
              <a:ext uri="{FF2B5EF4-FFF2-40B4-BE49-F238E27FC236}">
                <a16:creationId xmlns:a16="http://schemas.microsoft.com/office/drawing/2014/main" id="{CE4B1480-ABF1-4514-B19B-70B0DAA83536}"/>
              </a:ext>
            </a:extLst>
          </p:cNvPr>
          <p:cNvPicPr>
            <a:picLocks noChangeAspect="1"/>
          </p:cNvPicPr>
          <p:nvPr/>
        </p:nvPicPr>
        <p:blipFill>
          <a:blip r:embed="rId6"/>
          <a:stretch>
            <a:fillRect/>
          </a:stretch>
        </p:blipFill>
        <p:spPr>
          <a:xfrm>
            <a:off x="566056" y="5380475"/>
            <a:ext cx="6441331" cy="808535"/>
          </a:xfrm>
          <a:prstGeom prst="rect">
            <a:avLst/>
          </a:prstGeom>
        </p:spPr>
      </p:pic>
      <p:pic>
        <p:nvPicPr>
          <p:cNvPr id="10" name="Picture 9">
            <a:extLst>
              <a:ext uri="{FF2B5EF4-FFF2-40B4-BE49-F238E27FC236}">
                <a16:creationId xmlns:a16="http://schemas.microsoft.com/office/drawing/2014/main" id="{13A215FA-E4B6-4661-97D7-80AF26D1E5F5}"/>
              </a:ext>
            </a:extLst>
          </p:cNvPr>
          <p:cNvPicPr>
            <a:picLocks noChangeAspect="1"/>
          </p:cNvPicPr>
          <p:nvPr/>
        </p:nvPicPr>
        <p:blipFill>
          <a:blip r:embed="rId7"/>
          <a:stretch>
            <a:fillRect/>
          </a:stretch>
        </p:blipFill>
        <p:spPr>
          <a:xfrm>
            <a:off x="7291930" y="841831"/>
            <a:ext cx="1676406" cy="4916520"/>
          </a:xfrm>
          <a:prstGeom prst="rect">
            <a:avLst/>
          </a:prstGeom>
        </p:spPr>
      </p:pic>
      <p:pic>
        <p:nvPicPr>
          <p:cNvPr id="14" name="Picture 13">
            <a:extLst>
              <a:ext uri="{FF2B5EF4-FFF2-40B4-BE49-F238E27FC236}">
                <a16:creationId xmlns:a16="http://schemas.microsoft.com/office/drawing/2014/main" id="{A3CACFA3-8792-49FD-958F-3E6CE752DD1B}"/>
              </a:ext>
            </a:extLst>
          </p:cNvPr>
          <p:cNvPicPr>
            <a:picLocks noChangeAspect="1"/>
          </p:cNvPicPr>
          <p:nvPr/>
        </p:nvPicPr>
        <p:blipFill>
          <a:blip r:embed="rId8"/>
          <a:stretch>
            <a:fillRect/>
          </a:stretch>
        </p:blipFill>
        <p:spPr>
          <a:xfrm>
            <a:off x="5687202" y="1348177"/>
            <a:ext cx="1752571" cy="696227"/>
          </a:xfrm>
          <a:prstGeom prst="rect">
            <a:avLst/>
          </a:prstGeom>
        </p:spPr>
      </p:pic>
      <p:pic>
        <p:nvPicPr>
          <p:cNvPr id="17" name="Picture 16">
            <a:extLst>
              <a:ext uri="{FF2B5EF4-FFF2-40B4-BE49-F238E27FC236}">
                <a16:creationId xmlns:a16="http://schemas.microsoft.com/office/drawing/2014/main" id="{2526E9C3-0AF7-4572-8AF7-8F9A62B92502}"/>
              </a:ext>
            </a:extLst>
          </p:cNvPr>
          <p:cNvPicPr>
            <a:picLocks noChangeAspect="1"/>
          </p:cNvPicPr>
          <p:nvPr/>
        </p:nvPicPr>
        <p:blipFill>
          <a:blip r:embed="rId9"/>
          <a:stretch>
            <a:fillRect/>
          </a:stretch>
        </p:blipFill>
        <p:spPr>
          <a:xfrm>
            <a:off x="5730239" y="3096378"/>
            <a:ext cx="1106484" cy="504427"/>
          </a:xfrm>
          <a:prstGeom prst="rect">
            <a:avLst/>
          </a:prstGeom>
        </p:spPr>
      </p:pic>
      <p:pic>
        <p:nvPicPr>
          <p:cNvPr id="19" name="Picture 18">
            <a:extLst>
              <a:ext uri="{FF2B5EF4-FFF2-40B4-BE49-F238E27FC236}">
                <a16:creationId xmlns:a16="http://schemas.microsoft.com/office/drawing/2014/main" id="{55193396-24E5-47D6-B1BB-EBD06D58B366}"/>
              </a:ext>
            </a:extLst>
          </p:cNvPr>
          <p:cNvPicPr>
            <a:picLocks noChangeAspect="1"/>
          </p:cNvPicPr>
          <p:nvPr/>
        </p:nvPicPr>
        <p:blipFill>
          <a:blip r:embed="rId10"/>
          <a:stretch>
            <a:fillRect/>
          </a:stretch>
        </p:blipFill>
        <p:spPr>
          <a:xfrm>
            <a:off x="5808616" y="4504696"/>
            <a:ext cx="1613419" cy="599430"/>
          </a:xfrm>
          <a:prstGeom prst="rect">
            <a:avLst/>
          </a:prstGeom>
        </p:spPr>
      </p:pic>
    </p:spTree>
    <p:extLst>
      <p:ext uri="{BB962C8B-B14F-4D97-AF65-F5344CB8AC3E}">
        <p14:creationId xmlns:p14="http://schemas.microsoft.com/office/powerpoint/2010/main" val="2857608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FA623B-D4D2-4315-9865-57816D902A0E}"/>
              </a:ext>
            </a:extLst>
          </p:cNvPr>
          <p:cNvPicPr>
            <a:picLocks noChangeAspect="1"/>
          </p:cNvPicPr>
          <p:nvPr/>
        </p:nvPicPr>
        <p:blipFill>
          <a:blip r:embed="rId3"/>
          <a:stretch>
            <a:fillRect/>
          </a:stretch>
        </p:blipFill>
        <p:spPr>
          <a:xfrm>
            <a:off x="3030675" y="1850391"/>
            <a:ext cx="3232102" cy="499809"/>
          </a:xfrm>
          <a:prstGeom prst="rect">
            <a:avLst/>
          </a:prstGeom>
        </p:spPr>
      </p:pic>
      <p:sp>
        <p:nvSpPr>
          <p:cNvPr id="7" name="Title 6"/>
          <p:cNvSpPr>
            <a:spLocks noGrp="1"/>
          </p:cNvSpPr>
          <p:nvPr>
            <p:ph type="title"/>
          </p:nvPr>
        </p:nvSpPr>
        <p:spPr>
          <a:xfrm>
            <a:off x="200684" y="148595"/>
            <a:ext cx="8686800" cy="427877"/>
          </a:xfrm>
        </p:spPr>
        <p:txBody>
          <a:bodyPr/>
          <a:lstStyle/>
          <a:p>
            <a:r>
              <a:rPr lang="en-US" sz="2400" dirty="0"/>
              <a:t>Standing –Wave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91</a:t>
            </a:fld>
            <a:endParaRPr lang="en-US" dirty="0"/>
          </a:p>
        </p:txBody>
      </p:sp>
      <p:sp>
        <p:nvSpPr>
          <p:cNvPr id="2" name="TextBox 1">
            <a:extLst>
              <a:ext uri="{FF2B5EF4-FFF2-40B4-BE49-F238E27FC236}">
                <a16:creationId xmlns:a16="http://schemas.microsoft.com/office/drawing/2014/main" id="{33B7D2C0-1D46-4E4B-96F3-CB7FF080C75D}"/>
              </a:ext>
            </a:extLst>
          </p:cNvPr>
          <p:cNvSpPr txBox="1"/>
          <p:nvPr/>
        </p:nvSpPr>
        <p:spPr>
          <a:xfrm>
            <a:off x="75601" y="741872"/>
            <a:ext cx="8811883" cy="4308872"/>
          </a:xfrm>
          <a:prstGeom prst="rect">
            <a:avLst/>
          </a:prstGeom>
          <a:noFill/>
        </p:spPr>
        <p:txBody>
          <a:bodyPr wrap="square" rtlCol="0">
            <a:spAutoFit/>
          </a:bodyPr>
          <a:lstStyle/>
          <a:p>
            <a:pPr marL="342900" indent="-342900">
              <a:buFont typeface="Arial" panose="020B0604020202020204" pitchFamily="34" charset="0"/>
              <a:buChar char="•"/>
            </a:pPr>
            <a:r>
              <a:rPr lang="en-US" dirty="0"/>
              <a:t>Perturbation of the cell resonance frequencies causes perturbation of the mode resonance frequencies </a:t>
            </a:r>
            <a:r>
              <a:rPr lang="el-GR" i="1" dirty="0">
                <a:solidFill>
                  <a:schemeClr val="accent6">
                    <a:lumMod val="50000"/>
                  </a:schemeClr>
                </a:solidFill>
                <a:latin typeface="Cambria Math" panose="02040503050406030204" pitchFamily="18" charset="0"/>
                <a:ea typeface="Cambria Math" panose="02040503050406030204" pitchFamily="18" charset="0"/>
              </a:rPr>
              <a:t>δω</a:t>
            </a:r>
            <a:r>
              <a:rPr lang="en-US" i="1" baseline="-25000" dirty="0">
                <a:solidFill>
                  <a:schemeClr val="accent6">
                    <a:lumMod val="50000"/>
                  </a:schemeClr>
                </a:solidFill>
                <a:latin typeface="Cambria Math" panose="02040503050406030204" pitchFamily="18" charset="0"/>
                <a:ea typeface="Cambria Math" panose="02040503050406030204" pitchFamily="18" charset="0"/>
              </a:rPr>
              <a:t>q</a:t>
            </a:r>
            <a:r>
              <a:rPr lang="en-US" dirty="0"/>
              <a:t>;</a:t>
            </a:r>
          </a:p>
          <a:p>
            <a:pPr marL="342900" indent="-342900">
              <a:buFont typeface="Arial" panose="020B0604020202020204" pitchFamily="34" charset="0"/>
              <a:buChar char="•"/>
            </a:pPr>
            <a:r>
              <a:rPr lang="en-US" dirty="0"/>
              <a:t>the field distribution </a:t>
            </a:r>
            <a:r>
              <a:rPr lang="el-GR" i="1"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δ</a:t>
            </a:r>
            <a:r>
              <a:rPr lang="en-US" i="1" dirty="0">
                <a:solidFill>
                  <a:schemeClr val="accent6">
                    <a:lumMod val="50000"/>
                  </a:schemeClr>
                </a:solidFill>
                <a:latin typeface="Times New Roman" panose="02020603050405020304" pitchFamily="18" charset="0"/>
                <a:cs typeface="Times New Roman" panose="02020603050405020304" pitchFamily="18" charset="0"/>
              </a:rPr>
              <a:t>X</a:t>
            </a:r>
            <a:r>
              <a:rPr lang="en-US" i="1" baseline="-25000" dirty="0">
                <a:solidFill>
                  <a:schemeClr val="accent6">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 q</a:t>
            </a:r>
            <a:r>
              <a:rPr lang="en-US" dirty="0">
                <a:latin typeface="Cambria Math" panose="02040503050406030204" pitchFamily="18" charset="0"/>
                <a:ea typeface="Cambria Math" panose="02040503050406030204" pitchFamily="18" charset="0"/>
              </a:rPr>
              <a:t>.</a:t>
            </a:r>
          </a:p>
          <a:p>
            <a:pPr marL="342900" indent="-342900">
              <a:buFont typeface="Arial" panose="020B0604020202020204" pitchFamily="34" charset="0"/>
              <a:buChar char="•"/>
            </a:pPr>
            <a:endParaRPr lang="en-US" dirty="0">
              <a:latin typeface="Cambria Math" panose="02040503050406030204" pitchFamily="18" charset="0"/>
              <a:ea typeface="Cambria Math" panose="02040503050406030204" pitchFamily="18" charset="0"/>
            </a:endParaRPr>
          </a:p>
          <a:p>
            <a:r>
              <a:rPr lang="en-US" dirty="0"/>
              <a:t>Variation of the equation (1), see previous </a:t>
            </a:r>
          </a:p>
          <a:p>
            <a:endParaRPr lang="en-US" sz="1000" dirty="0"/>
          </a:p>
          <a:p>
            <a:r>
              <a:rPr lang="en-US" dirty="0"/>
              <a:t>slide, gives                                                         where</a:t>
            </a:r>
          </a:p>
          <a:p>
            <a:endParaRPr lang="en-US" dirty="0"/>
          </a:p>
          <a:p>
            <a:endParaRPr lang="en-US" dirty="0"/>
          </a:p>
          <a:p>
            <a:r>
              <a:rPr lang="en-US" dirty="0"/>
              <a:t>                                                                            </a:t>
            </a:r>
          </a:p>
          <a:p>
            <a:endParaRPr lang="en-US" dirty="0"/>
          </a:p>
          <a:p>
            <a:endParaRPr lang="en-US" dirty="0"/>
          </a:p>
        </p:txBody>
      </p:sp>
      <p:pic>
        <p:nvPicPr>
          <p:cNvPr id="8" name="Picture 7">
            <a:extLst>
              <a:ext uri="{FF2B5EF4-FFF2-40B4-BE49-F238E27FC236}">
                <a16:creationId xmlns:a16="http://schemas.microsoft.com/office/drawing/2014/main" id="{13BA7F6F-C66B-4752-887C-EE6524A4121F}"/>
              </a:ext>
            </a:extLst>
          </p:cNvPr>
          <p:cNvPicPr>
            <a:picLocks noChangeAspect="1"/>
          </p:cNvPicPr>
          <p:nvPr/>
        </p:nvPicPr>
        <p:blipFill>
          <a:blip r:embed="rId4"/>
          <a:stretch>
            <a:fillRect/>
          </a:stretch>
        </p:blipFill>
        <p:spPr>
          <a:xfrm>
            <a:off x="546241" y="1884727"/>
            <a:ext cx="1968724" cy="465473"/>
          </a:xfrm>
          <a:prstGeom prst="rect">
            <a:avLst/>
          </a:prstGeom>
        </p:spPr>
      </p:pic>
      <p:sp>
        <p:nvSpPr>
          <p:cNvPr id="9" name="TextBox 8">
            <a:extLst>
              <a:ext uri="{FF2B5EF4-FFF2-40B4-BE49-F238E27FC236}">
                <a16:creationId xmlns:a16="http://schemas.microsoft.com/office/drawing/2014/main" id="{91CDB099-E91C-411B-98DC-EBC25B2696EB}"/>
              </a:ext>
            </a:extLst>
          </p:cNvPr>
          <p:cNvSpPr txBox="1"/>
          <p:nvPr/>
        </p:nvSpPr>
        <p:spPr>
          <a:xfrm>
            <a:off x="2579298" y="1887746"/>
            <a:ext cx="442750" cy="461665"/>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a:t>
            </a:r>
            <a:endParaRPr lang="en-US" dirty="0"/>
          </a:p>
        </p:txBody>
      </p:sp>
      <p:pic>
        <p:nvPicPr>
          <p:cNvPr id="11" name="Picture 10">
            <a:extLst>
              <a:ext uri="{FF2B5EF4-FFF2-40B4-BE49-F238E27FC236}">
                <a16:creationId xmlns:a16="http://schemas.microsoft.com/office/drawing/2014/main" id="{26989373-D3B7-4E96-8A3C-4B7B48CE129A}"/>
              </a:ext>
            </a:extLst>
          </p:cNvPr>
          <p:cNvPicPr>
            <a:picLocks noChangeAspect="1"/>
          </p:cNvPicPr>
          <p:nvPr/>
        </p:nvPicPr>
        <p:blipFill>
          <a:blip r:embed="rId5"/>
          <a:stretch>
            <a:fillRect/>
          </a:stretch>
        </p:blipFill>
        <p:spPr>
          <a:xfrm>
            <a:off x="1530603" y="2589262"/>
            <a:ext cx="3715208" cy="801181"/>
          </a:xfrm>
          <a:prstGeom prst="rect">
            <a:avLst/>
          </a:prstGeom>
        </p:spPr>
      </p:pic>
      <p:pic>
        <p:nvPicPr>
          <p:cNvPr id="12" name="Picture 11">
            <a:extLst>
              <a:ext uri="{FF2B5EF4-FFF2-40B4-BE49-F238E27FC236}">
                <a16:creationId xmlns:a16="http://schemas.microsoft.com/office/drawing/2014/main" id="{D5C20A11-4088-43B3-9BEB-53F4DB133DD0}"/>
              </a:ext>
            </a:extLst>
          </p:cNvPr>
          <p:cNvPicPr>
            <a:picLocks noChangeAspect="1"/>
          </p:cNvPicPr>
          <p:nvPr/>
        </p:nvPicPr>
        <p:blipFill>
          <a:blip r:embed="rId6"/>
          <a:stretch>
            <a:fillRect/>
          </a:stretch>
        </p:blipFill>
        <p:spPr>
          <a:xfrm>
            <a:off x="6262647" y="2118578"/>
            <a:ext cx="2881353" cy="1661107"/>
          </a:xfrm>
          <a:prstGeom prst="rect">
            <a:avLst/>
          </a:prstGeom>
        </p:spPr>
      </p:pic>
      <p:sp>
        <p:nvSpPr>
          <p:cNvPr id="13" name="Arrow: Down 12">
            <a:extLst>
              <a:ext uri="{FF2B5EF4-FFF2-40B4-BE49-F238E27FC236}">
                <a16:creationId xmlns:a16="http://schemas.microsoft.com/office/drawing/2014/main" id="{8438DE4F-C712-40B2-8D13-6B80F4B14319}"/>
              </a:ext>
            </a:extLst>
          </p:cNvPr>
          <p:cNvSpPr/>
          <p:nvPr/>
        </p:nvSpPr>
        <p:spPr>
          <a:xfrm>
            <a:off x="3030675" y="3301000"/>
            <a:ext cx="385385" cy="5808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569B6CE-DCEC-45EF-A8B0-4CEE56A8BC0B}"/>
              </a:ext>
            </a:extLst>
          </p:cNvPr>
          <p:cNvPicPr>
            <a:picLocks noChangeAspect="1"/>
          </p:cNvPicPr>
          <p:nvPr/>
        </p:nvPicPr>
        <p:blipFill>
          <a:blip r:embed="rId7"/>
          <a:stretch>
            <a:fillRect/>
          </a:stretch>
        </p:blipFill>
        <p:spPr>
          <a:xfrm>
            <a:off x="1992701" y="3969433"/>
            <a:ext cx="3150350" cy="800560"/>
          </a:xfrm>
          <a:prstGeom prst="rect">
            <a:avLst/>
          </a:prstGeom>
        </p:spPr>
      </p:pic>
      <p:pic>
        <p:nvPicPr>
          <p:cNvPr id="15" name="Picture 14">
            <a:extLst>
              <a:ext uri="{FF2B5EF4-FFF2-40B4-BE49-F238E27FC236}">
                <a16:creationId xmlns:a16="http://schemas.microsoft.com/office/drawing/2014/main" id="{E4A60210-B8B3-4938-8AE5-C5000489EF4E}"/>
              </a:ext>
            </a:extLst>
          </p:cNvPr>
          <p:cNvPicPr>
            <a:picLocks noChangeAspect="1"/>
          </p:cNvPicPr>
          <p:nvPr/>
        </p:nvPicPr>
        <p:blipFill>
          <a:blip r:embed="rId8"/>
          <a:stretch>
            <a:fillRect/>
          </a:stretch>
        </p:blipFill>
        <p:spPr>
          <a:xfrm>
            <a:off x="2006003" y="4794605"/>
            <a:ext cx="3150350" cy="1091062"/>
          </a:xfrm>
          <a:prstGeom prst="rect">
            <a:avLst/>
          </a:prstGeom>
        </p:spPr>
      </p:pic>
      <p:sp>
        <p:nvSpPr>
          <p:cNvPr id="16" name="Rectangle 15">
            <a:extLst>
              <a:ext uri="{FF2B5EF4-FFF2-40B4-BE49-F238E27FC236}">
                <a16:creationId xmlns:a16="http://schemas.microsoft.com/office/drawing/2014/main" id="{EBB184EB-48FF-428B-B5C9-01A21CAA7417}"/>
              </a:ext>
            </a:extLst>
          </p:cNvPr>
          <p:cNvSpPr/>
          <p:nvPr/>
        </p:nvSpPr>
        <p:spPr>
          <a:xfrm>
            <a:off x="1992700" y="3953955"/>
            <a:ext cx="3150349" cy="1982342"/>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E8BD524-8ABB-4873-9778-66CF50E7D52F}"/>
              </a:ext>
            </a:extLst>
          </p:cNvPr>
          <p:cNvPicPr>
            <a:picLocks noChangeAspect="1"/>
          </p:cNvPicPr>
          <p:nvPr/>
        </p:nvPicPr>
        <p:blipFill>
          <a:blip r:embed="rId9"/>
          <a:stretch>
            <a:fillRect/>
          </a:stretch>
        </p:blipFill>
        <p:spPr>
          <a:xfrm>
            <a:off x="5803152" y="4849598"/>
            <a:ext cx="2607604" cy="886413"/>
          </a:xfrm>
          <a:prstGeom prst="rect">
            <a:avLst/>
          </a:prstGeom>
        </p:spPr>
      </p:pic>
      <p:sp>
        <p:nvSpPr>
          <p:cNvPr id="18" name="Arrow: Right 17">
            <a:extLst>
              <a:ext uri="{FF2B5EF4-FFF2-40B4-BE49-F238E27FC236}">
                <a16:creationId xmlns:a16="http://schemas.microsoft.com/office/drawing/2014/main" id="{DD9EDF2C-AA91-4A81-B947-DDF0227C9740}"/>
              </a:ext>
            </a:extLst>
          </p:cNvPr>
          <p:cNvSpPr/>
          <p:nvPr/>
        </p:nvSpPr>
        <p:spPr>
          <a:xfrm>
            <a:off x="5245811" y="5070995"/>
            <a:ext cx="497899" cy="4361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024918-16E5-4C0B-8E6B-E85882AB980F}"/>
              </a:ext>
            </a:extLst>
          </p:cNvPr>
          <p:cNvSpPr/>
          <p:nvPr/>
        </p:nvSpPr>
        <p:spPr>
          <a:xfrm>
            <a:off x="5803152" y="4849598"/>
            <a:ext cx="2607604" cy="88641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6C8576-F814-44BA-8BBD-DE784CF40DC1}"/>
              </a:ext>
            </a:extLst>
          </p:cNvPr>
          <p:cNvSpPr txBox="1"/>
          <p:nvPr/>
        </p:nvSpPr>
        <p:spPr>
          <a:xfrm>
            <a:off x="3226279" y="1367914"/>
            <a:ext cx="189781" cy="369332"/>
          </a:xfrm>
          <a:prstGeom prst="rect">
            <a:avLst/>
          </a:prstGeom>
          <a:noFill/>
        </p:spPr>
        <p:txBody>
          <a:bodyPr wrap="square" rtlCol="0">
            <a:spAutoFit/>
          </a:bodyPr>
          <a:lstStyle/>
          <a:p>
            <a:r>
              <a:rPr lang="en-US" sz="1800" dirty="0">
                <a:solidFill>
                  <a:schemeClr val="accent6">
                    <a:lumMod val="50000"/>
                  </a:schemeClr>
                </a:solidFill>
                <a:latin typeface="Cambria Math" panose="02040503050406030204" pitchFamily="18" charset="0"/>
                <a:ea typeface="Cambria Math" panose="02040503050406030204" pitchFamily="18" charset="0"/>
              </a:rPr>
              <a:t>^</a:t>
            </a:r>
            <a:endParaRPr lang="en-US" sz="1800" dirty="0">
              <a:solidFill>
                <a:schemeClr val="accent6">
                  <a:lumMod val="50000"/>
                </a:schemeClr>
              </a:solidFill>
            </a:endParaRPr>
          </a:p>
        </p:txBody>
      </p:sp>
    </p:spTree>
    <p:extLst>
      <p:ext uri="{BB962C8B-B14F-4D97-AF65-F5344CB8AC3E}">
        <p14:creationId xmlns:p14="http://schemas.microsoft.com/office/powerpoint/2010/main" val="10514144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 –Wave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92</a:t>
            </a:fld>
            <a:endParaRPr lang="en-US" dirty="0"/>
          </a:p>
        </p:txBody>
      </p:sp>
      <p:sp>
        <p:nvSpPr>
          <p:cNvPr id="2" name="TextBox 1">
            <a:extLst>
              <a:ext uri="{FF2B5EF4-FFF2-40B4-BE49-F238E27FC236}">
                <a16:creationId xmlns:a16="http://schemas.microsoft.com/office/drawing/2014/main" id="{ADEE41E3-4248-4CBD-858F-625AAEF1498E}"/>
              </a:ext>
            </a:extLst>
          </p:cNvPr>
          <p:cNvSpPr txBox="1"/>
          <p:nvPr/>
        </p:nvSpPr>
        <p:spPr>
          <a:xfrm>
            <a:off x="190021" y="821590"/>
            <a:ext cx="2869696" cy="461665"/>
          </a:xfrm>
          <a:prstGeom prst="rect">
            <a:avLst/>
          </a:prstGeom>
          <a:noFill/>
        </p:spPr>
        <p:txBody>
          <a:bodyPr wrap="none" rtlCol="0">
            <a:spAutoFit/>
          </a:bodyPr>
          <a:lstStyle/>
          <a:p>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/2-mode (</a:t>
            </a:r>
            <a:r>
              <a:rPr lang="en-US" i="1" dirty="0">
                <a:solidFill>
                  <a:schemeClr val="accent6">
                    <a:lumMod val="50000"/>
                  </a:schemeClr>
                </a:solidFill>
                <a:latin typeface="Cambria Math" panose="02040503050406030204" pitchFamily="18" charset="0"/>
                <a:ea typeface="Cambria Math" panose="02040503050406030204" pitchFamily="18" charset="0"/>
              </a:rPr>
              <a:t>q=N/2</a:t>
            </a:r>
            <a:r>
              <a:rPr lang="en-US" dirty="0">
                <a:latin typeface="Cambria Math" panose="02040503050406030204" pitchFamily="18" charset="0"/>
                <a:ea typeface="Cambria Math" panose="02040503050406030204" pitchFamily="18" charset="0"/>
              </a:rPr>
              <a:t>):</a:t>
            </a:r>
            <a:endParaRPr lang="en-US" dirty="0"/>
          </a:p>
        </p:txBody>
      </p:sp>
      <p:pic>
        <p:nvPicPr>
          <p:cNvPr id="6" name="Picture 5">
            <a:extLst>
              <a:ext uri="{FF2B5EF4-FFF2-40B4-BE49-F238E27FC236}">
                <a16:creationId xmlns:a16="http://schemas.microsoft.com/office/drawing/2014/main" id="{D51BB1A7-D7A5-4C76-9F65-9CBC05475F2C}"/>
              </a:ext>
            </a:extLst>
          </p:cNvPr>
          <p:cNvPicPr>
            <a:picLocks noChangeAspect="1"/>
          </p:cNvPicPr>
          <p:nvPr/>
        </p:nvPicPr>
        <p:blipFill>
          <a:blip r:embed="rId3"/>
          <a:stretch>
            <a:fillRect/>
          </a:stretch>
        </p:blipFill>
        <p:spPr>
          <a:xfrm>
            <a:off x="222250" y="1367645"/>
            <a:ext cx="3986752" cy="820241"/>
          </a:xfrm>
          <a:prstGeom prst="rect">
            <a:avLst/>
          </a:prstGeom>
        </p:spPr>
      </p:pic>
      <p:sp>
        <p:nvSpPr>
          <p:cNvPr id="8" name="TextBox 7">
            <a:extLst>
              <a:ext uri="{FF2B5EF4-FFF2-40B4-BE49-F238E27FC236}">
                <a16:creationId xmlns:a16="http://schemas.microsoft.com/office/drawing/2014/main" id="{C67A4EE3-1D62-4DE4-9777-DF7DD97BC53A}"/>
              </a:ext>
            </a:extLst>
          </p:cNvPr>
          <p:cNvSpPr txBox="1"/>
          <p:nvPr/>
        </p:nvSpPr>
        <p:spPr>
          <a:xfrm>
            <a:off x="3457367" y="821590"/>
            <a:ext cx="5835893" cy="461665"/>
          </a:xfrm>
          <a:prstGeom prst="rect">
            <a:avLst/>
          </a:prstGeom>
          <a:noFill/>
        </p:spPr>
        <p:txBody>
          <a:bodyPr wrap="none" rtlCol="0">
            <a:spAutoFit/>
          </a:bodyPr>
          <a:lstStyle/>
          <a:p>
            <a:r>
              <a:rPr lang="en-US" i="1" dirty="0">
                <a:solidFill>
                  <a:schemeClr val="accent6">
                    <a:lumMod val="50000"/>
                  </a:schemeClr>
                </a:solidFill>
                <a:latin typeface="Times New Roman" panose="02020603050405020304" pitchFamily="18" charset="0"/>
                <a:cs typeface="Times New Roman" panose="02020603050405020304" pitchFamily="18" charset="0"/>
              </a:rPr>
              <a:t>N</a:t>
            </a:r>
            <a:r>
              <a:rPr lang="en-US" dirty="0"/>
              <a:t>-even, </a:t>
            </a:r>
            <a:r>
              <a:rPr lang="en-US" i="1" dirty="0">
                <a:solidFill>
                  <a:schemeClr val="accent6">
                    <a:lumMod val="50000"/>
                  </a:schemeClr>
                </a:solidFill>
                <a:latin typeface="Times New Roman" panose="02020603050405020304" pitchFamily="18" charset="0"/>
                <a:cs typeface="Times New Roman" panose="02020603050405020304" pitchFamily="18" charset="0"/>
              </a:rPr>
              <a:t>N</a:t>
            </a:r>
            <a:r>
              <a:rPr lang="en-US" dirty="0"/>
              <a:t> is the number of cells in the cavity </a:t>
            </a:r>
          </a:p>
        </p:txBody>
      </p:sp>
      <p:sp>
        <p:nvSpPr>
          <p:cNvPr id="9" name="TextBox 8">
            <a:extLst>
              <a:ext uri="{FF2B5EF4-FFF2-40B4-BE49-F238E27FC236}">
                <a16:creationId xmlns:a16="http://schemas.microsoft.com/office/drawing/2014/main" id="{4A046F73-7427-43D3-97B2-D39EE42D47C5}"/>
              </a:ext>
            </a:extLst>
          </p:cNvPr>
          <p:cNvSpPr txBox="1"/>
          <p:nvPr/>
        </p:nvSpPr>
        <p:spPr>
          <a:xfrm>
            <a:off x="222250" y="2397348"/>
            <a:ext cx="2228495" cy="461665"/>
          </a:xfrm>
          <a:prstGeom prst="rect">
            <a:avLst/>
          </a:prstGeom>
          <a:noFill/>
        </p:spPr>
        <p:txBody>
          <a:bodyPr wrap="none" rtlCol="0">
            <a:spAutoFit/>
          </a:bodyPr>
          <a:lstStyle/>
          <a:p>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-mode (</a:t>
            </a:r>
            <a:r>
              <a:rPr lang="en-US" i="1" dirty="0">
                <a:solidFill>
                  <a:schemeClr val="accent6">
                    <a:lumMod val="50000"/>
                  </a:schemeClr>
                </a:solidFill>
                <a:latin typeface="Cambria Math" panose="02040503050406030204" pitchFamily="18" charset="0"/>
                <a:ea typeface="Cambria Math" panose="02040503050406030204" pitchFamily="18" charset="0"/>
              </a:rPr>
              <a:t>q=N</a:t>
            </a:r>
            <a:r>
              <a:rPr lang="en-US" dirty="0">
                <a:latin typeface="Cambria Math" panose="02040503050406030204" pitchFamily="18" charset="0"/>
                <a:ea typeface="Cambria Math" panose="02040503050406030204" pitchFamily="18" charset="0"/>
              </a:rPr>
              <a:t>):</a:t>
            </a:r>
            <a:endParaRPr lang="en-US" dirty="0"/>
          </a:p>
        </p:txBody>
      </p:sp>
      <p:pic>
        <p:nvPicPr>
          <p:cNvPr id="11" name="Picture 10">
            <a:extLst>
              <a:ext uri="{FF2B5EF4-FFF2-40B4-BE49-F238E27FC236}">
                <a16:creationId xmlns:a16="http://schemas.microsoft.com/office/drawing/2014/main" id="{20DFE99F-2173-4FC4-9236-9F320F0C7C57}"/>
              </a:ext>
            </a:extLst>
          </p:cNvPr>
          <p:cNvPicPr>
            <a:picLocks noChangeAspect="1"/>
          </p:cNvPicPr>
          <p:nvPr/>
        </p:nvPicPr>
        <p:blipFill>
          <a:blip r:embed="rId4"/>
          <a:stretch>
            <a:fillRect/>
          </a:stretch>
        </p:blipFill>
        <p:spPr>
          <a:xfrm>
            <a:off x="144596" y="2979059"/>
            <a:ext cx="4142732" cy="892956"/>
          </a:xfrm>
          <a:prstGeom prst="rect">
            <a:avLst/>
          </a:prstGeom>
        </p:spPr>
      </p:pic>
      <p:pic>
        <p:nvPicPr>
          <p:cNvPr id="12" name="Picture 11">
            <a:extLst>
              <a:ext uri="{FF2B5EF4-FFF2-40B4-BE49-F238E27FC236}">
                <a16:creationId xmlns:a16="http://schemas.microsoft.com/office/drawing/2014/main" id="{4D1DC7F5-EF9D-48D6-A766-00895677DDC0}"/>
              </a:ext>
            </a:extLst>
          </p:cNvPr>
          <p:cNvPicPr>
            <a:picLocks noChangeAspect="1"/>
          </p:cNvPicPr>
          <p:nvPr/>
        </p:nvPicPr>
        <p:blipFill>
          <a:blip r:embed="rId5"/>
          <a:stretch>
            <a:fillRect/>
          </a:stretch>
        </p:blipFill>
        <p:spPr>
          <a:xfrm>
            <a:off x="4616434" y="1357631"/>
            <a:ext cx="4471133" cy="3284914"/>
          </a:xfrm>
          <a:prstGeom prst="rect">
            <a:avLst/>
          </a:prstGeom>
        </p:spPr>
      </p:pic>
      <p:pic>
        <p:nvPicPr>
          <p:cNvPr id="13" name="Picture 12">
            <a:extLst>
              <a:ext uri="{FF2B5EF4-FFF2-40B4-BE49-F238E27FC236}">
                <a16:creationId xmlns:a16="http://schemas.microsoft.com/office/drawing/2014/main" id="{018321A8-8C38-42BE-95CD-4D464178AB14}"/>
              </a:ext>
            </a:extLst>
          </p:cNvPr>
          <p:cNvPicPr>
            <a:picLocks noChangeAspect="1"/>
          </p:cNvPicPr>
          <p:nvPr/>
        </p:nvPicPr>
        <p:blipFill>
          <a:blip r:embed="rId6"/>
          <a:stretch>
            <a:fillRect/>
          </a:stretch>
        </p:blipFill>
        <p:spPr>
          <a:xfrm>
            <a:off x="5175849" y="4798448"/>
            <a:ext cx="3528443" cy="907765"/>
          </a:xfrm>
          <a:prstGeom prst="rect">
            <a:avLst/>
          </a:prstGeom>
        </p:spPr>
      </p:pic>
      <p:sp>
        <p:nvSpPr>
          <p:cNvPr id="14" name="Oval 13">
            <a:extLst>
              <a:ext uri="{FF2B5EF4-FFF2-40B4-BE49-F238E27FC236}">
                <a16:creationId xmlns:a16="http://schemas.microsoft.com/office/drawing/2014/main" id="{2833F6D9-8B7E-413E-9EAC-AE72A1D0828D}"/>
              </a:ext>
            </a:extLst>
          </p:cNvPr>
          <p:cNvSpPr/>
          <p:nvPr/>
        </p:nvSpPr>
        <p:spPr>
          <a:xfrm>
            <a:off x="8236419" y="2316804"/>
            <a:ext cx="543464" cy="25671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4B57A5-24C7-48B4-A0E0-E2AC4C5AFE7F}"/>
              </a:ext>
            </a:extLst>
          </p:cNvPr>
          <p:cNvSpPr/>
          <p:nvPr/>
        </p:nvSpPr>
        <p:spPr>
          <a:xfrm>
            <a:off x="6635704" y="2735501"/>
            <a:ext cx="917275" cy="451449"/>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FC91B6-1A7E-4D55-9119-93CEB8CCCE34}"/>
              </a:ext>
            </a:extLst>
          </p:cNvPr>
          <p:cNvSpPr txBox="1"/>
          <p:nvPr/>
        </p:nvSpPr>
        <p:spPr>
          <a:xfrm>
            <a:off x="6644330" y="2342682"/>
            <a:ext cx="691215" cy="461665"/>
          </a:xfrm>
          <a:prstGeom prst="rect">
            <a:avLst/>
          </a:prstGeom>
          <a:noFill/>
        </p:spPr>
        <p:txBody>
          <a:bodyPr wrap="none" rtlCol="0">
            <a:spAutoFit/>
          </a:bodyPr>
          <a:lstStyle/>
          <a:p>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/2</a:t>
            </a:r>
            <a:endParaRPr lang="en-US" dirty="0"/>
          </a:p>
        </p:txBody>
      </p:sp>
      <p:sp>
        <p:nvSpPr>
          <p:cNvPr id="17" name="TextBox 16">
            <a:extLst>
              <a:ext uri="{FF2B5EF4-FFF2-40B4-BE49-F238E27FC236}">
                <a16:creationId xmlns:a16="http://schemas.microsoft.com/office/drawing/2014/main" id="{1C5B1ED7-6806-43AB-B8F9-5422EBF40710}"/>
              </a:ext>
            </a:extLst>
          </p:cNvPr>
          <p:cNvSpPr txBox="1"/>
          <p:nvPr/>
        </p:nvSpPr>
        <p:spPr>
          <a:xfrm>
            <a:off x="8313711" y="1881017"/>
            <a:ext cx="370614" cy="461665"/>
          </a:xfrm>
          <a:prstGeom prst="rect">
            <a:avLst/>
          </a:prstGeom>
          <a:noFill/>
        </p:spPr>
        <p:txBody>
          <a:bodyPr wrap="none" rtlCol="0">
            <a:spAutoFit/>
          </a:bodyPr>
          <a:lstStyle/>
          <a:p>
            <a:r>
              <a:rPr lang="el-GR" dirty="0">
                <a:latin typeface="Cambria Math" panose="02040503050406030204" pitchFamily="18" charset="0"/>
                <a:ea typeface="Cambria Math" panose="02040503050406030204" pitchFamily="18" charset="0"/>
              </a:rPr>
              <a:t>π</a:t>
            </a:r>
            <a:endParaRPr lang="en-US" dirty="0"/>
          </a:p>
        </p:txBody>
      </p:sp>
      <p:sp>
        <p:nvSpPr>
          <p:cNvPr id="19" name="TextBox 18">
            <a:extLst>
              <a:ext uri="{FF2B5EF4-FFF2-40B4-BE49-F238E27FC236}">
                <a16:creationId xmlns:a16="http://schemas.microsoft.com/office/drawing/2014/main" id="{F2F55D7B-B13D-4C16-8FB7-5C7423E4E236}"/>
              </a:ext>
            </a:extLst>
          </p:cNvPr>
          <p:cNvSpPr txBox="1"/>
          <p:nvPr/>
        </p:nvSpPr>
        <p:spPr>
          <a:xfrm>
            <a:off x="320065" y="3931594"/>
            <a:ext cx="4296369" cy="2077492"/>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SW </a:t>
            </a:r>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-mode is much less stable </a:t>
            </a:r>
          </a:p>
          <a:p>
            <a:r>
              <a:rPr lang="en-US" dirty="0">
                <a:latin typeface="Cambria Math" panose="02040503050406030204" pitchFamily="18" charset="0"/>
                <a:ea typeface="Cambria Math" panose="02040503050406030204" pitchFamily="18" charset="0"/>
              </a:rPr>
              <a:t>than </a:t>
            </a:r>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/2-mode !</a:t>
            </a:r>
          </a:p>
          <a:p>
            <a:endParaRPr lang="en-US" sz="900" dirty="0">
              <a:latin typeface="Cambria Math" panose="02040503050406030204" pitchFamily="18" charset="0"/>
              <a:ea typeface="Cambria Math" panose="02040503050406030204" pitchFamily="18" charset="0"/>
            </a:endParaRPr>
          </a:p>
          <a:p>
            <a:r>
              <a:rPr lang="en-US" dirty="0">
                <a:latin typeface="Cambria Math" panose="02040503050406030204" pitchFamily="18" charset="0"/>
                <a:ea typeface="Cambria Math" panose="02040503050406030204" pitchFamily="18" charset="0"/>
              </a:rPr>
              <a:t>For </a:t>
            </a:r>
            <a:r>
              <a:rPr lang="el-GR" dirty="0">
                <a:latin typeface="Cambria Math" panose="02040503050406030204" pitchFamily="18" charset="0"/>
                <a:ea typeface="Cambria Math" panose="02040503050406030204" pitchFamily="18" charset="0"/>
              </a:rPr>
              <a:t>π</a:t>
            </a:r>
            <a:r>
              <a:rPr lang="en-US" dirty="0">
                <a:latin typeface="Cambria Math" panose="02040503050406030204" pitchFamily="18" charset="0"/>
                <a:ea typeface="Cambria Math" panose="02040503050406030204" pitchFamily="18" charset="0"/>
              </a:rPr>
              <a:t>/2-mode  problems with</a:t>
            </a:r>
          </a:p>
          <a:p>
            <a:pPr marL="342900" indent="-342900">
              <a:buFont typeface="Arial" panose="020B0604020202020204" pitchFamily="34" charset="0"/>
              <a:buChar char="•"/>
            </a:pPr>
            <a:r>
              <a:rPr lang="en-US" dirty="0">
                <a:latin typeface="Cambria Math" panose="02040503050406030204" pitchFamily="18" charset="0"/>
                <a:ea typeface="Cambria Math" panose="02040503050406030204" pitchFamily="18" charset="0"/>
              </a:rPr>
              <a:t>Tuning</a:t>
            </a:r>
          </a:p>
          <a:p>
            <a:pPr marL="342900" indent="-342900">
              <a:buFont typeface="Arial" panose="020B0604020202020204" pitchFamily="34" charset="0"/>
              <a:buChar char="•"/>
            </a:pPr>
            <a:r>
              <a:rPr lang="en-US" dirty="0">
                <a:latin typeface="Cambria Math" panose="02040503050406030204" pitchFamily="18" charset="0"/>
                <a:ea typeface="Cambria Math" panose="02040503050406030204" pitchFamily="18" charset="0"/>
              </a:rPr>
              <a:t>Temperature stability at RT</a:t>
            </a:r>
          </a:p>
        </p:txBody>
      </p:sp>
      <p:sp>
        <p:nvSpPr>
          <p:cNvPr id="20" name="Rectangle 19">
            <a:extLst>
              <a:ext uri="{FF2B5EF4-FFF2-40B4-BE49-F238E27FC236}">
                <a16:creationId xmlns:a16="http://schemas.microsoft.com/office/drawing/2014/main" id="{BD941F53-9B1A-4CA2-A45B-DE24619D1451}"/>
              </a:ext>
            </a:extLst>
          </p:cNvPr>
          <p:cNvSpPr/>
          <p:nvPr/>
        </p:nvSpPr>
        <p:spPr>
          <a:xfrm>
            <a:off x="275631" y="3911409"/>
            <a:ext cx="4296369" cy="892956"/>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9432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 –Wave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93</a:t>
            </a:fld>
            <a:endParaRPr lang="en-US" dirty="0"/>
          </a:p>
        </p:txBody>
      </p:sp>
      <p:sp>
        <p:nvSpPr>
          <p:cNvPr id="2" name="TextBox 1">
            <a:extLst>
              <a:ext uri="{FF2B5EF4-FFF2-40B4-BE49-F238E27FC236}">
                <a16:creationId xmlns:a16="http://schemas.microsoft.com/office/drawing/2014/main" id="{1C876394-41A9-4B34-A90D-B62D4742402B}"/>
              </a:ext>
            </a:extLst>
          </p:cNvPr>
          <p:cNvSpPr txBox="1"/>
          <p:nvPr/>
        </p:nvSpPr>
        <p:spPr>
          <a:xfrm>
            <a:off x="301925" y="914400"/>
            <a:ext cx="4658264" cy="3046988"/>
          </a:xfrm>
          <a:prstGeom prst="rect">
            <a:avLst/>
          </a:prstGeom>
          <a:noFill/>
        </p:spPr>
        <p:txBody>
          <a:bodyPr wrap="square" rtlCol="0">
            <a:spAutoFit/>
          </a:bodyPr>
          <a:lstStyle/>
          <a:p>
            <a:r>
              <a:rPr lang="en-US" b="1" dirty="0"/>
              <a:t>Solutions:</a:t>
            </a:r>
          </a:p>
          <a:p>
            <a:pPr marL="342900" indent="-342900">
              <a:buFont typeface="Wingdings" panose="05000000000000000000" pitchFamily="2" charset="2"/>
              <a:buChar char="v"/>
            </a:pPr>
            <a:r>
              <a:rPr lang="en-US" dirty="0">
                <a:solidFill>
                  <a:srgbClr val="C00000"/>
                </a:solidFill>
                <a:latin typeface="Cambria Math" panose="02040503050406030204" pitchFamily="18" charset="0"/>
                <a:ea typeface="Cambria Math" panose="02040503050406030204" pitchFamily="18" charset="0"/>
              </a:rPr>
              <a:t>Operate at </a:t>
            </a:r>
            <a:r>
              <a:rPr lang="el-GR" i="1" dirty="0">
                <a:solidFill>
                  <a:srgbClr val="C00000"/>
                </a:solidFill>
                <a:latin typeface="Cambria Math" panose="02040503050406030204" pitchFamily="18" charset="0"/>
                <a:ea typeface="Cambria Math" panose="02040503050406030204" pitchFamily="18" charset="0"/>
              </a:rPr>
              <a:t>π</a:t>
            </a:r>
            <a:r>
              <a:rPr lang="en-US" i="1" dirty="0">
                <a:solidFill>
                  <a:srgbClr val="C00000"/>
                </a:solidFill>
                <a:latin typeface="Cambria Math" panose="02040503050406030204" pitchFamily="18" charset="0"/>
                <a:ea typeface="Cambria Math" panose="02040503050406030204" pitchFamily="18" charset="0"/>
              </a:rPr>
              <a:t>/2</a:t>
            </a:r>
            <a:r>
              <a:rPr lang="en-US" dirty="0">
                <a:solidFill>
                  <a:srgbClr val="C00000"/>
                </a:solidFill>
                <a:latin typeface="Cambria Math" panose="02040503050406030204" pitchFamily="18" charset="0"/>
                <a:ea typeface="Cambria Math" panose="02040503050406030204" pitchFamily="18" charset="0"/>
              </a:rPr>
              <a:t> mode;</a:t>
            </a:r>
          </a:p>
          <a:p>
            <a:pPr marL="342900" indent="-342900">
              <a:buFont typeface="Wingdings" panose="05000000000000000000" pitchFamily="2" charset="2"/>
              <a:buChar char="v"/>
            </a:pPr>
            <a:r>
              <a:rPr lang="en-US" dirty="0">
                <a:solidFill>
                  <a:srgbClr val="C00000"/>
                </a:solidFill>
                <a:latin typeface="Cambria Math" panose="02040503050406030204" pitchFamily="18" charset="0"/>
                <a:ea typeface="Cambria Math" panose="02040503050406030204" pitchFamily="18" charset="0"/>
              </a:rPr>
              <a:t>Operate at </a:t>
            </a:r>
            <a:r>
              <a:rPr lang="el-GR" i="1" dirty="0">
                <a:solidFill>
                  <a:srgbClr val="C00000"/>
                </a:solidFill>
                <a:latin typeface="Cambria Math" panose="02040503050406030204" pitchFamily="18" charset="0"/>
                <a:ea typeface="Cambria Math" panose="02040503050406030204" pitchFamily="18" charset="0"/>
              </a:rPr>
              <a:t>π</a:t>
            </a:r>
            <a:r>
              <a:rPr lang="en-US" dirty="0">
                <a:solidFill>
                  <a:srgbClr val="C00000"/>
                </a:solidFill>
                <a:latin typeface="Cambria Math" panose="02040503050406030204" pitchFamily="18" charset="0"/>
                <a:ea typeface="Cambria Math" panose="02040503050406030204" pitchFamily="18" charset="0"/>
              </a:rPr>
              <a:t> mode:</a:t>
            </a:r>
          </a:p>
          <a:p>
            <a:pPr marL="342900" indent="-58738">
              <a:buFont typeface="Arial" panose="020B0604020202020204" pitchFamily="34" charset="0"/>
              <a:buChar char="•"/>
            </a:pPr>
            <a:r>
              <a:rPr lang="en-US" dirty="0">
                <a:solidFill>
                  <a:srgbClr val="C00000"/>
                </a:solidFill>
                <a:latin typeface="Cambria Math" panose="02040503050406030204" pitchFamily="18" charset="0"/>
                <a:ea typeface="Cambria Math" panose="02040503050406030204" pitchFamily="18" charset="0"/>
              </a:rPr>
              <a:t> </a:t>
            </a:r>
            <a:r>
              <a:rPr lang="en-US" sz="2200" dirty="0">
                <a:solidFill>
                  <a:srgbClr val="C00000"/>
                </a:solidFill>
                <a:latin typeface="Cambria Math" panose="02040503050406030204" pitchFamily="18" charset="0"/>
                <a:ea typeface="Cambria Math" panose="02040503050406030204" pitchFamily="18" charset="0"/>
              </a:rPr>
              <a:t>Small number of cells </a:t>
            </a:r>
            <a:r>
              <a:rPr lang="en-US" sz="2200" i="1" dirty="0">
                <a:solidFill>
                  <a:srgbClr val="C00000"/>
                </a:solidFill>
                <a:latin typeface="Cambria Math" panose="02040503050406030204" pitchFamily="18" charset="0"/>
                <a:ea typeface="Cambria Math" panose="02040503050406030204" pitchFamily="18" charset="0"/>
              </a:rPr>
              <a:t>N</a:t>
            </a:r>
            <a:r>
              <a:rPr lang="en-US" sz="2200" dirty="0">
                <a:solidFill>
                  <a:srgbClr val="C00000"/>
                </a:solidFill>
                <a:latin typeface="Cambria Math" panose="02040503050406030204" pitchFamily="18" charset="0"/>
                <a:ea typeface="Cambria Math" panose="02040503050406030204" pitchFamily="18" charset="0"/>
              </a:rPr>
              <a:t>;</a:t>
            </a:r>
          </a:p>
          <a:p>
            <a:pPr marL="342900" indent="-58738">
              <a:buFont typeface="Arial" panose="020B0604020202020204" pitchFamily="34" charset="0"/>
              <a:buChar char="•"/>
            </a:pPr>
            <a:r>
              <a:rPr lang="en-US" sz="2200" i="1" dirty="0">
                <a:solidFill>
                  <a:srgbClr val="C00000"/>
                </a:solidFill>
                <a:latin typeface="Cambria Math" panose="02040503050406030204" pitchFamily="18" charset="0"/>
                <a:ea typeface="Cambria Math" panose="02040503050406030204" pitchFamily="18" charset="0"/>
              </a:rPr>
              <a:t> </a:t>
            </a:r>
            <a:r>
              <a:rPr lang="en-US" sz="2200" dirty="0">
                <a:solidFill>
                  <a:srgbClr val="C00000"/>
                </a:solidFill>
                <a:latin typeface="Cambria Math" panose="02040503050406030204" pitchFamily="18" charset="0"/>
                <a:ea typeface="Cambria Math" panose="02040503050406030204" pitchFamily="18" charset="0"/>
              </a:rPr>
              <a:t>Increase</a:t>
            </a:r>
            <a:r>
              <a:rPr lang="en-US" sz="2200" i="1" dirty="0">
                <a:solidFill>
                  <a:srgbClr val="C00000"/>
                </a:solidFill>
                <a:latin typeface="Cambria Math" panose="02040503050406030204" pitchFamily="18" charset="0"/>
                <a:ea typeface="Cambria Math" panose="02040503050406030204" pitchFamily="18" charset="0"/>
              </a:rPr>
              <a:t> K</a:t>
            </a:r>
            <a:r>
              <a:rPr lang="en-US" sz="2200" dirty="0">
                <a:solidFill>
                  <a:srgbClr val="C00000"/>
                </a:solidFill>
                <a:latin typeface="Cambria Math" panose="02040503050406030204" pitchFamily="18" charset="0"/>
                <a:ea typeface="Cambria Math" panose="02040503050406030204" pitchFamily="18" charset="0"/>
              </a:rPr>
              <a:t> .</a:t>
            </a:r>
          </a:p>
          <a:p>
            <a:endParaRPr lang="en-US" dirty="0">
              <a:solidFill>
                <a:srgbClr val="C00000"/>
              </a:solidFill>
              <a:latin typeface="Cambria Math" panose="02040503050406030204" pitchFamily="18" charset="0"/>
              <a:ea typeface="Cambria Math" panose="02040503050406030204" pitchFamily="18" charset="0"/>
            </a:endParaRPr>
          </a:p>
          <a:p>
            <a:r>
              <a:rPr lang="en-US" dirty="0">
                <a:solidFill>
                  <a:srgbClr val="FF0000"/>
                </a:solidFill>
                <a:latin typeface="Cambria Math" panose="02040503050406030204" pitchFamily="18" charset="0"/>
                <a:ea typeface="Cambria Math" panose="02040503050406030204" pitchFamily="18" charset="0"/>
              </a:rPr>
              <a:t>1. Operating at </a:t>
            </a:r>
            <a:r>
              <a:rPr lang="el-GR" i="1" dirty="0">
                <a:solidFill>
                  <a:srgbClr val="FF0000"/>
                </a:solidFill>
                <a:latin typeface="Cambria Math" panose="02040503050406030204" pitchFamily="18" charset="0"/>
                <a:ea typeface="Cambria Math" panose="02040503050406030204" pitchFamily="18" charset="0"/>
              </a:rPr>
              <a:t>π</a:t>
            </a:r>
            <a:r>
              <a:rPr lang="en-US" i="1" dirty="0">
                <a:solidFill>
                  <a:srgbClr val="FF0000"/>
                </a:solidFill>
                <a:latin typeface="Cambria Math" panose="02040503050406030204" pitchFamily="18" charset="0"/>
                <a:ea typeface="Cambria Math" panose="02040503050406030204" pitchFamily="18" charset="0"/>
              </a:rPr>
              <a:t>/2</a:t>
            </a:r>
            <a:r>
              <a:rPr lang="en-US" dirty="0">
                <a:solidFill>
                  <a:srgbClr val="FF0000"/>
                </a:solidFill>
                <a:latin typeface="Cambria Math" panose="02040503050406030204" pitchFamily="18" charset="0"/>
                <a:ea typeface="Cambria Math" panose="02040503050406030204" pitchFamily="18" charset="0"/>
              </a:rPr>
              <a:t> mode:</a:t>
            </a:r>
          </a:p>
          <a:p>
            <a:endParaRPr lang="en-US" dirty="0"/>
          </a:p>
        </p:txBody>
      </p:sp>
      <p:pic>
        <p:nvPicPr>
          <p:cNvPr id="6" name="Picture 5">
            <a:extLst>
              <a:ext uri="{FF2B5EF4-FFF2-40B4-BE49-F238E27FC236}">
                <a16:creationId xmlns:a16="http://schemas.microsoft.com/office/drawing/2014/main" id="{F8394E08-0F73-426A-B5B3-D7B138E697B3}"/>
              </a:ext>
            </a:extLst>
          </p:cNvPr>
          <p:cNvPicPr>
            <a:picLocks noChangeAspect="1"/>
          </p:cNvPicPr>
          <p:nvPr/>
        </p:nvPicPr>
        <p:blipFill>
          <a:blip r:embed="rId3"/>
          <a:stretch>
            <a:fillRect/>
          </a:stretch>
        </p:blipFill>
        <p:spPr>
          <a:xfrm>
            <a:off x="4744721" y="1473417"/>
            <a:ext cx="3048000" cy="1409700"/>
          </a:xfrm>
          <a:prstGeom prst="rect">
            <a:avLst/>
          </a:prstGeom>
        </p:spPr>
      </p:pic>
      <p:sp>
        <p:nvSpPr>
          <p:cNvPr id="8" name="TextBox 7">
            <a:extLst>
              <a:ext uri="{FF2B5EF4-FFF2-40B4-BE49-F238E27FC236}">
                <a16:creationId xmlns:a16="http://schemas.microsoft.com/office/drawing/2014/main" id="{5EC7FD83-7BD8-4661-A7C7-FEA10625AF7C}"/>
              </a:ext>
            </a:extLst>
          </p:cNvPr>
          <p:cNvSpPr txBox="1"/>
          <p:nvPr/>
        </p:nvSpPr>
        <p:spPr>
          <a:xfrm>
            <a:off x="4616662" y="896726"/>
            <a:ext cx="1481816" cy="461665"/>
          </a:xfrm>
          <a:prstGeom prst="rect">
            <a:avLst/>
          </a:prstGeom>
          <a:noFill/>
        </p:spPr>
        <p:txBody>
          <a:bodyPr wrap="none" rtlCol="0">
            <a:spAutoFit/>
          </a:bodyPr>
          <a:lstStyle/>
          <a:p>
            <a:r>
              <a:rPr lang="en-US" dirty="0">
                <a:solidFill>
                  <a:srgbClr val="FF0000"/>
                </a:solidFill>
              </a:rPr>
              <a:t>odd</a:t>
            </a:r>
            <a:r>
              <a:rPr lang="en-US" dirty="0"/>
              <a:t>   even</a:t>
            </a:r>
          </a:p>
        </p:txBody>
      </p:sp>
      <p:pic>
        <p:nvPicPr>
          <p:cNvPr id="9" name="Picture 8">
            <a:extLst>
              <a:ext uri="{FF2B5EF4-FFF2-40B4-BE49-F238E27FC236}">
                <a16:creationId xmlns:a16="http://schemas.microsoft.com/office/drawing/2014/main" id="{3BD601F6-5596-4429-BCB7-95A377F82683}"/>
              </a:ext>
            </a:extLst>
          </p:cNvPr>
          <p:cNvPicPr>
            <a:picLocks noChangeAspect="1"/>
          </p:cNvPicPr>
          <p:nvPr/>
        </p:nvPicPr>
        <p:blipFill>
          <a:blip r:embed="rId4"/>
          <a:stretch>
            <a:fillRect/>
          </a:stretch>
        </p:blipFill>
        <p:spPr>
          <a:xfrm>
            <a:off x="736827" y="3652837"/>
            <a:ext cx="1571625" cy="771525"/>
          </a:xfrm>
          <a:prstGeom prst="rect">
            <a:avLst/>
          </a:prstGeom>
        </p:spPr>
      </p:pic>
      <p:sp>
        <p:nvSpPr>
          <p:cNvPr id="10" name="TextBox 9">
            <a:extLst>
              <a:ext uri="{FF2B5EF4-FFF2-40B4-BE49-F238E27FC236}">
                <a16:creationId xmlns:a16="http://schemas.microsoft.com/office/drawing/2014/main" id="{6A2D3AA0-4DED-46D5-8816-610BEBA1A067}"/>
              </a:ext>
            </a:extLst>
          </p:cNvPr>
          <p:cNvSpPr txBox="1"/>
          <p:nvPr/>
        </p:nvSpPr>
        <p:spPr>
          <a:xfrm>
            <a:off x="526706" y="4247589"/>
            <a:ext cx="6318717" cy="2554545"/>
          </a:xfrm>
          <a:prstGeom prst="rect">
            <a:avLst/>
          </a:prstGeom>
          <a:noFill/>
        </p:spPr>
        <p:txBody>
          <a:bodyPr wrap="none" rtlCol="0">
            <a:spAutoFit/>
          </a:bodyPr>
          <a:lstStyle/>
          <a:p>
            <a:r>
              <a:rPr lang="en-US" dirty="0"/>
              <a:t>Even cells are empty! </a:t>
            </a:r>
          </a:p>
          <a:p>
            <a:r>
              <a:rPr lang="en-US" dirty="0"/>
              <a:t>Solution – biperiodic structures:</a:t>
            </a:r>
          </a:p>
          <a:p>
            <a:pPr marL="342900" indent="-342900">
              <a:buFont typeface="Arial" panose="020B0604020202020204" pitchFamily="34" charset="0"/>
              <a:buChar char="•"/>
            </a:pPr>
            <a:r>
              <a:rPr lang="en-US" sz="2200" dirty="0"/>
              <a:t>Narrow even cells (coupling cells)</a:t>
            </a:r>
          </a:p>
          <a:p>
            <a:pPr marL="342900" indent="-342900">
              <a:buFont typeface="Arial" panose="020B0604020202020204" pitchFamily="34" charset="0"/>
              <a:buChar char="•"/>
            </a:pPr>
            <a:r>
              <a:rPr lang="en-US" sz="2200" dirty="0"/>
              <a:t>Long odd cells (acceleration cells)</a:t>
            </a:r>
          </a:p>
          <a:p>
            <a:pPr marL="342900" indent="-342900">
              <a:buFont typeface="Arial" panose="020B0604020202020204" pitchFamily="34" charset="0"/>
              <a:buChar char="•"/>
            </a:pPr>
            <a:r>
              <a:rPr lang="en-US" sz="2200" dirty="0"/>
              <a:t>Same length of the period containing 2 cells, </a:t>
            </a:r>
            <a:r>
              <a:rPr lang="el-GR" sz="2200" dirty="0">
                <a:latin typeface="Cambria Math" panose="02040503050406030204" pitchFamily="18" charset="0"/>
                <a:ea typeface="Cambria Math" panose="02040503050406030204" pitchFamily="18" charset="0"/>
              </a:rPr>
              <a:t>βλ</a:t>
            </a:r>
            <a:r>
              <a:rPr lang="en-US" sz="2200" dirty="0">
                <a:latin typeface="Cambria Math" panose="02040503050406030204" pitchFamily="18" charset="0"/>
                <a:ea typeface="Cambria Math" panose="02040503050406030204" pitchFamily="18" charset="0"/>
              </a:rPr>
              <a:t>/2</a:t>
            </a:r>
          </a:p>
          <a:p>
            <a:pPr marL="342900" indent="-342900">
              <a:buFont typeface="Arial" panose="020B0604020202020204" pitchFamily="34" charset="0"/>
              <a:buChar char="•"/>
            </a:pPr>
            <a:r>
              <a:rPr lang="en-US" sz="2200" dirty="0">
                <a:latin typeface="+mj-lt"/>
                <a:ea typeface="Cambria Math" panose="02040503050406030204" pitchFamily="18" charset="0"/>
              </a:rPr>
              <a:t>The structure is “π/2 for RF” and </a:t>
            </a:r>
            <a:r>
              <a:rPr lang="en-US" sz="2200" dirty="0">
                <a:ea typeface="Cambria Math" panose="02040503050406030204" pitchFamily="18" charset="0"/>
              </a:rPr>
              <a:t>“π for the beam” </a:t>
            </a:r>
            <a:endParaRPr lang="en-US" sz="2200" dirty="0">
              <a:latin typeface="+mj-lt"/>
            </a:endParaRPr>
          </a:p>
          <a:p>
            <a:endParaRPr lang="en-US" dirty="0"/>
          </a:p>
        </p:txBody>
      </p:sp>
      <p:cxnSp>
        <p:nvCxnSpPr>
          <p:cNvPr id="14" name="Straight Connector 13">
            <a:extLst>
              <a:ext uri="{FF2B5EF4-FFF2-40B4-BE49-F238E27FC236}">
                <a16:creationId xmlns:a16="http://schemas.microsoft.com/office/drawing/2014/main" id="{EDFA77D5-CB43-4B48-BA1C-4F8A90AE3014}"/>
              </a:ext>
            </a:extLst>
          </p:cNvPr>
          <p:cNvCxnSpPr/>
          <p:nvPr/>
        </p:nvCxnSpPr>
        <p:spPr>
          <a:xfrm>
            <a:off x="5379583" y="2803959"/>
            <a:ext cx="0" cy="647911"/>
          </a:xfrm>
          <a:prstGeom prst="line">
            <a:avLst/>
          </a:prstGeom>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1C45635-D61C-40E8-8789-0FA37E333224}"/>
              </a:ext>
            </a:extLst>
          </p:cNvPr>
          <p:cNvCxnSpPr/>
          <p:nvPr/>
        </p:nvCxnSpPr>
        <p:spPr>
          <a:xfrm>
            <a:off x="6341608" y="2781089"/>
            <a:ext cx="0" cy="647911"/>
          </a:xfrm>
          <a:prstGeom prst="line">
            <a:avLst/>
          </a:prstGeom>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2EB2FFE-4EDF-43A4-90CA-9A9804087BB5}"/>
              </a:ext>
            </a:extLst>
          </p:cNvPr>
          <p:cNvCxnSpPr/>
          <p:nvPr/>
        </p:nvCxnSpPr>
        <p:spPr>
          <a:xfrm>
            <a:off x="5379583" y="3228975"/>
            <a:ext cx="962025" cy="0"/>
          </a:xfrm>
          <a:prstGeom prst="straightConnector1">
            <a:avLst/>
          </a:prstGeom>
          <a:ln w="19050">
            <a:solidFill>
              <a:schemeClr val="accent6">
                <a:lumMod val="50000"/>
              </a:schemeClr>
            </a:solidFill>
            <a:headEnd type="stealth"/>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10CB1BC-BE43-43F0-980B-E82506F8CD81}"/>
              </a:ext>
            </a:extLst>
          </p:cNvPr>
          <p:cNvSpPr txBox="1"/>
          <p:nvPr/>
        </p:nvSpPr>
        <p:spPr>
          <a:xfrm>
            <a:off x="5389710" y="2804040"/>
            <a:ext cx="827471" cy="461665"/>
          </a:xfrm>
          <a:prstGeom prst="rect">
            <a:avLst/>
          </a:prstGeom>
          <a:noFill/>
        </p:spPr>
        <p:txBody>
          <a:bodyPr wrap="none" rtlCol="0">
            <a:spAutoFit/>
          </a:bodyPr>
          <a:lstStyle/>
          <a:p>
            <a:r>
              <a:rPr lang="el-GR" i="1" dirty="0">
                <a:solidFill>
                  <a:schemeClr val="accent6">
                    <a:lumMod val="50000"/>
                  </a:schemeClr>
                </a:solidFill>
                <a:latin typeface="Cambria Math" panose="02040503050406030204" pitchFamily="18" charset="0"/>
                <a:ea typeface="Cambria Math" panose="02040503050406030204" pitchFamily="18" charset="0"/>
              </a:rPr>
              <a:t>βλ</a:t>
            </a:r>
            <a:r>
              <a:rPr lang="en-US" i="1" dirty="0">
                <a:solidFill>
                  <a:schemeClr val="accent6">
                    <a:lumMod val="50000"/>
                  </a:schemeClr>
                </a:solidFill>
                <a:latin typeface="Cambria Math" panose="02040503050406030204" pitchFamily="18" charset="0"/>
                <a:ea typeface="Cambria Math" panose="02040503050406030204" pitchFamily="18" charset="0"/>
              </a:rPr>
              <a:t>/4</a:t>
            </a:r>
            <a:endParaRPr lang="en-US" i="1" dirty="0">
              <a:solidFill>
                <a:schemeClr val="accent6">
                  <a:lumMod val="50000"/>
                </a:schemeClr>
              </a:solidFill>
            </a:endParaRPr>
          </a:p>
        </p:txBody>
      </p:sp>
      <p:pic>
        <p:nvPicPr>
          <p:cNvPr id="19" name="Picture 18">
            <a:extLst>
              <a:ext uri="{FF2B5EF4-FFF2-40B4-BE49-F238E27FC236}">
                <a16:creationId xmlns:a16="http://schemas.microsoft.com/office/drawing/2014/main" id="{000AF1D7-809F-4FF9-84E6-69B30FAFF208}"/>
              </a:ext>
            </a:extLst>
          </p:cNvPr>
          <p:cNvPicPr>
            <a:picLocks noChangeAspect="1"/>
          </p:cNvPicPr>
          <p:nvPr/>
        </p:nvPicPr>
        <p:blipFill>
          <a:blip r:embed="rId5"/>
          <a:stretch>
            <a:fillRect/>
          </a:stretch>
        </p:blipFill>
        <p:spPr>
          <a:xfrm>
            <a:off x="5211572" y="3860333"/>
            <a:ext cx="2762250" cy="1533525"/>
          </a:xfrm>
          <a:prstGeom prst="rect">
            <a:avLst/>
          </a:prstGeom>
        </p:spPr>
      </p:pic>
      <p:cxnSp>
        <p:nvCxnSpPr>
          <p:cNvPr id="20" name="Straight Connector 19">
            <a:extLst>
              <a:ext uri="{FF2B5EF4-FFF2-40B4-BE49-F238E27FC236}">
                <a16:creationId xmlns:a16="http://schemas.microsoft.com/office/drawing/2014/main" id="{E1499F27-7D24-4DC5-9A13-3EF18501F508}"/>
              </a:ext>
            </a:extLst>
          </p:cNvPr>
          <p:cNvCxnSpPr/>
          <p:nvPr/>
        </p:nvCxnSpPr>
        <p:spPr>
          <a:xfrm>
            <a:off x="6042249" y="5261008"/>
            <a:ext cx="0" cy="647911"/>
          </a:xfrm>
          <a:prstGeom prst="line">
            <a:avLst/>
          </a:prstGeom>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6E49992-CB3B-49E6-9E51-817A43852639}"/>
              </a:ext>
            </a:extLst>
          </p:cNvPr>
          <p:cNvCxnSpPr/>
          <p:nvPr/>
        </p:nvCxnSpPr>
        <p:spPr>
          <a:xfrm>
            <a:off x="7375749" y="5238138"/>
            <a:ext cx="0" cy="647911"/>
          </a:xfrm>
          <a:prstGeom prst="line">
            <a:avLst/>
          </a:prstGeom>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182E5AA-1F4E-4CE2-919B-B82868246C83}"/>
              </a:ext>
            </a:extLst>
          </p:cNvPr>
          <p:cNvCxnSpPr>
            <a:cxnSpLocks/>
          </p:cNvCxnSpPr>
          <p:nvPr/>
        </p:nvCxnSpPr>
        <p:spPr>
          <a:xfrm>
            <a:off x="6042249" y="5685623"/>
            <a:ext cx="1318610" cy="0"/>
          </a:xfrm>
          <a:prstGeom prst="straightConnector1">
            <a:avLst/>
          </a:prstGeom>
          <a:ln w="19050">
            <a:solidFill>
              <a:schemeClr val="accent6">
                <a:lumMod val="50000"/>
              </a:schemeClr>
            </a:solidFill>
            <a:headEnd type="stealth"/>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9BD488D-415D-4F34-82FD-D37F12D8D006}"/>
              </a:ext>
            </a:extLst>
          </p:cNvPr>
          <p:cNvSpPr txBox="1"/>
          <p:nvPr/>
        </p:nvSpPr>
        <p:spPr>
          <a:xfrm>
            <a:off x="6217181" y="5261089"/>
            <a:ext cx="827471" cy="461665"/>
          </a:xfrm>
          <a:prstGeom prst="rect">
            <a:avLst/>
          </a:prstGeom>
          <a:noFill/>
        </p:spPr>
        <p:txBody>
          <a:bodyPr wrap="none" rtlCol="0">
            <a:spAutoFit/>
          </a:bodyPr>
          <a:lstStyle/>
          <a:p>
            <a:r>
              <a:rPr lang="el-GR" i="1" dirty="0">
                <a:solidFill>
                  <a:schemeClr val="accent6">
                    <a:lumMod val="50000"/>
                  </a:schemeClr>
                </a:solidFill>
                <a:latin typeface="Cambria Math" panose="02040503050406030204" pitchFamily="18" charset="0"/>
                <a:ea typeface="Cambria Math" panose="02040503050406030204" pitchFamily="18" charset="0"/>
              </a:rPr>
              <a:t>βλ</a:t>
            </a:r>
            <a:r>
              <a:rPr lang="en-US" i="1" dirty="0">
                <a:solidFill>
                  <a:schemeClr val="accent6">
                    <a:lumMod val="50000"/>
                  </a:schemeClr>
                </a:solidFill>
                <a:latin typeface="Cambria Math" panose="02040503050406030204" pitchFamily="18" charset="0"/>
                <a:ea typeface="Cambria Math" panose="02040503050406030204" pitchFamily="18" charset="0"/>
              </a:rPr>
              <a:t>/2</a:t>
            </a:r>
            <a:endParaRPr lang="en-US" i="1" dirty="0">
              <a:solidFill>
                <a:schemeClr val="accent6">
                  <a:lumMod val="50000"/>
                </a:schemeClr>
              </a:solidFill>
            </a:endParaRPr>
          </a:p>
        </p:txBody>
      </p:sp>
      <p:sp>
        <p:nvSpPr>
          <p:cNvPr id="25" name="TextBox 24">
            <a:extLst>
              <a:ext uri="{FF2B5EF4-FFF2-40B4-BE49-F238E27FC236}">
                <a16:creationId xmlns:a16="http://schemas.microsoft.com/office/drawing/2014/main" id="{730E4CCD-F220-4BD8-816B-49E5D7380A71}"/>
              </a:ext>
            </a:extLst>
          </p:cNvPr>
          <p:cNvSpPr txBox="1"/>
          <p:nvPr/>
        </p:nvSpPr>
        <p:spPr>
          <a:xfrm>
            <a:off x="4605377" y="3517040"/>
            <a:ext cx="2362698" cy="369332"/>
          </a:xfrm>
          <a:prstGeom prst="rect">
            <a:avLst/>
          </a:prstGeom>
          <a:noFill/>
        </p:spPr>
        <p:txBody>
          <a:bodyPr wrap="none" rtlCol="0">
            <a:spAutoFit/>
          </a:bodyPr>
          <a:lstStyle/>
          <a:p>
            <a:r>
              <a:rPr lang="en-US" sz="1800" dirty="0">
                <a:solidFill>
                  <a:srgbClr val="FF0000"/>
                </a:solidFill>
              </a:rPr>
              <a:t>Accelerating cells (odd)</a:t>
            </a:r>
          </a:p>
        </p:txBody>
      </p:sp>
      <p:sp>
        <p:nvSpPr>
          <p:cNvPr id="26" name="TextBox 25">
            <a:extLst>
              <a:ext uri="{FF2B5EF4-FFF2-40B4-BE49-F238E27FC236}">
                <a16:creationId xmlns:a16="http://schemas.microsoft.com/office/drawing/2014/main" id="{C3DF8016-437F-44D1-B75E-5D2126F351EC}"/>
              </a:ext>
            </a:extLst>
          </p:cNvPr>
          <p:cNvSpPr txBox="1"/>
          <p:nvPr/>
        </p:nvSpPr>
        <p:spPr>
          <a:xfrm>
            <a:off x="7044652" y="3478411"/>
            <a:ext cx="2119298" cy="738664"/>
          </a:xfrm>
          <a:prstGeom prst="rect">
            <a:avLst/>
          </a:prstGeom>
          <a:noFill/>
        </p:spPr>
        <p:txBody>
          <a:bodyPr wrap="none" rtlCol="0">
            <a:spAutoFit/>
          </a:bodyPr>
          <a:lstStyle/>
          <a:p>
            <a:r>
              <a:rPr lang="en-US" sz="1800" dirty="0"/>
              <a:t>Coupling cells (even)</a:t>
            </a:r>
          </a:p>
          <a:p>
            <a:endParaRPr lang="en-US" dirty="0"/>
          </a:p>
        </p:txBody>
      </p:sp>
      <p:cxnSp>
        <p:nvCxnSpPr>
          <p:cNvPr id="28" name="Straight Arrow Connector 27">
            <a:extLst>
              <a:ext uri="{FF2B5EF4-FFF2-40B4-BE49-F238E27FC236}">
                <a16:creationId xmlns:a16="http://schemas.microsoft.com/office/drawing/2014/main" id="{FB4C676F-E52E-48B8-829B-2EC57EA687E7}"/>
              </a:ext>
            </a:extLst>
          </p:cNvPr>
          <p:cNvCxnSpPr>
            <a:stCxn id="25" idx="2"/>
          </p:cNvCxnSpPr>
          <p:nvPr/>
        </p:nvCxnSpPr>
        <p:spPr>
          <a:xfrm flipH="1">
            <a:off x="5315554" y="3886372"/>
            <a:ext cx="471172" cy="39289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DFEA9CD9-61DF-4D9D-8051-5A09B217B0B8}"/>
              </a:ext>
            </a:extLst>
          </p:cNvPr>
          <p:cNvCxnSpPr>
            <a:cxnSpLocks/>
          </p:cNvCxnSpPr>
          <p:nvPr/>
        </p:nvCxnSpPr>
        <p:spPr>
          <a:xfrm>
            <a:off x="5786726" y="3904524"/>
            <a:ext cx="794886" cy="30166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5675B16-44C5-486E-AB5F-9FB1CCB81FD6}"/>
              </a:ext>
            </a:extLst>
          </p:cNvPr>
          <p:cNvCxnSpPr>
            <a:cxnSpLocks/>
          </p:cNvCxnSpPr>
          <p:nvPr/>
        </p:nvCxnSpPr>
        <p:spPr>
          <a:xfrm flipH="1">
            <a:off x="5970043" y="3790950"/>
            <a:ext cx="1202282" cy="399839"/>
          </a:xfrm>
          <a:prstGeom prst="straightConnector1">
            <a:avLst/>
          </a:prstGeom>
          <a:ln>
            <a:solidFill>
              <a:schemeClr val="tx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983FBC1-8E93-4629-8AB6-C2E047CAE211}"/>
              </a:ext>
            </a:extLst>
          </p:cNvPr>
          <p:cNvCxnSpPr/>
          <p:nvPr/>
        </p:nvCxnSpPr>
        <p:spPr>
          <a:xfrm>
            <a:off x="7172325" y="3790950"/>
            <a:ext cx="188534" cy="323850"/>
          </a:xfrm>
          <a:prstGeom prst="straightConnector1">
            <a:avLst/>
          </a:prstGeom>
          <a:ln>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A1F1F5A-ACFE-4C04-83BD-D874E48D8BE2}"/>
              </a:ext>
            </a:extLst>
          </p:cNvPr>
          <p:cNvSpPr txBox="1"/>
          <p:nvPr/>
        </p:nvSpPr>
        <p:spPr>
          <a:xfrm>
            <a:off x="7618234" y="2803374"/>
            <a:ext cx="1193212" cy="461665"/>
          </a:xfrm>
          <a:prstGeom prst="rect">
            <a:avLst/>
          </a:prstGeom>
          <a:noFill/>
        </p:spPr>
        <p:txBody>
          <a:bodyPr wrap="none" rtlCol="0">
            <a:spAutoFit/>
          </a:bodyPr>
          <a:lstStyle/>
          <a:p>
            <a:r>
              <a:rPr lang="en-US" dirty="0"/>
              <a:t>Periodic</a:t>
            </a:r>
          </a:p>
        </p:txBody>
      </p:sp>
      <p:sp>
        <p:nvSpPr>
          <p:cNvPr id="39" name="TextBox 38">
            <a:extLst>
              <a:ext uri="{FF2B5EF4-FFF2-40B4-BE49-F238E27FC236}">
                <a16:creationId xmlns:a16="http://schemas.microsoft.com/office/drawing/2014/main" id="{6C175AB9-EA4F-4EBA-A100-244277A66CAE}"/>
              </a:ext>
            </a:extLst>
          </p:cNvPr>
          <p:cNvSpPr txBox="1"/>
          <p:nvPr/>
        </p:nvSpPr>
        <p:spPr>
          <a:xfrm>
            <a:off x="7585010" y="5219405"/>
            <a:ext cx="1439818" cy="461665"/>
          </a:xfrm>
          <a:prstGeom prst="rect">
            <a:avLst/>
          </a:prstGeom>
          <a:noFill/>
        </p:spPr>
        <p:txBody>
          <a:bodyPr wrap="none" rtlCol="0">
            <a:spAutoFit/>
          </a:bodyPr>
          <a:lstStyle/>
          <a:p>
            <a:r>
              <a:rPr lang="en-US" dirty="0"/>
              <a:t>Biperiodic</a:t>
            </a:r>
          </a:p>
        </p:txBody>
      </p:sp>
    </p:spTree>
    <p:extLst>
      <p:ext uri="{BB962C8B-B14F-4D97-AF65-F5344CB8AC3E}">
        <p14:creationId xmlns:p14="http://schemas.microsoft.com/office/powerpoint/2010/main" val="12219141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 –Wave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94</a:t>
            </a:fld>
            <a:endParaRPr lang="en-US" dirty="0"/>
          </a:p>
        </p:txBody>
      </p:sp>
      <p:sp>
        <p:nvSpPr>
          <p:cNvPr id="2" name="TextBox 1">
            <a:extLst>
              <a:ext uri="{FF2B5EF4-FFF2-40B4-BE49-F238E27FC236}">
                <a16:creationId xmlns:a16="http://schemas.microsoft.com/office/drawing/2014/main" id="{EA6DE105-F078-403E-B6A3-614D44532449}"/>
              </a:ext>
            </a:extLst>
          </p:cNvPr>
          <p:cNvSpPr txBox="1"/>
          <p:nvPr/>
        </p:nvSpPr>
        <p:spPr>
          <a:xfrm>
            <a:off x="222250" y="942975"/>
            <a:ext cx="8179611" cy="1938992"/>
          </a:xfrm>
          <a:prstGeom prst="rect">
            <a:avLst/>
          </a:prstGeom>
          <a:noFill/>
        </p:spPr>
        <p:txBody>
          <a:bodyPr wrap="none" rtlCol="0">
            <a:spAutoFit/>
          </a:bodyPr>
          <a:lstStyle/>
          <a:p>
            <a:r>
              <a:rPr lang="en-US" dirty="0">
                <a:solidFill>
                  <a:srgbClr val="FF0000"/>
                </a:solidFill>
              </a:rPr>
              <a:t>2. Increase </a:t>
            </a:r>
            <a:r>
              <a:rPr lang="en-US" i="1" dirty="0">
                <a:solidFill>
                  <a:srgbClr val="FF0000"/>
                </a:solidFill>
                <a:latin typeface="Times New Roman" panose="02020603050405020304" pitchFamily="18" charset="0"/>
                <a:cs typeface="Times New Roman" panose="02020603050405020304" pitchFamily="18" charset="0"/>
              </a:rPr>
              <a:t>K</a:t>
            </a:r>
            <a:r>
              <a:rPr lang="en-US" dirty="0">
                <a:solidFill>
                  <a:srgbClr val="FF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dirty="0">
                <a:latin typeface="+mj-lt"/>
                <a:cs typeface="Times New Roman" panose="02020603050405020304" pitchFamily="18" charset="0"/>
              </a:rPr>
              <a:t>Coupling through the aperture holes does not provide high K;</a:t>
            </a:r>
          </a:p>
          <a:p>
            <a:pPr marL="342900" indent="114300">
              <a:buFont typeface="Courier New" panose="02070309020205020404" pitchFamily="49" charset="0"/>
              <a:buChar char="o"/>
            </a:pPr>
            <a:r>
              <a:rPr lang="en-US" dirty="0">
                <a:latin typeface="+mj-lt"/>
                <a:cs typeface="Times New Roman" panose="02020603050405020304" pitchFamily="18" charset="0"/>
              </a:rPr>
              <a:t>Aperture is limited by surface eclectic field  </a:t>
            </a:r>
          </a:p>
          <a:p>
            <a:pPr marL="342900" indent="114300">
              <a:buFont typeface="Courier New" panose="02070309020205020404" pitchFamily="49" charset="0"/>
              <a:buChar char="o"/>
            </a:pPr>
            <a:r>
              <a:rPr lang="en-US" dirty="0">
                <a:latin typeface="+mj-lt"/>
                <a:cs typeface="Times New Roman" panose="02020603050405020304" pitchFamily="18" charset="0"/>
              </a:rPr>
              <a:t>At </a:t>
            </a:r>
            <a:r>
              <a:rPr lang="el-GR" dirty="0">
                <a:latin typeface="Cambria Math" panose="02040503050406030204" pitchFamily="18" charset="0"/>
                <a:ea typeface="Cambria Math" panose="02040503050406030204" pitchFamily="18" charset="0"/>
                <a:cs typeface="Times New Roman" panose="02020603050405020304" pitchFamily="18" charset="0"/>
              </a:rPr>
              <a:t>β</a:t>
            </a:r>
            <a:r>
              <a:rPr lang="en-US" dirty="0">
                <a:latin typeface="Cambria Math" panose="02040503050406030204" pitchFamily="18" charset="0"/>
                <a:ea typeface="Cambria Math" panose="02040503050406030204" pitchFamily="18" charset="0"/>
                <a:cs typeface="Times New Roman" panose="02020603050405020304" pitchFamily="18" charset="0"/>
              </a:rPr>
              <a:t>&lt;c acceleration gain on the axis drops as </a:t>
            </a:r>
            <a:r>
              <a:rPr lang="en-US" i="1" dirty="0">
                <a:latin typeface="Times New Roman" panose="02020603050405020304" pitchFamily="18" charset="0"/>
                <a:ea typeface="Cambria Math" panose="02040503050406030204" pitchFamily="18" charset="0"/>
                <a:cs typeface="Times New Roman" panose="02020603050405020304" pitchFamily="18" charset="0"/>
              </a:rPr>
              <a:t>~</a:t>
            </a:r>
            <a:r>
              <a:rPr lang="en-US" i="1" dirty="0" err="1">
                <a:latin typeface="Times New Roman" panose="02020603050405020304" pitchFamily="18" charset="0"/>
                <a:ea typeface="Cambria Math" panose="02040503050406030204" pitchFamily="18" charset="0"/>
                <a:cs typeface="Times New Roman" panose="02020603050405020304" pitchFamily="18" charset="0"/>
              </a:rPr>
              <a:t>exp</a:t>
            </a:r>
            <a:r>
              <a:rPr lang="en-US" i="1" dirty="0">
                <a:latin typeface="Times New Roman" panose="02020603050405020304" pitchFamily="18" charset="0"/>
                <a:ea typeface="Cambria Math" panose="02040503050406030204" pitchFamily="18" charset="0"/>
                <a:cs typeface="Times New Roman" panose="02020603050405020304" pitchFamily="18" charset="0"/>
              </a:rPr>
              <a:t> (ka/</a:t>
            </a:r>
            <a:r>
              <a:rPr lang="el-GR" i="1" dirty="0">
                <a:latin typeface="Times New Roman" panose="02020603050405020304" pitchFamily="18" charset="0"/>
                <a:ea typeface="Cambria Math" panose="02040503050406030204" pitchFamily="18" charset="0"/>
                <a:cs typeface="Times New Roman" panose="02020603050405020304" pitchFamily="18" charset="0"/>
              </a:rPr>
              <a:t>β</a:t>
            </a:r>
            <a:r>
              <a:rPr lang="en-US" i="1" dirty="0">
                <a:latin typeface="Times New Roman" panose="02020603050405020304" pitchFamily="18" charset="0"/>
                <a:ea typeface="Cambria Math" panose="020405030504060302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dirty="0">
                <a:latin typeface="+mj-lt"/>
                <a:cs typeface="Times New Roman" panose="02020603050405020304" pitchFamily="18" charset="0"/>
              </a:rPr>
              <a:t>In this case, </a:t>
            </a:r>
            <a:r>
              <a:rPr lang="en-US" i="1" dirty="0" err="1">
                <a:latin typeface="+mj-lt"/>
                <a:cs typeface="Times New Roman" panose="02020603050405020304" pitchFamily="18" charset="0"/>
              </a:rPr>
              <a:t>R</a:t>
            </a:r>
            <a:r>
              <a:rPr lang="en-US" i="1" baseline="-25000" dirty="0" err="1">
                <a:latin typeface="+mj-lt"/>
                <a:cs typeface="Times New Roman" panose="02020603050405020304" pitchFamily="18" charset="0"/>
              </a:rPr>
              <a:t>sh</a:t>
            </a:r>
            <a:r>
              <a:rPr lang="en-US" dirty="0">
                <a:latin typeface="+mj-lt"/>
                <a:cs typeface="Times New Roman" panose="02020603050405020304" pitchFamily="18" charset="0"/>
              </a:rPr>
              <a:t> is modest (the drift tubes cannot be used)</a:t>
            </a:r>
          </a:p>
        </p:txBody>
      </p:sp>
      <p:pic>
        <p:nvPicPr>
          <p:cNvPr id="8" name="Picture 7">
            <a:extLst>
              <a:ext uri="{FF2B5EF4-FFF2-40B4-BE49-F238E27FC236}">
                <a16:creationId xmlns:a16="http://schemas.microsoft.com/office/drawing/2014/main" id="{649C6225-50DC-4DC9-B3DC-7A8DAEE9B062}"/>
              </a:ext>
            </a:extLst>
          </p:cNvPr>
          <p:cNvPicPr>
            <a:picLocks noChangeAspect="1"/>
          </p:cNvPicPr>
          <p:nvPr/>
        </p:nvPicPr>
        <p:blipFill>
          <a:blip r:embed="rId3"/>
          <a:stretch>
            <a:fillRect/>
          </a:stretch>
        </p:blipFill>
        <p:spPr>
          <a:xfrm>
            <a:off x="8303418" y="2164634"/>
            <a:ext cx="764381" cy="914400"/>
          </a:xfrm>
          <a:prstGeom prst="rect">
            <a:avLst/>
          </a:prstGeom>
        </p:spPr>
      </p:pic>
      <p:cxnSp>
        <p:nvCxnSpPr>
          <p:cNvPr id="10" name="Straight Arrow Connector 9">
            <a:extLst>
              <a:ext uri="{FF2B5EF4-FFF2-40B4-BE49-F238E27FC236}">
                <a16:creationId xmlns:a16="http://schemas.microsoft.com/office/drawing/2014/main" id="{294AA4A5-53AE-4BBF-A137-0CE66C45ECBA}"/>
              </a:ext>
            </a:extLst>
          </p:cNvPr>
          <p:cNvCxnSpPr/>
          <p:nvPr/>
        </p:nvCxnSpPr>
        <p:spPr>
          <a:xfrm>
            <a:off x="7792721" y="2667000"/>
            <a:ext cx="436879" cy="0"/>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5A8718A-0E1A-40D6-A307-137E41397681}"/>
              </a:ext>
            </a:extLst>
          </p:cNvPr>
          <p:cNvSpPr txBox="1"/>
          <p:nvPr/>
        </p:nvSpPr>
        <p:spPr>
          <a:xfrm>
            <a:off x="428625" y="5924550"/>
            <a:ext cx="1813317" cy="461665"/>
          </a:xfrm>
          <a:prstGeom prst="rect">
            <a:avLst/>
          </a:prstGeom>
          <a:noFill/>
        </p:spPr>
        <p:txBody>
          <a:bodyPr wrap="none" rtlCol="0">
            <a:spAutoFit/>
          </a:bodyPr>
          <a:lstStyle/>
          <a:p>
            <a:r>
              <a:rPr lang="en-US" dirty="0"/>
              <a:t>*See slide 16</a:t>
            </a:r>
          </a:p>
        </p:txBody>
      </p:sp>
      <p:sp>
        <p:nvSpPr>
          <p:cNvPr id="12" name="TextBox 11">
            <a:extLst>
              <a:ext uri="{FF2B5EF4-FFF2-40B4-BE49-F238E27FC236}">
                <a16:creationId xmlns:a16="http://schemas.microsoft.com/office/drawing/2014/main" id="{DEFD5CC7-FECD-478A-A3C9-14ADA2C8EAC0}"/>
              </a:ext>
            </a:extLst>
          </p:cNvPr>
          <p:cNvSpPr txBox="1"/>
          <p:nvPr/>
        </p:nvSpPr>
        <p:spPr>
          <a:xfrm>
            <a:off x="333375" y="3079034"/>
            <a:ext cx="6552435" cy="1569660"/>
          </a:xfrm>
          <a:prstGeom prst="rect">
            <a:avLst/>
          </a:prstGeom>
          <a:noFill/>
        </p:spPr>
        <p:txBody>
          <a:bodyPr wrap="none" rtlCol="0">
            <a:spAutoFit/>
          </a:bodyPr>
          <a:lstStyle/>
          <a:p>
            <a:r>
              <a:rPr lang="en-US" dirty="0"/>
              <a:t>Solution: inductive coupling through the side slots.</a:t>
            </a:r>
          </a:p>
          <a:p>
            <a:r>
              <a:rPr lang="en-US" dirty="0"/>
              <a:t>Aperture may be small in this case, which provides </a:t>
            </a:r>
          </a:p>
          <a:p>
            <a:pPr marL="342900" indent="-342900">
              <a:buFontTx/>
              <a:buChar char="-"/>
            </a:pPr>
            <a:r>
              <a:rPr lang="en-US" dirty="0"/>
              <a:t>Small field enhancement factors;</a:t>
            </a:r>
          </a:p>
          <a:p>
            <a:pPr marL="342900" indent="-342900">
              <a:buFontTx/>
              <a:buChar char="-"/>
            </a:pPr>
            <a:r>
              <a:rPr lang="en-US" dirty="0"/>
              <a:t>High </a:t>
            </a:r>
            <a:r>
              <a:rPr lang="en-US" i="1" dirty="0">
                <a:latin typeface="Times New Roman" panose="02020603050405020304" pitchFamily="18" charset="0"/>
                <a:cs typeface="Times New Roman" panose="02020603050405020304" pitchFamily="18" charset="0"/>
              </a:rPr>
              <a:t>R/Q</a:t>
            </a:r>
            <a:r>
              <a:rPr lang="en-US" dirty="0"/>
              <a:t> and </a:t>
            </a:r>
            <a:r>
              <a:rPr lang="en-US" i="1" dirty="0" err="1">
                <a:latin typeface="Times New Roman" panose="02020603050405020304" pitchFamily="18" charset="0"/>
                <a:cs typeface="Times New Roman" panose="02020603050405020304" pitchFamily="18" charset="0"/>
              </a:rPr>
              <a:t>R</a:t>
            </a:r>
            <a:r>
              <a:rPr lang="en-US" i="1" baseline="-25000" dirty="0" err="1">
                <a:latin typeface="Times New Roman" panose="02020603050405020304" pitchFamily="18" charset="0"/>
                <a:cs typeface="Times New Roman" panose="02020603050405020304" pitchFamily="18" charset="0"/>
              </a:rPr>
              <a:t>sh</a:t>
            </a:r>
            <a:r>
              <a:rPr lang="en-US" dirty="0"/>
              <a:t>.</a:t>
            </a:r>
          </a:p>
        </p:txBody>
      </p:sp>
      <p:pic>
        <p:nvPicPr>
          <p:cNvPr id="13" name="Picture 12">
            <a:extLst>
              <a:ext uri="{FF2B5EF4-FFF2-40B4-BE49-F238E27FC236}">
                <a16:creationId xmlns:a16="http://schemas.microsoft.com/office/drawing/2014/main" id="{D7004174-A776-4CB3-B4B9-6D72BBF0C93B}"/>
              </a:ext>
            </a:extLst>
          </p:cNvPr>
          <p:cNvPicPr>
            <a:picLocks noChangeAspect="1"/>
          </p:cNvPicPr>
          <p:nvPr/>
        </p:nvPicPr>
        <p:blipFill>
          <a:blip r:embed="rId4"/>
          <a:stretch>
            <a:fillRect/>
          </a:stretch>
        </p:blipFill>
        <p:spPr>
          <a:xfrm>
            <a:off x="3066898" y="4198718"/>
            <a:ext cx="5820586" cy="1760177"/>
          </a:xfrm>
          <a:prstGeom prst="rect">
            <a:avLst/>
          </a:prstGeom>
        </p:spPr>
      </p:pic>
      <p:sp>
        <p:nvSpPr>
          <p:cNvPr id="14" name="TextBox 13">
            <a:extLst>
              <a:ext uri="{FF2B5EF4-FFF2-40B4-BE49-F238E27FC236}">
                <a16:creationId xmlns:a16="http://schemas.microsoft.com/office/drawing/2014/main" id="{FE173D7B-6472-43A6-BBF1-5E08F5F078C4}"/>
              </a:ext>
            </a:extLst>
          </p:cNvPr>
          <p:cNvSpPr txBox="1"/>
          <p:nvPr/>
        </p:nvSpPr>
        <p:spPr>
          <a:xfrm>
            <a:off x="5867194" y="3805632"/>
            <a:ext cx="1925527" cy="461665"/>
          </a:xfrm>
          <a:prstGeom prst="rect">
            <a:avLst/>
          </a:prstGeom>
          <a:noFill/>
        </p:spPr>
        <p:txBody>
          <a:bodyPr wrap="none" rtlCol="0">
            <a:spAutoFit/>
          </a:bodyPr>
          <a:lstStyle/>
          <a:p>
            <a:r>
              <a:rPr lang="en-US" dirty="0"/>
              <a:t>Coupling slots</a:t>
            </a:r>
          </a:p>
        </p:txBody>
      </p:sp>
      <p:cxnSp>
        <p:nvCxnSpPr>
          <p:cNvPr id="16" name="Straight Arrow Connector 15">
            <a:extLst>
              <a:ext uri="{FF2B5EF4-FFF2-40B4-BE49-F238E27FC236}">
                <a16:creationId xmlns:a16="http://schemas.microsoft.com/office/drawing/2014/main" id="{3C29B4B3-2793-4970-B112-6D14A40B1CBA}"/>
              </a:ext>
            </a:extLst>
          </p:cNvPr>
          <p:cNvCxnSpPr/>
          <p:nvPr/>
        </p:nvCxnSpPr>
        <p:spPr>
          <a:xfrm>
            <a:off x="7710766" y="4198718"/>
            <a:ext cx="433109" cy="4499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89CCF8E-BB60-45DA-9F6B-20DBDB6A62F0}"/>
              </a:ext>
            </a:extLst>
          </p:cNvPr>
          <p:cNvCxnSpPr/>
          <p:nvPr/>
        </p:nvCxnSpPr>
        <p:spPr>
          <a:xfrm flipH="1">
            <a:off x="6734175" y="4198718"/>
            <a:ext cx="976591" cy="4499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EF60FFD-50CB-4C5C-8034-31F739CE5F4B}"/>
              </a:ext>
            </a:extLst>
          </p:cNvPr>
          <p:cNvSpPr txBox="1"/>
          <p:nvPr/>
        </p:nvSpPr>
        <p:spPr>
          <a:xfrm>
            <a:off x="3085948" y="5846060"/>
            <a:ext cx="2339551" cy="461665"/>
          </a:xfrm>
          <a:prstGeom prst="rect">
            <a:avLst/>
          </a:prstGeom>
          <a:noFill/>
        </p:spPr>
        <p:txBody>
          <a:bodyPr wrap="none" rtlCol="0">
            <a:spAutoFit/>
          </a:bodyPr>
          <a:lstStyle/>
          <a:p>
            <a:r>
              <a:rPr lang="en-US" dirty="0"/>
              <a:t>Accelerating cells</a:t>
            </a:r>
          </a:p>
        </p:txBody>
      </p:sp>
      <p:cxnSp>
        <p:nvCxnSpPr>
          <p:cNvPr id="21" name="Straight Arrow Connector 20">
            <a:extLst>
              <a:ext uri="{FF2B5EF4-FFF2-40B4-BE49-F238E27FC236}">
                <a16:creationId xmlns:a16="http://schemas.microsoft.com/office/drawing/2014/main" id="{D22DD0BC-F3AB-4432-A278-A58BDBA41D13}"/>
              </a:ext>
            </a:extLst>
          </p:cNvPr>
          <p:cNvCxnSpPr/>
          <p:nvPr/>
        </p:nvCxnSpPr>
        <p:spPr>
          <a:xfrm flipV="1">
            <a:off x="5295900" y="5457825"/>
            <a:ext cx="447675" cy="5428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3A8E64B-B20F-4821-9C21-3305A47C41E5}"/>
              </a:ext>
            </a:extLst>
          </p:cNvPr>
          <p:cNvCxnSpPr/>
          <p:nvPr/>
        </p:nvCxnSpPr>
        <p:spPr>
          <a:xfrm>
            <a:off x="3409950" y="5078806"/>
            <a:ext cx="1057275"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5242D47-6941-4243-8496-EF72A82BE1F9}"/>
              </a:ext>
            </a:extLst>
          </p:cNvPr>
          <p:cNvSpPr txBox="1"/>
          <p:nvPr/>
        </p:nvSpPr>
        <p:spPr>
          <a:xfrm>
            <a:off x="3610287" y="4811268"/>
            <a:ext cx="598241" cy="307777"/>
          </a:xfrm>
          <a:prstGeom prst="rect">
            <a:avLst/>
          </a:prstGeom>
          <a:noFill/>
        </p:spPr>
        <p:txBody>
          <a:bodyPr wrap="none" rtlCol="0">
            <a:spAutoFit/>
          </a:bodyPr>
          <a:lstStyle/>
          <a:p>
            <a:r>
              <a:rPr lang="en-US" sz="1400" dirty="0"/>
              <a:t>beam</a:t>
            </a:r>
          </a:p>
        </p:txBody>
      </p:sp>
    </p:spTree>
    <p:extLst>
      <p:ext uri="{BB962C8B-B14F-4D97-AF65-F5344CB8AC3E}">
        <p14:creationId xmlns:p14="http://schemas.microsoft.com/office/powerpoint/2010/main" val="17510714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95</a:t>
            </a:fld>
            <a:endParaRPr lang="en-US" dirty="0"/>
          </a:p>
        </p:txBody>
      </p:sp>
      <p:sp>
        <p:nvSpPr>
          <p:cNvPr id="10" name="TextBox 9">
            <a:extLst>
              <a:ext uri="{FF2B5EF4-FFF2-40B4-BE49-F238E27FC236}">
                <a16:creationId xmlns:a16="http://schemas.microsoft.com/office/drawing/2014/main" id="{9957BF52-D8F0-41FB-BF28-5CF7669D2A68}"/>
              </a:ext>
            </a:extLst>
          </p:cNvPr>
          <p:cNvSpPr txBox="1"/>
          <p:nvPr/>
        </p:nvSpPr>
        <p:spPr>
          <a:xfrm>
            <a:off x="225647" y="767167"/>
            <a:ext cx="7358361" cy="461665"/>
          </a:xfrm>
          <a:prstGeom prst="rect">
            <a:avLst/>
          </a:prstGeom>
          <a:noFill/>
        </p:spPr>
        <p:txBody>
          <a:bodyPr wrap="none" rtlCol="0">
            <a:spAutoFit/>
          </a:bodyPr>
          <a:lstStyle/>
          <a:p>
            <a:r>
              <a:rPr lang="en-US" dirty="0">
                <a:latin typeface="+mn-lt"/>
              </a:rPr>
              <a:t>TEM wave in the slot </a:t>
            </a:r>
            <a:r>
              <a:rPr lang="en-US" dirty="0">
                <a:latin typeface="+mn-lt"/>
                <a:ea typeface="Cambria Math" panose="02040503050406030204" pitchFamily="18" charset="0"/>
              </a:rPr>
              <a:t>→ high electric field → high coupling</a:t>
            </a:r>
            <a:endParaRPr lang="en-US" dirty="0">
              <a:latin typeface="+mn-lt"/>
            </a:endParaRPr>
          </a:p>
        </p:txBody>
      </p:sp>
      <p:pic>
        <p:nvPicPr>
          <p:cNvPr id="2" name="Picture 1">
            <a:extLst>
              <a:ext uri="{FF2B5EF4-FFF2-40B4-BE49-F238E27FC236}">
                <a16:creationId xmlns:a16="http://schemas.microsoft.com/office/drawing/2014/main" id="{0E6B5BA3-652B-4711-9621-4142376F56DC}"/>
              </a:ext>
            </a:extLst>
          </p:cNvPr>
          <p:cNvPicPr>
            <a:picLocks noChangeAspect="1"/>
          </p:cNvPicPr>
          <p:nvPr/>
        </p:nvPicPr>
        <p:blipFill>
          <a:blip r:embed="rId3"/>
          <a:stretch>
            <a:fillRect/>
          </a:stretch>
        </p:blipFill>
        <p:spPr>
          <a:xfrm>
            <a:off x="6246944" y="1340174"/>
            <a:ext cx="2494053" cy="2200168"/>
          </a:xfrm>
          <a:prstGeom prst="rect">
            <a:avLst/>
          </a:prstGeom>
        </p:spPr>
      </p:pic>
      <p:cxnSp>
        <p:nvCxnSpPr>
          <p:cNvPr id="8" name="Straight Arrow Connector 7">
            <a:extLst>
              <a:ext uri="{FF2B5EF4-FFF2-40B4-BE49-F238E27FC236}">
                <a16:creationId xmlns:a16="http://schemas.microsoft.com/office/drawing/2014/main" id="{27F161A5-61A2-4C15-9815-F50A15CB366B}"/>
              </a:ext>
            </a:extLst>
          </p:cNvPr>
          <p:cNvCxnSpPr/>
          <p:nvPr/>
        </p:nvCxnSpPr>
        <p:spPr>
          <a:xfrm flipV="1">
            <a:off x="7505700" y="2333625"/>
            <a:ext cx="0" cy="29527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77F7D49-AF12-4C52-9F48-232F95E386C1}"/>
              </a:ext>
            </a:extLst>
          </p:cNvPr>
          <p:cNvCxnSpPr/>
          <p:nvPr/>
        </p:nvCxnSpPr>
        <p:spPr>
          <a:xfrm flipV="1">
            <a:off x="7286625" y="2457450"/>
            <a:ext cx="0" cy="29527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91DFCBF-E653-416D-9987-95F4871882C1}"/>
              </a:ext>
            </a:extLst>
          </p:cNvPr>
          <p:cNvCxnSpPr/>
          <p:nvPr/>
        </p:nvCxnSpPr>
        <p:spPr>
          <a:xfrm flipV="1">
            <a:off x="7724775" y="2257425"/>
            <a:ext cx="0" cy="29527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06A58FD-B42A-4C9E-AD4C-5CD391A8CE48}"/>
              </a:ext>
            </a:extLst>
          </p:cNvPr>
          <p:cNvSpPr txBox="1"/>
          <p:nvPr/>
        </p:nvSpPr>
        <p:spPr>
          <a:xfrm>
            <a:off x="6246944" y="1340174"/>
            <a:ext cx="917239" cy="461665"/>
          </a:xfrm>
          <a:prstGeom prst="rect">
            <a:avLst/>
          </a:prstGeom>
          <a:noFill/>
        </p:spPr>
        <p:txBody>
          <a:bodyPr wrap="none" rtlCol="0">
            <a:spAutoFit/>
          </a:bodyPr>
          <a:lstStyle/>
          <a:p>
            <a:r>
              <a:rPr lang="en-US" dirty="0"/>
              <a:t>Slot </a:t>
            </a:r>
            <a:r>
              <a:rPr lang="en-US" i="1" dirty="0">
                <a:latin typeface="Times New Roman" panose="02020603050405020304" pitchFamily="18" charset="0"/>
                <a:cs typeface="Times New Roman" panose="02020603050405020304" pitchFamily="18" charset="0"/>
              </a:rPr>
              <a:t>E</a:t>
            </a:r>
          </a:p>
        </p:txBody>
      </p:sp>
      <p:cxnSp>
        <p:nvCxnSpPr>
          <p:cNvPr id="14" name="Straight Arrow Connector 13">
            <a:extLst>
              <a:ext uri="{FF2B5EF4-FFF2-40B4-BE49-F238E27FC236}">
                <a16:creationId xmlns:a16="http://schemas.microsoft.com/office/drawing/2014/main" id="{88F29705-A3BF-43C9-AC38-2D4B8B02870B}"/>
              </a:ext>
            </a:extLst>
          </p:cNvPr>
          <p:cNvCxnSpPr/>
          <p:nvPr/>
        </p:nvCxnSpPr>
        <p:spPr>
          <a:xfrm>
            <a:off x="7077075" y="1724025"/>
            <a:ext cx="416895" cy="609600"/>
          </a:xfrm>
          <a:prstGeom prst="straightConnector1">
            <a:avLst/>
          </a:prstGeom>
          <a:ln w="127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9246CE2-E226-45ED-B2AE-890E2571139B}"/>
              </a:ext>
            </a:extLst>
          </p:cNvPr>
          <p:cNvSpPr txBox="1"/>
          <p:nvPr/>
        </p:nvSpPr>
        <p:spPr>
          <a:xfrm>
            <a:off x="7934325" y="2983557"/>
            <a:ext cx="407484" cy="461665"/>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H</a:t>
            </a:r>
          </a:p>
        </p:txBody>
      </p:sp>
      <p:sp>
        <p:nvSpPr>
          <p:cNvPr id="16" name="TextBox 15">
            <a:extLst>
              <a:ext uri="{FF2B5EF4-FFF2-40B4-BE49-F238E27FC236}">
                <a16:creationId xmlns:a16="http://schemas.microsoft.com/office/drawing/2014/main" id="{A8B27114-851E-4247-ABD5-DD344E0B05E3}"/>
              </a:ext>
            </a:extLst>
          </p:cNvPr>
          <p:cNvSpPr txBox="1"/>
          <p:nvPr/>
        </p:nvSpPr>
        <p:spPr>
          <a:xfrm>
            <a:off x="295275" y="1340173"/>
            <a:ext cx="4689554" cy="461665"/>
          </a:xfrm>
          <a:prstGeom prst="rect">
            <a:avLst/>
          </a:prstGeom>
          <a:noFill/>
        </p:spPr>
        <p:txBody>
          <a:bodyPr wrap="none" rtlCol="0">
            <a:spAutoFit/>
          </a:bodyPr>
          <a:lstStyle/>
          <a:p>
            <a:r>
              <a:rPr lang="en-US" dirty="0"/>
              <a:t>Induction coupling gives negative </a:t>
            </a:r>
            <a:r>
              <a:rPr lang="en-US" i="1" dirty="0">
                <a:latin typeface="Times New Roman" panose="02020603050405020304" pitchFamily="18" charset="0"/>
                <a:cs typeface="Times New Roman" panose="02020603050405020304" pitchFamily="18" charset="0"/>
              </a:rPr>
              <a:t>K</a:t>
            </a:r>
            <a:r>
              <a:rPr lang="en-US" i="1" dirty="0"/>
              <a:t> </a:t>
            </a:r>
          </a:p>
        </p:txBody>
      </p:sp>
      <p:pic>
        <p:nvPicPr>
          <p:cNvPr id="17" name="Picture 16">
            <a:extLst>
              <a:ext uri="{FF2B5EF4-FFF2-40B4-BE49-F238E27FC236}">
                <a16:creationId xmlns:a16="http://schemas.microsoft.com/office/drawing/2014/main" id="{4DC5FEA1-F2F7-4895-A3D4-6B86A58EE88C}"/>
              </a:ext>
            </a:extLst>
          </p:cNvPr>
          <p:cNvPicPr>
            <a:picLocks noChangeAspect="1"/>
          </p:cNvPicPr>
          <p:nvPr/>
        </p:nvPicPr>
        <p:blipFill>
          <a:blip r:embed="rId4"/>
          <a:stretch>
            <a:fillRect/>
          </a:stretch>
        </p:blipFill>
        <p:spPr>
          <a:xfrm>
            <a:off x="89662" y="4580278"/>
            <a:ext cx="9144000" cy="1206894"/>
          </a:xfrm>
          <a:prstGeom prst="rect">
            <a:avLst/>
          </a:prstGeom>
        </p:spPr>
      </p:pic>
      <p:pic>
        <p:nvPicPr>
          <p:cNvPr id="18" name="Picture 17">
            <a:extLst>
              <a:ext uri="{FF2B5EF4-FFF2-40B4-BE49-F238E27FC236}">
                <a16:creationId xmlns:a16="http://schemas.microsoft.com/office/drawing/2014/main" id="{BE42D32C-5012-4983-9CA4-25134CA94B42}"/>
              </a:ext>
            </a:extLst>
          </p:cNvPr>
          <p:cNvPicPr>
            <a:picLocks noChangeAspect="1"/>
          </p:cNvPicPr>
          <p:nvPr/>
        </p:nvPicPr>
        <p:blipFill>
          <a:blip r:embed="rId5"/>
          <a:stretch>
            <a:fillRect/>
          </a:stretch>
        </p:blipFill>
        <p:spPr>
          <a:xfrm>
            <a:off x="83017" y="1945873"/>
            <a:ext cx="3624262" cy="2654096"/>
          </a:xfrm>
          <a:prstGeom prst="rect">
            <a:avLst/>
          </a:prstGeom>
        </p:spPr>
      </p:pic>
      <p:pic>
        <p:nvPicPr>
          <p:cNvPr id="20" name="Picture 19">
            <a:extLst>
              <a:ext uri="{FF2B5EF4-FFF2-40B4-BE49-F238E27FC236}">
                <a16:creationId xmlns:a16="http://schemas.microsoft.com/office/drawing/2014/main" id="{0C0F7E99-314B-4008-BF5F-7F3F162C8BA0}"/>
              </a:ext>
            </a:extLst>
          </p:cNvPr>
          <p:cNvPicPr>
            <a:picLocks noChangeAspect="1"/>
          </p:cNvPicPr>
          <p:nvPr/>
        </p:nvPicPr>
        <p:blipFill>
          <a:blip r:embed="rId6"/>
          <a:stretch>
            <a:fillRect/>
          </a:stretch>
        </p:blipFill>
        <p:spPr>
          <a:xfrm>
            <a:off x="3800475" y="2882076"/>
            <a:ext cx="1295400" cy="762000"/>
          </a:xfrm>
          <a:prstGeom prst="rect">
            <a:avLst/>
          </a:prstGeom>
        </p:spPr>
      </p:pic>
      <p:cxnSp>
        <p:nvCxnSpPr>
          <p:cNvPr id="22" name="Straight Connector 21">
            <a:extLst>
              <a:ext uri="{FF2B5EF4-FFF2-40B4-BE49-F238E27FC236}">
                <a16:creationId xmlns:a16="http://schemas.microsoft.com/office/drawing/2014/main" id="{F81ED54F-A0EF-4A3B-A329-AFD84AD4C75D}"/>
              </a:ext>
            </a:extLst>
          </p:cNvPr>
          <p:cNvCxnSpPr>
            <a:cxnSpLocks/>
          </p:cNvCxnSpPr>
          <p:nvPr/>
        </p:nvCxnSpPr>
        <p:spPr>
          <a:xfrm flipV="1">
            <a:off x="6705563" y="2095500"/>
            <a:ext cx="0" cy="604838"/>
          </a:xfrm>
          <a:prstGeom prst="line">
            <a:avLst/>
          </a:prstGeom>
          <a:ln w="952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EFDEE28-BBD6-4387-AFB7-73D13E74D789}"/>
              </a:ext>
            </a:extLst>
          </p:cNvPr>
          <p:cNvCxnSpPr>
            <a:cxnSpLocks/>
          </p:cNvCxnSpPr>
          <p:nvPr/>
        </p:nvCxnSpPr>
        <p:spPr>
          <a:xfrm flipV="1">
            <a:off x="8332247" y="1421606"/>
            <a:ext cx="0" cy="604838"/>
          </a:xfrm>
          <a:prstGeom prst="line">
            <a:avLst/>
          </a:prstGeom>
          <a:ln w="952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E7D39F4-4C76-4140-B9E5-E3A70BAF573D}"/>
              </a:ext>
            </a:extLst>
          </p:cNvPr>
          <p:cNvCxnSpPr>
            <a:cxnSpLocks/>
          </p:cNvCxnSpPr>
          <p:nvPr/>
        </p:nvCxnSpPr>
        <p:spPr>
          <a:xfrm flipV="1">
            <a:off x="6705563" y="1546008"/>
            <a:ext cx="1609689" cy="711417"/>
          </a:xfrm>
          <a:prstGeom prst="straightConnector1">
            <a:avLst/>
          </a:prstGeom>
          <a:ln w="9525">
            <a:solidFill>
              <a:schemeClr val="accent6">
                <a:lumMod val="50000"/>
              </a:schemeClr>
            </a:solidFill>
            <a:headEnd type="stealth"/>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8E017B3D-E44B-43A1-B486-8846180BD813}"/>
              </a:ext>
            </a:extLst>
          </p:cNvPr>
          <p:cNvSpPr txBox="1"/>
          <p:nvPr/>
        </p:nvSpPr>
        <p:spPr>
          <a:xfrm>
            <a:off x="7276232" y="1493192"/>
            <a:ext cx="346570" cy="461665"/>
          </a:xfrm>
          <a:prstGeom prst="rect">
            <a:avLst/>
          </a:prstGeom>
          <a:noFill/>
        </p:spPr>
        <p:txBody>
          <a:bodyPr wrap="none" rtlCol="0">
            <a:spAutoFit/>
          </a:bodyPr>
          <a:lstStyle/>
          <a:p>
            <a:r>
              <a:rPr lang="en-US" i="1">
                <a:latin typeface="Times New Roman" panose="02020603050405020304" pitchFamily="18" charset="0"/>
                <a:cs typeface="Times New Roman" panose="02020603050405020304" pitchFamily="18" charset="0"/>
              </a:rPr>
              <a:t>h</a:t>
            </a:r>
            <a:endParaRPr lang="en-US" i="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07E4A1CC-3AB9-4CB1-B35B-AB8D34CC541D}"/>
              </a:ext>
            </a:extLst>
          </p:cNvPr>
          <p:cNvSpPr txBox="1"/>
          <p:nvPr/>
        </p:nvSpPr>
        <p:spPr>
          <a:xfrm>
            <a:off x="3801082" y="3804809"/>
            <a:ext cx="5259901" cy="461665"/>
          </a:xfrm>
          <a:prstGeom prst="rect">
            <a:avLst/>
          </a:prstGeom>
          <a:noFill/>
        </p:spPr>
        <p:txBody>
          <a:bodyPr wrap="none" rtlCol="0">
            <a:spAutoFit/>
          </a:bodyPr>
          <a:lstStyle/>
          <a:p>
            <a:r>
              <a:rPr lang="en-US" dirty="0"/>
              <a:t>Slot resonance: </a:t>
            </a:r>
            <a:r>
              <a:rPr lang="en-US" i="1" dirty="0">
                <a:latin typeface="Times New Roman" panose="02020603050405020304" pitchFamily="18" charset="0"/>
                <a:cs typeface="Times New Roman" panose="02020603050405020304" pitchFamily="18" charset="0"/>
              </a:rPr>
              <a:t>h =</a:t>
            </a:r>
            <a:r>
              <a:rPr lang="el-GR" i="1" dirty="0">
                <a:latin typeface="Times New Roman" panose="02020603050405020304" pitchFamily="18" charset="0"/>
                <a:ea typeface="Cambria Math" panose="02040503050406030204" pitchFamily="18" charset="0"/>
                <a:cs typeface="Times New Roman" panose="02020603050405020304" pitchFamily="18" charset="0"/>
              </a:rPr>
              <a:t>λ</a:t>
            </a:r>
            <a:r>
              <a:rPr lang="en-US" i="1" dirty="0">
                <a:latin typeface="Times New Roman" panose="02020603050405020304" pitchFamily="18" charset="0"/>
                <a:ea typeface="Cambria Math" panose="02040503050406030204" pitchFamily="18" charset="0"/>
                <a:cs typeface="Times New Roman" panose="02020603050405020304" pitchFamily="18" charset="0"/>
              </a:rPr>
              <a:t>/2. </a:t>
            </a:r>
            <a:r>
              <a:rPr lang="en-US" dirty="0">
                <a:latin typeface="Times New Roman" panose="02020603050405020304" pitchFamily="18" charset="0"/>
                <a:ea typeface="Cambria Math" panose="02040503050406030204" pitchFamily="18" charset="0"/>
                <a:cs typeface="Times New Roman" panose="02020603050405020304" pitchFamily="18" charset="0"/>
              </a:rPr>
              <a:t>Typically</a:t>
            </a:r>
            <a:r>
              <a:rPr lang="en-US" i="1" dirty="0">
                <a:latin typeface="Times New Roman" panose="02020603050405020304" pitchFamily="18" charset="0"/>
                <a:ea typeface="Cambria Math" panose="020405030504060302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h &lt;</a:t>
            </a:r>
            <a:r>
              <a:rPr lang="el-GR" i="1" dirty="0">
                <a:latin typeface="Times New Roman" panose="02020603050405020304" pitchFamily="18" charset="0"/>
                <a:ea typeface="Cambria Math" panose="02040503050406030204" pitchFamily="18" charset="0"/>
                <a:cs typeface="Times New Roman" panose="02020603050405020304" pitchFamily="18" charset="0"/>
              </a:rPr>
              <a:t>λ</a:t>
            </a:r>
            <a:r>
              <a:rPr lang="en-US" i="1" dirty="0">
                <a:latin typeface="Times New Roman" panose="02020603050405020304" pitchFamily="18" charset="0"/>
                <a:ea typeface="Cambria Math" panose="02040503050406030204" pitchFamily="18" charset="0"/>
                <a:cs typeface="Times New Roman" panose="02020603050405020304" pitchFamily="18" charset="0"/>
              </a:rPr>
              <a:t>/2</a:t>
            </a:r>
            <a:endParaRPr lang="en-US" i="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3E223A5-8AF9-46B3-B7F5-B62D44A91861}"/>
              </a:ext>
            </a:extLst>
          </p:cNvPr>
          <p:cNvSpPr txBox="1"/>
          <p:nvPr/>
        </p:nvSpPr>
        <p:spPr>
          <a:xfrm>
            <a:off x="1343024" y="5787173"/>
            <a:ext cx="7544460" cy="461665"/>
          </a:xfrm>
          <a:prstGeom prst="rect">
            <a:avLst/>
          </a:prstGeom>
          <a:noFill/>
        </p:spPr>
        <p:txBody>
          <a:bodyPr wrap="square" rtlCol="0">
            <a:spAutoFit/>
          </a:bodyPr>
          <a:lstStyle/>
          <a:p>
            <a:r>
              <a:rPr lang="en-US" dirty="0"/>
              <a:t>Equivalent circuit below the slot resonance</a:t>
            </a:r>
          </a:p>
        </p:txBody>
      </p:sp>
    </p:spTree>
    <p:extLst>
      <p:ext uri="{BB962C8B-B14F-4D97-AF65-F5344CB8AC3E}">
        <p14:creationId xmlns:p14="http://schemas.microsoft.com/office/powerpoint/2010/main" val="12562652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96</a:t>
            </a:fld>
            <a:endParaRPr lang="en-US" dirty="0"/>
          </a:p>
        </p:txBody>
      </p:sp>
      <p:sp>
        <p:nvSpPr>
          <p:cNvPr id="10" name="TextBox 9">
            <a:extLst>
              <a:ext uri="{FF2B5EF4-FFF2-40B4-BE49-F238E27FC236}">
                <a16:creationId xmlns:a16="http://schemas.microsoft.com/office/drawing/2014/main" id="{9957BF52-D8F0-41FB-BF28-5CF7669D2A68}"/>
              </a:ext>
            </a:extLst>
          </p:cNvPr>
          <p:cNvSpPr txBox="1"/>
          <p:nvPr/>
        </p:nvSpPr>
        <p:spPr>
          <a:xfrm>
            <a:off x="225647" y="767167"/>
            <a:ext cx="6187463" cy="3046988"/>
          </a:xfrm>
          <a:prstGeom prst="rect">
            <a:avLst/>
          </a:prstGeom>
          <a:noFill/>
        </p:spPr>
        <p:txBody>
          <a:bodyPr wrap="none" rtlCol="0">
            <a:spAutoFit/>
          </a:bodyPr>
          <a:lstStyle/>
          <a:p>
            <a:r>
              <a:rPr lang="en-US" dirty="0"/>
              <a:t>Combination:</a:t>
            </a:r>
          </a:p>
          <a:p>
            <a:pPr marL="342900" indent="-342900">
              <a:buFont typeface="Arial" panose="020B0604020202020204" pitchFamily="34" charset="0"/>
              <a:buChar char="•"/>
            </a:pPr>
            <a:r>
              <a:rPr lang="en-US" dirty="0"/>
              <a:t>Inductive coupling</a:t>
            </a:r>
          </a:p>
          <a:p>
            <a:pPr marL="342900" indent="-342900">
              <a:buFont typeface="Arial" panose="020B0604020202020204" pitchFamily="34" charset="0"/>
              <a:buChar char="•"/>
            </a:pPr>
            <a:r>
              <a:rPr lang="en-US" dirty="0"/>
              <a:t>Biperiodic structure</a:t>
            </a:r>
          </a:p>
          <a:p>
            <a:endParaRPr lang="en-US" dirty="0"/>
          </a:p>
          <a:p>
            <a:r>
              <a:rPr lang="en-US" dirty="0"/>
              <a:t>     Biperiodic structures with induction coupling </a:t>
            </a:r>
          </a:p>
          <a:p>
            <a:pPr marL="342900" indent="-342900">
              <a:buFont typeface="Arial" panose="020B0604020202020204" pitchFamily="34" charset="0"/>
              <a:buChar char="•"/>
            </a:pPr>
            <a:r>
              <a:rPr lang="en-US" dirty="0"/>
              <a:t>Coupling cells between accelerating cells</a:t>
            </a:r>
          </a:p>
          <a:p>
            <a:endParaRPr lang="en-US" dirty="0"/>
          </a:p>
          <a:p>
            <a:pPr marL="342900" indent="-342900">
              <a:buFont typeface="Arial" panose="020B0604020202020204" pitchFamily="34" charset="0"/>
              <a:buChar char="•"/>
            </a:pPr>
            <a:r>
              <a:rPr lang="en-US" dirty="0"/>
              <a:t>Side coupling cells</a:t>
            </a:r>
          </a:p>
        </p:txBody>
      </p:sp>
      <p:sp>
        <p:nvSpPr>
          <p:cNvPr id="2" name="Arrow: Down 1">
            <a:extLst>
              <a:ext uri="{FF2B5EF4-FFF2-40B4-BE49-F238E27FC236}">
                <a16:creationId xmlns:a16="http://schemas.microsoft.com/office/drawing/2014/main" id="{5652A53E-DC85-4B39-9167-F34DFF9F13E8}"/>
              </a:ext>
            </a:extLst>
          </p:cNvPr>
          <p:cNvSpPr/>
          <p:nvPr/>
        </p:nvSpPr>
        <p:spPr>
          <a:xfrm>
            <a:off x="2495550" y="1933575"/>
            <a:ext cx="419100" cy="4278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D30E194-4852-466B-BCAF-1DB704C6D61B}"/>
              </a:ext>
            </a:extLst>
          </p:cNvPr>
          <p:cNvPicPr>
            <a:picLocks noChangeAspect="1"/>
          </p:cNvPicPr>
          <p:nvPr/>
        </p:nvPicPr>
        <p:blipFill>
          <a:blip r:embed="rId3"/>
          <a:stretch>
            <a:fillRect/>
          </a:stretch>
        </p:blipFill>
        <p:spPr>
          <a:xfrm>
            <a:off x="6029984" y="2605087"/>
            <a:ext cx="2857500" cy="1647825"/>
          </a:xfrm>
          <a:prstGeom prst="rect">
            <a:avLst/>
          </a:prstGeom>
        </p:spPr>
      </p:pic>
      <p:cxnSp>
        <p:nvCxnSpPr>
          <p:cNvPr id="11" name="Straight Arrow Connector 10">
            <a:extLst>
              <a:ext uri="{FF2B5EF4-FFF2-40B4-BE49-F238E27FC236}">
                <a16:creationId xmlns:a16="http://schemas.microsoft.com/office/drawing/2014/main" id="{D0FA9EE0-3ACC-46E0-BE1E-62419BC90EC3}"/>
              </a:ext>
            </a:extLst>
          </p:cNvPr>
          <p:cNvCxnSpPr>
            <a:endCxn id="8" idx="1"/>
          </p:cNvCxnSpPr>
          <p:nvPr/>
        </p:nvCxnSpPr>
        <p:spPr>
          <a:xfrm>
            <a:off x="5667375" y="2952750"/>
            <a:ext cx="362609" cy="4762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5EEC9E51-FC87-4815-84DB-FEA79DDCE79E}"/>
              </a:ext>
            </a:extLst>
          </p:cNvPr>
          <p:cNvPicPr>
            <a:picLocks noChangeAspect="1"/>
          </p:cNvPicPr>
          <p:nvPr/>
        </p:nvPicPr>
        <p:blipFill>
          <a:blip r:embed="rId4"/>
          <a:stretch>
            <a:fillRect/>
          </a:stretch>
        </p:blipFill>
        <p:spPr>
          <a:xfrm>
            <a:off x="256516" y="4082656"/>
            <a:ext cx="3371850" cy="2181225"/>
          </a:xfrm>
          <a:prstGeom prst="rect">
            <a:avLst/>
          </a:prstGeom>
        </p:spPr>
      </p:pic>
      <p:pic>
        <p:nvPicPr>
          <p:cNvPr id="13" name="Picture 12">
            <a:extLst>
              <a:ext uri="{FF2B5EF4-FFF2-40B4-BE49-F238E27FC236}">
                <a16:creationId xmlns:a16="http://schemas.microsoft.com/office/drawing/2014/main" id="{2C0F9C62-818C-4927-A37C-D4DB34906989}"/>
              </a:ext>
            </a:extLst>
          </p:cNvPr>
          <p:cNvPicPr>
            <a:picLocks noChangeAspect="1"/>
          </p:cNvPicPr>
          <p:nvPr/>
        </p:nvPicPr>
        <p:blipFill>
          <a:blip r:embed="rId5"/>
          <a:stretch>
            <a:fillRect/>
          </a:stretch>
        </p:blipFill>
        <p:spPr>
          <a:xfrm>
            <a:off x="3628366" y="4068774"/>
            <a:ext cx="2276475" cy="2133600"/>
          </a:xfrm>
          <a:prstGeom prst="rect">
            <a:avLst/>
          </a:prstGeom>
        </p:spPr>
      </p:pic>
      <p:cxnSp>
        <p:nvCxnSpPr>
          <p:cNvPr id="15" name="Straight Arrow Connector 14">
            <a:extLst>
              <a:ext uri="{FF2B5EF4-FFF2-40B4-BE49-F238E27FC236}">
                <a16:creationId xmlns:a16="http://schemas.microsoft.com/office/drawing/2014/main" id="{B5C515D4-4C88-4055-AA23-9195C73A4B0D}"/>
              </a:ext>
            </a:extLst>
          </p:cNvPr>
          <p:cNvCxnSpPr/>
          <p:nvPr/>
        </p:nvCxnSpPr>
        <p:spPr>
          <a:xfrm flipH="1">
            <a:off x="429419" y="3766935"/>
            <a:ext cx="207169" cy="48597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5531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97</a:t>
            </a:fld>
            <a:endParaRPr lang="en-US" dirty="0"/>
          </a:p>
        </p:txBody>
      </p:sp>
      <p:pic>
        <p:nvPicPr>
          <p:cNvPr id="2" name="Picture 1">
            <a:extLst>
              <a:ext uri="{FF2B5EF4-FFF2-40B4-BE49-F238E27FC236}">
                <a16:creationId xmlns:a16="http://schemas.microsoft.com/office/drawing/2014/main" id="{5B30E1E5-184C-410D-A941-58A72A9A6117}"/>
              </a:ext>
            </a:extLst>
          </p:cNvPr>
          <p:cNvPicPr>
            <a:picLocks noChangeAspect="1"/>
          </p:cNvPicPr>
          <p:nvPr/>
        </p:nvPicPr>
        <p:blipFill>
          <a:blip r:embed="rId3"/>
          <a:stretch>
            <a:fillRect/>
          </a:stretch>
        </p:blipFill>
        <p:spPr>
          <a:xfrm>
            <a:off x="809625" y="3080799"/>
            <a:ext cx="4662487" cy="2960002"/>
          </a:xfrm>
          <a:prstGeom prst="rect">
            <a:avLst/>
          </a:prstGeom>
        </p:spPr>
      </p:pic>
      <p:sp>
        <p:nvSpPr>
          <p:cNvPr id="8" name="TextBox 7">
            <a:extLst>
              <a:ext uri="{FF2B5EF4-FFF2-40B4-BE49-F238E27FC236}">
                <a16:creationId xmlns:a16="http://schemas.microsoft.com/office/drawing/2014/main" id="{BDE379F3-ED56-4499-8A67-D6E85A0004FB}"/>
              </a:ext>
            </a:extLst>
          </p:cNvPr>
          <p:cNvSpPr txBox="1"/>
          <p:nvPr/>
        </p:nvSpPr>
        <p:spPr>
          <a:xfrm>
            <a:off x="42128" y="857250"/>
            <a:ext cx="9239068" cy="830997"/>
          </a:xfrm>
          <a:prstGeom prst="rect">
            <a:avLst/>
          </a:prstGeom>
          <a:noFill/>
        </p:spPr>
        <p:txBody>
          <a:bodyPr wrap="none" rtlCol="0">
            <a:spAutoFit/>
          </a:bodyPr>
          <a:lstStyle/>
          <a:p>
            <a:r>
              <a:rPr lang="en-US" dirty="0"/>
              <a:t>Inductive coupling slots cause multipole perturbation of the acceleration</a:t>
            </a:r>
          </a:p>
          <a:p>
            <a:r>
              <a:rPr lang="en-US" dirty="0"/>
              <a:t>field, which may influence the beam dynamics: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50D18C4-4351-477B-B089-A99B9F133EA9}"/>
                  </a:ext>
                </a:extLst>
              </p:cNvPr>
              <p:cNvSpPr txBox="1"/>
              <p:nvPr/>
            </p:nvSpPr>
            <p:spPr>
              <a:xfrm>
                <a:off x="361950" y="1607419"/>
                <a:ext cx="4956998" cy="7232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𝑥</m:t>
                          </m:r>
                          <m:r>
                            <a:rPr lang="en-US" sz="1800" i="1">
                              <a:solidFill>
                                <a:srgbClr val="000000"/>
                              </a:solidFill>
                              <a:latin typeface="Cambria Math" panose="02040503050406030204" pitchFamily="18" charset="0"/>
                              <a:ea typeface="Arial" panose="020B0604020202020204" pitchFamily="34" charset="0"/>
                            </a:rPr>
                            <m:t>′</m:t>
                          </m:r>
                        </m:e>
                        <m:sub>
                          <m:r>
                            <a:rPr lang="en-US" sz="1800" i="1">
                              <a:solidFill>
                                <a:srgbClr val="000000"/>
                              </a:solidFill>
                              <a:latin typeface="Cambria Math" panose="02040503050406030204" pitchFamily="18" charset="0"/>
                              <a:ea typeface="Arial" panose="020B0604020202020204" pitchFamily="34" charset="0"/>
                            </a:rPr>
                            <m:t>𝑓</m:t>
                          </m:r>
                        </m:sub>
                      </m:sSub>
                      <m:r>
                        <a:rPr lang="en-US" sz="1800" i="1">
                          <a:solidFill>
                            <a:srgbClr val="000000"/>
                          </a:solidFill>
                          <a:latin typeface="Cambria Math" panose="02040503050406030204" pitchFamily="18" charset="0"/>
                          <a:ea typeface="Arial" panose="020B0604020202020204" pitchFamily="34" charset="0"/>
                        </a:rPr>
                        <m:t>= </m:t>
                      </m:r>
                      <m:f>
                        <m:fPr>
                          <m:ctrlPr>
                            <a:rPr lang="en-US" sz="1800" i="1">
                              <a:solidFill>
                                <a:srgbClr val="000000"/>
                              </a:solidFill>
                              <a:latin typeface="Cambria Math" panose="02040503050406030204" pitchFamily="18" charset="0"/>
                              <a:ea typeface="Arial" panose="020B0604020202020204" pitchFamily="34" charset="0"/>
                            </a:rPr>
                          </m:ctrlPr>
                        </m:fPr>
                        <m:num>
                          <m:r>
                            <a:rPr lang="en-US" sz="1800" i="1">
                              <a:solidFill>
                                <a:srgbClr val="000000"/>
                              </a:solidFill>
                              <a:latin typeface="Cambria Math" panose="02040503050406030204" pitchFamily="18" charset="0"/>
                              <a:ea typeface="Arial" panose="020B0604020202020204" pitchFamily="34" charset="0"/>
                            </a:rPr>
                            <m:t>∆</m:t>
                          </m:r>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𝑝</m:t>
                              </m:r>
                            </m:e>
                            <m:sub>
                              <m:r>
                                <a:rPr lang="en-US" sz="1800" i="1">
                                  <a:solidFill>
                                    <a:srgbClr val="000000"/>
                                  </a:solidFill>
                                  <a:latin typeface="Cambria Math" panose="02040503050406030204" pitchFamily="18" charset="0"/>
                                  <a:ea typeface="Arial" panose="020B0604020202020204" pitchFamily="34" charset="0"/>
                                </a:rPr>
                                <m:t>⊥</m:t>
                              </m:r>
                            </m:sub>
                          </m:sSub>
                        </m:num>
                        <m:den>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𝑝</m:t>
                              </m:r>
                            </m:e>
                            <m:sub>
                              <m:r>
                                <a:rPr lang="en-US" sz="1800" i="1">
                                  <a:solidFill>
                                    <a:srgbClr val="000000"/>
                                  </a:solidFill>
                                  <a:latin typeface="Cambria Math" panose="02040503050406030204" pitchFamily="18" charset="0"/>
                                  <a:ea typeface="Arial" panose="020B0604020202020204" pitchFamily="34" charset="0"/>
                                </a:rPr>
                                <m:t>||</m:t>
                              </m:r>
                            </m:sub>
                          </m:sSub>
                        </m:den>
                      </m:f>
                      <m:r>
                        <a:rPr lang="en-US" sz="1800" i="1">
                          <a:solidFill>
                            <a:srgbClr val="000000"/>
                          </a:solidFill>
                          <a:latin typeface="Cambria Math" panose="02040503050406030204" pitchFamily="18" charset="0"/>
                          <a:ea typeface="Arial" panose="020B0604020202020204" pitchFamily="34" charset="0"/>
                        </a:rPr>
                        <m:t>≈</m:t>
                      </m:r>
                      <m:f>
                        <m:fPr>
                          <m:ctrlPr>
                            <a:rPr lang="en-US" sz="1800" i="1">
                              <a:solidFill>
                                <a:srgbClr val="000000"/>
                              </a:solidFill>
                              <a:latin typeface="Cambria Math" panose="02040503050406030204" pitchFamily="18" charset="0"/>
                              <a:ea typeface="Arial" panose="020B0604020202020204" pitchFamily="34" charset="0"/>
                            </a:rPr>
                          </m:ctrlPr>
                        </m:fPr>
                        <m:num>
                          <m:r>
                            <a:rPr lang="en-US" sz="1800" i="1">
                              <a:solidFill>
                                <a:srgbClr val="000000"/>
                              </a:solidFill>
                              <a:latin typeface="Cambria Math" panose="02040503050406030204" pitchFamily="18" charset="0"/>
                              <a:ea typeface="Arial" panose="020B0604020202020204" pitchFamily="34" charset="0"/>
                            </a:rPr>
                            <m:t>𝑚</m:t>
                          </m:r>
                        </m:num>
                        <m:den>
                          <m:r>
                            <a:rPr lang="en-US" sz="1800" i="1">
                              <a:solidFill>
                                <a:srgbClr val="000000"/>
                              </a:solidFill>
                              <a:latin typeface="Cambria Math" panose="02040503050406030204" pitchFamily="18" charset="0"/>
                              <a:ea typeface="Arial" panose="020B0604020202020204" pitchFamily="34" charset="0"/>
                            </a:rPr>
                            <m:t>𝑘𝑎</m:t>
                          </m:r>
                        </m:den>
                      </m:f>
                      <m:d>
                        <m:dPr>
                          <m:ctrlPr>
                            <a:rPr lang="en-US" sz="1800" i="1">
                              <a:solidFill>
                                <a:srgbClr val="000000"/>
                              </a:solidFill>
                              <a:latin typeface="Cambria Math" panose="02040503050406030204" pitchFamily="18" charset="0"/>
                              <a:ea typeface="Arial" panose="020B0604020202020204" pitchFamily="34" charset="0"/>
                            </a:rPr>
                          </m:ctrlPr>
                        </m:dPr>
                        <m:e>
                          <m:f>
                            <m:fPr>
                              <m:ctrlPr>
                                <a:rPr lang="en-US" sz="1800" i="1">
                                  <a:solidFill>
                                    <a:srgbClr val="000000"/>
                                  </a:solidFill>
                                  <a:latin typeface="Cambria Math" panose="02040503050406030204" pitchFamily="18" charset="0"/>
                                  <a:ea typeface="Arial" panose="020B0604020202020204" pitchFamily="34" charset="0"/>
                                </a:rPr>
                              </m:ctrlPr>
                            </m:fPr>
                            <m:num>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𝑉</m:t>
                                  </m:r>
                                </m:e>
                                <m:sub>
                                  <m:r>
                                    <a:rPr lang="en-US" sz="1800" i="1">
                                      <a:solidFill>
                                        <a:srgbClr val="000000"/>
                                      </a:solidFill>
                                      <a:latin typeface="Cambria Math" panose="02040503050406030204" pitchFamily="18" charset="0"/>
                                      <a:ea typeface="Arial" panose="020B0604020202020204" pitchFamily="34" charset="0"/>
                                    </a:rPr>
                                    <m:t>𝑚𝑎𝑥</m:t>
                                  </m:r>
                                </m:sub>
                              </m:sSub>
                              <m:r>
                                <a:rPr lang="en-US" sz="1800" i="1">
                                  <a:solidFill>
                                    <a:srgbClr val="000000"/>
                                  </a:solidFill>
                                  <a:latin typeface="Cambria Math" panose="02040503050406030204" pitchFamily="18" charset="0"/>
                                  <a:ea typeface="Arial" panose="020B0604020202020204" pitchFamily="34" charset="0"/>
                                </a:rPr>
                                <m:t>(</m:t>
                              </m:r>
                              <m:r>
                                <a:rPr lang="en-US" sz="1800" i="1">
                                  <a:solidFill>
                                    <a:srgbClr val="000000"/>
                                  </a:solidFill>
                                  <a:latin typeface="Cambria Math" panose="02040503050406030204" pitchFamily="18" charset="0"/>
                                  <a:ea typeface="Arial" panose="020B0604020202020204" pitchFamily="34" charset="0"/>
                                </a:rPr>
                                <m:t>𝑎</m:t>
                              </m:r>
                              <m:r>
                                <a:rPr lang="en-US" sz="1800" i="1">
                                  <a:solidFill>
                                    <a:srgbClr val="000000"/>
                                  </a:solidFill>
                                  <a:latin typeface="Cambria Math" panose="02040503050406030204" pitchFamily="18" charset="0"/>
                                  <a:ea typeface="Arial" panose="020B0604020202020204" pitchFamily="34" charset="0"/>
                                </a:rPr>
                                <m:t>)</m:t>
                              </m:r>
                            </m:num>
                            <m:den>
                              <m:r>
                                <a:rPr lang="en-US" sz="1800" i="1">
                                  <a:solidFill>
                                    <a:srgbClr val="000000"/>
                                  </a:solidFill>
                                  <a:latin typeface="Cambria Math" panose="02040503050406030204" pitchFamily="18" charset="0"/>
                                  <a:ea typeface="Arial" panose="020B0604020202020204" pitchFamily="34" charset="0"/>
                                </a:rPr>
                                <m:t>𝛾</m:t>
                              </m:r>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𝑚</m:t>
                                  </m:r>
                                </m:e>
                                <m:sub>
                                  <m:r>
                                    <a:rPr lang="en-US" sz="1800" i="1">
                                      <a:solidFill>
                                        <a:srgbClr val="000000"/>
                                      </a:solidFill>
                                      <a:latin typeface="Cambria Math" panose="02040503050406030204" pitchFamily="18" charset="0"/>
                                      <a:ea typeface="Arial" panose="020B0604020202020204" pitchFamily="34" charset="0"/>
                                    </a:rPr>
                                    <m:t>0</m:t>
                                  </m:r>
                                </m:sub>
                              </m:sSub>
                              <m:sSup>
                                <m:sSupPr>
                                  <m:ctrlPr>
                                    <a:rPr lang="en-US" sz="1800" i="1">
                                      <a:solidFill>
                                        <a:srgbClr val="000000"/>
                                      </a:solidFill>
                                      <a:latin typeface="Cambria Math" panose="02040503050406030204" pitchFamily="18" charset="0"/>
                                      <a:ea typeface="Arial" panose="020B0604020202020204" pitchFamily="34" charset="0"/>
                                    </a:rPr>
                                  </m:ctrlPr>
                                </m:sSupPr>
                                <m:e>
                                  <m:r>
                                    <a:rPr lang="en-US" sz="1800" i="1">
                                      <a:solidFill>
                                        <a:srgbClr val="000000"/>
                                      </a:solidFill>
                                      <a:latin typeface="Cambria Math" panose="02040503050406030204" pitchFamily="18" charset="0"/>
                                      <a:ea typeface="Arial" panose="020B0604020202020204" pitchFamily="34" charset="0"/>
                                    </a:rPr>
                                    <m:t>𝑐</m:t>
                                  </m:r>
                                </m:e>
                                <m:sup>
                                  <m:r>
                                    <a:rPr lang="en-US" sz="1800" i="1">
                                      <a:solidFill>
                                        <a:srgbClr val="000000"/>
                                      </a:solidFill>
                                      <a:latin typeface="Cambria Math" panose="02040503050406030204" pitchFamily="18" charset="0"/>
                                      <a:ea typeface="Arial" panose="020B0604020202020204" pitchFamily="34" charset="0"/>
                                    </a:rPr>
                                    <m:t>2</m:t>
                                  </m:r>
                                </m:sup>
                              </m:sSup>
                            </m:den>
                          </m:f>
                        </m:e>
                      </m:d>
                      <m:sSup>
                        <m:sSupPr>
                          <m:ctrlPr>
                            <a:rPr lang="en-US" sz="1800" i="1">
                              <a:solidFill>
                                <a:srgbClr val="000000"/>
                              </a:solidFill>
                              <a:latin typeface="Cambria Math" panose="02040503050406030204" pitchFamily="18" charset="0"/>
                              <a:ea typeface="Arial" panose="020B0604020202020204" pitchFamily="34" charset="0"/>
                            </a:rPr>
                          </m:ctrlPr>
                        </m:sSupPr>
                        <m:e>
                          <m:d>
                            <m:dPr>
                              <m:ctrlPr>
                                <a:rPr lang="en-US" sz="1800" i="1">
                                  <a:solidFill>
                                    <a:srgbClr val="000000"/>
                                  </a:solidFill>
                                  <a:latin typeface="Cambria Math" panose="02040503050406030204" pitchFamily="18" charset="0"/>
                                  <a:ea typeface="Arial" panose="020B0604020202020204" pitchFamily="34" charset="0"/>
                                </a:rPr>
                              </m:ctrlPr>
                            </m:dPr>
                            <m:e>
                              <m:f>
                                <m:fPr>
                                  <m:ctrlPr>
                                    <a:rPr lang="en-US" sz="1800" i="1">
                                      <a:solidFill>
                                        <a:srgbClr val="000000"/>
                                      </a:solidFill>
                                      <a:latin typeface="Cambria Math" panose="02040503050406030204" pitchFamily="18" charset="0"/>
                                      <a:ea typeface="Arial" panose="020B0604020202020204" pitchFamily="34" charset="0"/>
                                    </a:rPr>
                                  </m:ctrlPr>
                                </m:fPr>
                                <m:num>
                                  <m:sSub>
                                    <m:sSubPr>
                                      <m:ctrlPr>
                                        <a:rPr lang="en-US" sz="1800" i="1">
                                          <a:solidFill>
                                            <a:srgbClr val="000000"/>
                                          </a:solidFill>
                                          <a:latin typeface="Cambria Math" panose="02040503050406030204" pitchFamily="18" charset="0"/>
                                          <a:ea typeface="Arial" panose="020B0604020202020204" pitchFamily="34" charset="0"/>
                                        </a:rPr>
                                      </m:ctrlPr>
                                    </m:sSubPr>
                                    <m:e>
                                      <m:r>
                                        <a:rPr lang="en-US" sz="1800" i="1">
                                          <a:solidFill>
                                            <a:srgbClr val="000000"/>
                                          </a:solidFill>
                                          <a:latin typeface="Cambria Math" panose="02040503050406030204" pitchFamily="18" charset="0"/>
                                          <a:ea typeface="Arial" panose="020B0604020202020204" pitchFamily="34" charset="0"/>
                                        </a:rPr>
                                        <m:t>𝑥</m:t>
                                      </m:r>
                                    </m:e>
                                    <m:sub>
                                      <m:r>
                                        <a:rPr lang="en-US" sz="1800" i="1">
                                          <a:solidFill>
                                            <a:srgbClr val="000000"/>
                                          </a:solidFill>
                                          <a:latin typeface="Cambria Math" panose="02040503050406030204" pitchFamily="18" charset="0"/>
                                          <a:ea typeface="Arial" panose="020B0604020202020204" pitchFamily="34" charset="0"/>
                                        </a:rPr>
                                        <m:t>𝑖</m:t>
                                      </m:r>
                                    </m:sub>
                                  </m:sSub>
                                </m:num>
                                <m:den>
                                  <m:r>
                                    <a:rPr lang="en-US" sz="1800" i="1">
                                      <a:solidFill>
                                        <a:srgbClr val="000000"/>
                                      </a:solidFill>
                                      <a:latin typeface="Cambria Math" panose="02040503050406030204" pitchFamily="18" charset="0"/>
                                      <a:ea typeface="Arial" panose="020B0604020202020204" pitchFamily="34" charset="0"/>
                                    </a:rPr>
                                    <m:t>𝑎</m:t>
                                  </m:r>
                                </m:den>
                              </m:f>
                            </m:e>
                          </m:d>
                        </m:e>
                        <m:sup>
                          <m:r>
                            <a:rPr lang="en-US" sz="1800" i="1">
                              <a:solidFill>
                                <a:srgbClr val="000000"/>
                              </a:solidFill>
                              <a:latin typeface="Cambria Math" panose="02040503050406030204" pitchFamily="18" charset="0"/>
                              <a:ea typeface="Arial" panose="020B0604020202020204" pitchFamily="34" charset="0"/>
                            </a:rPr>
                            <m:t>𝑚</m:t>
                          </m:r>
                          <m:r>
                            <a:rPr lang="en-US" sz="1800" i="1">
                              <a:solidFill>
                                <a:srgbClr val="000000"/>
                              </a:solidFill>
                              <a:latin typeface="Cambria Math" panose="02040503050406030204" pitchFamily="18" charset="0"/>
                              <a:ea typeface="Arial" panose="020B0604020202020204" pitchFamily="34" charset="0"/>
                            </a:rPr>
                            <m:t>−1</m:t>
                          </m:r>
                        </m:sup>
                      </m:sSup>
                    </m:oMath>
                  </m:oMathPara>
                </a14:m>
                <a:endParaRPr lang="en-US" sz="1800" dirty="0"/>
              </a:p>
            </p:txBody>
          </p:sp>
        </mc:Choice>
        <mc:Fallback xmlns="">
          <p:sp>
            <p:nvSpPr>
              <p:cNvPr id="11" name="TextBox 10">
                <a:extLst>
                  <a:ext uri="{FF2B5EF4-FFF2-40B4-BE49-F238E27FC236}">
                    <a16:creationId xmlns:a16="http://schemas.microsoft.com/office/drawing/2014/main" id="{A50D18C4-4351-477B-B089-A99B9F133EA9}"/>
                  </a:ext>
                </a:extLst>
              </p:cNvPr>
              <p:cNvSpPr txBox="1">
                <a:spLocks noRot="1" noChangeAspect="1" noMove="1" noResize="1" noEditPoints="1" noAdjustHandles="1" noChangeArrowheads="1" noChangeShapeType="1" noTextEdit="1"/>
              </p:cNvSpPr>
              <p:nvPr/>
            </p:nvSpPr>
            <p:spPr>
              <a:xfrm>
                <a:off x="361950" y="1607419"/>
                <a:ext cx="4956998" cy="723211"/>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DA8D7CA-32C6-40B9-B9F3-FBCE47E9301F}"/>
              </a:ext>
            </a:extLst>
          </p:cNvPr>
          <p:cNvSpPr txBox="1"/>
          <p:nvPr/>
        </p:nvSpPr>
        <p:spPr>
          <a:xfrm>
            <a:off x="514350" y="2443760"/>
            <a:ext cx="4790542" cy="461665"/>
          </a:xfrm>
          <a:prstGeom prst="rect">
            <a:avLst/>
          </a:prstGeom>
          <a:noFill/>
        </p:spPr>
        <p:txBody>
          <a:bodyPr wrap="none" rtlCol="0">
            <a:spAutoFit/>
          </a:bodyPr>
          <a:lstStyle/>
          <a:p>
            <a:r>
              <a:rPr lang="en-US" dirty="0"/>
              <a:t>Accelerating cell.          Coupling cell. </a:t>
            </a:r>
          </a:p>
        </p:txBody>
      </p:sp>
      <p:cxnSp>
        <p:nvCxnSpPr>
          <p:cNvPr id="14" name="Straight Arrow Connector 13">
            <a:extLst>
              <a:ext uri="{FF2B5EF4-FFF2-40B4-BE49-F238E27FC236}">
                <a16:creationId xmlns:a16="http://schemas.microsoft.com/office/drawing/2014/main" id="{A3352086-40C9-410B-871A-578749D4C42F}"/>
              </a:ext>
            </a:extLst>
          </p:cNvPr>
          <p:cNvCxnSpPr/>
          <p:nvPr/>
        </p:nvCxnSpPr>
        <p:spPr>
          <a:xfrm>
            <a:off x="1530603" y="2905425"/>
            <a:ext cx="0" cy="6387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A9EACBC-3DF4-4149-9A79-96701C0A810F}"/>
              </a:ext>
            </a:extLst>
          </p:cNvPr>
          <p:cNvCxnSpPr/>
          <p:nvPr/>
        </p:nvCxnSpPr>
        <p:spPr>
          <a:xfrm>
            <a:off x="3464178" y="2905424"/>
            <a:ext cx="0" cy="6387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D0A5A46-C056-432E-AFF0-2E4FD0BE13BD}"/>
              </a:ext>
            </a:extLst>
          </p:cNvPr>
          <p:cNvSpPr txBox="1"/>
          <p:nvPr/>
        </p:nvSpPr>
        <p:spPr>
          <a:xfrm>
            <a:off x="2381250" y="4243153"/>
            <a:ext cx="1925527" cy="461665"/>
          </a:xfrm>
          <a:prstGeom prst="rect">
            <a:avLst/>
          </a:prstGeom>
          <a:noFill/>
        </p:spPr>
        <p:txBody>
          <a:bodyPr wrap="none" rtlCol="0">
            <a:spAutoFit/>
          </a:bodyPr>
          <a:lstStyle/>
          <a:p>
            <a:r>
              <a:rPr lang="en-US" dirty="0"/>
              <a:t>Coupling slots</a:t>
            </a:r>
          </a:p>
        </p:txBody>
      </p:sp>
      <p:cxnSp>
        <p:nvCxnSpPr>
          <p:cNvPr id="18" name="Straight Arrow Connector 17">
            <a:extLst>
              <a:ext uri="{FF2B5EF4-FFF2-40B4-BE49-F238E27FC236}">
                <a16:creationId xmlns:a16="http://schemas.microsoft.com/office/drawing/2014/main" id="{DE964BB7-210F-4791-9562-BE56868DCE91}"/>
              </a:ext>
            </a:extLst>
          </p:cNvPr>
          <p:cNvCxnSpPr/>
          <p:nvPr/>
        </p:nvCxnSpPr>
        <p:spPr>
          <a:xfrm flipH="1">
            <a:off x="2066925" y="4560800"/>
            <a:ext cx="314325" cy="45887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4E1E3DC-82E8-4946-A935-5DA7B77CD3A2}"/>
              </a:ext>
            </a:extLst>
          </p:cNvPr>
          <p:cNvCxnSpPr>
            <a:cxnSpLocks/>
          </p:cNvCxnSpPr>
          <p:nvPr/>
        </p:nvCxnSpPr>
        <p:spPr>
          <a:xfrm>
            <a:off x="2381250" y="4573983"/>
            <a:ext cx="227006" cy="8184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93E934B-8779-4ED8-B269-41F73D276F7C}"/>
              </a:ext>
            </a:extLst>
          </p:cNvPr>
          <p:cNvSpPr txBox="1"/>
          <p:nvPr/>
        </p:nvSpPr>
        <p:spPr>
          <a:xfrm>
            <a:off x="5572124" y="3042824"/>
            <a:ext cx="3315359" cy="1569660"/>
          </a:xfrm>
          <a:prstGeom prst="rect">
            <a:avLst/>
          </a:prstGeom>
          <a:noFill/>
        </p:spPr>
        <p:txBody>
          <a:bodyPr wrap="square" rtlCol="0">
            <a:spAutoFit/>
          </a:bodyPr>
          <a:lstStyle/>
          <a:p>
            <a:r>
              <a:rPr lang="en-US" dirty="0"/>
              <a:t>Wrong! Strong quadrupole defocusing in one of transverse directions.</a:t>
            </a:r>
          </a:p>
        </p:txBody>
      </p:sp>
      <p:sp>
        <p:nvSpPr>
          <p:cNvPr id="25" name="TextBox 24">
            <a:extLst>
              <a:ext uri="{FF2B5EF4-FFF2-40B4-BE49-F238E27FC236}">
                <a16:creationId xmlns:a16="http://schemas.microsoft.com/office/drawing/2014/main" id="{6877134C-3C22-4D51-91D0-0894FE1CA53D}"/>
              </a:ext>
            </a:extLst>
          </p:cNvPr>
          <p:cNvSpPr txBox="1"/>
          <p:nvPr/>
        </p:nvSpPr>
        <p:spPr>
          <a:xfrm>
            <a:off x="5572125" y="4790237"/>
            <a:ext cx="3315359" cy="1200329"/>
          </a:xfrm>
          <a:prstGeom prst="rect">
            <a:avLst/>
          </a:prstGeom>
          <a:noFill/>
        </p:spPr>
        <p:txBody>
          <a:bodyPr wrap="square" rtlCol="0">
            <a:spAutoFit/>
          </a:bodyPr>
          <a:lstStyle/>
          <a:p>
            <a:r>
              <a:rPr lang="en-US" dirty="0"/>
              <a:t>Right! Strong quadrupole focusing in both directions.</a:t>
            </a:r>
          </a:p>
        </p:txBody>
      </p:sp>
      <p:cxnSp>
        <p:nvCxnSpPr>
          <p:cNvPr id="27" name="Straight Arrow Connector 26">
            <a:extLst>
              <a:ext uri="{FF2B5EF4-FFF2-40B4-BE49-F238E27FC236}">
                <a16:creationId xmlns:a16="http://schemas.microsoft.com/office/drawing/2014/main" id="{5973882D-4ECA-40CC-A854-55AF1206AB9B}"/>
              </a:ext>
            </a:extLst>
          </p:cNvPr>
          <p:cNvCxnSpPr>
            <a:cxnSpLocks/>
          </p:cNvCxnSpPr>
          <p:nvPr/>
        </p:nvCxnSpPr>
        <p:spPr>
          <a:xfrm flipV="1">
            <a:off x="247650" y="3714750"/>
            <a:ext cx="676275" cy="1905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FACD78B-7862-456A-A9DD-AAC4B956F6C5}"/>
              </a:ext>
            </a:extLst>
          </p:cNvPr>
          <p:cNvCxnSpPr>
            <a:cxnSpLocks/>
          </p:cNvCxnSpPr>
          <p:nvPr/>
        </p:nvCxnSpPr>
        <p:spPr>
          <a:xfrm flipV="1">
            <a:off x="256516" y="5352301"/>
            <a:ext cx="676275" cy="1905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1101DCE-968C-4B2B-8D76-FE10E9F784AB}"/>
              </a:ext>
            </a:extLst>
          </p:cNvPr>
          <p:cNvSpPr txBox="1"/>
          <p:nvPr/>
        </p:nvSpPr>
        <p:spPr>
          <a:xfrm>
            <a:off x="30732" y="4296419"/>
            <a:ext cx="893193" cy="461665"/>
          </a:xfrm>
          <a:prstGeom prst="rect">
            <a:avLst/>
          </a:prstGeom>
          <a:noFill/>
        </p:spPr>
        <p:txBody>
          <a:bodyPr wrap="none" rtlCol="0">
            <a:spAutoFit/>
          </a:bodyPr>
          <a:lstStyle/>
          <a:p>
            <a:r>
              <a:rPr lang="en-US" dirty="0">
                <a:solidFill>
                  <a:srgbClr val="C00000"/>
                </a:solidFill>
              </a:rPr>
              <a:t>beam</a:t>
            </a:r>
          </a:p>
        </p:txBody>
      </p:sp>
      <p:sp>
        <p:nvSpPr>
          <p:cNvPr id="31" name="TextBox 30">
            <a:extLst>
              <a:ext uri="{FF2B5EF4-FFF2-40B4-BE49-F238E27FC236}">
                <a16:creationId xmlns:a16="http://schemas.microsoft.com/office/drawing/2014/main" id="{604C24E8-E9D9-4483-B558-78E5FDBB6B3A}"/>
              </a:ext>
            </a:extLst>
          </p:cNvPr>
          <p:cNvSpPr txBox="1"/>
          <p:nvPr/>
        </p:nvSpPr>
        <p:spPr>
          <a:xfrm>
            <a:off x="5472112" y="2470666"/>
            <a:ext cx="3908102" cy="461665"/>
          </a:xfrm>
          <a:prstGeom prst="rect">
            <a:avLst/>
          </a:prstGeom>
          <a:noFill/>
        </p:spPr>
        <p:txBody>
          <a:bodyPr wrap="square" rtlCol="0">
            <a:spAutoFit/>
          </a:bodyPr>
          <a:lstStyle/>
          <a:p>
            <a:r>
              <a:rPr lang="en-US" dirty="0"/>
              <a:t>Coupling slot orientation:</a:t>
            </a:r>
          </a:p>
        </p:txBody>
      </p:sp>
    </p:spTree>
    <p:extLst>
      <p:ext uri="{BB962C8B-B14F-4D97-AF65-F5344CB8AC3E}">
        <p14:creationId xmlns:p14="http://schemas.microsoft.com/office/powerpoint/2010/main" val="6441890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684" y="148595"/>
            <a:ext cx="8686800" cy="427877"/>
          </a:xfrm>
        </p:spPr>
        <p:txBody>
          <a:bodyPr/>
          <a:lstStyle/>
          <a:p>
            <a:r>
              <a:rPr lang="en-US" sz="2400" dirty="0"/>
              <a:t>Standing–Wave acceleration structures </a:t>
            </a:r>
          </a:p>
        </p:txBody>
      </p:sp>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98</a:t>
            </a:fld>
            <a:endParaRPr lang="en-US" dirty="0"/>
          </a:p>
        </p:txBody>
      </p:sp>
      <p:sp>
        <p:nvSpPr>
          <p:cNvPr id="8" name="TextBox 7">
            <a:extLst>
              <a:ext uri="{FF2B5EF4-FFF2-40B4-BE49-F238E27FC236}">
                <a16:creationId xmlns:a16="http://schemas.microsoft.com/office/drawing/2014/main" id="{BDE379F3-ED56-4499-8A67-D6E85A0004FB}"/>
              </a:ext>
            </a:extLst>
          </p:cNvPr>
          <p:cNvSpPr txBox="1"/>
          <p:nvPr/>
        </p:nvSpPr>
        <p:spPr>
          <a:xfrm>
            <a:off x="42128" y="576472"/>
            <a:ext cx="6728637" cy="461665"/>
          </a:xfrm>
          <a:prstGeom prst="rect">
            <a:avLst/>
          </a:prstGeom>
          <a:noFill/>
        </p:spPr>
        <p:txBody>
          <a:bodyPr wrap="none" rtlCol="0">
            <a:spAutoFit/>
          </a:bodyPr>
          <a:lstStyle/>
          <a:p>
            <a:r>
              <a:rPr lang="en-US" dirty="0"/>
              <a:t>Different types of the RT SW acceleration structures:</a:t>
            </a:r>
          </a:p>
        </p:txBody>
      </p:sp>
      <p:pic>
        <p:nvPicPr>
          <p:cNvPr id="6" name="Picture 5">
            <a:extLst>
              <a:ext uri="{FF2B5EF4-FFF2-40B4-BE49-F238E27FC236}">
                <a16:creationId xmlns:a16="http://schemas.microsoft.com/office/drawing/2014/main" id="{3EDE7E5D-53DB-4E62-BDD7-2E00F68C69A9}"/>
              </a:ext>
            </a:extLst>
          </p:cNvPr>
          <p:cNvPicPr>
            <a:picLocks noChangeAspect="1"/>
          </p:cNvPicPr>
          <p:nvPr/>
        </p:nvPicPr>
        <p:blipFill>
          <a:blip r:embed="rId3"/>
          <a:stretch>
            <a:fillRect/>
          </a:stretch>
        </p:blipFill>
        <p:spPr>
          <a:xfrm>
            <a:off x="3574516" y="958457"/>
            <a:ext cx="1416687" cy="862605"/>
          </a:xfrm>
          <a:prstGeom prst="rect">
            <a:avLst/>
          </a:prstGeom>
        </p:spPr>
      </p:pic>
      <p:pic>
        <p:nvPicPr>
          <p:cNvPr id="9" name="Picture 8">
            <a:extLst>
              <a:ext uri="{FF2B5EF4-FFF2-40B4-BE49-F238E27FC236}">
                <a16:creationId xmlns:a16="http://schemas.microsoft.com/office/drawing/2014/main" id="{E1DE42E2-4332-4EF0-AD10-0A2B1735821F}"/>
              </a:ext>
            </a:extLst>
          </p:cNvPr>
          <p:cNvPicPr>
            <a:picLocks noChangeAspect="1"/>
          </p:cNvPicPr>
          <p:nvPr/>
        </p:nvPicPr>
        <p:blipFill>
          <a:blip r:embed="rId4"/>
          <a:stretch>
            <a:fillRect/>
          </a:stretch>
        </p:blipFill>
        <p:spPr>
          <a:xfrm>
            <a:off x="334106" y="2145373"/>
            <a:ext cx="2760715" cy="3897175"/>
          </a:xfrm>
          <a:prstGeom prst="rect">
            <a:avLst/>
          </a:prstGeom>
        </p:spPr>
      </p:pic>
      <p:pic>
        <p:nvPicPr>
          <p:cNvPr id="10" name="Picture 9">
            <a:extLst>
              <a:ext uri="{FF2B5EF4-FFF2-40B4-BE49-F238E27FC236}">
                <a16:creationId xmlns:a16="http://schemas.microsoft.com/office/drawing/2014/main" id="{2776DD65-B632-422C-9878-77269ADE7903}"/>
              </a:ext>
            </a:extLst>
          </p:cNvPr>
          <p:cNvPicPr>
            <a:picLocks noChangeAspect="1"/>
          </p:cNvPicPr>
          <p:nvPr/>
        </p:nvPicPr>
        <p:blipFill>
          <a:blip r:embed="rId5"/>
          <a:stretch>
            <a:fillRect/>
          </a:stretch>
        </p:blipFill>
        <p:spPr>
          <a:xfrm>
            <a:off x="3393998" y="2462288"/>
            <a:ext cx="2908453" cy="3259000"/>
          </a:xfrm>
          <a:prstGeom prst="rect">
            <a:avLst/>
          </a:prstGeom>
        </p:spPr>
      </p:pic>
      <p:pic>
        <p:nvPicPr>
          <p:cNvPr id="13" name="Picture 12">
            <a:extLst>
              <a:ext uri="{FF2B5EF4-FFF2-40B4-BE49-F238E27FC236}">
                <a16:creationId xmlns:a16="http://schemas.microsoft.com/office/drawing/2014/main" id="{C265FA0A-907D-45E5-BA87-251C809ADD4D}"/>
              </a:ext>
            </a:extLst>
          </p:cNvPr>
          <p:cNvPicPr>
            <a:picLocks noChangeAspect="1"/>
          </p:cNvPicPr>
          <p:nvPr/>
        </p:nvPicPr>
        <p:blipFill>
          <a:blip r:embed="rId6"/>
          <a:stretch>
            <a:fillRect/>
          </a:stretch>
        </p:blipFill>
        <p:spPr>
          <a:xfrm>
            <a:off x="6900805" y="1147303"/>
            <a:ext cx="1416686" cy="5126078"/>
          </a:xfrm>
          <a:prstGeom prst="rect">
            <a:avLst/>
          </a:prstGeom>
        </p:spPr>
      </p:pic>
      <p:cxnSp>
        <p:nvCxnSpPr>
          <p:cNvPr id="20" name="Straight Arrow Connector 19">
            <a:extLst>
              <a:ext uri="{FF2B5EF4-FFF2-40B4-BE49-F238E27FC236}">
                <a16:creationId xmlns:a16="http://schemas.microsoft.com/office/drawing/2014/main" id="{21B469FE-885B-41E4-9946-154FCB5F8DE0}"/>
              </a:ext>
            </a:extLst>
          </p:cNvPr>
          <p:cNvCxnSpPr>
            <a:cxnSpLocks/>
            <a:stCxn id="6" idx="1"/>
            <a:endCxn id="9" idx="0"/>
          </p:cNvCxnSpPr>
          <p:nvPr/>
        </p:nvCxnSpPr>
        <p:spPr>
          <a:xfrm flipH="1">
            <a:off x="1714464" y="1389760"/>
            <a:ext cx="1860052" cy="7556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03BF2669-C530-4CA5-8C78-FD72EB85B490}"/>
              </a:ext>
            </a:extLst>
          </p:cNvPr>
          <p:cNvCxnSpPr>
            <a:cxnSpLocks/>
          </p:cNvCxnSpPr>
          <p:nvPr/>
        </p:nvCxnSpPr>
        <p:spPr>
          <a:xfrm>
            <a:off x="4360041" y="1830720"/>
            <a:ext cx="0" cy="6315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BB1D10B-696C-4EAD-AA29-6A2343218203}"/>
              </a:ext>
            </a:extLst>
          </p:cNvPr>
          <p:cNvCxnSpPr>
            <a:stCxn id="6" idx="3"/>
          </p:cNvCxnSpPr>
          <p:nvPr/>
        </p:nvCxnSpPr>
        <p:spPr>
          <a:xfrm>
            <a:off x="4991203" y="1389760"/>
            <a:ext cx="1909602" cy="27284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B81D8B72-1B72-4C0F-BFF0-40F4407D0ECD}"/>
              </a:ext>
            </a:extLst>
          </p:cNvPr>
          <p:cNvSpPr txBox="1"/>
          <p:nvPr/>
        </p:nvSpPr>
        <p:spPr>
          <a:xfrm>
            <a:off x="18447" y="2352675"/>
            <a:ext cx="332142" cy="461665"/>
          </a:xfrm>
          <a:prstGeom prst="rect">
            <a:avLst/>
          </a:prstGeom>
          <a:noFill/>
        </p:spPr>
        <p:txBody>
          <a:bodyPr wrap="square" rtlCol="0">
            <a:spAutoFit/>
          </a:bodyPr>
          <a:lstStyle/>
          <a:p>
            <a:r>
              <a:rPr lang="en-US" dirty="0"/>
              <a:t>a</a:t>
            </a:r>
          </a:p>
        </p:txBody>
      </p:sp>
      <p:sp>
        <p:nvSpPr>
          <p:cNvPr id="45" name="TextBox 44">
            <a:extLst>
              <a:ext uri="{FF2B5EF4-FFF2-40B4-BE49-F238E27FC236}">
                <a16:creationId xmlns:a16="http://schemas.microsoft.com/office/drawing/2014/main" id="{B325A005-1C86-4A74-B8A0-EEFD82B42945}"/>
              </a:ext>
            </a:extLst>
          </p:cNvPr>
          <p:cNvSpPr txBox="1"/>
          <p:nvPr/>
        </p:nvSpPr>
        <p:spPr>
          <a:xfrm>
            <a:off x="8922" y="3402830"/>
            <a:ext cx="346570" cy="461665"/>
          </a:xfrm>
          <a:prstGeom prst="rect">
            <a:avLst/>
          </a:prstGeom>
          <a:noFill/>
        </p:spPr>
        <p:txBody>
          <a:bodyPr wrap="none" rtlCol="0">
            <a:spAutoFit/>
          </a:bodyPr>
          <a:lstStyle/>
          <a:p>
            <a:r>
              <a:rPr lang="en-US" dirty="0"/>
              <a:t>b</a:t>
            </a:r>
          </a:p>
        </p:txBody>
      </p:sp>
      <p:sp>
        <p:nvSpPr>
          <p:cNvPr id="46" name="TextBox 45">
            <a:extLst>
              <a:ext uri="{FF2B5EF4-FFF2-40B4-BE49-F238E27FC236}">
                <a16:creationId xmlns:a16="http://schemas.microsoft.com/office/drawing/2014/main" id="{6A7E334B-8FE8-4C7F-B01F-985C628CE44A}"/>
              </a:ext>
            </a:extLst>
          </p:cNvPr>
          <p:cNvSpPr txBox="1"/>
          <p:nvPr/>
        </p:nvSpPr>
        <p:spPr>
          <a:xfrm>
            <a:off x="0" y="4326160"/>
            <a:ext cx="314510" cy="461665"/>
          </a:xfrm>
          <a:prstGeom prst="rect">
            <a:avLst/>
          </a:prstGeom>
          <a:noFill/>
        </p:spPr>
        <p:txBody>
          <a:bodyPr wrap="square" rtlCol="0">
            <a:spAutoFit/>
          </a:bodyPr>
          <a:lstStyle/>
          <a:p>
            <a:r>
              <a:rPr lang="en-US" dirty="0"/>
              <a:t>c</a:t>
            </a:r>
          </a:p>
        </p:txBody>
      </p:sp>
      <p:sp>
        <p:nvSpPr>
          <p:cNvPr id="47" name="TextBox 46">
            <a:extLst>
              <a:ext uri="{FF2B5EF4-FFF2-40B4-BE49-F238E27FC236}">
                <a16:creationId xmlns:a16="http://schemas.microsoft.com/office/drawing/2014/main" id="{FFDCCBA4-0126-4B3D-83EF-89940BB68D31}"/>
              </a:ext>
            </a:extLst>
          </p:cNvPr>
          <p:cNvSpPr txBox="1"/>
          <p:nvPr/>
        </p:nvSpPr>
        <p:spPr>
          <a:xfrm>
            <a:off x="-41585" y="5350050"/>
            <a:ext cx="346570" cy="461665"/>
          </a:xfrm>
          <a:prstGeom prst="rect">
            <a:avLst/>
          </a:prstGeom>
          <a:noFill/>
        </p:spPr>
        <p:txBody>
          <a:bodyPr wrap="none" rtlCol="0">
            <a:spAutoFit/>
          </a:bodyPr>
          <a:lstStyle/>
          <a:p>
            <a:r>
              <a:rPr lang="en-US" dirty="0"/>
              <a:t>d</a:t>
            </a:r>
          </a:p>
        </p:txBody>
      </p:sp>
      <p:sp>
        <p:nvSpPr>
          <p:cNvPr id="48" name="TextBox 47">
            <a:extLst>
              <a:ext uri="{FF2B5EF4-FFF2-40B4-BE49-F238E27FC236}">
                <a16:creationId xmlns:a16="http://schemas.microsoft.com/office/drawing/2014/main" id="{3EF15B0E-15DD-44AC-B8E2-40787CDF3D4D}"/>
              </a:ext>
            </a:extLst>
          </p:cNvPr>
          <p:cNvSpPr txBox="1"/>
          <p:nvPr/>
        </p:nvSpPr>
        <p:spPr>
          <a:xfrm>
            <a:off x="5297030" y="2728255"/>
            <a:ext cx="338554" cy="461665"/>
          </a:xfrm>
          <a:prstGeom prst="rect">
            <a:avLst/>
          </a:prstGeom>
          <a:noFill/>
        </p:spPr>
        <p:txBody>
          <a:bodyPr wrap="none" rtlCol="0">
            <a:spAutoFit/>
          </a:bodyPr>
          <a:lstStyle/>
          <a:p>
            <a:r>
              <a:rPr lang="en-US" dirty="0"/>
              <a:t>e</a:t>
            </a:r>
          </a:p>
        </p:txBody>
      </p:sp>
      <p:sp>
        <p:nvSpPr>
          <p:cNvPr id="49" name="TextBox 48">
            <a:extLst>
              <a:ext uri="{FF2B5EF4-FFF2-40B4-BE49-F238E27FC236}">
                <a16:creationId xmlns:a16="http://schemas.microsoft.com/office/drawing/2014/main" id="{636F2883-B87A-478A-A24F-4B23B78D6C18}"/>
              </a:ext>
            </a:extLst>
          </p:cNvPr>
          <p:cNvSpPr txBox="1"/>
          <p:nvPr/>
        </p:nvSpPr>
        <p:spPr>
          <a:xfrm>
            <a:off x="5356340" y="3972845"/>
            <a:ext cx="279244" cy="461665"/>
          </a:xfrm>
          <a:prstGeom prst="rect">
            <a:avLst/>
          </a:prstGeom>
          <a:noFill/>
        </p:spPr>
        <p:txBody>
          <a:bodyPr wrap="none" rtlCol="0">
            <a:spAutoFit/>
          </a:bodyPr>
          <a:lstStyle/>
          <a:p>
            <a:r>
              <a:rPr lang="en-US" dirty="0"/>
              <a:t>f</a:t>
            </a:r>
          </a:p>
        </p:txBody>
      </p:sp>
      <p:sp>
        <p:nvSpPr>
          <p:cNvPr id="50" name="TextBox 49">
            <a:extLst>
              <a:ext uri="{FF2B5EF4-FFF2-40B4-BE49-F238E27FC236}">
                <a16:creationId xmlns:a16="http://schemas.microsoft.com/office/drawing/2014/main" id="{94FD021E-AAE3-4DD0-8ED6-55935A3F6594}"/>
              </a:ext>
            </a:extLst>
          </p:cNvPr>
          <p:cNvSpPr txBox="1"/>
          <p:nvPr/>
        </p:nvSpPr>
        <p:spPr>
          <a:xfrm>
            <a:off x="5297030" y="5075736"/>
            <a:ext cx="328936" cy="461665"/>
          </a:xfrm>
          <a:prstGeom prst="rect">
            <a:avLst/>
          </a:prstGeom>
          <a:noFill/>
        </p:spPr>
        <p:txBody>
          <a:bodyPr wrap="none" rtlCol="0">
            <a:spAutoFit/>
          </a:bodyPr>
          <a:lstStyle/>
          <a:p>
            <a:r>
              <a:rPr lang="en-US" dirty="0"/>
              <a:t>g</a:t>
            </a:r>
          </a:p>
        </p:txBody>
      </p:sp>
      <p:sp>
        <p:nvSpPr>
          <p:cNvPr id="51" name="TextBox 50">
            <a:extLst>
              <a:ext uri="{FF2B5EF4-FFF2-40B4-BE49-F238E27FC236}">
                <a16:creationId xmlns:a16="http://schemas.microsoft.com/office/drawing/2014/main" id="{78EE728A-ABC0-4ABB-B6AC-DFA5885813D5}"/>
              </a:ext>
            </a:extLst>
          </p:cNvPr>
          <p:cNvSpPr txBox="1"/>
          <p:nvPr/>
        </p:nvSpPr>
        <p:spPr>
          <a:xfrm>
            <a:off x="8317491" y="1373942"/>
            <a:ext cx="346570" cy="461665"/>
          </a:xfrm>
          <a:prstGeom prst="rect">
            <a:avLst/>
          </a:prstGeom>
          <a:noFill/>
        </p:spPr>
        <p:txBody>
          <a:bodyPr wrap="none" rtlCol="0">
            <a:spAutoFit/>
          </a:bodyPr>
          <a:lstStyle/>
          <a:p>
            <a:r>
              <a:rPr lang="en-US" dirty="0"/>
              <a:t>h</a:t>
            </a:r>
          </a:p>
        </p:txBody>
      </p:sp>
      <p:sp>
        <p:nvSpPr>
          <p:cNvPr id="52" name="TextBox 51">
            <a:extLst>
              <a:ext uri="{FF2B5EF4-FFF2-40B4-BE49-F238E27FC236}">
                <a16:creationId xmlns:a16="http://schemas.microsoft.com/office/drawing/2014/main" id="{19D6E3CD-88A0-4D9D-8916-92CF3580DD65}"/>
              </a:ext>
            </a:extLst>
          </p:cNvPr>
          <p:cNvSpPr txBox="1"/>
          <p:nvPr/>
        </p:nvSpPr>
        <p:spPr>
          <a:xfrm>
            <a:off x="8317491" y="2728254"/>
            <a:ext cx="255198" cy="461665"/>
          </a:xfrm>
          <a:prstGeom prst="rect">
            <a:avLst/>
          </a:prstGeom>
          <a:noFill/>
        </p:spPr>
        <p:txBody>
          <a:bodyPr wrap="none" rtlCol="0">
            <a:spAutoFit/>
          </a:bodyPr>
          <a:lstStyle/>
          <a:p>
            <a:r>
              <a:rPr lang="en-US" dirty="0"/>
              <a:t>i</a:t>
            </a:r>
          </a:p>
        </p:txBody>
      </p:sp>
      <p:sp>
        <p:nvSpPr>
          <p:cNvPr id="53" name="TextBox 52">
            <a:extLst>
              <a:ext uri="{FF2B5EF4-FFF2-40B4-BE49-F238E27FC236}">
                <a16:creationId xmlns:a16="http://schemas.microsoft.com/office/drawing/2014/main" id="{34A8CEDE-3477-4E81-87DC-7BB29962351E}"/>
              </a:ext>
            </a:extLst>
          </p:cNvPr>
          <p:cNvSpPr txBox="1"/>
          <p:nvPr/>
        </p:nvSpPr>
        <p:spPr>
          <a:xfrm>
            <a:off x="8363177" y="4203677"/>
            <a:ext cx="258404" cy="461665"/>
          </a:xfrm>
          <a:prstGeom prst="rect">
            <a:avLst/>
          </a:prstGeom>
          <a:noFill/>
        </p:spPr>
        <p:txBody>
          <a:bodyPr wrap="none" rtlCol="0">
            <a:spAutoFit/>
          </a:bodyPr>
          <a:lstStyle/>
          <a:p>
            <a:r>
              <a:rPr lang="en-US" dirty="0"/>
              <a:t>j</a:t>
            </a:r>
          </a:p>
        </p:txBody>
      </p:sp>
      <p:sp>
        <p:nvSpPr>
          <p:cNvPr id="54" name="TextBox 53">
            <a:extLst>
              <a:ext uri="{FF2B5EF4-FFF2-40B4-BE49-F238E27FC236}">
                <a16:creationId xmlns:a16="http://schemas.microsoft.com/office/drawing/2014/main" id="{19EC2510-2CF7-4C24-B033-988F1521C407}"/>
              </a:ext>
            </a:extLst>
          </p:cNvPr>
          <p:cNvSpPr txBox="1"/>
          <p:nvPr/>
        </p:nvSpPr>
        <p:spPr>
          <a:xfrm>
            <a:off x="8317491" y="5557990"/>
            <a:ext cx="369814" cy="461665"/>
          </a:xfrm>
          <a:prstGeom prst="rect">
            <a:avLst/>
          </a:prstGeom>
          <a:noFill/>
        </p:spPr>
        <p:txBody>
          <a:bodyPr wrap="square" rtlCol="0">
            <a:spAutoFit/>
          </a:bodyPr>
          <a:lstStyle/>
          <a:p>
            <a:r>
              <a:rPr lang="en-US" dirty="0"/>
              <a:t>k</a:t>
            </a:r>
          </a:p>
        </p:txBody>
      </p:sp>
      <p:sp>
        <p:nvSpPr>
          <p:cNvPr id="55" name="TextBox 54">
            <a:extLst>
              <a:ext uri="{FF2B5EF4-FFF2-40B4-BE49-F238E27FC236}">
                <a16:creationId xmlns:a16="http://schemas.microsoft.com/office/drawing/2014/main" id="{C6FBDE83-F0AE-4D08-B1DD-73E1F5CFF1C3}"/>
              </a:ext>
            </a:extLst>
          </p:cNvPr>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Tree>
    <p:extLst>
      <p:ext uri="{BB962C8B-B14F-4D97-AF65-F5344CB8AC3E}">
        <p14:creationId xmlns:p14="http://schemas.microsoft.com/office/powerpoint/2010/main" val="2462052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1/13/2020</a:t>
            </a:r>
            <a:endParaRPr lang="en-US" dirty="0"/>
          </a:p>
        </p:txBody>
      </p:sp>
      <p:sp>
        <p:nvSpPr>
          <p:cNvPr id="4" name="Footer Placeholder 3"/>
          <p:cNvSpPr>
            <a:spLocks noGrp="1"/>
          </p:cNvSpPr>
          <p:nvPr>
            <p:ph type="ftr" sz="quarter" idx="3"/>
          </p:nvPr>
        </p:nvSpPr>
        <p:spPr/>
        <p:txBody>
          <a:bodyPr/>
          <a:lstStyle/>
          <a:p>
            <a:pPr>
              <a:defRPr/>
            </a:pPr>
            <a:r>
              <a:rPr lang="en-US"/>
              <a:t>V. Yakovlev | Engineering in Particle Accelerators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99</a:t>
            </a:fld>
            <a:endParaRPr lang="en-US" dirty="0"/>
          </a:p>
        </p:txBody>
      </p:sp>
      <p:sp>
        <p:nvSpPr>
          <p:cNvPr id="2" name="TextBox 1"/>
          <p:cNvSpPr txBox="1"/>
          <p:nvPr/>
        </p:nvSpPr>
        <p:spPr>
          <a:xfrm>
            <a:off x="217585" y="800373"/>
            <a:ext cx="8598159" cy="830997"/>
          </a:xfrm>
          <a:prstGeom prst="rect">
            <a:avLst/>
          </a:prstGeom>
          <a:noFill/>
        </p:spPr>
        <p:txBody>
          <a:bodyPr wrap="square" rtlCol="0">
            <a:spAutoFit/>
          </a:bodyPr>
          <a:lstStyle/>
          <a:p>
            <a:r>
              <a:rPr lang="en-US" dirty="0"/>
              <a:t> </a:t>
            </a:r>
          </a:p>
          <a:p>
            <a:endParaRPr lang="en-US" dirty="0"/>
          </a:p>
        </p:txBody>
      </p:sp>
      <p:sp>
        <p:nvSpPr>
          <p:cNvPr id="6" name="Title 5">
            <a:extLst>
              <a:ext uri="{FF2B5EF4-FFF2-40B4-BE49-F238E27FC236}">
                <a16:creationId xmlns:a16="http://schemas.microsoft.com/office/drawing/2014/main" id="{2FFC7EC0-6BAD-463A-AB10-A6944EC9593E}"/>
              </a:ext>
            </a:extLst>
          </p:cNvPr>
          <p:cNvSpPr>
            <a:spLocks noGrp="1"/>
          </p:cNvSpPr>
          <p:nvPr>
            <p:ph type="title"/>
          </p:nvPr>
        </p:nvSpPr>
        <p:spPr/>
        <p:txBody>
          <a:bodyPr/>
          <a:lstStyle/>
          <a:p>
            <a:r>
              <a:rPr lang="en-US" dirty="0"/>
              <a:t>Summary:</a:t>
            </a:r>
          </a:p>
        </p:txBody>
      </p:sp>
      <p:sp>
        <p:nvSpPr>
          <p:cNvPr id="8" name="TextBox 7">
            <a:extLst>
              <a:ext uri="{FF2B5EF4-FFF2-40B4-BE49-F238E27FC236}">
                <a16:creationId xmlns:a16="http://schemas.microsoft.com/office/drawing/2014/main" id="{2C4C1439-2F68-42A9-BB4E-0C3C6365DE6B}"/>
              </a:ext>
            </a:extLst>
          </p:cNvPr>
          <p:cNvSpPr txBox="1"/>
          <p:nvPr/>
        </p:nvSpPr>
        <p:spPr>
          <a:xfrm>
            <a:off x="74710" y="612954"/>
            <a:ext cx="8686800" cy="5201424"/>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00FF"/>
                </a:solidFill>
                <a:ea typeface="Cambria Math" panose="02040503050406030204" pitchFamily="18" charset="0"/>
              </a:rPr>
              <a:t>TW structures are not practical for RT proton accelerators (low beam loading).</a:t>
            </a:r>
          </a:p>
          <a:p>
            <a:pPr marL="342900" indent="-342900">
              <a:buFont typeface="Arial" panose="020B0604020202020204" pitchFamily="34" charset="0"/>
              <a:buChar char="•"/>
            </a:pPr>
            <a:r>
              <a:rPr lang="en-US" sz="2000" dirty="0">
                <a:solidFill>
                  <a:srgbClr val="0000FF"/>
                </a:solidFill>
                <a:ea typeface="Cambria Math" panose="02040503050406030204" pitchFamily="18" charset="0"/>
              </a:rPr>
              <a:t>TW structures are not practical for SRF accelerators, proton and electron. </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The cure is a standing – wave structure.</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In the SW structure the cell operating mode is split, the number of resulting modes is equal to the number of cells. </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π/2 - mode is the most stable versus cell frequency perturbation, field distribution perturbation is proportional to the number of cells.</a:t>
            </a:r>
          </a:p>
          <a:p>
            <a:pPr marL="342900" indent="-342900">
              <a:buFont typeface="Arial" panose="020B0604020202020204" pitchFamily="34" charset="0"/>
              <a:buChar char="•"/>
            </a:pPr>
            <a:r>
              <a:rPr lang="en-US" sz="2000" dirty="0">
                <a:solidFill>
                  <a:srgbClr val="0000FF"/>
                </a:solidFill>
                <a:ea typeface="Cambria Math" panose="02040503050406030204" pitchFamily="18" charset="0"/>
              </a:rPr>
              <a:t>0- mode and π- mode are less stable versus cell frequency perturbation, field distribution perturbation is proportional to the number of cells squared, which does not allow large number of cells.</a:t>
            </a:r>
          </a:p>
          <a:p>
            <a:pPr marL="342900" indent="-342900">
              <a:buFont typeface="Arial" panose="020B0604020202020204" pitchFamily="34" charset="0"/>
              <a:buChar char="•"/>
            </a:pPr>
            <a:r>
              <a:rPr lang="en-US" sz="2000" dirty="0">
                <a:solidFill>
                  <a:srgbClr val="0000FF"/>
                </a:solidFill>
                <a:latin typeface="+mj-lt"/>
                <a:ea typeface="Cambria Math" panose="02040503050406030204" pitchFamily="18" charset="0"/>
              </a:rPr>
              <a:t>Remedy: </a:t>
            </a:r>
          </a:p>
          <a:p>
            <a:r>
              <a:rPr lang="en-US" sz="2000" dirty="0">
                <a:solidFill>
                  <a:srgbClr val="0000FF"/>
                </a:solidFill>
                <a:latin typeface="+mj-lt"/>
                <a:ea typeface="Cambria Math" panose="02040503050406030204" pitchFamily="18" charset="0"/>
              </a:rPr>
              <a:t>	- biperiodic structures; </a:t>
            </a:r>
          </a:p>
          <a:p>
            <a:r>
              <a:rPr lang="en-US" sz="2000" dirty="0">
                <a:solidFill>
                  <a:srgbClr val="0000FF"/>
                </a:solidFill>
                <a:latin typeface="+mj-lt"/>
                <a:ea typeface="Cambria Math" panose="02040503050406030204" pitchFamily="18" charset="0"/>
              </a:rPr>
              <a:t>	- inductive coupling. </a:t>
            </a:r>
          </a:p>
          <a:p>
            <a:pPr marL="342900" indent="-342900">
              <a:buFont typeface="Arial" panose="020B0604020202020204" pitchFamily="34" charset="0"/>
              <a:buChar char="•"/>
            </a:pPr>
            <a:endParaRPr lang="en-US" dirty="0">
              <a:solidFill>
                <a:srgbClr val="0000FF"/>
              </a:solidFill>
              <a:latin typeface="+mj-lt"/>
            </a:endParaRPr>
          </a:p>
          <a:p>
            <a:endParaRPr lang="en-US" dirty="0">
              <a:solidFill>
                <a:srgbClr val="0000FF"/>
              </a:solidFill>
            </a:endParaRPr>
          </a:p>
          <a:p>
            <a:pPr marL="457200" indent="-457200"/>
            <a:r>
              <a:rPr lang="en-US" dirty="0">
                <a:solidFill>
                  <a:srgbClr val="0000FF"/>
                </a:solidFill>
                <a:latin typeface="Calibri" panose="020F0502020204030204" pitchFamily="34" charset="0"/>
                <a:ea typeface="Cambria Math" panose="02040503050406030204" pitchFamily="18" charset="0"/>
              </a:rPr>
              <a:t>	</a:t>
            </a:r>
            <a:endParaRPr lang="en-US" i="1" dirty="0">
              <a:solidFill>
                <a:srgbClr val="0000FF"/>
              </a:solidFill>
            </a:endParaRPr>
          </a:p>
        </p:txBody>
      </p:sp>
    </p:spTree>
    <p:extLst>
      <p:ext uri="{BB962C8B-B14F-4D97-AF65-F5344CB8AC3E}">
        <p14:creationId xmlns:p14="http://schemas.microsoft.com/office/powerpoint/2010/main" val="2570029521"/>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hapter 1 Monday.potx" id="{F30C28A3-0CAE-4138-AF24-1141E62D2E70}" vid="{870D0821-C6E8-4C93-BB8C-1F0393E07A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Chapter 1 Monday</Template>
  <TotalTime>3897</TotalTime>
  <Words>22688</Words>
  <Application>Microsoft Office PowerPoint</Application>
  <PresentationFormat>On-screen Show (4:3)</PresentationFormat>
  <Paragraphs>4440</Paragraphs>
  <Slides>268</Slides>
  <Notes>126</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3</vt:i4>
      </vt:variant>
      <vt:variant>
        <vt:lpstr>Slide Titles</vt:lpstr>
      </vt:variant>
      <vt:variant>
        <vt:i4>268</vt:i4>
      </vt:variant>
    </vt:vector>
  </HeadingPairs>
  <TitlesOfParts>
    <vt:vector size="289" baseType="lpstr">
      <vt:lpstr>Arial</vt:lpstr>
      <vt:lpstr>ArialMT</vt:lpstr>
      <vt:lpstr>Calibri</vt:lpstr>
      <vt:lpstr>Calibri Light</vt:lpstr>
      <vt:lpstr>Calibri-Italic</vt:lpstr>
      <vt:lpstr>Cambria</vt:lpstr>
      <vt:lpstr>Cambria Math</vt:lpstr>
      <vt:lpstr>CMMI12</vt:lpstr>
      <vt:lpstr>CMR12</vt:lpstr>
      <vt:lpstr>Comic Sans MS</vt:lpstr>
      <vt:lpstr>Courier New</vt:lpstr>
      <vt:lpstr>Helvetica</vt:lpstr>
      <vt:lpstr>Rockwell</vt:lpstr>
      <vt:lpstr>Symbol</vt:lpstr>
      <vt:lpstr>Times</vt:lpstr>
      <vt:lpstr>Times New Roman</vt:lpstr>
      <vt:lpstr>Wingdings</vt:lpstr>
      <vt:lpstr>Fermilab_PPT_090815</vt:lpstr>
      <vt:lpstr>Equation</vt:lpstr>
      <vt:lpstr>Graph</vt:lpstr>
      <vt:lpstr>Chart</vt:lpstr>
      <vt:lpstr>PowerPoint Presentation</vt:lpstr>
      <vt:lpstr>Engineering for Particle Accelerators</vt:lpstr>
      <vt:lpstr>Engineering for Particle Accelerators</vt:lpstr>
      <vt:lpstr>Engineering for Particle Accelerators</vt:lpstr>
      <vt:lpstr>Engineering for Particle Accelerators</vt:lpstr>
      <vt:lpstr>Engineering for Particle Accelerators</vt:lpstr>
      <vt:lpstr>Engineering for Particle Accelerators</vt:lpstr>
      <vt:lpstr>Engineering for Particle Accelerators</vt:lpstr>
      <vt:lpstr>Engineering for Particle Accelerators</vt:lpstr>
      <vt:lpstr>USPAS 2020 Students:</vt:lpstr>
      <vt:lpstr>Chapter 1.   Accelerators for High Energy Physics and other scientific applications. </vt:lpstr>
      <vt:lpstr>Accelerators for High Energy Physics and other scientific applications. </vt:lpstr>
      <vt:lpstr>Types of the accelerators </vt:lpstr>
      <vt:lpstr>Types of the accelerators </vt:lpstr>
      <vt:lpstr>Types of the accelerators.  </vt:lpstr>
      <vt:lpstr>Types of the accelerators</vt:lpstr>
      <vt:lpstr>Cyclic accelerators</vt:lpstr>
      <vt:lpstr>RF cavities for accelerators</vt:lpstr>
      <vt:lpstr>Acceleration principles:  </vt:lpstr>
      <vt:lpstr>Illustration of synchronism : </vt:lpstr>
      <vt:lpstr>PowerPoint Presentation</vt:lpstr>
      <vt:lpstr>Chapter 2.   Accelerating and focusing properties of RF field. a. Acceleration of charged particles in electromagnetic field; b. Focusing  properties of RF field; c. Bunching properties of RF field; d. Summary.  </vt:lpstr>
      <vt:lpstr>PowerPoint Presentation</vt:lpstr>
      <vt:lpstr>PowerPoint Presentation</vt:lpstr>
      <vt:lpstr> Acceleration and focusing of charged particles in electromagnetic field</vt:lpstr>
      <vt:lpstr> Acceleration and focusing of charged particles in electromagnetic field</vt:lpstr>
      <vt:lpstr> Acceleration of charged particles in electromagnetic field</vt:lpstr>
      <vt:lpstr> Acceleration of charged particles in electromagnetic field</vt:lpstr>
      <vt:lpstr> Acceleration of charged particles in electromagnetic field</vt:lpstr>
      <vt:lpstr> Focusing properties of RF field</vt:lpstr>
      <vt:lpstr> Focusing properties of RF field</vt:lpstr>
      <vt:lpstr> Focusing properties of RF field</vt:lpstr>
      <vt:lpstr> Focusing properties of RF field</vt:lpstr>
      <vt:lpstr> Focusing properties of RF field</vt:lpstr>
      <vt:lpstr> Bunching of charged particles in electromagnetic field</vt:lpstr>
      <vt:lpstr>Summary:</vt:lpstr>
      <vt:lpstr>Summary (cont):</vt:lpstr>
      <vt:lpstr>Chapter 3.   RF Cavities for Accelerators. a. Resonance modes – operation mode, High-Order Modes; b. Pillbox cavity c. Cavity parameters:   - Acceleration gradient;  - R/Q;   - Q0 and G-factor;  - Shunt Impedance;  - Field enhancement factors (electric and magnetic);  - Transverse impedance. d. Cavity excitation e. Types of the cavities and their application f. Tools for cavity simulations  </vt:lpstr>
      <vt:lpstr>RF cavity: </vt:lpstr>
      <vt:lpstr>Modes in an RF cavity: </vt:lpstr>
      <vt:lpstr>Properties of resonance modes: </vt:lpstr>
      <vt:lpstr>Properties of resonance modes :  </vt:lpstr>
      <vt:lpstr>Resonance modes and pillbox cavity:  </vt:lpstr>
      <vt:lpstr>Resonance modes and pillbox cavity:  </vt:lpstr>
      <vt:lpstr>PowerPoint Presentation</vt:lpstr>
      <vt:lpstr>Modes in a pillbox RF cavity: </vt:lpstr>
      <vt:lpstr>Accelerating voltage and transit time factor: </vt:lpstr>
      <vt:lpstr>Acceleration gradient </vt:lpstr>
      <vt:lpstr>RF cavity parameters: </vt:lpstr>
      <vt:lpstr>RF cavity parameters:  </vt:lpstr>
      <vt:lpstr>RF cavity parameters:  </vt:lpstr>
      <vt:lpstr>RF cavity parameters:  </vt:lpstr>
      <vt:lpstr>RF cavity parameters:  </vt:lpstr>
      <vt:lpstr>RF cavity parameters: </vt:lpstr>
      <vt:lpstr>RF cavity parameters: </vt:lpstr>
      <vt:lpstr>RF cavity parameters: </vt:lpstr>
      <vt:lpstr>RF cavity parameters: </vt:lpstr>
      <vt:lpstr>RF cavity parameters: </vt:lpstr>
      <vt:lpstr>RF cavity parameters: </vt:lpstr>
      <vt:lpstr>The cavity coupled to the line: </vt:lpstr>
      <vt:lpstr>Coupling parameter: </vt:lpstr>
      <vt:lpstr>Cavity excited by the beam*: </vt:lpstr>
      <vt:lpstr>Cavity operating in pulse regime: </vt:lpstr>
      <vt:lpstr>PowerPoint Presentation</vt:lpstr>
      <vt:lpstr>PowerPoint Presentation</vt:lpstr>
      <vt:lpstr>PowerPoint Presentation</vt:lpstr>
      <vt:lpstr>RF cavity types</vt:lpstr>
      <vt:lpstr>RF cavity types</vt:lpstr>
      <vt:lpstr>Summary:</vt:lpstr>
      <vt:lpstr>Summary (cont):</vt:lpstr>
      <vt:lpstr>Chapter 4.   Periodic acceleration structures. a. Coupled cavities and periodic structure; b. Travelling waves in a periodic structure; c. Dispersion curve; d. Phase and group velocities; e. Parameters of the TW structures; f. Equivalent circuit for a travelling – wave structure; g. Losses in the TW structure; h. Types of the TW structures; i. Examples of modern TW structures.   </vt:lpstr>
      <vt:lpstr>Periodic acceleration structures: </vt:lpstr>
      <vt:lpstr>Periodic acceleration structures: </vt:lpstr>
      <vt:lpstr>PowerPoint Presentation</vt:lpstr>
      <vt:lpstr>Periodic acceleration structures </vt:lpstr>
      <vt:lpstr>Periodic acceleration structures: </vt:lpstr>
      <vt:lpstr>Periodic Travelling–Wave acceleration structure: </vt:lpstr>
      <vt:lpstr>Travelling–Wave acceleration structures :  </vt:lpstr>
      <vt:lpstr>Travelling–Wave acceleration structures :  </vt:lpstr>
      <vt:lpstr>Travelling–Wave acceleration structures </vt:lpstr>
      <vt:lpstr>Travelling–Wave acceleration structures </vt:lpstr>
      <vt:lpstr>Travelling–Wave acceleration structures </vt:lpstr>
      <vt:lpstr>Travelling–Wave acceleration structures </vt:lpstr>
      <vt:lpstr>Travelling–Wave acceleration structures </vt:lpstr>
      <vt:lpstr>Summary:</vt:lpstr>
      <vt:lpstr>Chapter 5.    Standing –Wave acceleration structures. a. Standing - wave structures; b. Equivalent circuit for a SW structure; c. Dispersion curve; d. Normal modes; e. Perturbation theory for SW structures; e. Parameters of SW structures; f. Bi-periodic SW structures; g. Inductive coupling; h. Types of the SW structures;   </vt:lpstr>
      <vt:lpstr>Standing–Wave acceleration structures </vt:lpstr>
      <vt:lpstr>Standing–Wave acceleration structures </vt:lpstr>
      <vt:lpstr>Standing–Wave acceleration structures </vt:lpstr>
      <vt:lpstr>Standing –Wave acceleration structures </vt:lpstr>
      <vt:lpstr>Standing –Wave acceleration structures </vt:lpstr>
      <vt:lpstr>Standing –Wave acceleration structures </vt:lpstr>
      <vt:lpstr>Standing –Wave acceleration structures </vt:lpstr>
      <vt:lpstr>Standing –Wave acceleration structures </vt:lpstr>
      <vt:lpstr>Standing–Wave acceleration structures </vt:lpstr>
      <vt:lpstr>Standing–Wave acceleration structures </vt:lpstr>
      <vt:lpstr>Standing–Wave acceleration structures </vt:lpstr>
      <vt:lpstr>Standing–Wave acceleration structures </vt:lpstr>
      <vt:lpstr>Summary:</vt:lpstr>
      <vt:lpstr>Chapter 5.    Why SRF cavities?</vt:lpstr>
      <vt:lpstr>Why SRF?</vt:lpstr>
      <vt:lpstr>The surface resistance</vt:lpstr>
      <vt:lpstr>Standard SRF cavity surface treatments</vt:lpstr>
      <vt:lpstr>Why SRF?</vt:lpstr>
      <vt:lpstr>Why SRF?</vt:lpstr>
      <vt:lpstr>Why SRF?</vt:lpstr>
      <vt:lpstr>Why SRF?</vt:lpstr>
      <vt:lpstr>Why SRF?</vt:lpstr>
      <vt:lpstr>Recent breakthrough in Q0 increase: N-doping.</vt:lpstr>
      <vt:lpstr>Origin of the anti-Q-slope for N-doping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Microphonics and LFD:</vt:lpstr>
      <vt:lpstr>PowerPoint Presentation</vt:lpstr>
      <vt:lpstr>PowerPoint Presentation</vt:lpstr>
      <vt:lpstr>PowerPoint Presentation</vt:lpstr>
      <vt:lpstr>PowerPoint Presentation</vt:lpstr>
      <vt:lpstr>PowerPoint Presentation</vt:lpstr>
      <vt:lpstr>Summary:</vt:lpstr>
      <vt:lpstr>Chapter 6.   Standing –wave SRF cavities. a. Multi-cell SRF cavities; b. Why π-mode? c. Equivalent circuit and normal modes; d. Parameters of the SRF SW cavity; c. Cavity efficiency at different particle velocity versus the number of cells; d. Why elliptical multi-cell cavity does not work at low particle velocity. </vt:lpstr>
      <vt:lpstr>Multi-cell SRF cavity: </vt:lpstr>
      <vt:lpstr>Why SW π – mode?</vt:lpstr>
      <vt:lpstr>Why SW π – mode?</vt:lpstr>
      <vt:lpstr>Why SW π – mode?</vt:lpstr>
      <vt:lpstr>Multi-cell RF cavity: </vt:lpstr>
      <vt:lpstr>Normal modes in a standing-wave elliptical cavity:</vt:lpstr>
      <vt:lpstr>Axial acceleration field distribution</vt:lpstr>
      <vt:lpstr>PIP II βG=0.61, 650 MHz  elliptical cavity:</vt:lpstr>
      <vt:lpstr>Parameters of a multi-cell cavity:</vt:lpstr>
      <vt:lpstr>PowerPoint Presentation</vt:lpstr>
      <vt:lpstr>Multi-cell cavity</vt:lpstr>
      <vt:lpstr>Multi-cell cavity</vt:lpstr>
      <vt:lpstr>Elliptical cavities:</vt:lpstr>
      <vt:lpstr>Multi-cell cavity is not effective for low β: </vt:lpstr>
      <vt:lpstr>Multi-cell cavity is not effective for low β: </vt:lpstr>
      <vt:lpstr>PowerPoint Presentation</vt:lpstr>
      <vt:lpstr>Summary:</vt:lpstr>
      <vt:lpstr>Chapter 7.   SRF Cavities for Low β Accelerators . a. Why TEM-type cavities work at low particle velocities; b. Types of TEM cavities; c. Velocity range of TEM-type cavities. </vt:lpstr>
      <vt:lpstr>RF cavity types</vt:lpstr>
      <vt:lpstr>RF cavities for low β: </vt:lpstr>
      <vt:lpstr>RF cavities for low β: </vt:lpstr>
      <vt:lpstr>RF cavities for low β: </vt:lpstr>
      <vt:lpstr>RF cavities for low β: </vt:lpstr>
      <vt:lpstr>RF cavities for low β: </vt:lpstr>
      <vt:lpstr>PowerPoint Presentation</vt:lpstr>
      <vt:lpstr>Why not multi-spoke for β&gt;0.5?</vt:lpstr>
      <vt:lpstr>PowerPoint Presentation</vt:lpstr>
      <vt:lpstr>Summary:</vt:lpstr>
      <vt:lpstr>Chapter 8.   Beam-cavity Interaction a. Beam loading; b. Optimal coupling; c. Wake potential; d. HOM excitation effects. </vt:lpstr>
      <vt:lpstr> Beam Loading</vt:lpstr>
      <vt:lpstr> Beam Loading</vt:lpstr>
      <vt:lpstr> Beam Loading</vt:lpstr>
      <vt:lpstr> Beam Loading</vt:lpstr>
      <vt:lpstr> Beam Loading</vt:lpstr>
      <vt:lpstr> Wake potentials</vt:lpstr>
      <vt:lpstr> Wake potentials</vt:lpstr>
      <vt:lpstr> Wake potentials</vt:lpstr>
      <vt:lpstr>Electromagnetic field excited by bunch</vt:lpstr>
      <vt:lpstr>Short- and long-range wakefields</vt:lpstr>
      <vt:lpstr> Wake potentials</vt:lpstr>
      <vt:lpstr> Wake potentials</vt:lpstr>
      <vt:lpstr> Wake potentials</vt:lpstr>
      <vt:lpstr> Wake potentials</vt:lpstr>
      <vt:lpstr> Wake potentials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Chapter 9.   Architecture of SRF accelerators. a. proton SRF linacs: - RT or SRF front end? - choice of beamline elements; - lattice design. b. electron SRF linacs.</vt:lpstr>
      <vt:lpstr>  Architecture of a GeV–range proton SRF accelerator: </vt:lpstr>
      <vt:lpstr>  Architecture of a GeV–range proton SRF accelerator: </vt:lpstr>
      <vt:lpstr>PowerPoint Presentation</vt:lpstr>
      <vt:lpstr>  Architecture of a GeV–range proton SRF accelerator: Layout of typical modern proton SRF accelerator.</vt:lpstr>
      <vt:lpstr>Linac Design Philosophy: </vt:lpstr>
      <vt:lpstr>PowerPoint Presentation</vt:lpstr>
      <vt:lpstr>PowerPoint Presentation</vt:lpstr>
      <vt:lpstr>PowerPoint Presentation</vt:lpstr>
      <vt:lpstr>PowerPoint Presentation</vt:lpstr>
      <vt:lpstr>PowerPoint Presentation</vt:lpstr>
      <vt:lpstr>RF cavities for different energie: </vt:lpstr>
      <vt:lpstr>PowerPoint Presentation</vt:lpstr>
      <vt:lpstr>PowerPoint Presentation</vt:lpstr>
      <vt:lpstr>RF cavities: </vt:lpstr>
      <vt:lpstr>Focusing elements: </vt:lpstr>
      <vt:lpstr>Focusing elements: </vt:lpstr>
      <vt:lpstr>Focusing elements: </vt:lpstr>
      <vt:lpstr>Focusing elements*: </vt:lpstr>
      <vt:lpstr>Lattice Design: Focusing Periods</vt:lpstr>
      <vt:lpstr>Lattice Design: Focusing Period in High Energy Section </vt:lpstr>
      <vt:lpstr>Transition Energy between Sections :</vt:lpstr>
      <vt:lpstr>PowerPoint Presentation</vt:lpstr>
      <vt:lpstr>Acceleration voltage distribution</vt:lpstr>
      <vt:lpstr>PowerPoint Presentation</vt:lpstr>
      <vt:lpstr>Example of a SRF proton linac: PIP II.  Motivation/Goals</vt:lpstr>
      <vt:lpstr>PowerPoint Presentation</vt:lpstr>
      <vt:lpstr>PIP II SC Linac pulsed operation requirements                                                     </vt:lpstr>
      <vt:lpstr>The Linac Reference Design                                                          </vt:lpstr>
      <vt:lpstr>The Linac Reference Design                                                          </vt:lpstr>
      <vt:lpstr>The Linac Reference Design                                                          </vt:lpstr>
      <vt:lpstr>The main challenges and technical risks                                  </vt:lpstr>
      <vt:lpstr>PowerPoint Presentation</vt:lpstr>
      <vt:lpstr>PowerPoint Presentation</vt:lpstr>
      <vt:lpstr>R&amp;D approach:                                                                             </vt:lpstr>
      <vt:lpstr>Resonance Control R&amp;D program</vt:lpstr>
      <vt:lpstr>Resonance Control R&amp;D program                                             </vt:lpstr>
      <vt:lpstr>Studies of HOMs in the PIP II                                                       </vt:lpstr>
      <vt:lpstr>General design approach                                                            </vt:lpstr>
      <vt:lpstr>Status of development of critical components. HWR </vt:lpstr>
      <vt:lpstr>SSR1 Cryomodule</vt:lpstr>
      <vt:lpstr>Status of development of critical components, 650 MHz CMs</vt:lpstr>
      <vt:lpstr>Summary:</vt:lpstr>
      <vt:lpstr>Επιλογος</vt:lpstr>
      <vt:lpstr>PowerPoint Presentation</vt:lpstr>
      <vt:lpstr>PowerPoint Presentation</vt:lpstr>
      <vt:lpstr>PowerPoint Presentation</vt:lpstr>
      <vt:lpstr>PowerPoint Presentation</vt:lpstr>
      <vt:lpstr> Appendix 2, Panofsky-Wenzel theorem</vt:lpstr>
      <vt:lpstr> Appendix 2</vt:lpstr>
      <vt:lpstr>Appendix 3. Eigen modes properties:  </vt:lpstr>
      <vt:lpstr>Appendix 3. </vt:lpstr>
      <vt:lpstr>Appendix 4: Accelerating voltage and transit time factor: </vt:lpstr>
      <vt:lpstr>PowerPoint Presentation</vt:lpstr>
      <vt:lpstr>PowerPoint Presentation</vt:lpstr>
      <vt:lpstr>PowerPoint Presentation</vt:lpstr>
      <vt:lpstr>PowerPoint Presentation</vt:lpstr>
      <vt:lpstr>PowerPoint Presentation</vt:lpstr>
      <vt:lpstr>Appendix 6: RF cavity excitation by the beam: </vt:lpstr>
      <vt:lpstr>Appendix 6:</vt:lpstr>
      <vt:lpstr>Appendix 6:</vt:lpstr>
      <vt:lpstr>Appendix 6:</vt:lpstr>
      <vt:lpstr>PowerPoint Presentation</vt:lpstr>
      <vt:lpstr>PowerPoint Presentation</vt:lpstr>
      <vt:lpstr>PowerPoint Presentation</vt:lpstr>
      <vt:lpstr>PowerPoint Presentation</vt:lpstr>
      <vt:lpstr>Appendix 8: Periodic acceleration structures: </vt:lpstr>
      <vt:lpstr>Appendix 8:</vt:lpstr>
      <vt:lpstr>Appendix 8:</vt:lpstr>
      <vt:lpstr>Appendix 8:</vt:lpstr>
      <vt:lpstr>Appendix 8:</vt:lpstr>
      <vt:lpstr>Appendix 8:</vt:lpstr>
      <vt:lpstr>Appendix 8:</vt:lpstr>
      <vt:lpstr>Appendix 8:  </vt:lpstr>
      <vt:lpstr>Appendix 8: The 2d Bell theorem: </vt:lpstr>
      <vt:lpstr>Appendix 8:</vt:lpstr>
      <vt:lpstr>Appendix 8:</vt:lpstr>
      <vt:lpstr>Appendix 8:</vt:lpstr>
      <vt:lpstr>Appendix 9: Standing –Wave acceleration structures. Perturbation theory. </vt:lpstr>
      <vt:lpstr>Appendix 9:</vt:lpstr>
      <vt:lpstr>Appendix 10: The cavity coupled to the line. </vt:lpstr>
      <vt:lpstr>Appendix 10:</vt:lpstr>
      <vt:lpstr>Appendix 10:</vt:lpstr>
      <vt:lpstr>Appendix 10:</vt:lpstr>
      <vt:lpstr>Appendix 10:</vt:lpstr>
      <vt:lpstr> Appendix 11: Beam Loading</vt:lpstr>
      <vt:lpstr>Appendix 11:</vt:lpstr>
      <vt:lpstr>Appendix 11:</vt:lpstr>
      <vt:lpstr> Appendix 12: Wake potentials</vt:lpstr>
      <vt:lpstr> Appendix 12:</vt:lpstr>
      <vt:lpstr> Appendix 12:</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Vyacheslav P. Yakovlev x3888 14865N</dc:creator>
  <cp:lastModifiedBy>Vyacheslav P Yakovlev</cp:lastModifiedBy>
  <cp:revision>242</cp:revision>
  <cp:lastPrinted>2014-01-20T19:40:21Z</cp:lastPrinted>
  <dcterms:created xsi:type="dcterms:W3CDTF">2017-06-15T02:54:37Z</dcterms:created>
  <dcterms:modified xsi:type="dcterms:W3CDTF">2020-01-16T16:01:35Z</dcterms:modified>
</cp:coreProperties>
</file>