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71"/>
  </p:notesMasterIdLst>
  <p:handoutMasterIdLst>
    <p:handoutMasterId r:id="rId72"/>
  </p:handoutMasterIdLst>
  <p:sldIdLst>
    <p:sldId id="464" r:id="rId2"/>
    <p:sldId id="628" r:id="rId3"/>
    <p:sldId id="559" r:id="rId4"/>
    <p:sldId id="614" r:id="rId5"/>
    <p:sldId id="554" r:id="rId6"/>
    <p:sldId id="601" r:id="rId7"/>
    <p:sldId id="567" r:id="rId8"/>
    <p:sldId id="570" r:id="rId9"/>
    <p:sldId id="571" r:id="rId10"/>
    <p:sldId id="573" r:id="rId11"/>
    <p:sldId id="625" r:id="rId12"/>
    <p:sldId id="608" r:id="rId13"/>
    <p:sldId id="607" r:id="rId14"/>
    <p:sldId id="615" r:id="rId15"/>
    <p:sldId id="603" r:id="rId16"/>
    <p:sldId id="604" r:id="rId17"/>
    <p:sldId id="596" r:id="rId18"/>
    <p:sldId id="616" r:id="rId19"/>
    <p:sldId id="617" r:id="rId20"/>
    <p:sldId id="618" r:id="rId21"/>
    <p:sldId id="619" r:id="rId22"/>
    <p:sldId id="620" r:id="rId23"/>
    <p:sldId id="612" r:id="rId24"/>
    <p:sldId id="611" r:id="rId25"/>
    <p:sldId id="610" r:id="rId26"/>
    <p:sldId id="613" r:id="rId27"/>
    <p:sldId id="515" r:id="rId28"/>
    <p:sldId id="477" r:id="rId29"/>
    <p:sldId id="609" r:id="rId30"/>
    <p:sldId id="507" r:id="rId31"/>
    <p:sldId id="508" r:id="rId32"/>
    <p:sldId id="478" r:id="rId33"/>
    <p:sldId id="466" r:id="rId34"/>
    <p:sldId id="517" r:id="rId35"/>
    <p:sldId id="409" r:id="rId36"/>
    <p:sldId id="500" r:id="rId37"/>
    <p:sldId id="505" r:id="rId38"/>
    <p:sldId id="605" r:id="rId39"/>
    <p:sldId id="510" r:id="rId40"/>
    <p:sldId id="493" r:id="rId41"/>
    <p:sldId id="518" r:id="rId42"/>
    <p:sldId id="511" r:id="rId43"/>
    <p:sldId id="621" r:id="rId44"/>
    <p:sldId id="468" r:id="rId45"/>
    <p:sldId id="597" r:id="rId46"/>
    <p:sldId id="501" r:id="rId47"/>
    <p:sldId id="502" r:id="rId48"/>
    <p:sldId id="498" r:id="rId49"/>
    <p:sldId id="512" r:id="rId50"/>
    <p:sldId id="490" r:id="rId51"/>
    <p:sldId id="485" r:id="rId52"/>
    <p:sldId id="489" r:id="rId53"/>
    <p:sldId id="495" r:id="rId54"/>
    <p:sldId id="626" r:id="rId55"/>
    <p:sldId id="627" r:id="rId56"/>
    <p:sldId id="496" r:id="rId57"/>
    <p:sldId id="487" r:id="rId58"/>
    <p:sldId id="479" r:id="rId59"/>
    <p:sldId id="520" r:id="rId60"/>
    <p:sldId id="521" r:id="rId61"/>
    <p:sldId id="522" r:id="rId62"/>
    <p:sldId id="523" r:id="rId63"/>
    <p:sldId id="622" r:id="rId64"/>
    <p:sldId id="624" r:id="rId65"/>
    <p:sldId id="537" r:id="rId66"/>
    <p:sldId id="538" r:id="rId67"/>
    <p:sldId id="539" r:id="rId68"/>
    <p:sldId id="540" r:id="rId69"/>
    <p:sldId id="541"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95"/>
  </p:normalViewPr>
  <p:slideViewPr>
    <p:cSldViewPr>
      <p:cViewPr varScale="1">
        <p:scale>
          <a:sx n="96" d="100"/>
          <a:sy n="96" d="100"/>
        </p:scale>
        <p:origin x="680" y="168"/>
      </p:cViewPr>
      <p:guideLst>
        <p:guide orient="horz" pos="2160"/>
        <p:guide pos="292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913C3A8-BE6F-2647-8CD1-A4AA9B5373DE}" type="datetimeFigureOut">
              <a:rPr lang="en-US"/>
              <a:pPr>
                <a:defRPr/>
              </a:pPr>
              <a:t>4/22/21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64331DE5-1640-354D-8F45-007505F6E9BD}" type="slidenum">
              <a:rPr lang="en-US"/>
              <a:pPr>
                <a:defRPr/>
              </a:pPr>
              <a:t>‹#›</a:t>
            </a:fld>
            <a:endParaRPr lang="en-US"/>
          </a:p>
        </p:txBody>
      </p:sp>
    </p:spTree>
    <p:extLst>
      <p:ext uri="{BB962C8B-B14F-4D97-AF65-F5344CB8AC3E}">
        <p14:creationId xmlns:p14="http://schemas.microsoft.com/office/powerpoint/2010/main" val="142811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cs typeface="+mn-cs"/>
              </a:defRPr>
            </a:lvl1pPr>
          </a:lstStyle>
          <a:p>
            <a:pPr>
              <a:defRPr/>
            </a:pPr>
            <a:fld id="{32632091-147A-8A48-A0CC-23CC22A0D63F}" type="slidenum">
              <a:rPr lang="en-US"/>
              <a:pPr>
                <a:defRPr/>
              </a:pPr>
              <a:t>‹#›</a:t>
            </a:fld>
            <a:endParaRPr lang="en-US"/>
          </a:p>
        </p:txBody>
      </p:sp>
    </p:spTree>
    <p:extLst>
      <p:ext uri="{BB962C8B-B14F-4D97-AF65-F5344CB8AC3E}">
        <p14:creationId xmlns:p14="http://schemas.microsoft.com/office/powerpoint/2010/main" val="10162164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15AB79-F66D-214C-92E3-043FCB999F1A}" type="slidenum">
              <a:rPr lang="en-US"/>
              <a:pPr>
                <a:defRPr/>
              </a:pPr>
              <a:t>1</a:t>
            </a:fld>
            <a:endParaRPr lang="en-US"/>
          </a:p>
        </p:txBody>
      </p:sp>
      <p:sp>
        <p:nvSpPr>
          <p:cNvPr id="51917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9171" name="Rectangle 1027"/>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4CF01D-BEC9-6C4E-899B-B0134E1BBE1C}" type="slidenum">
              <a:rPr lang="en-US"/>
              <a:pPr>
                <a:defRPr/>
              </a:pPr>
              <a:t>27</a:t>
            </a:fld>
            <a:endParaRPr lang="en-US"/>
          </a:p>
        </p:txBody>
      </p:sp>
      <p:sp>
        <p:nvSpPr>
          <p:cNvPr id="5242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429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414BE3-1F28-BD47-94E2-5851EBB07E5F}" type="slidenum">
              <a:rPr lang="en-US"/>
              <a:pPr>
                <a:defRPr/>
              </a:pPr>
              <a:t>28</a:t>
            </a:fld>
            <a:endParaRPr lang="en-US"/>
          </a:p>
        </p:txBody>
      </p:sp>
      <p:sp>
        <p:nvSpPr>
          <p:cNvPr id="52531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531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C9526D-22B0-0E43-8E38-58D1D7972985}" type="slidenum">
              <a:rPr lang="en-US"/>
              <a:pPr>
                <a:defRPr/>
              </a:pPr>
              <a:t>30</a:t>
            </a:fld>
            <a:endParaRPr lang="en-US"/>
          </a:p>
        </p:txBody>
      </p:sp>
      <p:sp>
        <p:nvSpPr>
          <p:cNvPr id="52633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633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5E3C30-D175-3548-B8BC-59E991382D2A}" type="slidenum">
              <a:rPr lang="en-US"/>
              <a:pPr>
                <a:defRPr/>
              </a:pPr>
              <a:t>31</a:t>
            </a:fld>
            <a:endParaRPr lang="en-US"/>
          </a:p>
        </p:txBody>
      </p:sp>
      <p:sp>
        <p:nvSpPr>
          <p:cNvPr id="52736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736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D21571-CCC5-5F4A-B5F5-22835BE32295}" type="slidenum">
              <a:rPr lang="en-US"/>
              <a:pPr>
                <a:defRPr/>
              </a:pPr>
              <a:t>32</a:t>
            </a:fld>
            <a:endParaRPr lang="en-US"/>
          </a:p>
        </p:txBody>
      </p:sp>
      <p:sp>
        <p:nvSpPr>
          <p:cNvPr id="52838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8387"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113E89-99C4-6D46-9EE1-59E7168209B3}" type="slidenum">
              <a:rPr lang="en-US"/>
              <a:pPr>
                <a:defRPr/>
              </a:pPr>
              <a:t>33</a:t>
            </a:fld>
            <a:endParaRPr lang="en-US"/>
          </a:p>
        </p:txBody>
      </p:sp>
      <p:sp>
        <p:nvSpPr>
          <p:cNvPr id="53043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043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013439-6AD5-A545-835B-706D59FEF066}" type="slidenum">
              <a:rPr lang="en-US"/>
              <a:pPr>
                <a:defRPr/>
              </a:pPr>
              <a:t>34</a:t>
            </a:fld>
            <a:endParaRPr lang="en-US"/>
          </a:p>
        </p:txBody>
      </p:sp>
      <p:sp>
        <p:nvSpPr>
          <p:cNvPr id="5314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145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36C018-5F28-B24E-936A-D1A987229AF1}" type="slidenum">
              <a:rPr lang="en-US"/>
              <a:pPr>
                <a:defRPr/>
              </a:pPr>
              <a:t>35</a:t>
            </a:fld>
            <a:endParaRPr lang="en-US"/>
          </a:p>
        </p:txBody>
      </p:sp>
      <p:sp>
        <p:nvSpPr>
          <p:cNvPr id="53248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248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5766A9-19FE-264E-B760-ED452F01C461}" type="slidenum">
              <a:rPr lang="en-US"/>
              <a:pPr>
                <a:defRPr/>
              </a:pPr>
              <a:t>36</a:t>
            </a:fld>
            <a:endParaRPr lang="en-US"/>
          </a:p>
        </p:txBody>
      </p:sp>
      <p:sp>
        <p:nvSpPr>
          <p:cNvPr id="5335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3507"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912298-E659-3A43-A077-5D74964AEE34}" type="slidenum">
              <a:rPr lang="en-US"/>
              <a:pPr>
                <a:defRPr/>
              </a:pPr>
              <a:t>37</a:t>
            </a:fld>
            <a:endParaRPr lang="en-US"/>
          </a:p>
        </p:txBody>
      </p:sp>
      <p:sp>
        <p:nvSpPr>
          <p:cNvPr id="5345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453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7BEC84-6F2C-A744-BD3C-9A37077EEF17}" type="slidenum">
              <a:rPr lang="en-US"/>
              <a:pPr>
                <a:defRPr/>
              </a:pPr>
              <a:t>4</a:t>
            </a:fld>
            <a:endParaRPr lang="en-US"/>
          </a:p>
        </p:txBody>
      </p:sp>
      <p:sp>
        <p:nvSpPr>
          <p:cNvPr id="5201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019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206482-E65F-6D4A-AC79-843DF04E8B18}" type="slidenum">
              <a:rPr lang="en-US"/>
              <a:pPr>
                <a:defRPr/>
              </a:pPr>
              <a:t>39</a:t>
            </a:fld>
            <a:endParaRPr lang="en-US"/>
          </a:p>
        </p:txBody>
      </p:sp>
      <p:sp>
        <p:nvSpPr>
          <p:cNvPr id="53657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657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D57739-234A-094F-9CCE-1DFD1A88074B}" type="slidenum">
              <a:rPr lang="en-US"/>
              <a:pPr>
                <a:defRPr/>
              </a:pPr>
              <a:t>40</a:t>
            </a:fld>
            <a:endParaRPr lang="en-US"/>
          </a:p>
        </p:txBody>
      </p:sp>
      <p:sp>
        <p:nvSpPr>
          <p:cNvPr id="5376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760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E46099-596A-9E49-801F-EF3F8BAFA1C9}" type="slidenum">
              <a:rPr lang="en-US"/>
              <a:pPr>
                <a:defRPr/>
              </a:pPr>
              <a:t>41</a:t>
            </a:fld>
            <a:endParaRPr lang="en-US"/>
          </a:p>
        </p:txBody>
      </p:sp>
      <p:sp>
        <p:nvSpPr>
          <p:cNvPr id="5386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8627"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85F17C-09F2-324B-9450-95EEE13DEC6C}" type="slidenum">
              <a:rPr lang="en-US"/>
              <a:pPr>
                <a:defRPr/>
              </a:pPr>
              <a:t>42</a:t>
            </a:fld>
            <a:endParaRPr lang="en-US"/>
          </a:p>
        </p:txBody>
      </p:sp>
      <p:sp>
        <p:nvSpPr>
          <p:cNvPr id="5396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965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C5D17E-12F0-DB4D-AB06-6112BB96D3BF}" type="slidenum">
              <a:rPr lang="en-US"/>
              <a:pPr>
                <a:defRPr/>
              </a:pPr>
              <a:t>44</a:t>
            </a:fld>
            <a:endParaRPr lang="en-US"/>
          </a:p>
        </p:txBody>
      </p:sp>
      <p:sp>
        <p:nvSpPr>
          <p:cNvPr id="54067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067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E0D76B-D843-CB4F-8A03-2D6D81988831}" type="slidenum">
              <a:rPr lang="en-US"/>
              <a:pPr>
                <a:defRPr/>
              </a:pPr>
              <a:t>46</a:t>
            </a:fld>
            <a:endParaRPr lang="en-US"/>
          </a:p>
        </p:txBody>
      </p:sp>
      <p:sp>
        <p:nvSpPr>
          <p:cNvPr id="5416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169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C395B1-287E-1C46-B8F9-4E05EBAAFA52}" type="slidenum">
              <a:rPr lang="en-US"/>
              <a:pPr>
                <a:defRPr/>
              </a:pPr>
              <a:t>47</a:t>
            </a:fld>
            <a:endParaRPr lang="en-US"/>
          </a:p>
        </p:txBody>
      </p:sp>
      <p:sp>
        <p:nvSpPr>
          <p:cNvPr id="54272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272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20D645-57F2-AF43-86A6-0E53DC35B27B}" type="slidenum">
              <a:rPr lang="en-US"/>
              <a:pPr>
                <a:defRPr/>
              </a:pPr>
              <a:t>48</a:t>
            </a:fld>
            <a:endParaRPr lang="en-US"/>
          </a:p>
        </p:txBody>
      </p:sp>
      <p:sp>
        <p:nvSpPr>
          <p:cNvPr id="54477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477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257963-4D4E-0048-9B40-F0B5DBDAE653}" type="slidenum">
              <a:rPr lang="en-US"/>
              <a:pPr>
                <a:defRPr/>
              </a:pPr>
              <a:t>49</a:t>
            </a:fld>
            <a:endParaRPr lang="en-US"/>
          </a:p>
        </p:txBody>
      </p:sp>
      <p:sp>
        <p:nvSpPr>
          <p:cNvPr id="5468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681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F2E6CA-67DD-BC47-984B-0AA285C436D0}" type="slidenum">
              <a:rPr lang="en-US"/>
              <a:pPr>
                <a:defRPr/>
              </a:pPr>
              <a:t>50</a:t>
            </a:fld>
            <a:endParaRPr lang="en-US"/>
          </a:p>
        </p:txBody>
      </p:sp>
      <p:sp>
        <p:nvSpPr>
          <p:cNvPr id="5498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989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0ABEB6-EF4B-394A-9D71-D65D7C453868}" type="slidenum">
              <a:rPr lang="en-US"/>
              <a:pPr>
                <a:defRPr/>
              </a:pPr>
              <a:t>5</a:t>
            </a:fld>
            <a:endParaRPr lang="en-US"/>
          </a:p>
        </p:txBody>
      </p:sp>
      <p:sp>
        <p:nvSpPr>
          <p:cNvPr id="609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092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169D21-08CA-844E-ABA5-5479CCF5E43F}" type="slidenum">
              <a:rPr lang="en-US"/>
              <a:pPr>
                <a:defRPr/>
              </a:pPr>
              <a:t>51</a:t>
            </a:fld>
            <a:endParaRPr lang="en-US"/>
          </a:p>
        </p:txBody>
      </p:sp>
      <p:sp>
        <p:nvSpPr>
          <p:cNvPr id="55091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091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22781C-EA52-FA43-9EAA-8328512E4CFA}" type="slidenum">
              <a:rPr lang="en-US"/>
              <a:pPr>
                <a:defRPr/>
              </a:pPr>
              <a:t>52</a:t>
            </a:fld>
            <a:endParaRPr lang="en-US"/>
          </a:p>
        </p:txBody>
      </p:sp>
      <p:sp>
        <p:nvSpPr>
          <p:cNvPr id="553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39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DCDB60-FDFE-D148-A9D6-B0801499D6E1}" type="slidenum">
              <a:rPr lang="en-US"/>
              <a:pPr>
                <a:defRPr/>
              </a:pPr>
              <a:t>53</a:t>
            </a:fld>
            <a:endParaRPr lang="en-US"/>
          </a:p>
        </p:txBody>
      </p:sp>
      <p:sp>
        <p:nvSpPr>
          <p:cNvPr id="557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70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D28FD5-7C38-5C4A-B829-F39B3DC2263D}" type="slidenum">
              <a:rPr lang="en-US"/>
              <a:pPr>
                <a:defRPr/>
              </a:pPr>
              <a:t>54</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69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933135-7E50-0B48-BF61-0CFAABF44ACC}" type="slidenum">
              <a:rPr lang="en-US"/>
              <a:pPr>
                <a:defRPr/>
              </a:pPr>
              <a:t>55</a:t>
            </a:fld>
            <a:endParaRPr lang="en-US"/>
          </a:p>
        </p:txBody>
      </p:sp>
      <p:sp>
        <p:nvSpPr>
          <p:cNvPr id="598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80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5F0DBC-EF0A-3B47-AC6A-9B418304520A}" type="slidenum">
              <a:rPr lang="en-US"/>
              <a:pPr>
                <a:defRPr/>
              </a:pPr>
              <a:t>56</a:t>
            </a:fld>
            <a:endParaRPr lang="en-US"/>
          </a:p>
        </p:txBody>
      </p:sp>
      <p:sp>
        <p:nvSpPr>
          <p:cNvPr id="5550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501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BCBC54-6786-C441-B7D6-4BE95A2D5F93}" type="slidenum">
              <a:rPr lang="en-US"/>
              <a:pPr>
                <a:defRPr/>
              </a:pPr>
              <a:t>57</a:t>
            </a:fld>
            <a:endParaRPr lang="en-US"/>
          </a:p>
        </p:txBody>
      </p:sp>
      <p:sp>
        <p:nvSpPr>
          <p:cNvPr id="55603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603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43D327-F0AC-6F4E-B0DA-9C1918DDF9A2}" type="slidenum">
              <a:rPr lang="en-US"/>
              <a:pPr>
                <a:defRPr/>
              </a:pPr>
              <a:t>58</a:t>
            </a:fld>
            <a:endParaRPr lang="en-US"/>
          </a:p>
        </p:txBody>
      </p:sp>
      <p:sp>
        <p:nvSpPr>
          <p:cNvPr id="55808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808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7663D6-DF56-A942-AA93-98B077DCF34E}" type="slidenum">
              <a:rPr lang="en-US"/>
              <a:pPr>
                <a:defRPr/>
              </a:pPr>
              <a:t>59</a:t>
            </a:fld>
            <a:endParaRPr lang="en-US"/>
          </a:p>
        </p:txBody>
      </p:sp>
      <p:sp>
        <p:nvSpPr>
          <p:cNvPr id="559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91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056EF4-FCAC-5349-BE69-752C49DABDC2}" type="slidenum">
              <a:rPr lang="en-US"/>
              <a:pPr>
                <a:defRPr/>
              </a:pPr>
              <a:t>60</a:t>
            </a:fld>
            <a:endParaRPr lang="en-US"/>
          </a:p>
        </p:txBody>
      </p:sp>
      <p:sp>
        <p:nvSpPr>
          <p:cNvPr id="560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01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2B99D4-A4E3-614D-A178-4154C9E7749C}" type="slidenum">
              <a:rPr lang="en-US"/>
              <a:pPr>
                <a:defRPr/>
              </a:pPr>
              <a:t>14</a:t>
            </a:fld>
            <a:endParaRPr lang="en-US"/>
          </a:p>
        </p:txBody>
      </p:sp>
      <p:sp>
        <p:nvSpPr>
          <p:cNvPr id="521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121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467A92-E57C-1A49-8ED8-C6025C5D7AE2}" type="slidenum">
              <a:rPr lang="en-US"/>
              <a:pPr>
                <a:defRPr/>
              </a:pPr>
              <a:t>61</a:t>
            </a:fld>
            <a:endParaRPr lang="en-US"/>
          </a:p>
        </p:txBody>
      </p:sp>
      <p:sp>
        <p:nvSpPr>
          <p:cNvPr id="561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11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64024B-B4F4-C04C-BC3D-BA905A33B8A5}" type="slidenum">
              <a:rPr lang="en-US"/>
              <a:pPr>
                <a:defRPr/>
              </a:pPr>
              <a:t>62</a:t>
            </a:fld>
            <a:endParaRPr lang="en-US"/>
          </a:p>
        </p:txBody>
      </p:sp>
      <p:sp>
        <p:nvSpPr>
          <p:cNvPr id="562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21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41ADBC-F4EB-6949-BEB8-BD851B34B1F1}" type="slidenum">
              <a:rPr lang="en-US"/>
              <a:pPr>
                <a:defRPr/>
              </a:pPr>
              <a:t>64</a:t>
            </a:fld>
            <a:endParaRPr lang="en-US"/>
          </a:p>
        </p:txBody>
      </p:sp>
      <p:sp>
        <p:nvSpPr>
          <p:cNvPr id="57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95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7C0B33-2E52-C942-B098-463AD7CECF3E}" type="slidenum">
              <a:rPr lang="en-US"/>
              <a:pPr>
                <a:defRPr/>
              </a:pPr>
              <a:t>65</a:t>
            </a:fld>
            <a:endParaRPr lang="en-US"/>
          </a:p>
        </p:txBody>
      </p:sp>
      <p:sp>
        <p:nvSpPr>
          <p:cNvPr id="580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06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90E2C6-D8BE-DC46-B2F8-BA341C4EE09D}" type="slidenum">
              <a:rPr lang="en-US"/>
              <a:pPr>
                <a:defRPr/>
              </a:pPr>
              <a:t>66</a:t>
            </a:fld>
            <a:endParaRPr lang="en-US"/>
          </a:p>
        </p:txBody>
      </p:sp>
      <p:sp>
        <p:nvSpPr>
          <p:cNvPr id="581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16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5EFC9-A474-0A4E-849D-631C029494A1}" type="slidenum">
              <a:rPr lang="en-US"/>
              <a:pPr>
                <a:defRPr/>
              </a:pPr>
              <a:t>67</a:t>
            </a:fld>
            <a:endParaRPr lang="en-US"/>
          </a:p>
        </p:txBody>
      </p:sp>
      <p:sp>
        <p:nvSpPr>
          <p:cNvPr id="582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26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D77C0B-C201-8E45-9476-BED30C49ADC7}" type="slidenum">
              <a:rPr lang="en-US"/>
              <a:pPr>
                <a:defRPr/>
              </a:pPr>
              <a:t>68</a:t>
            </a:fld>
            <a:endParaRPr lang="en-US"/>
          </a:p>
        </p:txBody>
      </p:sp>
      <p:sp>
        <p:nvSpPr>
          <p:cNvPr id="58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36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D4D4C3-1A3A-B142-A5F9-70E01FEC32FB}" type="slidenum">
              <a:rPr lang="en-US"/>
              <a:pPr>
                <a:defRPr/>
              </a:pPr>
              <a:t>69</a:t>
            </a:fld>
            <a:endParaRPr lang="en-US"/>
          </a:p>
        </p:txBody>
      </p:sp>
      <p:sp>
        <p:nvSpPr>
          <p:cNvPr id="584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47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D47F5-7463-E34E-BF79-E7BB095606BC}" type="slidenum">
              <a:rPr lang="en-GB"/>
              <a:pPr/>
              <a:t>18</a:t>
            </a:fld>
            <a:endParaRPr lang="en-GB"/>
          </a:p>
        </p:txBody>
      </p:sp>
      <p:sp>
        <p:nvSpPr>
          <p:cNvPr id="105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E7886-18F8-774A-8084-FB22AA0F3BAD}" type="slidenum">
              <a:rPr lang="en-GB"/>
              <a:pPr/>
              <a:t>19</a:t>
            </a:fld>
            <a:endParaRPr lang="en-GB"/>
          </a:p>
        </p:txBody>
      </p:sp>
      <p:sp>
        <p:nvSpPr>
          <p:cNvPr id="1055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02826-C929-0C43-AF69-6A91FAB12083}" type="slidenum">
              <a:rPr lang="en-GB"/>
              <a:pPr/>
              <a:t>20</a:t>
            </a:fld>
            <a:endParaRPr lang="en-GB"/>
          </a:p>
        </p:txBody>
      </p:sp>
      <p:sp>
        <p:nvSpPr>
          <p:cNvPr id="1059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4BD5C-1D46-5544-B594-8C0B3608222A}" type="slidenum">
              <a:rPr lang="en-GB"/>
              <a:pPr/>
              <a:t>21</a:t>
            </a:fld>
            <a:endParaRPr lang="en-GB"/>
          </a:p>
        </p:txBody>
      </p:sp>
      <p:sp>
        <p:nvSpPr>
          <p:cNvPr id="1133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3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2BD5F-7D95-0246-BF16-CD72BE66C571}" type="slidenum">
              <a:rPr lang="en-GB"/>
              <a:pPr/>
              <a:t>22</a:t>
            </a:fld>
            <a:endParaRPr lang="en-GB"/>
          </a:p>
        </p:txBody>
      </p:sp>
      <p:sp>
        <p:nvSpPr>
          <p:cNvPr id="1171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14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r>
              <a:rPr lang="en-US"/>
              <a:t>CSA, Feb 2018</a:t>
            </a:r>
          </a:p>
        </p:txBody>
      </p:sp>
      <p:sp>
        <p:nvSpPr>
          <p:cNvPr id="5" name="Footer Placeholder 4"/>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lvl1pPr>
              <a:defRPr smtClean="0"/>
            </a:lvl1pPr>
          </a:lstStyle>
          <a:p>
            <a:pPr>
              <a:defRPr/>
            </a:pPr>
            <a:fld id="{7BA2AF37-3CCD-6245-A1E2-B71E7E9BC9D2}" type="slidenum">
              <a:rPr lang="en-US"/>
              <a:pPr>
                <a:defRPr/>
              </a:pPr>
              <a:t>‹#›</a:t>
            </a:fld>
            <a:endParaRPr lang="en-US"/>
          </a:p>
        </p:txBody>
      </p:sp>
    </p:spTree>
    <p:extLst>
      <p:ext uri="{BB962C8B-B14F-4D97-AF65-F5344CB8AC3E}">
        <p14:creationId xmlns:p14="http://schemas.microsoft.com/office/powerpoint/2010/main" val="228280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CSA, Feb 2018</a:t>
            </a:r>
          </a:p>
        </p:txBody>
      </p:sp>
      <p:sp>
        <p:nvSpPr>
          <p:cNvPr id="5" name="Footer Placeholder 4"/>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lvl1pPr>
              <a:defRPr smtClean="0"/>
            </a:lvl1pPr>
          </a:lstStyle>
          <a:p>
            <a:pPr>
              <a:defRPr/>
            </a:pPr>
            <a:fld id="{3988D481-A7BE-6C47-BF2A-3EB38D0A9C6A}" type="slidenum">
              <a:rPr lang="en-US"/>
              <a:pPr>
                <a:defRPr/>
              </a:pPr>
              <a:t>‹#›</a:t>
            </a:fld>
            <a:endParaRPr lang="en-US"/>
          </a:p>
        </p:txBody>
      </p:sp>
    </p:spTree>
    <p:extLst>
      <p:ext uri="{BB962C8B-B14F-4D97-AF65-F5344CB8AC3E}">
        <p14:creationId xmlns:p14="http://schemas.microsoft.com/office/powerpoint/2010/main" val="63127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CSA, Feb 2018</a:t>
            </a:r>
          </a:p>
        </p:txBody>
      </p:sp>
      <p:sp>
        <p:nvSpPr>
          <p:cNvPr id="5" name="Footer Placeholder 4"/>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lvl1pPr>
              <a:defRPr smtClean="0"/>
            </a:lvl1pPr>
          </a:lstStyle>
          <a:p>
            <a:pPr>
              <a:defRPr/>
            </a:pPr>
            <a:fld id="{793BC51B-F362-E640-BED6-4765729676C8}" type="slidenum">
              <a:rPr lang="en-US"/>
              <a:pPr>
                <a:defRPr/>
              </a:pPr>
              <a:t>‹#›</a:t>
            </a:fld>
            <a:endParaRPr lang="en-US"/>
          </a:p>
        </p:txBody>
      </p:sp>
    </p:spTree>
    <p:extLst>
      <p:ext uri="{BB962C8B-B14F-4D97-AF65-F5344CB8AC3E}">
        <p14:creationId xmlns:p14="http://schemas.microsoft.com/office/powerpoint/2010/main" val="195086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endParaRPr lang="en-US" noProof="0"/>
          </a:p>
        </p:txBody>
      </p:sp>
      <p:sp>
        <p:nvSpPr>
          <p:cNvPr id="5" name="Date Placeholder 4"/>
          <p:cNvSpPr>
            <a:spLocks noGrp="1"/>
          </p:cNvSpPr>
          <p:nvPr>
            <p:ph type="dt" sz="half" idx="10"/>
          </p:nvPr>
        </p:nvSpPr>
        <p:spPr/>
        <p:txBody>
          <a:bodyPr/>
          <a:lstStyle>
            <a:lvl1pPr>
              <a:defRPr smtClean="0"/>
            </a:lvl1pPr>
          </a:lstStyle>
          <a:p>
            <a:pPr>
              <a:defRPr/>
            </a:pPr>
            <a:r>
              <a:rPr lang="en-US"/>
              <a:t>CSA, Feb 2018</a:t>
            </a:r>
          </a:p>
        </p:txBody>
      </p:sp>
      <p:sp>
        <p:nvSpPr>
          <p:cNvPr id="6" name="Footer Placeholder 5"/>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lvl1pPr>
              <a:defRPr smtClean="0"/>
            </a:lvl1pPr>
          </a:lstStyle>
          <a:p>
            <a:pPr>
              <a:defRPr/>
            </a:pPr>
            <a:fld id="{BDC3564B-C111-FD41-B889-E7B68B32A179}" type="slidenum">
              <a:rPr lang="en-US"/>
              <a:pPr>
                <a:defRPr/>
              </a:pPr>
              <a:t>‹#›</a:t>
            </a:fld>
            <a:endParaRPr lang="en-US"/>
          </a:p>
        </p:txBody>
      </p:sp>
    </p:spTree>
    <p:extLst>
      <p:ext uri="{BB962C8B-B14F-4D97-AF65-F5344CB8AC3E}">
        <p14:creationId xmlns:p14="http://schemas.microsoft.com/office/powerpoint/2010/main" val="233899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Half Vertical">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solidFill>
                <a:prstClr val="black"/>
              </a:solidFill>
              <a:latin typeface="Arial" pitchFamily="-65" charset="0"/>
              <a:ea typeface="Arial" pitchFamily="-65" charset="0"/>
              <a:cs typeface="Arial" pitchFamily="-65" charset="0"/>
            </a:endParaRPr>
          </a:p>
        </p:txBody>
      </p:sp>
      <p:sp>
        <p:nvSpPr>
          <p:cNvPr id="2" name="Title 1"/>
          <p:cNvSpPr>
            <a:spLocks noGrp="1"/>
          </p:cNvSpPr>
          <p:nvPr>
            <p:ph type="title"/>
          </p:nvPr>
        </p:nvSpPr>
        <p:spPr>
          <a:xfrm>
            <a:off x="76201" y="0"/>
            <a:ext cx="8991598" cy="1003300"/>
          </a:xfrm>
        </p:spPr>
        <p:txBody>
          <a:bodyPr anchor="ctr"/>
          <a:lstStyle/>
          <a:p>
            <a:r>
              <a:rPr lang="en-US" dirty="0"/>
              <a:t>Click to edit Master title style</a:t>
            </a:r>
          </a:p>
        </p:txBody>
      </p:sp>
      <p:sp>
        <p:nvSpPr>
          <p:cNvPr id="3" name="Content Placeholder 2"/>
          <p:cNvSpPr>
            <a:spLocks noGrp="1"/>
          </p:cNvSpPr>
          <p:nvPr>
            <p:ph idx="1"/>
          </p:nvPr>
        </p:nvSpPr>
        <p:spPr>
          <a:xfrm>
            <a:off x="76201" y="1067100"/>
            <a:ext cx="4423230" cy="5027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0"/>
          </p:nvPr>
        </p:nvSpPr>
        <p:spPr>
          <a:xfrm>
            <a:off x="4644573" y="1071564"/>
            <a:ext cx="4423227"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Cryogenic Pressure Safety, Part 1, Tom Peterson</a:t>
            </a:r>
            <a:endParaRPr lang="en-US" dirty="0"/>
          </a:p>
        </p:txBody>
      </p:sp>
      <p:sp>
        <p:nvSpPr>
          <p:cNvPr id="12" name="Slide Number Placeholder 4"/>
          <p:cNvSpPr>
            <a:spLocks noGrp="1"/>
          </p:cNvSpPr>
          <p:nvPr>
            <p:ph type="sldNum" sz="quarter" idx="12"/>
          </p:nvPr>
        </p:nvSpPr>
        <p:spPr/>
        <p:txBody>
          <a:bodyPr/>
          <a:lstStyle>
            <a:lvl1pPr>
              <a:defRPr/>
            </a:lvl1pPr>
          </a:lstStyle>
          <a:p>
            <a:r>
              <a:rPr lang="en-US"/>
              <a:t>Slide </a:t>
            </a:r>
            <a:fld id="{9B8C14DF-719C-C346-B500-1F876B33A7B4}" type="slidenum">
              <a:rPr lang="en-US"/>
              <a:pPr/>
              <a:t>‹#›</a:t>
            </a:fld>
            <a:endParaRPr lang="en-US"/>
          </a:p>
        </p:txBody>
      </p:sp>
      <p:sp>
        <p:nvSpPr>
          <p:cNvPr id="13" name="Date Placeholder 3"/>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a:t>CSA, Feb 2018</a:t>
            </a:r>
            <a:endParaRPr/>
          </a:p>
        </p:txBody>
      </p:sp>
    </p:spTree>
    <p:extLst>
      <p:ext uri="{BB962C8B-B14F-4D97-AF65-F5344CB8AC3E}">
        <p14:creationId xmlns:p14="http://schemas.microsoft.com/office/powerpoint/2010/main" val="8701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CSA, Feb 2018</a:t>
            </a:r>
          </a:p>
        </p:txBody>
      </p:sp>
      <p:sp>
        <p:nvSpPr>
          <p:cNvPr id="5" name="Footer Placeholder 4"/>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lvl1pPr>
              <a:defRPr smtClean="0"/>
            </a:lvl1pPr>
          </a:lstStyle>
          <a:p>
            <a:pPr>
              <a:defRPr/>
            </a:pPr>
            <a:fld id="{7B10D6B7-237C-7A4F-852D-A5CED5BA15AE}" type="slidenum">
              <a:rPr lang="en-US"/>
              <a:pPr>
                <a:defRPr/>
              </a:pPr>
              <a:t>‹#›</a:t>
            </a:fld>
            <a:endParaRPr lang="en-US"/>
          </a:p>
        </p:txBody>
      </p:sp>
    </p:spTree>
    <p:extLst>
      <p:ext uri="{BB962C8B-B14F-4D97-AF65-F5344CB8AC3E}">
        <p14:creationId xmlns:p14="http://schemas.microsoft.com/office/powerpoint/2010/main" val="135295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CSA, Feb 2018</a:t>
            </a:r>
          </a:p>
        </p:txBody>
      </p:sp>
      <p:sp>
        <p:nvSpPr>
          <p:cNvPr id="5" name="Footer Placeholder 4"/>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lvl1pPr>
              <a:defRPr smtClean="0"/>
            </a:lvl1pPr>
          </a:lstStyle>
          <a:p>
            <a:pPr>
              <a:defRPr/>
            </a:pPr>
            <a:fld id="{469EC592-94A7-C247-9697-D95B86E4818F}" type="slidenum">
              <a:rPr lang="en-US"/>
              <a:pPr>
                <a:defRPr/>
              </a:pPr>
              <a:t>‹#›</a:t>
            </a:fld>
            <a:endParaRPr lang="en-US"/>
          </a:p>
        </p:txBody>
      </p:sp>
    </p:spTree>
    <p:extLst>
      <p:ext uri="{BB962C8B-B14F-4D97-AF65-F5344CB8AC3E}">
        <p14:creationId xmlns:p14="http://schemas.microsoft.com/office/powerpoint/2010/main" val="97736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CSA, Feb 2018</a:t>
            </a:r>
          </a:p>
        </p:txBody>
      </p:sp>
      <p:sp>
        <p:nvSpPr>
          <p:cNvPr id="6" name="Footer Placeholder 5"/>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lvl1pPr>
              <a:defRPr smtClean="0"/>
            </a:lvl1pPr>
          </a:lstStyle>
          <a:p>
            <a:pPr>
              <a:defRPr/>
            </a:pPr>
            <a:fld id="{0D5B0EFC-13F9-9544-962E-A291C7ABB062}" type="slidenum">
              <a:rPr lang="en-US"/>
              <a:pPr>
                <a:defRPr/>
              </a:pPr>
              <a:t>‹#›</a:t>
            </a:fld>
            <a:endParaRPr lang="en-US"/>
          </a:p>
        </p:txBody>
      </p:sp>
    </p:spTree>
    <p:extLst>
      <p:ext uri="{BB962C8B-B14F-4D97-AF65-F5344CB8AC3E}">
        <p14:creationId xmlns:p14="http://schemas.microsoft.com/office/powerpoint/2010/main" val="348494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CSA, Feb 2018</a:t>
            </a:r>
          </a:p>
        </p:txBody>
      </p:sp>
      <p:sp>
        <p:nvSpPr>
          <p:cNvPr id="8" name="Footer Placeholder 7"/>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9" name="Slide Number Placeholder 8"/>
          <p:cNvSpPr>
            <a:spLocks noGrp="1"/>
          </p:cNvSpPr>
          <p:nvPr>
            <p:ph type="sldNum" sz="quarter" idx="12"/>
          </p:nvPr>
        </p:nvSpPr>
        <p:spPr/>
        <p:txBody>
          <a:bodyPr/>
          <a:lstStyle>
            <a:lvl1pPr>
              <a:defRPr smtClean="0"/>
            </a:lvl1pPr>
          </a:lstStyle>
          <a:p>
            <a:pPr>
              <a:defRPr/>
            </a:pPr>
            <a:fld id="{14C79712-B08C-3942-9540-C3F376D4F7CF}" type="slidenum">
              <a:rPr lang="en-US"/>
              <a:pPr>
                <a:defRPr/>
              </a:pPr>
              <a:t>‹#›</a:t>
            </a:fld>
            <a:endParaRPr lang="en-US"/>
          </a:p>
        </p:txBody>
      </p:sp>
    </p:spTree>
    <p:extLst>
      <p:ext uri="{BB962C8B-B14F-4D97-AF65-F5344CB8AC3E}">
        <p14:creationId xmlns:p14="http://schemas.microsoft.com/office/powerpoint/2010/main" val="324882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400800"/>
            <a:ext cx="1600200" cy="304800"/>
          </a:xfrm>
        </p:spPr>
        <p:txBody>
          <a:bodyPr/>
          <a:lstStyle>
            <a:lvl1pPr>
              <a:defRPr smtClean="0"/>
            </a:lvl1pPr>
          </a:lstStyle>
          <a:p>
            <a:pPr>
              <a:defRPr/>
            </a:pPr>
            <a:r>
              <a:rPr lang="en-US" dirty="0"/>
              <a:t>CSA, Feb 2018</a:t>
            </a:r>
          </a:p>
        </p:txBody>
      </p:sp>
      <p:sp>
        <p:nvSpPr>
          <p:cNvPr id="4" name="Footer Placeholder 3"/>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5" name="Slide Number Placeholder 4"/>
          <p:cNvSpPr>
            <a:spLocks noGrp="1"/>
          </p:cNvSpPr>
          <p:nvPr>
            <p:ph type="sldNum" sz="quarter" idx="12"/>
          </p:nvPr>
        </p:nvSpPr>
        <p:spPr>
          <a:xfrm>
            <a:off x="6553200" y="6400800"/>
            <a:ext cx="1905000" cy="304800"/>
          </a:xfrm>
        </p:spPr>
        <p:txBody>
          <a:bodyPr/>
          <a:lstStyle>
            <a:lvl1pPr>
              <a:defRPr smtClean="0"/>
            </a:lvl1pPr>
          </a:lstStyle>
          <a:p>
            <a:pPr>
              <a:defRPr/>
            </a:pPr>
            <a:fld id="{E5BA38C1-8D78-7F4D-A3A5-BB8A367D807E}" type="slidenum">
              <a:rPr lang="en-US"/>
              <a:pPr>
                <a:defRPr/>
              </a:pPr>
              <a:t>‹#›</a:t>
            </a:fld>
            <a:endParaRPr lang="en-US"/>
          </a:p>
        </p:txBody>
      </p:sp>
    </p:spTree>
    <p:extLst>
      <p:ext uri="{BB962C8B-B14F-4D97-AF65-F5344CB8AC3E}">
        <p14:creationId xmlns:p14="http://schemas.microsoft.com/office/powerpoint/2010/main" val="380169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CSA, Feb 2018</a:t>
            </a:r>
          </a:p>
        </p:txBody>
      </p:sp>
      <p:sp>
        <p:nvSpPr>
          <p:cNvPr id="3" name="Footer Placeholder 2"/>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4" name="Slide Number Placeholder 3"/>
          <p:cNvSpPr>
            <a:spLocks noGrp="1"/>
          </p:cNvSpPr>
          <p:nvPr>
            <p:ph type="sldNum" sz="quarter" idx="12"/>
          </p:nvPr>
        </p:nvSpPr>
        <p:spPr/>
        <p:txBody>
          <a:bodyPr/>
          <a:lstStyle>
            <a:lvl1pPr>
              <a:defRPr smtClean="0"/>
            </a:lvl1pPr>
          </a:lstStyle>
          <a:p>
            <a:pPr>
              <a:defRPr/>
            </a:pPr>
            <a:fld id="{D773699B-8798-5042-B360-67ED478D5C04}" type="slidenum">
              <a:rPr lang="en-US"/>
              <a:pPr>
                <a:defRPr/>
              </a:pPr>
              <a:t>‹#›</a:t>
            </a:fld>
            <a:endParaRPr lang="en-US"/>
          </a:p>
        </p:txBody>
      </p:sp>
    </p:spTree>
    <p:extLst>
      <p:ext uri="{BB962C8B-B14F-4D97-AF65-F5344CB8AC3E}">
        <p14:creationId xmlns:p14="http://schemas.microsoft.com/office/powerpoint/2010/main" val="383847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CSA, Feb 2018</a:t>
            </a:r>
          </a:p>
        </p:txBody>
      </p:sp>
      <p:sp>
        <p:nvSpPr>
          <p:cNvPr id="6" name="Footer Placeholder 5"/>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lvl1pPr>
              <a:defRPr smtClean="0"/>
            </a:lvl1pPr>
          </a:lstStyle>
          <a:p>
            <a:pPr>
              <a:defRPr/>
            </a:pPr>
            <a:fld id="{B30E607D-BAD0-DC49-BEE9-4649FD0471E2}" type="slidenum">
              <a:rPr lang="en-US"/>
              <a:pPr>
                <a:defRPr/>
              </a:pPr>
              <a:t>‹#›</a:t>
            </a:fld>
            <a:endParaRPr lang="en-US"/>
          </a:p>
        </p:txBody>
      </p:sp>
    </p:spTree>
    <p:extLst>
      <p:ext uri="{BB962C8B-B14F-4D97-AF65-F5344CB8AC3E}">
        <p14:creationId xmlns:p14="http://schemas.microsoft.com/office/powerpoint/2010/main" val="392706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CSA, Feb 2018</a:t>
            </a:r>
          </a:p>
        </p:txBody>
      </p:sp>
      <p:sp>
        <p:nvSpPr>
          <p:cNvPr id="6" name="Footer Placeholder 5"/>
          <p:cNvSpPr>
            <a:spLocks noGrp="1"/>
          </p:cNvSpPr>
          <p:nvPr>
            <p:ph type="ftr" sz="quarter" idx="11"/>
          </p:nvPr>
        </p:nvSpPr>
        <p:spPr/>
        <p:txBody>
          <a:bodyPr/>
          <a:lstStyle>
            <a:lvl1pPr>
              <a:defRPr smtClean="0"/>
            </a:lvl1p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lvl1pPr>
              <a:defRPr smtClean="0"/>
            </a:lvl1pPr>
          </a:lstStyle>
          <a:p>
            <a:pPr>
              <a:defRPr/>
            </a:pPr>
            <a:fld id="{71D57FF1-D523-0747-9836-25EB1275C216}" type="slidenum">
              <a:rPr lang="en-US"/>
              <a:pPr>
                <a:defRPr/>
              </a:pPr>
              <a:t>‹#›</a:t>
            </a:fld>
            <a:endParaRPr lang="en-US"/>
          </a:p>
        </p:txBody>
      </p:sp>
    </p:spTree>
    <p:extLst>
      <p:ext uri="{BB962C8B-B14F-4D97-AF65-F5344CB8AC3E}">
        <p14:creationId xmlns:p14="http://schemas.microsoft.com/office/powerpoint/2010/main" val="70983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6858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3" name="Rectangle 3"/>
          <p:cNvSpPr>
            <a:spLocks noGrp="1" noChangeArrowheads="1"/>
          </p:cNvSpPr>
          <p:nvPr>
            <p:ph type="body" idx="1"/>
          </p:nvPr>
        </p:nvSpPr>
        <p:spPr bwMode="auto">
          <a:xfrm>
            <a:off x="685800" y="17526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4" name="Rectangle 4"/>
          <p:cNvSpPr>
            <a:spLocks noGrp="1" noChangeArrowheads="1"/>
          </p:cNvSpPr>
          <p:nvPr>
            <p:ph type="dt" sz="half" idx="2"/>
          </p:nvPr>
        </p:nvSpPr>
        <p:spPr bwMode="auto">
          <a:xfrm>
            <a:off x="6858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mn-lt"/>
                <a:cs typeface="+mn-cs"/>
              </a:defRPr>
            </a:lvl1pPr>
          </a:lstStyle>
          <a:p>
            <a:pPr>
              <a:defRPr/>
            </a:pPr>
            <a:r>
              <a:rPr lang="en-US"/>
              <a:t>CSA, Feb 2018</a:t>
            </a:r>
            <a:endParaRPr lang="en-US" dirty="0"/>
          </a:p>
        </p:txBody>
      </p:sp>
      <p:sp>
        <p:nvSpPr>
          <p:cNvPr id="174085" name="Rectangle 5"/>
          <p:cNvSpPr>
            <a:spLocks noGrp="1" noChangeArrowheads="1"/>
          </p:cNvSpPr>
          <p:nvPr>
            <p:ph type="ftr" sz="quarter" idx="3"/>
          </p:nvPr>
        </p:nvSpPr>
        <p:spPr bwMode="auto">
          <a:xfrm>
            <a:off x="2438400" y="64008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mn-lt"/>
                <a:cs typeface="+mn-cs"/>
              </a:defRPr>
            </a:lvl1pPr>
          </a:lstStyle>
          <a:p>
            <a:pPr>
              <a:defRPr/>
            </a:pPr>
            <a:r>
              <a:rPr lang="en-US"/>
              <a:t>Cryogenic Pressure Safety, Part 1, Tom Peterson</a:t>
            </a:r>
            <a:endParaRPr lang="en-US" dirty="0"/>
          </a:p>
        </p:txBody>
      </p:sp>
      <p:sp>
        <p:nvSpPr>
          <p:cNvPr id="17408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atin typeface="+mn-lt"/>
                <a:cs typeface="+mn-cs"/>
              </a:defRPr>
            </a:lvl1pPr>
          </a:lstStyle>
          <a:p>
            <a:pPr>
              <a:defRPr/>
            </a:pPr>
            <a:fld id="{8E059306-F74B-AF44-8B15-3184D5019840}" type="slidenum">
              <a:rPr lang="en-US"/>
              <a:pPr>
                <a:defRPr/>
              </a:pPr>
              <a:t>‹#›</a:t>
            </a:fld>
            <a:endParaRPr lang="en-US"/>
          </a:p>
        </p:txBody>
      </p:sp>
      <p:pic>
        <p:nvPicPr>
          <p:cNvPr id="9"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76200"/>
            <a:ext cx="124301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00200" y="76200"/>
            <a:ext cx="1752600" cy="509193"/>
          </a:xfrm>
          <a:prstGeom prst="rect">
            <a:avLst/>
          </a:prstGeom>
        </p:spPr>
      </p:pic>
      <p:pic>
        <p:nvPicPr>
          <p:cNvPr id="11" name="Picture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305800" y="17362"/>
            <a:ext cx="754380" cy="668438"/>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Lst>
  <p:hf hdr="0"/>
  <p:txStyles>
    <p:titleStyle>
      <a:lvl1pPr algn="ctr" rtl="0" eaLnBrk="0" fontAlgn="base" hangingPunct="0">
        <a:spcBef>
          <a:spcPct val="0"/>
        </a:spcBef>
        <a:spcAft>
          <a:spcPct val="0"/>
        </a:spcAft>
        <a:defRPr sz="4400">
          <a:solidFill>
            <a:schemeClr val="accent2"/>
          </a:solidFill>
          <a:latin typeface="+mj-lt"/>
          <a:ea typeface="+mj-ea"/>
          <a:cs typeface="ＭＳ Ｐゴシック" charset="0"/>
        </a:defRPr>
      </a:lvl1pPr>
      <a:lvl2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accent2"/>
          </a:solidFill>
          <a:latin typeface="Times" charset="0"/>
          <a:ea typeface="ＭＳ Ｐゴシック" charset="0"/>
        </a:defRPr>
      </a:lvl6pPr>
      <a:lvl7pPr marL="914400" algn="ctr" rtl="0" fontAlgn="base">
        <a:spcBef>
          <a:spcPct val="0"/>
        </a:spcBef>
        <a:spcAft>
          <a:spcPct val="0"/>
        </a:spcAft>
        <a:defRPr sz="4400">
          <a:solidFill>
            <a:schemeClr val="accent2"/>
          </a:solidFill>
          <a:latin typeface="Times" charset="0"/>
          <a:ea typeface="ＭＳ Ｐゴシック" charset="0"/>
        </a:defRPr>
      </a:lvl7pPr>
      <a:lvl8pPr marL="1371600" algn="ctr" rtl="0" fontAlgn="base">
        <a:spcBef>
          <a:spcPct val="0"/>
        </a:spcBef>
        <a:spcAft>
          <a:spcPct val="0"/>
        </a:spcAft>
        <a:defRPr sz="4400">
          <a:solidFill>
            <a:schemeClr val="accent2"/>
          </a:solidFill>
          <a:latin typeface="Times" charset="0"/>
          <a:ea typeface="ＭＳ Ｐゴシック" charset="0"/>
        </a:defRPr>
      </a:lvl8pPr>
      <a:lvl9pPr marL="1828800" algn="ctr" rtl="0" fontAlgn="base">
        <a:spcBef>
          <a:spcPct val="0"/>
        </a:spcBef>
        <a:spcAft>
          <a:spcPct val="0"/>
        </a:spcAft>
        <a:defRPr sz="4400">
          <a:solidFill>
            <a:schemeClr val="accent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800080"/>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0000F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QRahBusouR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1R7KsfosV-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tube.com/watch?v=sceO38idjic&amp;feature=related"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group.slac.stanford.edu/esh/hazardous_activities/pressure/" TargetMode="External"/><Relationship Id="rId7" Type="http://schemas.openxmlformats.org/officeDocument/2006/relationships/hyperlink" Target="http://esh-docdb.fnal.gov/cgi-bin/ShowDocument?docid=528"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hyperlink" Target="http://esh-docdb.fnal.gov/cgi-bin/ShowDocument?docid=1097" TargetMode="External"/><Relationship Id="rId5" Type="http://schemas.openxmlformats.org/officeDocument/2006/relationships/hyperlink" Target="http://esh-docdb.fnal.gov/cgi-bin/ShowDocument?docid=456" TargetMode="External"/><Relationship Id="rId4" Type="http://schemas.openxmlformats.org/officeDocument/2006/relationships/hyperlink" Target="http://www-group.slac.stanford.edu/esh/hazardous_substances/cryogenic/"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iha.org/get-involved/VolunteerGroups/LabHSCommittee/Pages/Lessons-Learned.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ctrTitle"/>
          </p:nvPr>
        </p:nvSpPr>
        <p:spPr>
          <a:xfrm>
            <a:off x="685800" y="1066800"/>
            <a:ext cx="7848600" cy="2743200"/>
          </a:xfrm>
        </p:spPr>
        <p:txBody>
          <a:bodyPr/>
          <a:lstStyle/>
          <a:p>
            <a:pPr eaLnBrk="1" hangingPunct="1">
              <a:defRPr/>
            </a:pPr>
            <a:r>
              <a:rPr lang="en-US" dirty="0">
                <a:cs typeface="+mj-cs"/>
              </a:rPr>
              <a:t>Cryogenic Pressure Safety </a:t>
            </a:r>
            <a:br>
              <a:rPr lang="en-US" dirty="0">
                <a:cs typeface="+mj-cs"/>
              </a:rPr>
            </a:br>
            <a:r>
              <a:rPr lang="en-US" sz="3200" dirty="0">
                <a:cs typeface="+mj-cs"/>
              </a:rPr>
              <a:t>with Emphasis on Overpressure Protection of Low Temperature Helium Vessels </a:t>
            </a:r>
            <a:br>
              <a:rPr lang="en-US" sz="3200" dirty="0">
                <a:cs typeface="+mj-cs"/>
              </a:rPr>
            </a:br>
            <a:r>
              <a:rPr lang="en-US" sz="3200" dirty="0">
                <a:cs typeface="+mj-cs"/>
              </a:rPr>
              <a:t>Part 1</a:t>
            </a:r>
            <a:br>
              <a:rPr lang="en-US" sz="3200" dirty="0">
                <a:cs typeface="+mj-cs"/>
              </a:rPr>
            </a:br>
            <a:r>
              <a:rPr lang="en-US" sz="3200" dirty="0">
                <a:cs typeface="+mj-cs"/>
              </a:rPr>
              <a:t>Pressure Safety Fundamentals</a:t>
            </a:r>
            <a:endParaRPr lang="en-US" dirty="0">
              <a:cs typeface="+mj-cs"/>
            </a:endParaRPr>
          </a:p>
        </p:txBody>
      </p:sp>
      <p:sp>
        <p:nvSpPr>
          <p:cNvPr id="393219" name="Rectangle 3"/>
          <p:cNvSpPr>
            <a:spLocks noGrp="1" noChangeArrowheads="1"/>
          </p:cNvSpPr>
          <p:nvPr>
            <p:ph type="subTitle" idx="1"/>
          </p:nvPr>
        </p:nvSpPr>
        <p:spPr>
          <a:xfrm>
            <a:off x="1371600" y="4191000"/>
            <a:ext cx="6400800" cy="1752600"/>
          </a:xfrm>
        </p:spPr>
        <p:txBody>
          <a:bodyPr/>
          <a:lstStyle/>
          <a:p>
            <a:pPr eaLnBrk="1" hangingPunct="1">
              <a:defRPr/>
            </a:pPr>
            <a:r>
              <a:rPr lang="en-US" dirty="0">
                <a:cs typeface="+mn-cs"/>
              </a:rPr>
              <a:t>Tom Peterson (SLAC)</a:t>
            </a:r>
          </a:p>
          <a:p>
            <a:pPr eaLnBrk="1" hangingPunct="1">
              <a:defRPr/>
            </a:pPr>
            <a:r>
              <a:rPr lang="en-US" dirty="0">
                <a:cs typeface="+mn-cs"/>
              </a:rPr>
              <a:t>CSA Webinar</a:t>
            </a:r>
          </a:p>
          <a:p>
            <a:pPr eaLnBrk="1" hangingPunct="1">
              <a:defRPr/>
            </a:pPr>
            <a:r>
              <a:rPr lang="en-US" dirty="0">
                <a:cs typeface="+mn-cs"/>
              </a:rPr>
              <a:t>February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CSA, Feb 2018</a:t>
            </a:r>
          </a:p>
        </p:txBody>
      </p:sp>
      <p:sp>
        <p:nvSpPr>
          <p:cNvPr id="5" name="Footer Placeholder 4"/>
          <p:cNvSpPr>
            <a:spLocks noGrp="1"/>
          </p:cNvSpPr>
          <p:nvPr>
            <p:ph type="ftr" sz="quarter" idx="11"/>
          </p:nvPr>
        </p:nvSpPr>
        <p:spPr/>
        <p:txBody>
          <a:bodyPr/>
          <a:lstStyle/>
          <a:p>
            <a:r>
              <a:rPr lang="en-US"/>
              <a:t>Cryogenic Pressure Safety, Part 1, Tom Peterson</a:t>
            </a:r>
          </a:p>
        </p:txBody>
      </p:sp>
      <p:sp>
        <p:nvSpPr>
          <p:cNvPr id="6" name="Slide Number Placeholder 5"/>
          <p:cNvSpPr>
            <a:spLocks noGrp="1"/>
          </p:cNvSpPr>
          <p:nvPr>
            <p:ph type="sldNum" sz="quarter" idx="12"/>
          </p:nvPr>
        </p:nvSpPr>
        <p:spPr/>
        <p:txBody>
          <a:bodyPr/>
          <a:lstStyle/>
          <a:p>
            <a:endParaRPr lang="en-US"/>
          </a:p>
          <a:p>
            <a:fld id="{726B369B-50FB-4245-8118-3C97B4FBA1E3}" type="slidenum">
              <a:rPr lang="en-US"/>
              <a:pPr/>
              <a:t>10</a:t>
            </a:fld>
            <a:endParaRPr lang="en-US" sz="1400"/>
          </a:p>
        </p:txBody>
      </p:sp>
      <p:sp>
        <p:nvSpPr>
          <p:cNvPr id="202754" name="Rectangle 2"/>
          <p:cNvSpPr>
            <a:spLocks noGrp="1" noChangeArrowheads="1"/>
          </p:cNvSpPr>
          <p:nvPr>
            <p:ph type="title"/>
          </p:nvPr>
        </p:nvSpPr>
        <p:spPr>
          <a:xfrm>
            <a:off x="381000" y="457200"/>
            <a:ext cx="8382000" cy="685799"/>
          </a:xfrm>
        </p:spPr>
        <p:txBody>
          <a:bodyPr/>
          <a:lstStyle/>
          <a:p>
            <a:r>
              <a:rPr lang="en-US" dirty="0"/>
              <a:t>Lessons learned (continued) </a:t>
            </a:r>
          </a:p>
        </p:txBody>
      </p:sp>
      <p:sp>
        <p:nvSpPr>
          <p:cNvPr id="202755" name="Rectangle 3"/>
          <p:cNvSpPr>
            <a:spLocks noGrp="1" noChangeArrowheads="1"/>
          </p:cNvSpPr>
          <p:nvPr>
            <p:ph type="body" idx="1"/>
          </p:nvPr>
        </p:nvSpPr>
        <p:spPr>
          <a:xfrm>
            <a:off x="382588" y="1219200"/>
            <a:ext cx="8382000" cy="4876800"/>
          </a:xfrm>
        </p:spPr>
        <p:txBody>
          <a:bodyPr/>
          <a:lstStyle/>
          <a:p>
            <a:r>
              <a:rPr lang="en-US" sz="2400" dirty="0"/>
              <a:t>50 liter LN2 laboratory </a:t>
            </a:r>
            <a:r>
              <a:rPr lang="en-US" sz="2400" dirty="0" err="1"/>
              <a:t>dewar</a:t>
            </a:r>
            <a:r>
              <a:rPr lang="en-US" sz="2400" dirty="0"/>
              <a:t> explosion </a:t>
            </a:r>
          </a:p>
          <a:p>
            <a:pPr lvl="1"/>
            <a:r>
              <a:rPr lang="en-US" sz="2000" dirty="0"/>
              <a:t>Transfer of LN2 from 160 liter </a:t>
            </a:r>
            <a:r>
              <a:rPr lang="en-US" sz="2000" dirty="0" err="1"/>
              <a:t>dewar</a:t>
            </a:r>
            <a:r>
              <a:rPr lang="en-US" sz="2000" dirty="0"/>
              <a:t> to 50 liter </a:t>
            </a:r>
            <a:r>
              <a:rPr lang="ja-JP" altLang="en-US" sz="2000" dirty="0">
                <a:latin typeface="Arial"/>
              </a:rPr>
              <a:t>“</a:t>
            </a:r>
            <a:r>
              <a:rPr lang="en-US" sz="2000" dirty="0"/>
              <a:t>laboratory</a:t>
            </a:r>
            <a:r>
              <a:rPr lang="ja-JP" altLang="en-US" sz="2000" dirty="0">
                <a:latin typeface="Arial"/>
              </a:rPr>
              <a:t>”</a:t>
            </a:r>
            <a:r>
              <a:rPr lang="en-US" sz="2000" dirty="0"/>
              <a:t> </a:t>
            </a:r>
            <a:r>
              <a:rPr lang="en-US" sz="2000" dirty="0" err="1"/>
              <a:t>dewar</a:t>
            </a:r>
            <a:r>
              <a:rPr lang="en-US" sz="2000" dirty="0"/>
              <a:t> </a:t>
            </a:r>
          </a:p>
          <a:p>
            <a:pPr lvl="1"/>
            <a:r>
              <a:rPr lang="en-US" sz="2000" dirty="0"/>
              <a:t>Flex hose end from 160 l </a:t>
            </a:r>
            <a:r>
              <a:rPr lang="en-US" sz="2000" dirty="0" err="1"/>
              <a:t>dewar</a:t>
            </a:r>
            <a:r>
              <a:rPr lang="en-US" sz="2000" dirty="0"/>
              <a:t> would not fit in lab </a:t>
            </a:r>
            <a:r>
              <a:rPr lang="en-US" sz="2000" dirty="0" err="1"/>
              <a:t>dewar</a:t>
            </a:r>
            <a:r>
              <a:rPr lang="en-US" sz="2000" dirty="0"/>
              <a:t> neck (normally a </a:t>
            </a:r>
            <a:r>
              <a:rPr lang="ja-JP" altLang="en-US" sz="2000" dirty="0">
                <a:latin typeface="Arial"/>
              </a:rPr>
              <a:t>“</a:t>
            </a:r>
            <a:r>
              <a:rPr lang="en-US" sz="2000" dirty="0"/>
              <a:t>wand</a:t>
            </a:r>
            <a:r>
              <a:rPr lang="ja-JP" altLang="en-US" sz="2000" dirty="0">
                <a:latin typeface="Arial"/>
              </a:rPr>
              <a:t>”</a:t>
            </a:r>
            <a:r>
              <a:rPr lang="en-US" sz="2000" dirty="0"/>
              <a:t> is inserted for filling), so a connection was made with rubber hose over the OUTSIDE of the lab </a:t>
            </a:r>
            <a:r>
              <a:rPr lang="en-US" sz="2000" dirty="0" err="1"/>
              <a:t>dewar</a:t>
            </a:r>
            <a:r>
              <a:rPr lang="en-US" sz="2000" dirty="0"/>
              <a:t> neck and transfer hose end </a:t>
            </a:r>
          </a:p>
          <a:p>
            <a:pPr lvl="1"/>
            <a:r>
              <a:rPr lang="ja-JP" altLang="en-US" sz="2000" dirty="0">
                <a:latin typeface="Arial"/>
              </a:rPr>
              <a:t>“</a:t>
            </a:r>
            <a:r>
              <a:rPr lang="en-US" sz="2000" dirty="0"/>
              <a:t>Slot</a:t>
            </a:r>
            <a:r>
              <a:rPr lang="ja-JP" altLang="en-US" sz="2000" dirty="0">
                <a:latin typeface="Arial"/>
              </a:rPr>
              <a:t>”</a:t>
            </a:r>
            <a:r>
              <a:rPr lang="en-US" sz="2000" dirty="0"/>
              <a:t> cut in rubber hose for vent </a:t>
            </a:r>
          </a:p>
          <a:p>
            <a:pPr lvl="1"/>
            <a:r>
              <a:rPr lang="en-US" sz="2000" dirty="0"/>
              <a:t>Failure not initially caused by overpressure, but by cooling of upper part of neck during fill!  Seal between neck and vacuum jacket broke due to differential thermal contraction.  </a:t>
            </a:r>
          </a:p>
          <a:p>
            <a:pPr lvl="1"/>
            <a:r>
              <a:rPr lang="en-US" sz="2000" dirty="0"/>
              <a:t>Seal to vacuum jacket broke after lab </a:t>
            </a:r>
            <a:r>
              <a:rPr lang="en-US" sz="2000" dirty="0" err="1"/>
              <a:t>dewar</a:t>
            </a:r>
            <a:r>
              <a:rPr lang="en-US" sz="2000" dirty="0"/>
              <a:t> nearly full, subsequent overpressure  with lack of sufficient vent caused explosion of lab </a:t>
            </a:r>
            <a:r>
              <a:rPr lang="en-US" sz="2000" dirty="0" err="1"/>
              <a:t>dewar</a:t>
            </a:r>
            <a:r>
              <a:rPr lang="en-US" sz="2000" dirty="0"/>
              <a:t> </a:t>
            </a:r>
          </a:p>
          <a:p>
            <a:pPr lvl="1"/>
            <a:r>
              <a:rPr lang="en-US" sz="2000" dirty="0"/>
              <a:t>One person badly injured </a:t>
            </a:r>
          </a:p>
          <a:p>
            <a:pPr lvl="1"/>
            <a:r>
              <a:rPr lang="en-US" sz="2000" dirty="0">
                <a:solidFill>
                  <a:srgbClr val="CC0000"/>
                </a:solidFill>
              </a:rPr>
              <a:t>Lesson -- rupture of insulating vacuum with restricted venting resulted in explosion</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09600"/>
            <a:ext cx="7772400" cy="609600"/>
          </a:xfrm>
        </p:spPr>
        <p:txBody>
          <a:bodyPr/>
          <a:lstStyle/>
          <a:p>
            <a:r>
              <a:rPr lang="en-US" sz="3200" dirty="0"/>
              <a:t>50 liter LN2 </a:t>
            </a:r>
            <a:r>
              <a:rPr lang="en-US" sz="3200" dirty="0" err="1"/>
              <a:t>dewar</a:t>
            </a:r>
            <a:r>
              <a:rPr lang="en-US" sz="3200" dirty="0"/>
              <a:t> explosion</a:t>
            </a:r>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11</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79" y="1219200"/>
            <a:ext cx="3550121" cy="448056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446" y="1250852"/>
            <a:ext cx="3780234" cy="4448908"/>
          </a:xfrm>
          <a:prstGeom prst="rect">
            <a:avLst/>
          </a:prstGeom>
        </p:spPr>
      </p:pic>
      <p:sp>
        <p:nvSpPr>
          <p:cNvPr id="10" name="TextBox 9"/>
          <p:cNvSpPr txBox="1"/>
          <p:nvPr/>
        </p:nvSpPr>
        <p:spPr>
          <a:xfrm>
            <a:off x="609600" y="5715000"/>
            <a:ext cx="7867795" cy="646331"/>
          </a:xfrm>
          <a:prstGeom prst="rect">
            <a:avLst/>
          </a:prstGeom>
          <a:noFill/>
        </p:spPr>
        <p:txBody>
          <a:bodyPr wrap="none" rtlCol="0">
            <a:spAutoFit/>
          </a:bodyPr>
          <a:lstStyle/>
          <a:p>
            <a:r>
              <a:rPr lang="en-US" sz="1800" dirty="0"/>
              <a:t>Figures from “Safety in the Handling of Cryogenic Fluids,” by F. J. </a:t>
            </a:r>
            <a:r>
              <a:rPr lang="en-US" sz="1800" dirty="0" err="1"/>
              <a:t>Edeskuty</a:t>
            </a:r>
            <a:r>
              <a:rPr lang="en-US" sz="1800" dirty="0"/>
              <a:t> </a:t>
            </a:r>
          </a:p>
          <a:p>
            <a:r>
              <a:rPr lang="en-US" sz="1800" dirty="0"/>
              <a:t>and W. F. Stewart, Plenum Press, NY, 1996.  </a:t>
            </a:r>
          </a:p>
        </p:txBody>
      </p:sp>
    </p:spTree>
    <p:extLst>
      <p:ext uri="{BB962C8B-B14F-4D97-AF65-F5344CB8AC3E}">
        <p14:creationId xmlns:p14="http://schemas.microsoft.com/office/powerpoint/2010/main" val="129380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dirty="0"/>
              <a:t>Another LN2 </a:t>
            </a:r>
            <a:r>
              <a:rPr lang="en-US" sz="2400" dirty="0" err="1"/>
              <a:t>dewar</a:t>
            </a:r>
            <a:r>
              <a:rPr lang="en-US" sz="2400" dirty="0"/>
              <a:t> explosion, for the report, see http://www.tdi.texas.gov/fire/documents/fmred022206.pdf</a:t>
            </a:r>
          </a:p>
        </p:txBody>
      </p:sp>
      <p:sp>
        <p:nvSpPr>
          <p:cNvPr id="4" name="Date Placeholder 3"/>
          <p:cNvSpPr>
            <a:spLocks noGrp="1"/>
          </p:cNvSpPr>
          <p:nvPr>
            <p:ph type="dt" sz="half" idx="10"/>
          </p:nvPr>
        </p:nvSpPr>
        <p:spPr>
          <a:xfrm>
            <a:off x="1981200" y="6248400"/>
            <a:ext cx="1600200" cy="457200"/>
          </a:xfrm>
        </p:spPr>
        <p:txBody>
          <a:bodyPr/>
          <a:lstStyle/>
          <a:p>
            <a:pPr>
              <a:defRPr/>
            </a:pPr>
            <a:r>
              <a:rPr lang="en-US"/>
              <a:t>CSA, Feb 2018</a:t>
            </a:r>
          </a:p>
        </p:txBody>
      </p:sp>
      <p:sp>
        <p:nvSpPr>
          <p:cNvPr id="5" name="Footer Placeholder 4"/>
          <p:cNvSpPr>
            <a:spLocks noGrp="1"/>
          </p:cNvSpPr>
          <p:nvPr>
            <p:ph type="ftr" sz="quarter" idx="11"/>
          </p:nvPr>
        </p:nvSpPr>
        <p:spPr>
          <a:xfrm>
            <a:off x="3733800" y="6400800"/>
            <a:ext cx="4038600" cy="304800"/>
          </a:xfrm>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12</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18310"/>
            <a:ext cx="8544589" cy="102489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84421"/>
            <a:ext cx="8544589" cy="135701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337943"/>
            <a:ext cx="6096000" cy="2333824"/>
          </a:xfrm>
          <a:prstGeom prst="rect">
            <a:avLst/>
          </a:prstGeom>
        </p:spPr>
      </p:pic>
      <p:sp>
        <p:nvSpPr>
          <p:cNvPr id="11" name="Rectangle 10"/>
          <p:cNvSpPr/>
          <p:nvPr/>
        </p:nvSpPr>
        <p:spPr bwMode="auto">
          <a:xfrm>
            <a:off x="5486400" y="6400800"/>
            <a:ext cx="2133600" cy="2709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12" name="Rectangle 11"/>
          <p:cNvSpPr/>
          <p:nvPr/>
        </p:nvSpPr>
        <p:spPr bwMode="auto">
          <a:xfrm>
            <a:off x="1524000" y="4337943"/>
            <a:ext cx="6096000" cy="91985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Tree>
    <p:extLst>
      <p:ext uri="{BB962C8B-B14F-4D97-AF65-F5344CB8AC3E}">
        <p14:creationId xmlns:p14="http://schemas.microsoft.com/office/powerpoint/2010/main" val="75087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13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457200"/>
            <a:ext cx="8420100" cy="14706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676" y="1981199"/>
            <a:ext cx="2926373" cy="43480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981199"/>
            <a:ext cx="2819400" cy="44840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50" y="1951306"/>
            <a:ext cx="2686050" cy="4014424"/>
          </a:xfrm>
          <a:prstGeom prst="rect">
            <a:avLst/>
          </a:prstGeom>
        </p:spPr>
      </p:pic>
    </p:spTree>
    <p:extLst>
      <p:ext uri="{BB962C8B-B14F-4D97-AF65-F5344CB8AC3E}">
        <p14:creationId xmlns:p14="http://schemas.microsoft.com/office/powerpoint/2010/main" val="45342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hangingPunct="1">
              <a:defRPr/>
            </a:pPr>
            <a:r>
              <a:rPr lang="en-US" dirty="0">
                <a:cs typeface="+mj-cs"/>
              </a:rPr>
              <a:t>Pressure vessel and piping codes and national laboratory standards</a:t>
            </a:r>
          </a:p>
        </p:txBody>
      </p:sp>
      <p:sp>
        <p:nvSpPr>
          <p:cNvPr id="397315" name="Rectangle 3"/>
          <p:cNvSpPr>
            <a:spLocks noGrp="1" noChangeArrowheads="1"/>
          </p:cNvSpPr>
          <p:nvPr>
            <p:ph type="body" idx="1"/>
          </p:nvPr>
        </p:nvSpPr>
        <p:spPr>
          <a:xfrm>
            <a:off x="685800" y="1828800"/>
            <a:ext cx="7772400" cy="4419600"/>
          </a:xfrm>
        </p:spPr>
        <p:txBody>
          <a:bodyPr>
            <a:normAutofit lnSpcReduction="10000"/>
          </a:bodyPr>
          <a:lstStyle/>
          <a:p>
            <a:pPr eaLnBrk="1" hangingPunct="1">
              <a:lnSpc>
                <a:spcPct val="90000"/>
              </a:lnSpc>
              <a:defRPr/>
            </a:pPr>
            <a:r>
              <a:rPr lang="en-US" sz="2400" dirty="0">
                <a:cs typeface="+mn-cs"/>
              </a:rPr>
              <a:t>ASME Boiler and Pressure Vessel Code and ASME B31 Piping Codes </a:t>
            </a:r>
          </a:p>
          <a:p>
            <a:pPr lvl="1" eaLnBrk="1" hangingPunct="1">
              <a:lnSpc>
                <a:spcPct val="90000"/>
              </a:lnSpc>
              <a:defRPr/>
            </a:pPr>
            <a:r>
              <a:rPr lang="en-US" sz="2000" dirty="0"/>
              <a:t>In general, we try to purchase vessels built to the code from code-authorized shops </a:t>
            </a:r>
          </a:p>
          <a:p>
            <a:pPr lvl="1" eaLnBrk="1" hangingPunct="1">
              <a:lnSpc>
                <a:spcPct val="90000"/>
              </a:lnSpc>
              <a:defRPr/>
            </a:pPr>
            <a:r>
              <a:rPr lang="en-US" sz="2000" dirty="0"/>
              <a:t>Where code-stamping is not possible, we design (or specify designs) to the intent of the code and note implications of exceptions to the code </a:t>
            </a:r>
          </a:p>
          <a:p>
            <a:pPr eaLnBrk="1" hangingPunct="1">
              <a:lnSpc>
                <a:spcPct val="90000"/>
              </a:lnSpc>
              <a:defRPr/>
            </a:pPr>
            <a:r>
              <a:rPr lang="en-US" sz="2400" dirty="0"/>
              <a:t>10 CFR 851 requirements for pressure systems for DOE contractors </a:t>
            </a:r>
            <a:endParaRPr lang="en-US" dirty="0"/>
          </a:p>
          <a:p>
            <a:pPr eaLnBrk="1" hangingPunct="1">
              <a:lnSpc>
                <a:spcPct val="90000"/>
              </a:lnSpc>
              <a:defRPr/>
            </a:pPr>
            <a:r>
              <a:rPr lang="en-US" sz="2400" dirty="0">
                <a:cs typeface="+mn-cs"/>
              </a:rPr>
              <a:t>SLAC’s ES&amp;H Manual Chapter 14, “Pressure Safety” </a:t>
            </a:r>
          </a:p>
          <a:p>
            <a:pPr eaLnBrk="1" hangingPunct="1">
              <a:lnSpc>
                <a:spcPct val="90000"/>
              </a:lnSpc>
              <a:defRPr/>
            </a:pPr>
            <a:r>
              <a:rPr lang="en-US" sz="2400" dirty="0">
                <a:cs typeface="+mn-cs"/>
              </a:rPr>
              <a:t>Fermilab</a:t>
            </a:r>
            <a:r>
              <a:rPr lang="ja-JP" altLang="en-US" sz="2400" dirty="0">
                <a:latin typeface="Arial"/>
                <a:cs typeface="+mn-cs"/>
              </a:rPr>
              <a:t>’</a:t>
            </a:r>
            <a:r>
              <a:rPr lang="en-US" sz="2400" dirty="0">
                <a:cs typeface="+mn-cs"/>
              </a:rPr>
              <a:t>s ES&amp;H Manual (FESHM) pressure vessel standards </a:t>
            </a:r>
          </a:p>
          <a:p>
            <a:pPr lvl="1" eaLnBrk="1" hangingPunct="1">
              <a:lnSpc>
                <a:spcPct val="90000"/>
              </a:lnSpc>
              <a:defRPr/>
            </a:pPr>
            <a:r>
              <a:rPr lang="en-US" sz="2000" dirty="0">
                <a:cs typeface="+mn-cs"/>
              </a:rPr>
              <a:t>FESHM 5031 (general pressure vessel standard) </a:t>
            </a:r>
          </a:p>
          <a:p>
            <a:pPr lvl="1" eaLnBrk="1" hangingPunct="1">
              <a:lnSpc>
                <a:spcPct val="90000"/>
              </a:lnSpc>
              <a:defRPr/>
            </a:pPr>
            <a:r>
              <a:rPr lang="en-US" sz="2000" dirty="0">
                <a:cs typeface="+mn-cs"/>
              </a:rPr>
              <a:t>FESHM 5031.6 (dressed cavity standard) </a:t>
            </a:r>
            <a:endParaRPr lang="en-US" sz="2400" dirty="0">
              <a:cs typeface="+mn-cs"/>
            </a:endParaRP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704973AD-A8D2-6944-B809-65782BA9B588}"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CFR part 851</a:t>
            </a:r>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15</a:t>
            </a:fld>
            <a:endParaRPr lang="en-US"/>
          </a:p>
        </p:txBody>
      </p:sp>
      <p:pic>
        <p:nvPicPr>
          <p:cNvPr id="7" name="Picture 6" descr="10CFR851-Captur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0"/>
            <a:ext cx="4931466" cy="1981200"/>
          </a:xfrm>
          <a:prstGeom prst="rect">
            <a:avLst/>
          </a:prstGeom>
        </p:spPr>
      </p:pic>
      <p:pic>
        <p:nvPicPr>
          <p:cNvPr id="8" name="Picture 7" descr="10CFR851-Capture-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127" y="1447800"/>
            <a:ext cx="4317673" cy="4813300"/>
          </a:xfrm>
          <a:prstGeom prst="rect">
            <a:avLst/>
          </a:prstGeom>
        </p:spPr>
      </p:pic>
    </p:spTree>
    <p:extLst>
      <p:ext uri="{BB962C8B-B14F-4D97-AF65-F5344CB8AC3E}">
        <p14:creationId xmlns:p14="http://schemas.microsoft.com/office/powerpoint/2010/main" val="390292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533400"/>
            <a:ext cx="4572000" cy="914400"/>
          </a:xfrm>
        </p:spPr>
        <p:txBody>
          <a:bodyPr/>
          <a:lstStyle/>
          <a:p>
            <a:r>
              <a:rPr lang="en-US" sz="4000" dirty="0"/>
              <a:t>10 CFR part 851</a:t>
            </a:r>
            <a:br>
              <a:rPr lang="en-US" sz="4000" dirty="0"/>
            </a:br>
            <a:r>
              <a:rPr lang="en-US" sz="4000" dirty="0"/>
              <a:t>Appendix A (4) (c)</a:t>
            </a:r>
          </a:p>
        </p:txBody>
      </p:sp>
      <p:sp>
        <p:nvSpPr>
          <p:cNvPr id="3" name="Date Placeholder 2"/>
          <p:cNvSpPr>
            <a:spLocks noGrp="1"/>
          </p:cNvSpPr>
          <p:nvPr>
            <p:ph type="dt" sz="half" idx="10"/>
          </p:nvPr>
        </p:nvSpPr>
        <p:spPr/>
        <p:txBody>
          <a:bodyPr/>
          <a:lstStyle/>
          <a:p>
            <a:pPr>
              <a:defRPr/>
            </a:pPr>
            <a:r>
              <a:rPr lang="en-US"/>
              <a:t>CSA, Feb 2018</a:t>
            </a:r>
          </a:p>
        </p:txBody>
      </p:sp>
      <p:sp>
        <p:nvSpPr>
          <p:cNvPr id="4" name="Footer Placeholder 3"/>
          <p:cNvSpPr>
            <a:spLocks noGrp="1"/>
          </p:cNvSpPr>
          <p:nvPr>
            <p:ph type="ftr" sz="quarter" idx="11"/>
          </p:nvPr>
        </p:nvSpPr>
        <p:spPr/>
        <p:txBody>
          <a:bodyPr/>
          <a:lstStyle/>
          <a:p>
            <a:pPr>
              <a:defRPr/>
            </a:pPr>
            <a:r>
              <a:rPr lang="en-US"/>
              <a:t>Cryogenic Pressure Safety, Part 1, Tom Peterson</a:t>
            </a:r>
          </a:p>
        </p:txBody>
      </p:sp>
      <p:sp>
        <p:nvSpPr>
          <p:cNvPr id="5" name="Slide Number Placeholder 4"/>
          <p:cNvSpPr>
            <a:spLocks noGrp="1"/>
          </p:cNvSpPr>
          <p:nvPr>
            <p:ph type="sldNum" sz="quarter" idx="12"/>
          </p:nvPr>
        </p:nvSpPr>
        <p:spPr/>
        <p:txBody>
          <a:bodyPr/>
          <a:lstStyle/>
          <a:p>
            <a:pPr>
              <a:defRPr/>
            </a:pPr>
            <a:fld id="{E5BA38C1-8D78-7F4D-A3A5-BB8A367D807E}" type="slidenum">
              <a:rPr lang="en-US" smtClean="0"/>
              <a:pPr>
                <a:defRPr/>
              </a:pPr>
              <a:t>16</a:t>
            </a:fld>
            <a:endParaRPr lang="en-US"/>
          </a:p>
        </p:txBody>
      </p:sp>
      <p:pic>
        <p:nvPicPr>
          <p:cNvPr id="7" name="Picture 6" descr="10CFR851-Capture-4.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3048000"/>
            <a:ext cx="4559300" cy="3486523"/>
          </a:xfrm>
          <a:prstGeom prst="rect">
            <a:avLst/>
          </a:prstGeom>
        </p:spPr>
      </p:pic>
      <p:pic>
        <p:nvPicPr>
          <p:cNvPr id="8" name="Picture 7" descr="10CFR851-Capture-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1000"/>
            <a:ext cx="4724400" cy="2815658"/>
          </a:xfrm>
          <a:prstGeom prst="rect">
            <a:avLst/>
          </a:prstGeom>
        </p:spPr>
      </p:pic>
      <p:sp>
        <p:nvSpPr>
          <p:cNvPr id="10" name="Rectangle 9"/>
          <p:cNvSpPr/>
          <p:nvPr/>
        </p:nvSpPr>
        <p:spPr bwMode="auto">
          <a:xfrm>
            <a:off x="12338" y="1447800"/>
            <a:ext cx="4712062" cy="990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11" name="TextBox 10"/>
          <p:cNvSpPr txBox="1"/>
          <p:nvPr/>
        </p:nvSpPr>
        <p:spPr>
          <a:xfrm>
            <a:off x="5334000" y="2209800"/>
            <a:ext cx="3147015" cy="1938992"/>
          </a:xfrm>
          <a:prstGeom prst="rect">
            <a:avLst/>
          </a:prstGeom>
          <a:noFill/>
        </p:spPr>
        <p:txBody>
          <a:bodyPr wrap="none" rtlCol="0">
            <a:spAutoFit/>
          </a:bodyPr>
          <a:lstStyle/>
          <a:p>
            <a:r>
              <a:rPr lang="en-US" dirty="0"/>
              <a:t>If codes to not apply, </a:t>
            </a:r>
          </a:p>
          <a:p>
            <a:r>
              <a:rPr lang="en-US" dirty="0"/>
              <a:t>we must provide a </a:t>
            </a:r>
          </a:p>
          <a:p>
            <a:r>
              <a:rPr lang="en-US" dirty="0"/>
              <a:t>level of safety greater </a:t>
            </a:r>
          </a:p>
          <a:p>
            <a:r>
              <a:rPr lang="en-US" dirty="0"/>
              <a:t>than or equal to the </a:t>
            </a:r>
          </a:p>
          <a:p>
            <a:r>
              <a:rPr lang="en-US" dirty="0"/>
              <a:t>applicable code.  </a:t>
            </a:r>
          </a:p>
        </p:txBody>
      </p:sp>
    </p:spTree>
    <p:extLst>
      <p:ext uri="{BB962C8B-B14F-4D97-AF65-F5344CB8AC3E}">
        <p14:creationId xmlns:p14="http://schemas.microsoft.com/office/powerpoint/2010/main" val="2541397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533400"/>
          </a:xfrm>
        </p:spPr>
        <p:txBody>
          <a:bodyPr/>
          <a:lstStyle/>
          <a:p>
            <a:r>
              <a:rPr lang="en-US" sz="2400" dirty="0"/>
              <a:t>From SLAC’s ES&amp;H Manual Chapter 14, “Pressure Safety” </a:t>
            </a:r>
            <a:endParaRPr lang="en-US" sz="2800" dirty="0"/>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17</a:t>
            </a:fld>
            <a:endParaRPr lang="en-US"/>
          </a:p>
        </p:txBody>
      </p:sp>
      <p:pic>
        <p:nvPicPr>
          <p:cNvPr id="7" name="Picture 6" descr="SLAC-ES&amp;H-Ch14-2.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914400"/>
            <a:ext cx="8105757" cy="5750777"/>
          </a:xfrm>
          <a:prstGeom prst="rect">
            <a:avLst/>
          </a:prstGeom>
        </p:spPr>
      </p:pic>
    </p:spTree>
    <p:extLst>
      <p:ext uri="{BB962C8B-B14F-4D97-AF65-F5344CB8AC3E}">
        <p14:creationId xmlns:p14="http://schemas.microsoft.com/office/powerpoint/2010/main" val="23810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CSA, Feb 2018</a:t>
            </a:r>
            <a:endParaRPr lang="en-GB"/>
          </a:p>
        </p:txBody>
      </p:sp>
      <p:sp>
        <p:nvSpPr>
          <p:cNvPr id="5" name="Footer Placeholder 4"/>
          <p:cNvSpPr>
            <a:spLocks noGrp="1"/>
          </p:cNvSpPr>
          <p:nvPr>
            <p:ph type="ftr" sz="quarter" idx="11"/>
          </p:nvPr>
        </p:nvSpPr>
        <p:spPr/>
        <p:txBody>
          <a:bodyPr/>
          <a:lstStyle/>
          <a:p>
            <a:r>
              <a:rPr lang="en-US"/>
              <a:t>Cryogenic Pressure Safety, Part 1, Tom Peterson</a:t>
            </a:r>
            <a:endParaRPr lang="en-GB"/>
          </a:p>
        </p:txBody>
      </p:sp>
      <p:sp>
        <p:nvSpPr>
          <p:cNvPr id="6" name="Slide Number Placeholder 5"/>
          <p:cNvSpPr>
            <a:spLocks noGrp="1"/>
          </p:cNvSpPr>
          <p:nvPr>
            <p:ph type="sldNum" sz="quarter" idx="12"/>
          </p:nvPr>
        </p:nvSpPr>
        <p:spPr/>
        <p:txBody>
          <a:bodyPr/>
          <a:lstStyle/>
          <a:p>
            <a:fld id="{EFDE26AA-DA02-754C-A0D4-6D0063F80367}" type="slidenum">
              <a:rPr lang="en-GB"/>
              <a:pPr/>
              <a:t>18</a:t>
            </a:fld>
            <a:endParaRPr lang="en-GB"/>
          </a:p>
        </p:txBody>
      </p:sp>
      <p:sp>
        <p:nvSpPr>
          <p:cNvPr id="987138" name="Rectangle 2"/>
          <p:cNvSpPr>
            <a:spLocks noGrp="1" noChangeArrowheads="1"/>
          </p:cNvSpPr>
          <p:nvPr>
            <p:ph type="title"/>
          </p:nvPr>
        </p:nvSpPr>
        <p:spPr/>
        <p:txBody>
          <a:bodyPr/>
          <a:lstStyle/>
          <a:p>
            <a:r>
              <a:rPr lang="en-US" sz="4000" dirty="0"/>
              <a:t>Issues for code compliance </a:t>
            </a:r>
            <a:br>
              <a:rPr lang="en-US" sz="4000" dirty="0"/>
            </a:br>
            <a:r>
              <a:rPr lang="en-US" sz="4000" dirty="0"/>
              <a:t>for SRF dressed cavities</a:t>
            </a:r>
          </a:p>
        </p:txBody>
      </p:sp>
      <p:sp>
        <p:nvSpPr>
          <p:cNvPr id="987143" name="Rectangle 7"/>
          <p:cNvSpPr>
            <a:spLocks noGrp="1" noChangeArrowheads="1"/>
          </p:cNvSpPr>
          <p:nvPr>
            <p:ph type="body" idx="1"/>
          </p:nvPr>
        </p:nvSpPr>
        <p:spPr>
          <a:xfrm>
            <a:off x="685800" y="1662113"/>
            <a:ext cx="7772400" cy="4662487"/>
          </a:xfrm>
        </p:spPr>
        <p:txBody>
          <a:bodyPr/>
          <a:lstStyle/>
          <a:p>
            <a:pPr>
              <a:lnSpc>
                <a:spcPct val="90000"/>
              </a:lnSpc>
            </a:pPr>
            <a:r>
              <a:rPr lang="en-US" sz="2000" dirty="0"/>
              <a:t>Cavity design that satisfies level of safety equivalent to that of a consensus pressure vessel code is affected by</a:t>
            </a:r>
          </a:p>
          <a:p>
            <a:pPr lvl="1">
              <a:lnSpc>
                <a:spcPct val="90000"/>
              </a:lnSpc>
            </a:pPr>
            <a:r>
              <a:rPr lang="en-US" sz="1800" dirty="0"/>
              <a:t>use of the non-code material (niobium), </a:t>
            </a:r>
          </a:p>
          <a:p>
            <a:pPr lvl="1">
              <a:lnSpc>
                <a:spcPct val="90000"/>
              </a:lnSpc>
            </a:pPr>
            <a:r>
              <a:rPr lang="en-US" sz="1800" dirty="0"/>
              <a:t>complex forming and joining processes, </a:t>
            </a:r>
          </a:p>
          <a:p>
            <a:pPr lvl="1">
              <a:lnSpc>
                <a:spcPct val="90000"/>
              </a:lnSpc>
            </a:pPr>
            <a:r>
              <a:rPr lang="en-US" sz="1800" dirty="0"/>
              <a:t>a shape that is determined entirely by cavity RF performance, </a:t>
            </a:r>
          </a:p>
          <a:p>
            <a:pPr lvl="1">
              <a:lnSpc>
                <a:spcPct val="90000"/>
              </a:lnSpc>
            </a:pPr>
            <a:r>
              <a:rPr lang="en-US" sz="1800" dirty="0"/>
              <a:t>a thickness driven by the cost and availability of niobium sheet, </a:t>
            </a:r>
          </a:p>
          <a:p>
            <a:pPr lvl="1">
              <a:lnSpc>
                <a:spcPct val="90000"/>
              </a:lnSpc>
            </a:pPr>
            <a:r>
              <a:rPr lang="en-US" sz="1800" dirty="0"/>
              <a:t>and a possibly complex series of chemical and thermal treatments.</a:t>
            </a:r>
            <a:r>
              <a:rPr lang="en-US" sz="2000" dirty="0"/>
              <a:t> </a:t>
            </a:r>
          </a:p>
          <a:p>
            <a:pPr>
              <a:lnSpc>
                <a:spcPct val="90000"/>
              </a:lnSpc>
            </a:pPr>
            <a:r>
              <a:rPr lang="en-US" sz="2000" dirty="0"/>
              <a:t>Difficulties emerge pressure vessel code compliance in various areas  </a:t>
            </a:r>
          </a:p>
          <a:p>
            <a:pPr lvl="1">
              <a:lnSpc>
                <a:spcPct val="90000"/>
              </a:lnSpc>
            </a:pPr>
            <a:r>
              <a:rPr lang="en-US" sz="1800" dirty="0"/>
              <a:t>Material not approved by the pressure vessel code </a:t>
            </a:r>
          </a:p>
          <a:p>
            <a:pPr lvl="1">
              <a:lnSpc>
                <a:spcPct val="90000"/>
              </a:lnSpc>
            </a:pPr>
            <a:r>
              <a:rPr lang="en-US" sz="1800" dirty="0"/>
              <a:t>Loadings other than pressure </a:t>
            </a:r>
          </a:p>
          <a:p>
            <a:pPr lvl="2">
              <a:lnSpc>
                <a:spcPct val="90000"/>
              </a:lnSpc>
            </a:pPr>
            <a:r>
              <a:rPr lang="en-US" sz="1800" dirty="0"/>
              <a:t>Thermal contraction </a:t>
            </a:r>
          </a:p>
          <a:p>
            <a:pPr lvl="2">
              <a:lnSpc>
                <a:spcPct val="90000"/>
              </a:lnSpc>
            </a:pPr>
            <a:r>
              <a:rPr lang="en-US" sz="1800" dirty="0"/>
              <a:t>Tuning </a:t>
            </a:r>
          </a:p>
          <a:p>
            <a:pPr lvl="1">
              <a:lnSpc>
                <a:spcPct val="90000"/>
              </a:lnSpc>
            </a:pPr>
            <a:r>
              <a:rPr lang="en-US" sz="1800" dirty="0"/>
              <a:t>Geometries not covered by rules </a:t>
            </a:r>
          </a:p>
          <a:p>
            <a:pPr lvl="1">
              <a:lnSpc>
                <a:spcPct val="90000"/>
              </a:lnSpc>
            </a:pPr>
            <a:r>
              <a:rPr lang="en-US" sz="1800" dirty="0"/>
              <a:t>Weld configurations difficult to inspect</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CSA, Feb 2018</a:t>
            </a:r>
            <a:endParaRPr lang="en-GB"/>
          </a:p>
        </p:txBody>
      </p:sp>
      <p:sp>
        <p:nvSpPr>
          <p:cNvPr id="5" name="Footer Placeholder 4"/>
          <p:cNvSpPr>
            <a:spLocks noGrp="1"/>
          </p:cNvSpPr>
          <p:nvPr>
            <p:ph type="ftr" sz="quarter" idx="11"/>
          </p:nvPr>
        </p:nvSpPr>
        <p:spPr/>
        <p:txBody>
          <a:bodyPr/>
          <a:lstStyle/>
          <a:p>
            <a:r>
              <a:rPr lang="en-US"/>
              <a:t>Cryogenic Pressure Safety, Part 1, Tom Peterson</a:t>
            </a:r>
            <a:endParaRPr lang="en-GB"/>
          </a:p>
        </p:txBody>
      </p:sp>
      <p:sp>
        <p:nvSpPr>
          <p:cNvPr id="6" name="Slide Number Placeholder 5"/>
          <p:cNvSpPr>
            <a:spLocks noGrp="1"/>
          </p:cNvSpPr>
          <p:nvPr>
            <p:ph type="sldNum" sz="quarter" idx="12"/>
          </p:nvPr>
        </p:nvSpPr>
        <p:spPr/>
        <p:txBody>
          <a:bodyPr/>
          <a:lstStyle/>
          <a:p>
            <a:fld id="{A49F48D6-B393-B64B-BC19-DB6C5A9F4179}" type="slidenum">
              <a:rPr lang="en-GB"/>
              <a:pPr/>
              <a:t>19</a:t>
            </a:fld>
            <a:endParaRPr lang="en-GB"/>
          </a:p>
        </p:txBody>
      </p:sp>
      <p:sp>
        <p:nvSpPr>
          <p:cNvPr id="1021954" name="Rectangle 2"/>
          <p:cNvSpPr>
            <a:spLocks noGrp="1" noChangeArrowheads="1"/>
          </p:cNvSpPr>
          <p:nvPr>
            <p:ph type="title"/>
          </p:nvPr>
        </p:nvSpPr>
        <p:spPr/>
        <p:txBody>
          <a:bodyPr/>
          <a:lstStyle/>
          <a:p>
            <a:r>
              <a:rPr lang="en-US" sz="4000" dirty="0"/>
              <a:t>Safety/compliance issue summary</a:t>
            </a:r>
          </a:p>
        </p:txBody>
      </p:sp>
      <p:sp>
        <p:nvSpPr>
          <p:cNvPr id="1021955" name="Rectangle 3"/>
          <p:cNvSpPr>
            <a:spLocks noGrp="1" noChangeArrowheads="1"/>
          </p:cNvSpPr>
          <p:nvPr>
            <p:ph type="body" idx="1"/>
          </p:nvPr>
        </p:nvSpPr>
        <p:spPr/>
        <p:txBody>
          <a:bodyPr/>
          <a:lstStyle/>
          <a:p>
            <a:r>
              <a:rPr lang="en-US" sz="2400" dirty="0"/>
              <a:t>In the U.S., Europe, and Japan, SRF helium containers and part or all of the RF cavity fall under the scope of the local and national pressure vessel rules. </a:t>
            </a:r>
          </a:p>
          <a:p>
            <a:r>
              <a:rPr lang="en-US" sz="2400" dirty="0"/>
              <a:t>Thus, while used for its superconducting properties, niobium ends up also being treated as a material for pressure vessels. </a:t>
            </a:r>
          </a:p>
          <a:p>
            <a:r>
              <a:rPr lang="en-US" sz="2400" dirty="0"/>
              <a:t>For various reasons, it is not possible to completely follow all the rules of the pressure vessel codes for most of these SRF helium vessel designs </a:t>
            </a:r>
          </a:p>
          <a:p>
            <a:r>
              <a:rPr lang="en-US" sz="2400" dirty="0"/>
              <a:t>Thus, we have to invoke the “equivalent level of safety” allowed by 10 CFR 851.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1905000"/>
          </a:xfrm>
        </p:spPr>
        <p:txBody>
          <a:bodyPr/>
          <a:lstStyle/>
          <a:p>
            <a:r>
              <a:rPr lang="en-US" sz="3600" dirty="0"/>
              <a:t>Many Thanks to Our Sponsors </a:t>
            </a:r>
            <a:br>
              <a:rPr lang="en-US" sz="3600" dirty="0"/>
            </a:br>
            <a:r>
              <a:rPr lang="en-US" sz="3600" dirty="0"/>
              <a:t>for Making This Class Possible </a:t>
            </a:r>
            <a:br>
              <a:rPr lang="en-US" sz="3600" dirty="0"/>
            </a:br>
            <a:r>
              <a:rPr lang="en-US" sz="3600" dirty="0"/>
              <a:t>&amp; Free to the Students</a:t>
            </a:r>
          </a:p>
        </p:txBody>
      </p:sp>
      <p:sp>
        <p:nvSpPr>
          <p:cNvPr id="3" name="Content Placeholder 2"/>
          <p:cNvSpPr>
            <a:spLocks noGrp="1"/>
          </p:cNvSpPr>
          <p:nvPr>
            <p:ph idx="1"/>
          </p:nvPr>
        </p:nvSpPr>
        <p:spPr>
          <a:xfrm>
            <a:off x="685800" y="2362200"/>
            <a:ext cx="7772400" cy="3733800"/>
          </a:xfrm>
        </p:spPr>
        <p:txBody>
          <a:bodyPr/>
          <a:lstStyle/>
          <a:p>
            <a:pPr algn="ctr"/>
            <a:r>
              <a:rPr lang="en-US" dirty="0"/>
              <a:t>Acme Cryogenics Inc.</a:t>
            </a:r>
          </a:p>
          <a:p>
            <a:pPr algn="ctr"/>
            <a:r>
              <a:rPr lang="en-US" dirty="0" err="1"/>
              <a:t>Circor</a:t>
            </a:r>
            <a:r>
              <a:rPr lang="en-US" dirty="0"/>
              <a:t> Cryogenics-CPC </a:t>
            </a:r>
            <a:r>
              <a:rPr lang="en-US" dirty="0" err="1"/>
              <a:t>Cryolab</a:t>
            </a:r>
            <a:endParaRPr lang="en-US" dirty="0"/>
          </a:p>
          <a:p>
            <a:pPr algn="ctr"/>
            <a:r>
              <a:rPr lang="en-US" dirty="0"/>
              <a:t>HPD (High Precision Devices)</a:t>
            </a:r>
          </a:p>
          <a:p>
            <a:pPr algn="ctr"/>
            <a:r>
              <a:rPr lang="en-US" dirty="0" err="1"/>
              <a:t>Cryoworks</a:t>
            </a:r>
            <a:r>
              <a:rPr lang="en-US" dirty="0"/>
              <a:t> Inc.</a:t>
            </a:r>
          </a:p>
          <a:p>
            <a:pPr algn="ctr"/>
            <a:r>
              <a:rPr lang="en-US" dirty="0" err="1"/>
              <a:t>Tempshield</a:t>
            </a:r>
            <a:r>
              <a:rPr lang="en-US" dirty="0"/>
              <a:t> </a:t>
            </a:r>
            <a:r>
              <a:rPr lang="en-US" dirty="0" err="1"/>
              <a:t>Cryo</a:t>
            </a:r>
            <a:r>
              <a:rPr lang="en-US" dirty="0"/>
              <a:t>-Protection</a:t>
            </a:r>
          </a:p>
          <a:p>
            <a:pPr algn="ctr"/>
            <a:r>
              <a:rPr lang="en-US" dirty="0"/>
              <a:t>WEKA AG</a:t>
            </a:r>
          </a:p>
          <a:p>
            <a:endParaRPr lang="en-US" dirty="0"/>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2</a:t>
            </a:fld>
            <a:endParaRPr lang="en-US"/>
          </a:p>
        </p:txBody>
      </p:sp>
    </p:spTree>
    <p:extLst>
      <p:ext uri="{BB962C8B-B14F-4D97-AF65-F5344CB8AC3E}">
        <p14:creationId xmlns:p14="http://schemas.microsoft.com/office/powerpoint/2010/main" val="274849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CSA, Feb 2018</a:t>
            </a:r>
            <a:endParaRPr lang="en-GB"/>
          </a:p>
        </p:txBody>
      </p:sp>
      <p:sp>
        <p:nvSpPr>
          <p:cNvPr id="5" name="Footer Placeholder 4"/>
          <p:cNvSpPr>
            <a:spLocks noGrp="1"/>
          </p:cNvSpPr>
          <p:nvPr>
            <p:ph type="ftr" sz="quarter" idx="11"/>
          </p:nvPr>
        </p:nvSpPr>
        <p:spPr/>
        <p:txBody>
          <a:bodyPr/>
          <a:lstStyle/>
          <a:p>
            <a:r>
              <a:rPr lang="en-US"/>
              <a:t>Cryogenic Pressure Safety, Part 1, Tom Peterson</a:t>
            </a:r>
            <a:endParaRPr lang="en-GB"/>
          </a:p>
        </p:txBody>
      </p:sp>
      <p:sp>
        <p:nvSpPr>
          <p:cNvPr id="6" name="Slide Number Placeholder 5"/>
          <p:cNvSpPr>
            <a:spLocks noGrp="1"/>
          </p:cNvSpPr>
          <p:nvPr>
            <p:ph type="sldNum" sz="quarter" idx="12"/>
          </p:nvPr>
        </p:nvSpPr>
        <p:spPr/>
        <p:txBody>
          <a:bodyPr/>
          <a:lstStyle/>
          <a:p>
            <a:fld id="{3EA37D65-326B-3F4E-B447-647C62FF0F3C}" type="slidenum">
              <a:rPr lang="en-GB"/>
              <a:pPr/>
              <a:t>20</a:t>
            </a:fld>
            <a:endParaRPr lang="en-GB"/>
          </a:p>
        </p:txBody>
      </p:sp>
      <p:sp>
        <p:nvSpPr>
          <p:cNvPr id="1037314" name="Rectangle 2"/>
          <p:cNvSpPr>
            <a:spLocks noGrp="1" noChangeArrowheads="1"/>
          </p:cNvSpPr>
          <p:nvPr>
            <p:ph type="title"/>
          </p:nvPr>
        </p:nvSpPr>
        <p:spPr>
          <a:xfrm>
            <a:off x="901700" y="606425"/>
            <a:ext cx="7418388" cy="703263"/>
          </a:xfrm>
        </p:spPr>
        <p:txBody>
          <a:bodyPr/>
          <a:lstStyle/>
          <a:p>
            <a:r>
              <a:rPr lang="en-US"/>
              <a:t>General solution</a:t>
            </a:r>
          </a:p>
        </p:txBody>
      </p:sp>
      <p:sp>
        <p:nvSpPr>
          <p:cNvPr id="1037315" name="Rectangle 3"/>
          <p:cNvSpPr>
            <a:spLocks noGrp="1" noChangeArrowheads="1"/>
          </p:cNvSpPr>
          <p:nvPr>
            <p:ph type="body" idx="1"/>
          </p:nvPr>
        </p:nvSpPr>
        <p:spPr/>
        <p:txBody>
          <a:bodyPr/>
          <a:lstStyle/>
          <a:p>
            <a:r>
              <a:rPr lang="en-US" sz="2000"/>
              <a:t>In applying ASME code procedures, key elements demonstrating the required level of design safety are </a:t>
            </a:r>
          </a:p>
          <a:p>
            <a:pPr lvl="1"/>
            <a:r>
              <a:rPr lang="en-US" sz="1800"/>
              <a:t>the establishment of a maximum allowable stress </a:t>
            </a:r>
          </a:p>
          <a:p>
            <a:pPr lvl="1"/>
            <a:r>
              <a:rPr lang="en-US" sz="1800"/>
              <a:t>And for external pressure design, an accurate approximation to the true stress strain curve</a:t>
            </a:r>
          </a:p>
          <a:p>
            <a:r>
              <a:rPr lang="en-US" sz="2000"/>
              <a:t>Apply the ASME Boiler and Pressure Vessel Code as completely as practical </a:t>
            </a:r>
          </a:p>
          <a:p>
            <a:pPr lvl="1"/>
            <a:r>
              <a:rPr lang="en-US" sz="1800"/>
              <a:t>Exceptions to the code may remain </a:t>
            </a:r>
          </a:p>
          <a:p>
            <a:pPr lvl="1"/>
            <a:r>
              <a:rPr lang="en-US" sz="1800"/>
              <a:t>We have to show the risk is minimal </a:t>
            </a:r>
          </a:p>
          <a:p>
            <a:r>
              <a:rPr lang="en-US" sz="2000"/>
              <a:t>Satisfy the requirement for a level of safety greater than or equal to that afforded by ASME code. </a:t>
            </a:r>
          </a:p>
          <a:p>
            <a:r>
              <a:rPr lang="en-US" sz="2000"/>
              <a:t>Fermilab, Brookhaven, Jefferson Lab, Argonne Lab, and others in the U.S. have taken a similar approach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CSA, Feb 2018</a:t>
            </a:r>
            <a:endParaRPr lang="en-GB"/>
          </a:p>
        </p:txBody>
      </p:sp>
      <p:sp>
        <p:nvSpPr>
          <p:cNvPr id="5" name="Footer Placeholder 4"/>
          <p:cNvSpPr>
            <a:spLocks noGrp="1"/>
          </p:cNvSpPr>
          <p:nvPr>
            <p:ph type="ftr" sz="quarter" idx="11"/>
          </p:nvPr>
        </p:nvSpPr>
        <p:spPr/>
        <p:txBody>
          <a:bodyPr/>
          <a:lstStyle/>
          <a:p>
            <a:r>
              <a:rPr lang="en-US"/>
              <a:t>Cryogenic Pressure Safety, Part 1, Tom Peterson</a:t>
            </a:r>
            <a:endParaRPr lang="en-GB"/>
          </a:p>
        </p:txBody>
      </p:sp>
      <p:sp>
        <p:nvSpPr>
          <p:cNvPr id="6" name="Slide Number Placeholder 5"/>
          <p:cNvSpPr>
            <a:spLocks noGrp="1"/>
          </p:cNvSpPr>
          <p:nvPr>
            <p:ph type="sldNum" sz="quarter" idx="12"/>
          </p:nvPr>
        </p:nvSpPr>
        <p:spPr/>
        <p:txBody>
          <a:bodyPr/>
          <a:lstStyle/>
          <a:p>
            <a:fld id="{BEA62EB0-3779-2646-830B-E8C371DF5234}" type="slidenum">
              <a:rPr lang="en-GB"/>
              <a:pPr/>
              <a:t>21</a:t>
            </a:fld>
            <a:endParaRPr lang="en-GB"/>
          </a:p>
        </p:txBody>
      </p:sp>
      <p:sp>
        <p:nvSpPr>
          <p:cNvPr id="1129477" name="Rectangle 5"/>
          <p:cNvSpPr>
            <a:spLocks noGrp="1" noChangeArrowheads="1"/>
          </p:cNvSpPr>
          <p:nvPr>
            <p:ph type="title"/>
          </p:nvPr>
        </p:nvSpPr>
        <p:spPr>
          <a:xfrm>
            <a:off x="685800" y="609600"/>
            <a:ext cx="7772400" cy="1447800"/>
          </a:xfrm>
        </p:spPr>
        <p:txBody>
          <a:bodyPr/>
          <a:lstStyle/>
          <a:p>
            <a:r>
              <a:rPr lang="en-US" sz="3200" dirty="0" err="1"/>
              <a:t>Fermilab</a:t>
            </a:r>
            <a:r>
              <a:rPr lang="en-US" sz="3200" dirty="0"/>
              <a:t> developed a standard and guidelines for vessels which cannot fully meet the pressure vessel code (FESHM 5031.6)</a:t>
            </a:r>
            <a:endParaRPr lang="en-US" sz="4800" dirty="0"/>
          </a:p>
        </p:txBody>
      </p:sp>
      <p:sp>
        <p:nvSpPr>
          <p:cNvPr id="1129478" name="Rectangle 6"/>
          <p:cNvSpPr>
            <a:spLocks noGrp="1" noChangeArrowheads="1"/>
          </p:cNvSpPr>
          <p:nvPr>
            <p:ph type="body" idx="1"/>
          </p:nvPr>
        </p:nvSpPr>
        <p:spPr>
          <a:xfrm>
            <a:off x="665163" y="2438400"/>
            <a:ext cx="7772400" cy="3557588"/>
          </a:xfrm>
        </p:spPr>
        <p:txBody>
          <a:bodyPr/>
          <a:lstStyle/>
          <a:p>
            <a:r>
              <a:rPr lang="en-US" sz="2000" dirty="0"/>
              <a:t>Design drawings, sketches, and calculations are reviewed and approved by qualified independent design professionals.</a:t>
            </a:r>
          </a:p>
          <a:p>
            <a:r>
              <a:rPr lang="en-US" sz="2000" dirty="0"/>
              <a:t>Only qualified personnel must be used to perform examinations and inspections of materials, in-process fabrications, non-destructive tests, and acceptance tests.</a:t>
            </a:r>
          </a:p>
          <a:p>
            <a:r>
              <a:rPr lang="en-US" sz="2000" dirty="0"/>
              <a:t>Documentation, traceability, and accountability is maintained for each pressure vessel and system, including descriptions of design, pressure conditions, testing, inspection, operation, repair, and maintenance.</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CSA, Feb 2018</a:t>
            </a:r>
            <a:endParaRPr lang="en-GB"/>
          </a:p>
        </p:txBody>
      </p:sp>
      <p:sp>
        <p:nvSpPr>
          <p:cNvPr id="5" name="Footer Placeholder 4"/>
          <p:cNvSpPr>
            <a:spLocks noGrp="1"/>
          </p:cNvSpPr>
          <p:nvPr>
            <p:ph type="ftr" sz="quarter" idx="11"/>
          </p:nvPr>
        </p:nvSpPr>
        <p:spPr/>
        <p:txBody>
          <a:bodyPr/>
          <a:lstStyle/>
          <a:p>
            <a:r>
              <a:rPr lang="en-US"/>
              <a:t>Cryogenic Pressure Safety, Part 1, Tom Peterson</a:t>
            </a:r>
            <a:endParaRPr lang="en-GB"/>
          </a:p>
        </p:txBody>
      </p:sp>
      <p:sp>
        <p:nvSpPr>
          <p:cNvPr id="6" name="Slide Number Placeholder 5"/>
          <p:cNvSpPr>
            <a:spLocks noGrp="1"/>
          </p:cNvSpPr>
          <p:nvPr>
            <p:ph type="sldNum" sz="quarter" idx="12"/>
          </p:nvPr>
        </p:nvSpPr>
        <p:spPr/>
        <p:txBody>
          <a:bodyPr/>
          <a:lstStyle/>
          <a:p>
            <a:fld id="{AFBD8C9E-C4B8-414E-B5B1-951E3680B28D}" type="slidenum">
              <a:rPr lang="en-GB"/>
              <a:pPr/>
              <a:t>22</a:t>
            </a:fld>
            <a:endParaRPr lang="en-GB"/>
          </a:p>
        </p:txBody>
      </p:sp>
      <p:sp>
        <p:nvSpPr>
          <p:cNvPr id="1153030" name="Rectangle 6"/>
          <p:cNvSpPr>
            <a:spLocks noGrp="1" noChangeArrowheads="1"/>
          </p:cNvSpPr>
          <p:nvPr>
            <p:ph type="title"/>
          </p:nvPr>
        </p:nvSpPr>
        <p:spPr/>
        <p:txBody>
          <a:bodyPr/>
          <a:lstStyle/>
          <a:p>
            <a:r>
              <a:rPr lang="en-US"/>
              <a:t>FESHM 5031.6</a:t>
            </a:r>
          </a:p>
        </p:txBody>
      </p:sp>
      <p:sp>
        <p:nvSpPr>
          <p:cNvPr id="1153031" name="Rectangle 7"/>
          <p:cNvSpPr>
            <a:spLocks noGrp="1" noChangeArrowheads="1"/>
          </p:cNvSpPr>
          <p:nvPr>
            <p:ph type="body" idx="1"/>
          </p:nvPr>
        </p:nvSpPr>
        <p:spPr/>
        <p:txBody>
          <a:bodyPr>
            <a:normAutofit lnSpcReduction="10000"/>
          </a:bodyPr>
          <a:lstStyle/>
          <a:p>
            <a:pPr>
              <a:lnSpc>
                <a:spcPct val="90000"/>
              </a:lnSpc>
            </a:pPr>
            <a:r>
              <a:rPr lang="en-US" sz="2400" dirty="0"/>
              <a:t>The chapter applies to any Dressed SRF Cavity that is designed or used at </a:t>
            </a:r>
            <a:r>
              <a:rPr lang="en-US" sz="2400" dirty="0" err="1"/>
              <a:t>Fermilab</a:t>
            </a:r>
            <a:endParaRPr lang="en-US" sz="2400" dirty="0"/>
          </a:p>
          <a:p>
            <a:pPr lvl="2">
              <a:lnSpc>
                <a:spcPct val="90000"/>
              </a:lnSpc>
            </a:pPr>
            <a:r>
              <a:rPr lang="en-US" sz="2000" dirty="0"/>
              <a:t>“Dressed SRF Cavity –An integrated assembly wherein a niobium cavity has been permanently joined to a cryogenic containment vessel, such that niobium is part of the pressure boundary and the cavity is surrounded by cryogenic liquid during operation.”</a:t>
            </a:r>
          </a:p>
          <a:p>
            <a:pPr>
              <a:lnSpc>
                <a:spcPct val="90000"/>
              </a:lnSpc>
            </a:pPr>
            <a:r>
              <a:rPr lang="en-US" sz="2400" dirty="0"/>
              <a:t>The chapter references specially developed engineering guidelines </a:t>
            </a:r>
          </a:p>
          <a:p>
            <a:pPr>
              <a:lnSpc>
                <a:spcPct val="90000"/>
              </a:lnSpc>
            </a:pPr>
            <a:r>
              <a:rPr lang="en-US" sz="2400" dirty="0"/>
              <a:t>An Engineering Note is prepared for all Dressed SRF cavities </a:t>
            </a:r>
          </a:p>
          <a:p>
            <a:pPr lvl="1">
              <a:lnSpc>
                <a:spcPct val="90000"/>
              </a:lnSpc>
            </a:pPr>
            <a:r>
              <a:rPr lang="en-US" sz="2000" dirty="0"/>
              <a:t>I will describe such an engineering note in detail in the next talk</a:t>
            </a:r>
          </a:p>
          <a:p>
            <a:pPr>
              <a:lnSpc>
                <a:spcPct val="90000"/>
              </a:lnSpc>
            </a:pPr>
            <a:r>
              <a:rPr lang="en-US" sz="2400" dirty="0"/>
              <a:t>A panel specifically assigned to SRF cavity engineering note reviews ensures uniformity in preparation and review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Vessel Code Scope</a:t>
            </a:r>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23</a:t>
            </a:fld>
            <a:endParaRPr lang="en-US"/>
          </a:p>
        </p:txBody>
      </p:sp>
      <p:sp>
        <p:nvSpPr>
          <p:cNvPr id="8" name="TextBox 7"/>
          <p:cNvSpPr txBox="1"/>
          <p:nvPr/>
        </p:nvSpPr>
        <p:spPr>
          <a:xfrm>
            <a:off x="533400" y="1676400"/>
            <a:ext cx="8001000" cy="646331"/>
          </a:xfrm>
          <a:prstGeom prst="rect">
            <a:avLst/>
          </a:prstGeom>
          <a:noFill/>
        </p:spPr>
        <p:txBody>
          <a:bodyPr wrap="square" rtlCol="0">
            <a:spAutoFit/>
          </a:bodyPr>
          <a:lstStyle/>
          <a:p>
            <a:r>
              <a:rPr lang="en-US" sz="1800" dirty="0"/>
              <a:t>ASME Section VIII, Division 1, describes scope in terms of what is excluded.  Key general exclusions are copied here from U-1(c)(2)(-h) and U-1(c)(2)(-</a:t>
            </a:r>
            <a:r>
              <a:rPr lang="en-US" sz="1800" dirty="0" err="1"/>
              <a:t>i</a:t>
            </a:r>
            <a:r>
              <a:rPr lang="en-US" sz="1800" dirty="0"/>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832" y="2438400"/>
            <a:ext cx="5368135" cy="2590301"/>
          </a:xfrm>
          <a:prstGeom prst="rect">
            <a:avLst/>
          </a:prstGeom>
        </p:spPr>
      </p:pic>
      <p:sp>
        <p:nvSpPr>
          <p:cNvPr id="11" name="TextBox 10"/>
          <p:cNvSpPr txBox="1"/>
          <p:nvPr/>
        </p:nvSpPr>
        <p:spPr>
          <a:xfrm>
            <a:off x="533400" y="5105400"/>
            <a:ext cx="8001000" cy="923330"/>
          </a:xfrm>
          <a:prstGeom prst="rect">
            <a:avLst/>
          </a:prstGeom>
          <a:noFill/>
        </p:spPr>
        <p:txBody>
          <a:bodyPr wrap="square" rtlCol="0">
            <a:spAutoFit/>
          </a:bodyPr>
          <a:lstStyle/>
          <a:p>
            <a:r>
              <a:rPr lang="en-US" sz="1800" dirty="0"/>
              <a:t>Hence the fundamental rule for the scope (with some specific exceptions, e.g., pumps, compressors, piping systems, water tanks): </a:t>
            </a:r>
          </a:p>
          <a:p>
            <a:r>
              <a:rPr lang="en-US" sz="1800" dirty="0">
                <a:solidFill>
                  <a:srgbClr val="0070C0"/>
                </a:solidFill>
              </a:rPr>
              <a:t>15 psi or more, and 6 inches cross section or more.  </a:t>
            </a:r>
          </a:p>
        </p:txBody>
      </p:sp>
    </p:spTree>
    <p:extLst>
      <p:ext uri="{BB962C8B-B14F-4D97-AF65-F5344CB8AC3E}">
        <p14:creationId xmlns:p14="http://schemas.microsoft.com/office/powerpoint/2010/main" val="569875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0" y="609600"/>
            <a:ext cx="1905000" cy="3733800"/>
          </a:xfrm>
        </p:spPr>
        <p:txBody>
          <a:bodyPr/>
          <a:lstStyle/>
          <a:p>
            <a:r>
              <a:rPr lang="en-US" sz="2000" dirty="0"/>
              <a:t>PED Classification Chart </a:t>
            </a:r>
            <a:br>
              <a:rPr lang="en-US" sz="2000" dirty="0"/>
            </a:br>
            <a:r>
              <a:rPr lang="en-US" sz="2000" dirty="0"/>
              <a:t>from  "Guide for ASME Section VIII, Division 1 Stamp Holders“ </a:t>
            </a:r>
          </a:p>
        </p:txBody>
      </p:sp>
      <p:sp>
        <p:nvSpPr>
          <p:cNvPr id="2" name="Date Placeholder 1"/>
          <p:cNvSpPr>
            <a:spLocks noGrp="1"/>
          </p:cNvSpPr>
          <p:nvPr>
            <p:ph type="dt" sz="half"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4" name="Slide Number Placeholder 3"/>
          <p:cNvSpPr>
            <a:spLocks noGrp="1"/>
          </p:cNvSpPr>
          <p:nvPr>
            <p:ph type="sldNum" sz="quarter" idx="12"/>
          </p:nvPr>
        </p:nvSpPr>
        <p:spPr/>
        <p:txBody>
          <a:bodyPr/>
          <a:lstStyle/>
          <a:p>
            <a:pPr>
              <a:defRPr/>
            </a:pPr>
            <a:fld id="{D773699B-8798-5042-B360-67ED478D5C04}" type="slidenum">
              <a:rPr lang="en-US" smtClean="0"/>
              <a:pPr>
                <a:defRPr/>
              </a:pPr>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6553200" cy="5610361"/>
          </a:xfrm>
          <a:prstGeom prst="rect">
            <a:avLst/>
          </a:prstGeom>
        </p:spPr>
      </p:pic>
    </p:spTree>
    <p:extLst>
      <p:ext uri="{BB962C8B-B14F-4D97-AF65-F5344CB8AC3E}">
        <p14:creationId xmlns:p14="http://schemas.microsoft.com/office/powerpoint/2010/main" val="2928673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ASME Section VIII, Division 1 versus PED version 2014/68/EU </a:t>
            </a:r>
          </a:p>
        </p:txBody>
      </p:sp>
      <p:sp>
        <p:nvSpPr>
          <p:cNvPr id="3" name="Content Placeholder 2"/>
          <p:cNvSpPr>
            <a:spLocks noGrp="1"/>
          </p:cNvSpPr>
          <p:nvPr>
            <p:ph idx="1"/>
          </p:nvPr>
        </p:nvSpPr>
        <p:spPr/>
        <p:txBody>
          <a:bodyPr>
            <a:normAutofit fontScale="70000" lnSpcReduction="20000"/>
          </a:bodyPr>
          <a:lstStyle/>
          <a:p>
            <a:r>
              <a:rPr lang="en-US" dirty="0"/>
              <a:t>Note that the scopes of the ASME BPVC and PED version 2014/68/EU codes differ </a:t>
            </a:r>
          </a:p>
          <a:p>
            <a:r>
              <a:rPr lang="en-US" dirty="0"/>
              <a:t>Differences between PED requirements and ASME requirements are described the document, "Guide for ASME Section VIII, Division 1 Stamp Holders“, which compares ASME Section VIII, Division 1 with PED version 2014/68/EU </a:t>
            </a:r>
          </a:p>
          <a:p>
            <a:r>
              <a:rPr lang="en-US" dirty="0"/>
              <a:t>The comparisons indicate equivalent or higher level of requirements for the EU standards for Category III vessels.   </a:t>
            </a:r>
          </a:p>
          <a:p>
            <a:r>
              <a:rPr lang="en-US" dirty="0"/>
              <a:t>In general, material requirements, design requirements including formal design review and approval, allowable stresses, construction, inspection, and test requirements are similar or sometimes include more stringent requirements than ASME and also sometimes more responsibility placed on the manufacturer. </a:t>
            </a:r>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25</a:t>
            </a:fld>
            <a:endParaRPr lang="en-US"/>
          </a:p>
        </p:txBody>
      </p:sp>
    </p:spTree>
    <p:extLst>
      <p:ext uri="{BB962C8B-B14F-4D97-AF65-F5344CB8AC3E}">
        <p14:creationId xmlns:p14="http://schemas.microsoft.com/office/powerpoint/2010/main" val="1874240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of CE stamped vessel at SLAC</a:t>
            </a:r>
          </a:p>
        </p:txBody>
      </p:sp>
      <p:sp>
        <p:nvSpPr>
          <p:cNvPr id="3" name="Content Placeholder 2"/>
          <p:cNvSpPr>
            <a:spLocks noGrp="1"/>
          </p:cNvSpPr>
          <p:nvPr>
            <p:ph idx="1"/>
          </p:nvPr>
        </p:nvSpPr>
        <p:spPr/>
        <p:txBody>
          <a:bodyPr>
            <a:normAutofit fontScale="85000" lnSpcReduction="20000"/>
          </a:bodyPr>
          <a:lstStyle/>
          <a:p>
            <a:r>
              <a:rPr lang="en-US" dirty="0"/>
              <a:t>We have an electron microscope pressure vessel of 283.6 liters volume with CE stamp</a:t>
            </a:r>
          </a:p>
          <a:p>
            <a:r>
              <a:rPr lang="en-US" dirty="0"/>
              <a:t>The gas is sulfur hexafluoride at a pressure up to 5 bar </a:t>
            </a:r>
          </a:p>
          <a:p>
            <a:r>
              <a:rPr lang="en-US" dirty="0"/>
              <a:t>Temperature range is ambient (5 C to 40 C). </a:t>
            </a:r>
          </a:p>
          <a:p>
            <a:r>
              <a:rPr lang="en-US" dirty="0"/>
              <a:t>The pressure-volume product of 1418 bar-liters places this vessel in PED Hazard Category III </a:t>
            </a:r>
          </a:p>
          <a:p>
            <a:r>
              <a:rPr lang="en-US" dirty="0"/>
              <a:t>A review concluded that this Category III CE-stamped vessel has a level of safety equivalent to what would have been provided by ASME pressure vessel codes for this vessel. </a:t>
            </a:r>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26</a:t>
            </a:fld>
            <a:endParaRPr lang="en-US"/>
          </a:p>
        </p:txBody>
      </p:sp>
    </p:spTree>
    <p:extLst>
      <p:ext uri="{BB962C8B-B14F-4D97-AF65-F5344CB8AC3E}">
        <p14:creationId xmlns:p14="http://schemas.microsoft.com/office/powerpoint/2010/main" val="263611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85800" y="609600"/>
            <a:ext cx="7772400" cy="762000"/>
          </a:xfrm>
        </p:spPr>
        <p:txBody>
          <a:bodyPr/>
          <a:lstStyle/>
          <a:p>
            <a:pPr eaLnBrk="1" hangingPunct="1">
              <a:defRPr/>
            </a:pPr>
            <a:r>
              <a:rPr lang="en-US">
                <a:cs typeface="+mj-cs"/>
              </a:rPr>
              <a:t>Pressure protection </a:t>
            </a:r>
          </a:p>
        </p:txBody>
      </p:sp>
      <p:sp>
        <p:nvSpPr>
          <p:cNvPr id="462851" name="Rectangle 3"/>
          <p:cNvSpPr>
            <a:spLocks noGrp="1" noChangeArrowheads="1"/>
          </p:cNvSpPr>
          <p:nvPr>
            <p:ph type="body" idx="1"/>
          </p:nvPr>
        </p:nvSpPr>
        <p:spPr>
          <a:xfrm>
            <a:off x="685800" y="1447800"/>
            <a:ext cx="7772400" cy="4648200"/>
          </a:xfrm>
        </p:spPr>
        <p:txBody>
          <a:bodyPr>
            <a:normAutofit lnSpcReduction="10000"/>
          </a:bodyPr>
          <a:lstStyle/>
          <a:p>
            <a:pPr eaLnBrk="1" hangingPunct="1">
              <a:lnSpc>
                <a:spcPct val="90000"/>
              </a:lnSpc>
              <a:defRPr/>
            </a:pPr>
            <a:r>
              <a:rPr lang="en-US" sz="2400" dirty="0">
                <a:cs typeface="+mn-cs"/>
              </a:rPr>
              <a:t>Vessel and piping have a Maximum Allowable Working Pressure (MAWP) defined by the design of the vessel or system</a:t>
            </a:r>
          </a:p>
          <a:p>
            <a:pPr lvl="1" eaLnBrk="1" hangingPunct="1">
              <a:lnSpc>
                <a:spcPct val="90000"/>
              </a:lnSpc>
              <a:defRPr/>
            </a:pPr>
            <a:r>
              <a:rPr lang="en-US" sz="2000" dirty="0"/>
              <a:t>A venting system and relief devices must be in place to prevent any event from pressurizing the vessel or piping above the MAWP (plus whatever code allowance may be available) </a:t>
            </a:r>
          </a:p>
          <a:p>
            <a:pPr eaLnBrk="1" hangingPunct="1">
              <a:lnSpc>
                <a:spcPct val="90000"/>
              </a:lnSpc>
              <a:defRPr/>
            </a:pPr>
            <a:r>
              <a:rPr lang="en-US" sz="2400" dirty="0">
                <a:cs typeface="+mn-cs"/>
              </a:rPr>
              <a:t>Evaluate all pressure sources and possible mass flow rates </a:t>
            </a:r>
          </a:p>
          <a:p>
            <a:pPr eaLnBrk="1" hangingPunct="1">
              <a:lnSpc>
                <a:spcPct val="90000"/>
              </a:lnSpc>
              <a:defRPr/>
            </a:pPr>
            <a:r>
              <a:rPr lang="en-US" sz="2400" dirty="0">
                <a:cs typeface="+mn-cs"/>
              </a:rPr>
              <a:t>Size the vent line to the relief device </a:t>
            </a:r>
          </a:p>
          <a:p>
            <a:pPr lvl="1" eaLnBrk="1" hangingPunct="1">
              <a:lnSpc>
                <a:spcPct val="90000"/>
              </a:lnSpc>
              <a:defRPr/>
            </a:pPr>
            <a:r>
              <a:rPr lang="en-US" sz="2000" dirty="0"/>
              <a:t>Temperature and pressure of flow stream </a:t>
            </a:r>
          </a:p>
          <a:p>
            <a:pPr lvl="1" eaLnBrk="1" hangingPunct="1">
              <a:lnSpc>
                <a:spcPct val="90000"/>
              </a:lnSpc>
              <a:defRPr/>
            </a:pPr>
            <a:r>
              <a:rPr lang="en-US" sz="2000" dirty="0"/>
              <a:t>Typically a pressure drop analysis for turbulent subsonic flow </a:t>
            </a:r>
          </a:p>
          <a:p>
            <a:pPr eaLnBrk="1" hangingPunct="1">
              <a:lnSpc>
                <a:spcPct val="90000"/>
              </a:lnSpc>
              <a:defRPr/>
            </a:pPr>
            <a:r>
              <a:rPr lang="en-US" sz="2400" dirty="0">
                <a:cs typeface="+mn-cs"/>
              </a:rPr>
              <a:t>Size the relief device</a:t>
            </a:r>
          </a:p>
          <a:p>
            <a:pPr eaLnBrk="1" hangingPunct="1">
              <a:lnSpc>
                <a:spcPct val="90000"/>
              </a:lnSpc>
              <a:defRPr/>
            </a:pPr>
            <a:r>
              <a:rPr lang="en-US" sz="2400" dirty="0">
                <a:cs typeface="+mn-cs"/>
              </a:rPr>
              <a:t>Size downstream ducting, if any</a:t>
            </a:r>
            <a:r>
              <a:rPr lang="en-US" sz="2800" dirty="0">
                <a:cs typeface="+mn-cs"/>
              </a:rPr>
              <a:t> </a:t>
            </a:r>
          </a:p>
          <a:p>
            <a:pPr lvl="1" eaLnBrk="1" hangingPunct="1">
              <a:lnSpc>
                <a:spcPct val="90000"/>
              </a:lnSpc>
              <a:defRPr/>
            </a:pPr>
            <a:r>
              <a:rPr lang="en-US" sz="2000" dirty="0"/>
              <a:t>Downstream piping may be necessary to carry inert gas safely away from an occupied area or sensitive equipment </a:t>
            </a:r>
            <a:endParaRPr lang="en-US" sz="2400" dirty="0"/>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1EAE5C7F-0C4F-1E4F-9CA1-F147596285C4}"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en-US">
                <a:cs typeface="+mj-cs"/>
              </a:rPr>
              <a:t>ASME pressure vessel code -- relief devices </a:t>
            </a:r>
          </a:p>
        </p:txBody>
      </p:sp>
      <p:sp>
        <p:nvSpPr>
          <p:cNvPr id="412675" name="Rectangle 3"/>
          <p:cNvSpPr>
            <a:spLocks noGrp="1" noChangeArrowheads="1"/>
          </p:cNvSpPr>
          <p:nvPr>
            <p:ph type="body" idx="1"/>
          </p:nvPr>
        </p:nvSpPr>
        <p:spPr>
          <a:xfrm>
            <a:off x="685800" y="1981200"/>
            <a:ext cx="7772400" cy="4114800"/>
          </a:xfrm>
        </p:spPr>
        <p:txBody>
          <a:bodyPr/>
          <a:lstStyle/>
          <a:p>
            <a:pPr eaLnBrk="1" hangingPunct="1">
              <a:defRPr/>
            </a:pPr>
            <a:r>
              <a:rPr lang="en-US" sz="2800">
                <a:cs typeface="+mn-cs"/>
              </a:rPr>
              <a:t>Section VIII of the ASME Code provides fundamental guidance regarding pressure relief requirements.   </a:t>
            </a:r>
          </a:p>
          <a:p>
            <a:pPr lvl="1" eaLnBrk="1" hangingPunct="1">
              <a:defRPr/>
            </a:pPr>
            <a:r>
              <a:rPr lang="en-US" sz="2400"/>
              <a:t>ASME Section VIII, Division 1, UG-125 through UG133, for general selection, installation and valve certification requirements</a:t>
            </a:r>
          </a:p>
          <a:p>
            <a:pPr lvl="1" eaLnBrk="1" hangingPunct="1">
              <a:defRPr/>
            </a:pPr>
            <a:r>
              <a:rPr lang="en-US" sz="2400"/>
              <a:t>ASME Section VIII, Appendix 11 for flow capacity conversions to SCFM-air</a:t>
            </a:r>
          </a:p>
          <a:p>
            <a:pPr eaLnBrk="1" hangingPunct="1">
              <a:defRPr/>
            </a:pPr>
            <a:r>
              <a:rPr lang="en-US" sz="2800">
                <a:cs typeface="+mn-cs"/>
              </a:rPr>
              <a:t>For Div. 2, relevant information is found in Part 9.</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6ED2F4B5-5376-CA46-B7FD-6DE0613384FC}"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Vessel pressures and relief set pressures allowed per ASME Section VIII, Division 1</a:t>
            </a:r>
          </a:p>
        </p:txBody>
      </p:sp>
      <p:sp>
        <p:nvSpPr>
          <p:cNvPr id="3" name="Date Placeholder 2"/>
          <p:cNvSpPr>
            <a:spLocks noGrp="1"/>
          </p:cNvSpPr>
          <p:nvPr>
            <p:ph type="dt" sz="half" idx="10"/>
          </p:nvPr>
        </p:nvSpPr>
        <p:spPr/>
        <p:txBody>
          <a:bodyPr/>
          <a:lstStyle/>
          <a:p>
            <a:pPr>
              <a:defRPr/>
            </a:pPr>
            <a:r>
              <a:rPr lang="en-US"/>
              <a:t>CSA, Feb 2018</a:t>
            </a:r>
          </a:p>
        </p:txBody>
      </p:sp>
      <p:sp>
        <p:nvSpPr>
          <p:cNvPr id="4" name="Footer Placeholder 3"/>
          <p:cNvSpPr>
            <a:spLocks noGrp="1"/>
          </p:cNvSpPr>
          <p:nvPr>
            <p:ph type="ftr" sz="quarter" idx="11"/>
          </p:nvPr>
        </p:nvSpPr>
        <p:spPr/>
        <p:txBody>
          <a:bodyPr/>
          <a:lstStyle/>
          <a:p>
            <a:pPr>
              <a:defRPr/>
            </a:pPr>
            <a:r>
              <a:rPr lang="en-US"/>
              <a:t>Cryogenic Pressure Safety, Part 1, Tom Peterson</a:t>
            </a:r>
          </a:p>
        </p:txBody>
      </p:sp>
      <p:sp>
        <p:nvSpPr>
          <p:cNvPr id="5" name="Slide Number Placeholder 4"/>
          <p:cNvSpPr>
            <a:spLocks noGrp="1"/>
          </p:cNvSpPr>
          <p:nvPr>
            <p:ph type="sldNum" sz="quarter" idx="12"/>
          </p:nvPr>
        </p:nvSpPr>
        <p:spPr/>
        <p:txBody>
          <a:bodyPr/>
          <a:lstStyle/>
          <a:p>
            <a:pPr>
              <a:defRPr/>
            </a:pPr>
            <a:fld id="{E5BA38C1-8D78-7F4D-A3A5-BB8A367D807E}" type="slidenum">
              <a:rPr lang="en-US" smtClean="0"/>
              <a:pPr>
                <a:defRPr/>
              </a:pPr>
              <a:t>29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67" y="1962150"/>
            <a:ext cx="8842664" cy="3524250"/>
          </a:xfrm>
          <a:prstGeom prst="rect">
            <a:avLst/>
          </a:prstGeom>
        </p:spPr>
      </p:pic>
    </p:spTree>
    <p:extLst>
      <p:ext uri="{BB962C8B-B14F-4D97-AF65-F5344CB8AC3E}">
        <p14:creationId xmlns:p14="http://schemas.microsoft.com/office/powerpoint/2010/main" val="226902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Introduction </a:t>
            </a:r>
          </a:p>
        </p:txBody>
      </p:sp>
      <p:sp>
        <p:nvSpPr>
          <p:cNvPr id="231427" name="Rectangle 3"/>
          <p:cNvSpPr>
            <a:spLocks noGrp="1" noChangeArrowheads="1"/>
          </p:cNvSpPr>
          <p:nvPr>
            <p:ph idx="1"/>
          </p:nvPr>
        </p:nvSpPr>
        <p:spPr/>
        <p:txBody>
          <a:bodyPr/>
          <a:lstStyle/>
          <a:p>
            <a:r>
              <a:rPr lang="en-US" sz="2400" dirty="0"/>
              <a:t>The purpose of this lecture is to provide a review of cryogenic pressure safety and pressurized gas hazards </a:t>
            </a:r>
          </a:p>
          <a:p>
            <a:r>
              <a:rPr lang="en-US" sz="2400" dirty="0"/>
              <a:t>A lecture in two parts </a:t>
            </a:r>
          </a:p>
          <a:p>
            <a:pPr lvl="1"/>
            <a:r>
              <a:rPr lang="en-US" sz="2000" b="1" dirty="0"/>
              <a:t>Pressure safety fundamentals </a:t>
            </a:r>
          </a:p>
          <a:p>
            <a:pPr lvl="1"/>
            <a:r>
              <a:rPr lang="en-US" sz="2000" dirty="0">
                <a:solidFill>
                  <a:srgbClr val="BFBFBF"/>
                </a:solidFill>
              </a:rPr>
              <a:t>Impact of pressure safety on design  </a:t>
            </a:r>
          </a:p>
          <a:p>
            <a:r>
              <a:rPr lang="en-US" sz="2400" dirty="0"/>
              <a:t>Pressure safety in cryogenics involves all the usual pressurized gas concerns, plus:  </a:t>
            </a:r>
          </a:p>
          <a:p>
            <a:pPr lvl="1"/>
            <a:r>
              <a:rPr lang="en-US" sz="2000" dirty="0"/>
              <a:t>The possibility of pressurizing a closed volume via warm-up  </a:t>
            </a:r>
          </a:p>
          <a:p>
            <a:pPr lvl="1"/>
            <a:r>
              <a:rPr lang="en-US" sz="2000" dirty="0"/>
              <a:t>Possible embrittlement and resulting fracture of materials </a:t>
            </a:r>
          </a:p>
          <a:p>
            <a:r>
              <a:rPr lang="en-US" sz="2400" dirty="0"/>
              <a:t>We start with some examples of incidents and “lessons learned” </a:t>
            </a:r>
          </a:p>
        </p:txBody>
      </p:sp>
      <p:sp>
        <p:nvSpPr>
          <p:cNvPr id="5" name="Date Placeholder 1"/>
          <p:cNvSpPr>
            <a:spLocks noGrp="1"/>
          </p:cNvSpPr>
          <p:nvPr>
            <p:ph type="dt" sz="half" idx="10"/>
          </p:nvPr>
        </p:nvSpPr>
        <p:spPr/>
        <p:txBody>
          <a:bodyPr/>
          <a:lstStyle/>
          <a:p>
            <a:r>
              <a:rPr lang="en-US"/>
              <a:t>CSA, Feb 2018</a:t>
            </a:r>
          </a:p>
        </p:txBody>
      </p:sp>
      <p:sp>
        <p:nvSpPr>
          <p:cNvPr id="6" name="Footer Placeholder 2"/>
          <p:cNvSpPr>
            <a:spLocks noGrp="1"/>
          </p:cNvSpPr>
          <p:nvPr>
            <p:ph type="ftr" sz="quarter" idx="11"/>
          </p:nvPr>
        </p:nvSpPr>
        <p:spPr/>
        <p:txBody>
          <a:bodyPr/>
          <a:lstStyle/>
          <a:p>
            <a:r>
              <a:rPr lang="en-US"/>
              <a:t>Cryogenic Pressure Safety, Part 1, Tom Peterson</a:t>
            </a:r>
            <a:endParaRPr lang="en-US" dirty="0"/>
          </a:p>
        </p:txBody>
      </p:sp>
      <p:sp>
        <p:nvSpPr>
          <p:cNvPr id="7" name="Slide Number Placeholder 3"/>
          <p:cNvSpPr>
            <a:spLocks noGrp="1"/>
          </p:cNvSpPr>
          <p:nvPr>
            <p:ph type="sldNum" sz="quarter" idx="12"/>
          </p:nvPr>
        </p:nvSpPr>
        <p:spPr/>
        <p:txBody>
          <a:bodyPr/>
          <a:lstStyle/>
          <a:p>
            <a:endParaRPr lang="en-US"/>
          </a:p>
          <a:p>
            <a:fld id="{CBF8DFB4-B7E7-9D46-98A8-01A586B85C39}" type="slidenum">
              <a:rPr lang="en-US" smtClean="0"/>
              <a:pPr/>
              <a:t>3</a:t>
            </a:fld>
            <a:endParaRPr lang="en-US"/>
          </a:p>
        </p:txBody>
      </p:sp>
      <p:sp>
        <p:nvSpPr>
          <p:cNvPr id="231428" name="Slide Number Placeholder 5"/>
          <p:cNvSpPr txBox="1">
            <a:spLocks noGrp="1"/>
          </p:cNvSpPr>
          <p:nvPr/>
        </p:nvSpPr>
        <p:spPr bwMode="auto">
          <a:xfrm>
            <a:off x="6553200" y="6286500"/>
            <a:ext cx="1905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endParaRPr lang="en-US" sz="1200">
              <a:solidFill>
                <a:srgbClr val="898989"/>
              </a:solidFill>
              <a:cs typeface="ＭＳ Ｐゴシック" charset="0"/>
            </a:endParaRPr>
          </a:p>
          <a:p>
            <a:pPr algn="r"/>
            <a:fld id="{B1FEEEC1-AFF2-9949-A557-70EAFD8619B1}" type="slidenum">
              <a:rPr lang="en-US" sz="1200">
                <a:solidFill>
                  <a:srgbClr val="898989"/>
                </a:solidFill>
                <a:cs typeface="ＭＳ Ｐゴシック" charset="0"/>
              </a:rPr>
              <a:pPr algn="r"/>
              <a:t>3</a:t>
            </a:fld>
            <a:endParaRPr lang="en-US" sz="1400">
              <a:solidFill>
                <a:srgbClr val="898989"/>
              </a:solidFill>
              <a:cs typeface="ＭＳ Ｐゴシック"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457200" y="609600"/>
            <a:ext cx="8229600" cy="914400"/>
          </a:xfrm>
        </p:spPr>
        <p:txBody>
          <a:bodyPr/>
          <a:lstStyle/>
          <a:p>
            <a:pPr eaLnBrk="1" hangingPunct="1">
              <a:defRPr/>
            </a:pPr>
            <a:r>
              <a:rPr lang="en-US" sz="3200">
                <a:cs typeface="+mj-cs"/>
              </a:rPr>
              <a:t>Compressed Gas Association publication, </a:t>
            </a:r>
            <a:br>
              <a:rPr lang="en-US" sz="3200">
                <a:cs typeface="+mj-cs"/>
              </a:rPr>
            </a:br>
            <a:r>
              <a:rPr lang="en-US" sz="3200">
                <a:cs typeface="+mj-cs"/>
              </a:rPr>
              <a:t>CGA S-1.3, </a:t>
            </a:r>
            <a:r>
              <a:rPr lang="ja-JP" altLang="en-US" sz="3200">
                <a:latin typeface="Arial"/>
                <a:cs typeface="+mj-cs"/>
              </a:rPr>
              <a:t>“</a:t>
            </a:r>
            <a:r>
              <a:rPr lang="en-US" sz="3200">
                <a:cs typeface="+mj-cs"/>
              </a:rPr>
              <a:t>Pressure Relief Device Standards</a:t>
            </a:r>
            <a:r>
              <a:rPr lang="ja-JP" altLang="en-US" sz="3200">
                <a:latin typeface="Arial"/>
                <a:cs typeface="+mj-cs"/>
              </a:rPr>
              <a:t>”</a:t>
            </a:r>
            <a:endParaRPr lang="en-US" sz="3200">
              <a:cs typeface="+mj-cs"/>
            </a:endParaRPr>
          </a:p>
        </p:txBody>
      </p:sp>
      <p:sp>
        <p:nvSpPr>
          <p:cNvPr id="451587" name="Rectangle 3"/>
          <p:cNvSpPr>
            <a:spLocks noGrp="1" noChangeArrowheads="1"/>
          </p:cNvSpPr>
          <p:nvPr>
            <p:ph type="body" idx="1"/>
          </p:nvPr>
        </p:nvSpPr>
        <p:spPr/>
        <p:txBody>
          <a:bodyPr/>
          <a:lstStyle/>
          <a:p>
            <a:pPr eaLnBrk="1" hangingPunct="1">
              <a:defRPr/>
            </a:pPr>
            <a:r>
              <a:rPr lang="en-US">
                <a:cs typeface="+mn-cs"/>
              </a:rPr>
              <a:t>Extensive guidance on requirements for relief devices consistent with ASME code </a:t>
            </a:r>
          </a:p>
          <a:p>
            <a:pPr lvl="1" eaLnBrk="1" hangingPunct="1">
              <a:defRPr/>
            </a:pPr>
            <a:r>
              <a:rPr lang="en-US"/>
              <a:t>Applicable where MAWP and venting pressure exceed 15 psig </a:t>
            </a:r>
          </a:p>
          <a:p>
            <a:pPr eaLnBrk="1" hangingPunct="1">
              <a:defRPr/>
            </a:pPr>
            <a:r>
              <a:rPr lang="en-US">
                <a:cs typeface="+mn-cs"/>
              </a:rPr>
              <a:t>I will not provide a detailed discussion of CGA S-1.3, but rather just point to a few key issues and most useful elements of the standard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66A798CB-BEFB-AB40-B930-17651BF571EE}"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eaLnBrk="1" hangingPunct="1">
              <a:defRPr/>
            </a:pPr>
            <a:r>
              <a:rPr lang="en-US" sz="4000">
                <a:cs typeface="+mj-cs"/>
              </a:rPr>
              <a:t>Note: we take exception to paragraph 2.2 in CGA S-1.3</a:t>
            </a:r>
            <a:endParaRPr lang="en-US">
              <a:cs typeface="+mj-cs"/>
            </a:endParaRPr>
          </a:p>
        </p:txBody>
      </p:sp>
      <p:sp>
        <p:nvSpPr>
          <p:cNvPr id="452611" name="Rectangle 3"/>
          <p:cNvSpPr>
            <a:spLocks noGrp="1" noChangeArrowheads="1"/>
          </p:cNvSpPr>
          <p:nvPr>
            <p:ph type="body" idx="1"/>
          </p:nvPr>
        </p:nvSpPr>
        <p:spPr/>
        <p:txBody>
          <a:bodyPr>
            <a:normAutofit fontScale="92500"/>
          </a:bodyPr>
          <a:lstStyle/>
          <a:p>
            <a:pPr eaLnBrk="1" hangingPunct="1">
              <a:lnSpc>
                <a:spcPct val="90000"/>
              </a:lnSpc>
              <a:defRPr/>
            </a:pPr>
            <a:r>
              <a:rPr lang="ja-JP" altLang="en-US" sz="2400" dirty="0">
                <a:latin typeface="Arial"/>
                <a:cs typeface="+mn-cs"/>
              </a:rPr>
              <a:t>“</a:t>
            </a:r>
            <a:r>
              <a:rPr lang="en-US" sz="2400" dirty="0">
                <a:cs typeface="+mn-cs"/>
              </a:rPr>
              <a:t>CGA believes that reclosing PRDs on a container shall be able to handle all the operational emergency conditions except fire, for which reclosing or </a:t>
            </a:r>
            <a:r>
              <a:rPr lang="en-US" sz="2400" dirty="0" err="1">
                <a:cs typeface="+mn-cs"/>
              </a:rPr>
              <a:t>nonreclosing</a:t>
            </a:r>
            <a:r>
              <a:rPr lang="en-US" sz="2400" dirty="0">
                <a:cs typeface="+mn-cs"/>
              </a:rPr>
              <a:t> PRDs shall be provided.  The operational emergency conditions referred to shall include but not be limited to loss of vacuum, runaway fill, and uncontrolled operation of pressure buildup devices.</a:t>
            </a:r>
            <a:r>
              <a:rPr lang="ja-JP" altLang="en-US" sz="2400" dirty="0">
                <a:latin typeface="Arial"/>
                <a:cs typeface="+mn-cs"/>
              </a:rPr>
              <a:t>”</a:t>
            </a:r>
            <a:r>
              <a:rPr lang="en-US" sz="2400" dirty="0">
                <a:cs typeface="+mn-cs"/>
              </a:rPr>
              <a:t> </a:t>
            </a:r>
          </a:p>
          <a:p>
            <a:pPr eaLnBrk="1" hangingPunct="1">
              <a:lnSpc>
                <a:spcPct val="90000"/>
              </a:lnSpc>
              <a:defRPr/>
            </a:pPr>
            <a:r>
              <a:rPr lang="en-US" sz="2400" dirty="0">
                <a:cs typeface="+mn-cs"/>
              </a:rPr>
              <a:t>Exception: we treat loss of vacuum to air, with the very high heat flux resulting from condensation on the liquid helium temperature surface of a container, like the fire condition and may use </a:t>
            </a:r>
            <a:r>
              <a:rPr lang="en-US" sz="2400" dirty="0" err="1">
                <a:cs typeface="+mn-cs"/>
              </a:rPr>
              <a:t>nonreclosing</a:t>
            </a:r>
            <a:r>
              <a:rPr lang="en-US" sz="2400" dirty="0">
                <a:cs typeface="+mn-cs"/>
              </a:rPr>
              <a:t> relief devices for that situation </a:t>
            </a:r>
          </a:p>
          <a:p>
            <a:pPr eaLnBrk="1" hangingPunct="1">
              <a:lnSpc>
                <a:spcPct val="90000"/>
              </a:lnSpc>
              <a:defRPr/>
            </a:pPr>
            <a:r>
              <a:rPr lang="en-US" sz="2400" dirty="0">
                <a:cs typeface="+mn-cs"/>
              </a:rPr>
              <a:t>This interpretation is consistent with wording in the ASME code, Section VIII, Division I, UG-125, which refers to “. . . exposure to fire or other unexpected sources of external heat.“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4D7F43FA-8CF4-924D-8BE8-101223208AA2}" type="slidenum">
              <a:rPr lang="en-US"/>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304800" y="609600"/>
            <a:ext cx="8458200" cy="914400"/>
          </a:xfrm>
        </p:spPr>
        <p:txBody>
          <a:bodyPr/>
          <a:lstStyle/>
          <a:p>
            <a:pPr eaLnBrk="1" hangingPunct="1">
              <a:defRPr/>
            </a:pPr>
            <a:r>
              <a:rPr lang="en-US" sz="3200">
                <a:cs typeface="+mj-cs"/>
              </a:rPr>
              <a:t>Compressed Gas Association publication, </a:t>
            </a:r>
            <a:br>
              <a:rPr lang="en-US" sz="3200">
                <a:cs typeface="+mj-cs"/>
              </a:rPr>
            </a:br>
            <a:r>
              <a:rPr lang="en-US" sz="3200">
                <a:cs typeface="+mj-cs"/>
              </a:rPr>
              <a:t>CGA S-1.3, </a:t>
            </a:r>
            <a:r>
              <a:rPr lang="ja-JP" altLang="en-US" sz="3200">
                <a:latin typeface="Arial"/>
                <a:cs typeface="+mj-cs"/>
              </a:rPr>
              <a:t>“</a:t>
            </a:r>
            <a:r>
              <a:rPr lang="en-US" sz="3200">
                <a:cs typeface="+mj-cs"/>
              </a:rPr>
              <a:t>Pressure Relief Device Standards</a:t>
            </a:r>
            <a:r>
              <a:rPr lang="ja-JP" altLang="en-US" sz="3200">
                <a:latin typeface="Arial"/>
                <a:cs typeface="+mj-cs"/>
              </a:rPr>
              <a:t>”</a:t>
            </a:r>
            <a:endParaRPr lang="en-US">
              <a:cs typeface="+mj-cs"/>
            </a:endParaRPr>
          </a:p>
        </p:txBody>
      </p:sp>
      <p:sp>
        <p:nvSpPr>
          <p:cNvPr id="413699" name="Rectangle 3"/>
          <p:cNvSpPr>
            <a:spLocks noGrp="1" noChangeArrowheads="1"/>
          </p:cNvSpPr>
          <p:nvPr>
            <p:ph type="body" idx="1"/>
          </p:nvPr>
        </p:nvSpPr>
        <p:spPr/>
        <p:txBody>
          <a:bodyPr/>
          <a:lstStyle/>
          <a:p>
            <a:pPr eaLnBrk="1" hangingPunct="1">
              <a:lnSpc>
                <a:spcPct val="90000"/>
              </a:lnSpc>
              <a:defRPr/>
            </a:pPr>
            <a:r>
              <a:rPr lang="en-US" sz="2800">
                <a:cs typeface="+mn-cs"/>
              </a:rPr>
              <a:t>From CGA S-1.3:  Among the particular issues which must be addressed for low temperature vacuum jacketed helium containers are </a:t>
            </a:r>
          </a:p>
          <a:p>
            <a:pPr lvl="1" eaLnBrk="1" hangingPunct="1">
              <a:lnSpc>
                <a:spcPct val="90000"/>
              </a:lnSpc>
              <a:defRPr/>
            </a:pPr>
            <a:r>
              <a:rPr lang="en-US" sz="2400"/>
              <a:t>the temperature at which liquid-to-gas evolution should be estimated for the supercritical fluid at its venting pressure </a:t>
            </a:r>
            <a:r>
              <a:rPr lang="en-US" sz="2400" i="1"/>
              <a:t>(CGA S-1.3 is very useful here; I</a:t>
            </a:r>
            <a:r>
              <a:rPr lang="ja-JP" altLang="en-US" sz="2400" i="1">
                <a:latin typeface="Arial"/>
              </a:rPr>
              <a:t>’</a:t>
            </a:r>
            <a:r>
              <a:rPr lang="en-US" sz="2400" i="1"/>
              <a:t>ll discuss this)</a:t>
            </a:r>
            <a:r>
              <a:rPr lang="en-US" sz="2400"/>
              <a:t> </a:t>
            </a:r>
          </a:p>
          <a:p>
            <a:pPr lvl="1" eaLnBrk="1" hangingPunct="1">
              <a:lnSpc>
                <a:spcPct val="90000"/>
              </a:lnSpc>
              <a:defRPr/>
            </a:pPr>
            <a:r>
              <a:rPr lang="en-US" sz="2400"/>
              <a:t>the warming of the cold fluid passing through a long vent line </a:t>
            </a:r>
            <a:r>
              <a:rPr lang="en-US" sz="2400" i="1"/>
              <a:t>(CGA S-1.3 also provides useful practical approximation methods here which I will discuss)</a:t>
            </a:r>
            <a:endParaRPr lang="en-US" sz="2400"/>
          </a:p>
          <a:p>
            <a:pPr lvl="1" eaLnBrk="1" hangingPunct="1">
              <a:lnSpc>
                <a:spcPct val="90000"/>
              </a:lnSpc>
              <a:defRPr/>
            </a:pPr>
            <a:r>
              <a:rPr lang="en-US" sz="2400"/>
              <a:t>the volume generated per unit heat added </a:t>
            </a:r>
            <a:r>
              <a:rPr lang="en-US" sz="2400" i="1"/>
              <a:t>(we have data from lab tests about this which provide useful numbers)</a:t>
            </a:r>
            <a:r>
              <a:rPr lang="en-US" sz="2400"/>
              <a:t>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CAB8E68A-C4B6-0E4D-9F6E-DFEF4D05F1BD}" type="slidenum">
              <a:rPr lang="en-US"/>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a:cs typeface="+mj-cs"/>
              </a:rPr>
              <a:t>Sources of pressure -- mechanical </a:t>
            </a:r>
          </a:p>
        </p:txBody>
      </p:sp>
      <p:sp>
        <p:nvSpPr>
          <p:cNvPr id="396291" name="Rectangle 3"/>
          <p:cNvSpPr>
            <a:spLocks noGrp="1" noChangeArrowheads="1"/>
          </p:cNvSpPr>
          <p:nvPr>
            <p:ph type="body" idx="1"/>
          </p:nvPr>
        </p:nvSpPr>
        <p:spPr>
          <a:xfrm>
            <a:off x="685800" y="1600200"/>
            <a:ext cx="7772400" cy="4495800"/>
          </a:xfrm>
        </p:spPr>
        <p:txBody>
          <a:bodyPr/>
          <a:lstStyle/>
          <a:p>
            <a:pPr eaLnBrk="1" hangingPunct="1">
              <a:defRPr/>
            </a:pPr>
            <a:r>
              <a:rPr lang="en-US" sz="2400">
                <a:cs typeface="+mn-cs"/>
              </a:rPr>
              <a:t>Compressors, pumps </a:t>
            </a:r>
          </a:p>
          <a:p>
            <a:pPr lvl="1" eaLnBrk="1" hangingPunct="1">
              <a:defRPr/>
            </a:pPr>
            <a:r>
              <a:rPr lang="en-US" sz="2000"/>
              <a:t>Screw compressors are positive displacement devices </a:t>
            </a:r>
          </a:p>
          <a:p>
            <a:pPr lvl="1" eaLnBrk="1" hangingPunct="1">
              <a:defRPr/>
            </a:pPr>
            <a:r>
              <a:rPr lang="en-US" sz="2000"/>
              <a:t>Worst case flow may be with high suction pressure as limited by inlet-side reliefs or pump/compressor motor power </a:t>
            </a:r>
          </a:p>
          <a:p>
            <a:pPr lvl="2" eaLnBrk="1" hangingPunct="1">
              <a:defRPr/>
            </a:pPr>
            <a:r>
              <a:rPr lang="en-US" sz="1800"/>
              <a:t>Calculate worst-case flow as highest inlet density combined with known displacement volume </a:t>
            </a:r>
          </a:p>
          <a:p>
            <a:pPr lvl="2" eaLnBrk="1" hangingPunct="1">
              <a:defRPr/>
            </a:pPr>
            <a:r>
              <a:rPr lang="en-US" sz="1800"/>
              <a:t>Or consider power limitations of pump or compressor motor </a:t>
            </a:r>
          </a:p>
          <a:p>
            <a:pPr eaLnBrk="1" hangingPunct="1">
              <a:defRPr/>
            </a:pPr>
            <a:r>
              <a:rPr lang="en-US" sz="2400">
                <a:cs typeface="+mn-cs"/>
              </a:rPr>
              <a:t>Connection to a higher pressure source, such as a tube trailer </a:t>
            </a:r>
          </a:p>
          <a:p>
            <a:pPr lvl="1" eaLnBrk="1" hangingPunct="1">
              <a:defRPr/>
            </a:pPr>
            <a:r>
              <a:rPr lang="en-US" sz="2000"/>
              <a:t> Evaluate the mass flow as determined by the pressure drop from the highest possible source pressure to the MAWP of vessel to be protected</a:t>
            </a:r>
            <a:endParaRPr lang="en-US" sz="2400"/>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26E90DC8-3C55-4243-82E8-DDF8B5EF520C}" type="slidenum">
              <a:rPr lang="en-US"/>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eaLnBrk="1" hangingPunct="1">
              <a:defRPr/>
            </a:pPr>
            <a:r>
              <a:rPr lang="en-US">
                <a:cs typeface="+mj-cs"/>
              </a:rPr>
              <a:t>Sources of pressure -- heat</a:t>
            </a:r>
          </a:p>
        </p:txBody>
      </p:sp>
      <p:sp>
        <p:nvSpPr>
          <p:cNvPr id="465923"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sz="2000">
                <a:cs typeface="+mn-cs"/>
              </a:rPr>
              <a:t>Trapped volume, slow warm-up and pressurization with normal heat inleak </a:t>
            </a:r>
          </a:p>
          <a:p>
            <a:pPr lvl="1" eaLnBrk="1" hangingPunct="1">
              <a:lnSpc>
                <a:spcPct val="90000"/>
              </a:lnSpc>
              <a:defRPr/>
            </a:pPr>
            <a:r>
              <a:rPr lang="en-US" sz="1800"/>
              <a:t>All possible volumes which may contain </a:t>
            </a:r>
            <a:r>
              <a:rPr lang="ja-JP" altLang="en-US" sz="1800">
                <a:latin typeface="Arial"/>
              </a:rPr>
              <a:t>“</a:t>
            </a:r>
            <a:r>
              <a:rPr lang="en-US" sz="1800"/>
              <a:t>trapped</a:t>
            </a:r>
            <a:r>
              <a:rPr lang="ja-JP" altLang="en-US" sz="1800">
                <a:latin typeface="Arial"/>
              </a:rPr>
              <a:t>”</a:t>
            </a:r>
            <a:r>
              <a:rPr lang="en-US" sz="1800"/>
              <a:t> (closed off by valves or by other means) cold fluid require small reliefs </a:t>
            </a:r>
          </a:p>
          <a:p>
            <a:pPr lvl="1" eaLnBrk="1" hangingPunct="1">
              <a:lnSpc>
                <a:spcPct val="90000"/>
              </a:lnSpc>
              <a:defRPr/>
            </a:pPr>
            <a:r>
              <a:rPr lang="en-US" sz="1800"/>
              <a:t>Rate of warm-up may be evaluated, generally slow enough that trapped volume reliefs are not individually analyzed.  </a:t>
            </a:r>
          </a:p>
          <a:p>
            <a:pPr eaLnBrk="1" hangingPunct="1">
              <a:lnSpc>
                <a:spcPct val="90000"/>
              </a:lnSpc>
              <a:defRPr/>
            </a:pPr>
            <a:r>
              <a:rPr lang="en-US" sz="2000">
                <a:cs typeface="+mn-cs"/>
              </a:rPr>
              <a:t>Loss of vacuum to helium with convection and conduction through helium gas </a:t>
            </a:r>
          </a:p>
          <a:p>
            <a:pPr eaLnBrk="1" hangingPunct="1">
              <a:lnSpc>
                <a:spcPct val="90000"/>
              </a:lnSpc>
              <a:defRPr/>
            </a:pPr>
            <a:r>
              <a:rPr lang="en-US" sz="2000">
                <a:cs typeface="+mn-cs"/>
              </a:rPr>
              <a:t>Sudden large heat influx to a liquid-helium temperature container due to condensation of nitrogen or air on the surface </a:t>
            </a:r>
          </a:p>
          <a:p>
            <a:pPr lvl="1" eaLnBrk="1" hangingPunct="1">
              <a:lnSpc>
                <a:spcPct val="90000"/>
              </a:lnSpc>
              <a:defRPr/>
            </a:pPr>
            <a:r>
              <a:rPr lang="en-US" sz="1800"/>
              <a:t>Either through MLI or, worst-case, on a bare metal surface </a:t>
            </a:r>
          </a:p>
          <a:p>
            <a:pPr eaLnBrk="1" hangingPunct="1">
              <a:lnSpc>
                <a:spcPct val="90000"/>
              </a:lnSpc>
              <a:defRPr/>
            </a:pPr>
            <a:r>
              <a:rPr lang="en-US" sz="2000">
                <a:cs typeface="+mn-cs"/>
              </a:rPr>
              <a:t>Stored energy of a magnetic field </a:t>
            </a:r>
          </a:p>
          <a:p>
            <a:pPr lvl="1" eaLnBrk="1" hangingPunct="1">
              <a:lnSpc>
                <a:spcPct val="90000"/>
              </a:lnSpc>
              <a:defRPr/>
            </a:pPr>
            <a:r>
              <a:rPr lang="en-US" sz="1800"/>
              <a:t>May provide a larger flow rate than loss of insulating vacuum </a:t>
            </a:r>
          </a:p>
          <a:p>
            <a:pPr eaLnBrk="1" hangingPunct="1">
              <a:lnSpc>
                <a:spcPct val="90000"/>
              </a:lnSpc>
              <a:defRPr/>
            </a:pPr>
            <a:r>
              <a:rPr lang="en-US" sz="2000">
                <a:cs typeface="+mn-cs"/>
              </a:rPr>
              <a:t>Fire, with heat transport through the gas-filled insulation</a:t>
            </a:r>
            <a:r>
              <a:rPr lang="en-US" sz="2400">
                <a:cs typeface="+mn-cs"/>
              </a:rPr>
              <a:t> </a:t>
            </a:r>
            <a:r>
              <a:rPr lang="en-US" sz="2000">
                <a:cs typeface="+mn-cs"/>
              </a:rPr>
              <a:t>space</a:t>
            </a:r>
            <a:endParaRPr lang="en-US" sz="2800">
              <a:cs typeface="+mn-cs"/>
            </a:endParaRP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AB5EA078-3D13-874A-8981-3EE82927A956}"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defRPr/>
            </a:pPr>
            <a:r>
              <a:rPr lang="en-US">
                <a:cs typeface="+mj-cs"/>
              </a:rPr>
              <a:t>Nominal heat loads</a:t>
            </a:r>
          </a:p>
        </p:txBody>
      </p:sp>
      <p:sp>
        <p:nvSpPr>
          <p:cNvPr id="304131" name="Rectangle 3"/>
          <p:cNvSpPr>
            <a:spLocks noGrp="1" noChangeArrowheads="1"/>
          </p:cNvSpPr>
          <p:nvPr>
            <p:ph type="body" idx="1"/>
          </p:nvPr>
        </p:nvSpPr>
        <p:spPr/>
        <p:txBody>
          <a:bodyPr/>
          <a:lstStyle/>
          <a:p>
            <a:pPr eaLnBrk="1" hangingPunct="1">
              <a:defRPr/>
            </a:pPr>
            <a:r>
              <a:rPr lang="en-US">
                <a:cs typeface="+mn-cs"/>
              </a:rPr>
              <a:t>Working numbers for making heat load estimates</a:t>
            </a:r>
          </a:p>
          <a:p>
            <a:pPr lvl="1" eaLnBrk="1" hangingPunct="1">
              <a:defRPr/>
            </a:pPr>
            <a:r>
              <a:rPr lang="en-US"/>
              <a:t>~1.5 W/m</a:t>
            </a:r>
            <a:r>
              <a:rPr lang="en-US" baseline="30000"/>
              <a:t>2</a:t>
            </a:r>
            <a:r>
              <a:rPr lang="en-US"/>
              <a:t> from 300 K to MLI-insulated (typically about 30 layers) cold surface</a:t>
            </a:r>
          </a:p>
          <a:p>
            <a:pPr lvl="1" eaLnBrk="1" hangingPunct="1">
              <a:defRPr/>
            </a:pPr>
            <a:r>
              <a:rPr lang="en-US"/>
              <a:t>~50 mW/m</a:t>
            </a:r>
            <a:r>
              <a:rPr lang="en-US" baseline="30000"/>
              <a:t>2</a:t>
            </a:r>
            <a:r>
              <a:rPr lang="en-US"/>
              <a:t> from 80 K to MLI-insulated (typically about 10 layers) 4.5 K or 2 K surface </a:t>
            </a:r>
          </a:p>
          <a:p>
            <a:pPr eaLnBrk="1" hangingPunct="1">
              <a:defRPr/>
            </a:pPr>
            <a:r>
              <a:rPr lang="en-US">
                <a:cs typeface="+mn-cs"/>
              </a:rPr>
              <a:t>Note that support structures and </a:t>
            </a:r>
            <a:r>
              <a:rPr lang="ja-JP" altLang="en-US">
                <a:latin typeface="Arial"/>
                <a:cs typeface="+mn-cs"/>
              </a:rPr>
              <a:t>“</a:t>
            </a:r>
            <a:r>
              <a:rPr lang="en-US">
                <a:cs typeface="+mn-cs"/>
              </a:rPr>
              <a:t>end effects</a:t>
            </a:r>
            <a:r>
              <a:rPr lang="ja-JP" altLang="en-US">
                <a:latin typeface="Arial"/>
                <a:cs typeface="+mn-cs"/>
              </a:rPr>
              <a:t>”</a:t>
            </a:r>
            <a:r>
              <a:rPr lang="en-US">
                <a:cs typeface="+mn-cs"/>
              </a:rPr>
              <a:t> may dominate the total heat load</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D5329CFF-DFA7-5846-8BDE-F5C48D5116A9}"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pPr eaLnBrk="1" hangingPunct="1">
              <a:defRPr/>
            </a:pPr>
            <a:r>
              <a:rPr lang="en-US">
                <a:cs typeface="+mj-cs"/>
              </a:rPr>
              <a:t>Heat flux due to loss of insulating vacuum as a source of pressure</a:t>
            </a:r>
          </a:p>
        </p:txBody>
      </p:sp>
      <p:sp>
        <p:nvSpPr>
          <p:cNvPr id="443395" name="Rectangle 3"/>
          <p:cNvSpPr>
            <a:spLocks noGrp="1" noChangeArrowheads="1"/>
          </p:cNvSpPr>
          <p:nvPr>
            <p:ph type="body" idx="1"/>
          </p:nvPr>
        </p:nvSpPr>
        <p:spPr>
          <a:xfrm>
            <a:off x="685800" y="2133600"/>
            <a:ext cx="7772400" cy="3962400"/>
          </a:xfrm>
        </p:spPr>
        <p:txBody>
          <a:bodyPr/>
          <a:lstStyle/>
          <a:p>
            <a:pPr eaLnBrk="1" hangingPunct="1">
              <a:defRPr/>
            </a:pPr>
            <a:r>
              <a:rPr lang="en-US" sz="2000">
                <a:cs typeface="+mn-cs"/>
              </a:rPr>
              <a:t>W. Lehman and G. Zahn, </a:t>
            </a:r>
            <a:r>
              <a:rPr lang="ja-JP" altLang="en-US" sz="2000">
                <a:latin typeface="Arial"/>
                <a:cs typeface="+mn-cs"/>
              </a:rPr>
              <a:t>“</a:t>
            </a:r>
            <a:r>
              <a:rPr lang="en-US" sz="2000">
                <a:cs typeface="+mn-cs"/>
              </a:rPr>
              <a:t>Safety Aspects for LHe Cryostats and LHe Transport Containers,</a:t>
            </a:r>
            <a:r>
              <a:rPr lang="ja-JP" altLang="en-US" sz="2000">
                <a:latin typeface="Arial"/>
                <a:cs typeface="+mn-cs"/>
              </a:rPr>
              <a:t>”</a:t>
            </a:r>
            <a:r>
              <a:rPr lang="en-US" sz="2000">
                <a:cs typeface="+mn-cs"/>
              </a:rPr>
              <a:t> ICEC7, London, 1978 </a:t>
            </a:r>
          </a:p>
          <a:p>
            <a:pPr eaLnBrk="1" hangingPunct="1">
              <a:defRPr/>
            </a:pPr>
            <a:r>
              <a:rPr lang="en-US" sz="2000">
                <a:cs typeface="+mn-cs"/>
              </a:rPr>
              <a:t>G. Cavallari, et. al., </a:t>
            </a:r>
            <a:r>
              <a:rPr lang="ja-JP" altLang="en-US" sz="2000">
                <a:latin typeface="Arial"/>
                <a:cs typeface="+mn-cs"/>
              </a:rPr>
              <a:t>“</a:t>
            </a:r>
            <a:r>
              <a:rPr lang="en-US" sz="2000">
                <a:cs typeface="+mn-cs"/>
              </a:rPr>
              <a:t>Pressure Protection against Vacuum Failures on the Cryostats for LEP SC Cavities,</a:t>
            </a:r>
            <a:r>
              <a:rPr lang="ja-JP" altLang="en-US" sz="2000">
                <a:latin typeface="Arial"/>
                <a:cs typeface="+mn-cs"/>
              </a:rPr>
              <a:t>”</a:t>
            </a:r>
            <a:r>
              <a:rPr lang="en-US" sz="2000">
                <a:cs typeface="+mn-cs"/>
              </a:rPr>
              <a:t> 4th Workshop on RF Superconductivity, Tsukuba, Japan, 14-18 August, 1989 </a:t>
            </a:r>
          </a:p>
          <a:p>
            <a:pPr eaLnBrk="1" hangingPunct="1">
              <a:defRPr/>
            </a:pPr>
            <a:r>
              <a:rPr lang="en-US" sz="2000">
                <a:cs typeface="+mn-cs"/>
              </a:rPr>
              <a:t>M. Wiseman, et. al., </a:t>
            </a:r>
            <a:r>
              <a:rPr lang="ja-JP" altLang="en-US" sz="2000">
                <a:latin typeface="Arial"/>
                <a:cs typeface="+mn-cs"/>
              </a:rPr>
              <a:t>“</a:t>
            </a:r>
            <a:r>
              <a:rPr lang="en-US" sz="2000">
                <a:cs typeface="+mn-cs"/>
              </a:rPr>
              <a:t>Loss of Cavity Vacuum Experiment at CEBAF,</a:t>
            </a:r>
            <a:r>
              <a:rPr lang="ja-JP" altLang="en-US" sz="2000">
                <a:latin typeface="Arial"/>
                <a:cs typeface="+mn-cs"/>
              </a:rPr>
              <a:t>”</a:t>
            </a:r>
            <a:r>
              <a:rPr lang="en-US" sz="2000">
                <a:cs typeface="+mn-cs"/>
              </a:rPr>
              <a:t> </a:t>
            </a:r>
            <a:r>
              <a:rPr lang="en-US" sz="2000" i="1">
                <a:cs typeface="+mn-cs"/>
              </a:rPr>
              <a:t>Advances in Cryogenic Engineering</a:t>
            </a:r>
            <a:r>
              <a:rPr lang="en-US" sz="2000">
                <a:cs typeface="+mn-cs"/>
              </a:rPr>
              <a:t>, Vol. 39, 1994, pg. 997. </a:t>
            </a:r>
          </a:p>
          <a:p>
            <a:pPr eaLnBrk="1" hangingPunct="1">
              <a:defRPr/>
            </a:pPr>
            <a:r>
              <a:rPr lang="en-US" sz="2000">
                <a:cs typeface="+mn-cs"/>
              </a:rPr>
              <a:t>T. Boeckmann, et. al., </a:t>
            </a:r>
            <a:r>
              <a:rPr lang="ja-JP" altLang="en-US" sz="2000">
                <a:latin typeface="Arial"/>
                <a:cs typeface="+mn-cs"/>
              </a:rPr>
              <a:t>“</a:t>
            </a:r>
            <a:r>
              <a:rPr lang="en-US" sz="2000">
                <a:cs typeface="+mn-cs"/>
              </a:rPr>
              <a:t>Experimental Tests of Fault Conditions During the Cryogenic Operation of a XFEL Prototype Cryomodule,</a:t>
            </a:r>
            <a:r>
              <a:rPr lang="ja-JP" altLang="en-US" sz="2000">
                <a:latin typeface="Arial"/>
                <a:cs typeface="+mn-cs"/>
              </a:rPr>
              <a:t>”</a:t>
            </a:r>
            <a:r>
              <a:rPr lang="en-US" sz="2000">
                <a:cs typeface="+mn-cs"/>
              </a:rPr>
              <a:t> DESY.  </a:t>
            </a:r>
            <a:endParaRPr lang="en-US">
              <a:cs typeface="+mn-cs"/>
            </a:endParaRP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A5D8A2D2-1E06-494D-BAF4-6578E350B872}" type="slidenum">
              <a:rPr lang="en-US"/>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defRPr/>
            </a:pPr>
            <a:r>
              <a:rPr lang="en-US">
                <a:cs typeface="+mj-cs"/>
              </a:rPr>
              <a:t>Heat flux conclusions </a:t>
            </a:r>
          </a:p>
        </p:txBody>
      </p:sp>
      <p:sp>
        <p:nvSpPr>
          <p:cNvPr id="6" name="Content Placeholder 5"/>
          <p:cNvSpPr>
            <a:spLocks noGrp="1"/>
          </p:cNvSpPr>
          <p:nvPr>
            <p:ph idx="1"/>
          </p:nvPr>
        </p:nvSpPr>
        <p:spPr>
          <a:xfrm>
            <a:off x="685800" y="3581400"/>
            <a:ext cx="7772400" cy="2514600"/>
          </a:xfrm>
        </p:spPr>
        <p:txBody>
          <a:bodyPr>
            <a:normAutofit fontScale="70000" lnSpcReduction="20000"/>
          </a:bodyPr>
          <a:lstStyle/>
          <a:p>
            <a:pPr eaLnBrk="1" hangingPunct="1">
              <a:lnSpc>
                <a:spcPct val="90000"/>
              </a:lnSpc>
              <a:defRPr/>
            </a:pPr>
            <a:r>
              <a:rPr lang="en-US" dirty="0"/>
              <a:t>T. </a:t>
            </a:r>
            <a:r>
              <a:rPr lang="en-US" dirty="0" err="1"/>
              <a:t>Boeckmann</a:t>
            </a:r>
            <a:r>
              <a:rPr lang="en-US" dirty="0"/>
              <a:t>, et. al. (DESY)</a:t>
            </a:r>
          </a:p>
          <a:p>
            <a:pPr lvl="1" eaLnBrk="1" hangingPunct="1">
              <a:lnSpc>
                <a:spcPct val="90000"/>
              </a:lnSpc>
              <a:defRPr/>
            </a:pPr>
            <a:r>
              <a:rPr lang="en-US" dirty="0"/>
              <a:t>Air inflow into cavity beam vacuum greatly damped by RF cavity structures </a:t>
            </a:r>
          </a:p>
          <a:p>
            <a:pPr eaLnBrk="1" hangingPunct="1">
              <a:lnSpc>
                <a:spcPct val="90000"/>
              </a:lnSpc>
              <a:defRPr/>
            </a:pPr>
            <a:r>
              <a:rPr lang="en-US" dirty="0"/>
              <a:t>Various authors also comment about layer of ice quickly reducing heat flux </a:t>
            </a:r>
          </a:p>
          <a:p>
            <a:pPr eaLnBrk="1" hangingPunct="1">
              <a:lnSpc>
                <a:spcPct val="90000"/>
              </a:lnSpc>
              <a:defRPr/>
            </a:pPr>
            <a:r>
              <a:rPr lang="en-US" dirty="0"/>
              <a:t>Heat flux curves for liquid helium film boiling with a delta-T of about 60 K agree with these heat flux numbers (next slides) </a:t>
            </a:r>
          </a:p>
          <a:p>
            <a:pPr eaLnBrk="1" hangingPunct="1">
              <a:lnSpc>
                <a:spcPct val="90000"/>
              </a:lnSpc>
              <a:defRPr/>
            </a:pPr>
            <a:r>
              <a:rPr lang="en-US" dirty="0">
                <a:solidFill>
                  <a:srgbClr val="FF0000"/>
                </a:solidFill>
              </a:rPr>
              <a:t>I use 4 W/cm</a:t>
            </a:r>
            <a:r>
              <a:rPr lang="en-US" baseline="30000" dirty="0">
                <a:solidFill>
                  <a:srgbClr val="FF0000"/>
                </a:solidFill>
              </a:rPr>
              <a:t>2</a:t>
            </a:r>
            <a:r>
              <a:rPr lang="en-US" dirty="0">
                <a:solidFill>
                  <a:srgbClr val="FF0000"/>
                </a:solidFill>
              </a:rPr>
              <a:t> for bare metal surfaces</a:t>
            </a:r>
            <a:r>
              <a:rPr lang="en-US" dirty="0"/>
              <a:t> </a:t>
            </a:r>
          </a:p>
        </p:txBody>
      </p:sp>
      <p:sp>
        <p:nvSpPr>
          <p:cNvPr id="2" name="Date Placeholder 1"/>
          <p:cNvSpPr>
            <a:spLocks noGrp="1"/>
          </p:cNvSpPr>
          <p:nvPr>
            <p:ph type="dt" sz="half"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71C8BE01-B0AF-B74C-B6B8-30D0B2B2F50A}" type="slidenum">
              <a:rPr lang="en-US"/>
              <a:pPr>
                <a:defRPr/>
              </a:pPr>
              <a:t>37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17" y="1600200"/>
            <a:ext cx="8756957" cy="184023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Underlying thermodynamics</a:t>
            </a:r>
          </a:p>
        </p:txBody>
      </p:sp>
      <p:sp>
        <p:nvSpPr>
          <p:cNvPr id="3" name="Content Placeholder 2"/>
          <p:cNvSpPr>
            <a:spLocks noGrp="1"/>
          </p:cNvSpPr>
          <p:nvPr>
            <p:ph idx="1"/>
          </p:nvPr>
        </p:nvSpPr>
        <p:spPr/>
        <p:txBody>
          <a:bodyPr>
            <a:normAutofit fontScale="92500" lnSpcReduction="10000"/>
          </a:bodyPr>
          <a:lstStyle/>
          <a:p>
            <a:r>
              <a:rPr lang="en-US" dirty="0"/>
              <a:t>Nitrogen freezes at 63 K </a:t>
            </a:r>
          </a:p>
          <a:p>
            <a:r>
              <a:rPr lang="en-US" dirty="0"/>
              <a:t>Oxygen freezes at 55 K </a:t>
            </a:r>
          </a:p>
          <a:p>
            <a:r>
              <a:rPr lang="en-US" dirty="0"/>
              <a:t>So heat flux for air condensation begins to become large with condensing surface temperatures under 63 K </a:t>
            </a:r>
          </a:p>
          <a:p>
            <a:r>
              <a:rPr lang="en-US" dirty="0"/>
              <a:t>Delta-T to liquid helium will be around 58 K or less </a:t>
            </a:r>
          </a:p>
          <a:p>
            <a:r>
              <a:rPr lang="en-US" dirty="0"/>
              <a:t>Film boiling of helium with 50 K to 60 K delta-T will provide about 4 W/cm</a:t>
            </a:r>
            <a:r>
              <a:rPr lang="en-US" baseline="30000" dirty="0"/>
              <a:t>2</a:t>
            </a:r>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38</a:t>
            </a:fld>
            <a:endParaRPr lang="en-US"/>
          </a:p>
        </p:txBody>
      </p:sp>
    </p:spTree>
    <p:extLst>
      <p:ext uri="{BB962C8B-B14F-4D97-AF65-F5344CB8AC3E}">
        <p14:creationId xmlns:p14="http://schemas.microsoft.com/office/powerpoint/2010/main" val="1606565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descr="HeliumBoilingCur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4676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4662" name="Text Box 6"/>
          <p:cNvSpPr txBox="1">
            <a:spLocks noChangeArrowheads="1"/>
          </p:cNvSpPr>
          <p:nvPr/>
        </p:nvSpPr>
        <p:spPr bwMode="auto">
          <a:xfrm>
            <a:off x="304800" y="5181600"/>
            <a:ext cx="2605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E. G. Brentari, et. al., </a:t>
            </a:r>
          </a:p>
          <a:p>
            <a:pPr>
              <a:defRPr/>
            </a:pPr>
            <a:r>
              <a:rPr lang="en-US" sz="1800">
                <a:cs typeface="+mn-cs"/>
              </a:rPr>
              <a:t>NBS Technical Note 317</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F32A38D4-0702-5F49-881D-D0BC1752AC30}" type="slidenum">
              <a:rPr lang="en-US"/>
              <a:pPr>
                <a:defRPr/>
              </a:pPr>
              <a:t>39</a:t>
            </a:fld>
            <a:endParaRPr lang="en-US"/>
          </a:p>
        </p:txBody>
      </p:sp>
      <p:sp>
        <p:nvSpPr>
          <p:cNvPr id="5" name="Multiply 4"/>
          <p:cNvSpPr/>
          <p:nvPr/>
        </p:nvSpPr>
        <p:spPr bwMode="auto">
          <a:xfrm>
            <a:off x="5562600" y="2209800"/>
            <a:ext cx="381000" cy="3810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81000" y="609600"/>
            <a:ext cx="8382000" cy="914400"/>
          </a:xfrm>
        </p:spPr>
        <p:txBody>
          <a:bodyPr/>
          <a:lstStyle/>
          <a:p>
            <a:pPr eaLnBrk="1" hangingPunct="1">
              <a:defRPr/>
            </a:pPr>
            <a:r>
              <a:rPr lang="en-US">
                <a:cs typeface="+mj-cs"/>
              </a:rPr>
              <a:t>Topics in cryogenic pressure safety </a:t>
            </a:r>
          </a:p>
        </p:txBody>
      </p:sp>
      <p:sp>
        <p:nvSpPr>
          <p:cNvPr id="395267"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sz="2400" dirty="0">
                <a:cs typeface="+mn-cs"/>
              </a:rPr>
              <a:t>Part 1, this week – fundamentals</a:t>
            </a:r>
          </a:p>
          <a:p>
            <a:pPr lvl="1" eaLnBrk="1" hangingPunct="1">
              <a:lnSpc>
                <a:spcPct val="90000"/>
              </a:lnSpc>
              <a:defRPr/>
            </a:pPr>
            <a:r>
              <a:rPr lang="en-US" sz="2000" dirty="0">
                <a:cs typeface="+mn-cs"/>
              </a:rPr>
              <a:t>Compliance with consensus standards, exceptional vessel methodology</a:t>
            </a:r>
          </a:p>
          <a:p>
            <a:pPr lvl="1" eaLnBrk="1" hangingPunct="1">
              <a:lnSpc>
                <a:spcPct val="90000"/>
              </a:lnSpc>
              <a:defRPr/>
            </a:pPr>
            <a:r>
              <a:rPr lang="en-US" sz="2000" dirty="0">
                <a:cs typeface="+mn-cs"/>
              </a:rPr>
              <a:t>Sources of pressure </a:t>
            </a:r>
          </a:p>
          <a:p>
            <a:pPr lvl="1" eaLnBrk="1" hangingPunct="1">
              <a:lnSpc>
                <a:spcPct val="90000"/>
              </a:lnSpc>
              <a:defRPr/>
            </a:pPr>
            <a:r>
              <a:rPr lang="en-US" sz="2000" dirty="0">
                <a:cs typeface="+mn-cs"/>
              </a:rPr>
              <a:t>Thermodynamics of cryogen expansion and venting </a:t>
            </a:r>
          </a:p>
          <a:p>
            <a:pPr lvl="1" eaLnBrk="1" hangingPunct="1">
              <a:lnSpc>
                <a:spcPct val="90000"/>
              </a:lnSpc>
              <a:defRPr/>
            </a:pPr>
            <a:r>
              <a:rPr lang="en-US" sz="2000" dirty="0">
                <a:cs typeface="+mn-cs"/>
              </a:rPr>
              <a:t>Analytical methods for vent line and relief sizing</a:t>
            </a:r>
          </a:p>
          <a:p>
            <a:pPr lvl="1" eaLnBrk="1" hangingPunct="1">
              <a:lnSpc>
                <a:spcPct val="90000"/>
              </a:lnSpc>
              <a:defRPr/>
            </a:pPr>
            <a:r>
              <a:rPr lang="en-US" sz="2000" dirty="0">
                <a:cs typeface="+mn-cs"/>
              </a:rPr>
              <a:t>Relief devices </a:t>
            </a:r>
          </a:p>
          <a:p>
            <a:pPr lvl="1" eaLnBrk="1" hangingPunct="1">
              <a:lnSpc>
                <a:spcPct val="90000"/>
              </a:lnSpc>
              <a:defRPr/>
            </a:pPr>
            <a:r>
              <a:rPr lang="en-US" sz="2000" dirty="0">
                <a:cs typeface="+mn-cs"/>
              </a:rPr>
              <a:t>Conclusions and references </a:t>
            </a:r>
          </a:p>
          <a:p>
            <a:pPr marL="457200" lvl="1" indent="0" eaLnBrk="1" hangingPunct="1">
              <a:lnSpc>
                <a:spcPct val="90000"/>
              </a:lnSpc>
              <a:buNone/>
              <a:defRPr/>
            </a:pPr>
            <a:endParaRPr lang="en-US" sz="2000" dirty="0">
              <a:cs typeface="+mn-cs"/>
            </a:endParaRPr>
          </a:p>
          <a:p>
            <a:pPr eaLnBrk="1" hangingPunct="1">
              <a:lnSpc>
                <a:spcPct val="90000"/>
              </a:lnSpc>
              <a:defRPr/>
            </a:pPr>
            <a:r>
              <a:rPr lang="en-US" sz="2400" dirty="0">
                <a:solidFill>
                  <a:schemeClr val="accent3">
                    <a:lumMod val="65000"/>
                  </a:schemeClr>
                </a:solidFill>
                <a:cs typeface="+mn-cs"/>
              </a:rPr>
              <a:t>Part 2, next week, impact on design </a:t>
            </a:r>
          </a:p>
          <a:p>
            <a:pPr lvl="1" eaLnBrk="1" hangingPunct="1">
              <a:lnSpc>
                <a:spcPct val="90000"/>
              </a:lnSpc>
              <a:defRPr/>
            </a:pPr>
            <a:r>
              <a:rPr lang="en-US" sz="2000" dirty="0">
                <a:solidFill>
                  <a:schemeClr val="accent3">
                    <a:lumMod val="65000"/>
                  </a:schemeClr>
                </a:solidFill>
                <a:cs typeface="+mn-cs"/>
              </a:rPr>
              <a:t>Example of a venting system analysis </a:t>
            </a:r>
          </a:p>
          <a:p>
            <a:pPr lvl="1" eaLnBrk="1" hangingPunct="1">
              <a:lnSpc>
                <a:spcPct val="90000"/>
              </a:lnSpc>
              <a:defRPr/>
            </a:pPr>
            <a:r>
              <a:rPr lang="en-US" sz="2000" dirty="0">
                <a:solidFill>
                  <a:schemeClr val="accent3">
                    <a:lumMod val="65000"/>
                  </a:schemeClr>
                </a:solidFill>
                <a:cs typeface="+mn-cs"/>
              </a:rPr>
              <a:t>Examples of the impact on cryostat design </a:t>
            </a:r>
          </a:p>
          <a:p>
            <a:pPr lvl="1" eaLnBrk="1" hangingPunct="1">
              <a:lnSpc>
                <a:spcPct val="90000"/>
              </a:lnSpc>
              <a:defRPr/>
            </a:pPr>
            <a:r>
              <a:rPr lang="en-US" sz="2000" dirty="0">
                <a:solidFill>
                  <a:schemeClr val="accent3">
                    <a:lumMod val="65000"/>
                  </a:schemeClr>
                </a:solidFill>
                <a:cs typeface="+mn-cs"/>
              </a:rPr>
              <a:t>Conclusions and references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118801E1-C41A-3E4F-AC97-529571F06E3C}" type="slidenum">
              <a:rPr lang="en-US"/>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533400" y="685800"/>
            <a:ext cx="8001000" cy="1447800"/>
          </a:xfrm>
        </p:spPr>
        <p:txBody>
          <a:bodyPr/>
          <a:lstStyle/>
          <a:p>
            <a:pPr eaLnBrk="1" hangingPunct="1">
              <a:defRPr/>
            </a:pPr>
            <a:r>
              <a:rPr lang="en-US" sz="2400">
                <a:cs typeface="+mj-cs"/>
              </a:rPr>
              <a:t>Atmospheric air rushing into a vacuum space and condensing on a surface deposits about 11 kW per cm</a:t>
            </a:r>
            <a:r>
              <a:rPr lang="en-US" sz="2400" baseline="30000">
                <a:cs typeface="+mj-cs"/>
              </a:rPr>
              <a:t>2</a:t>
            </a:r>
            <a:r>
              <a:rPr lang="en-US" sz="2400">
                <a:cs typeface="+mj-cs"/>
              </a:rPr>
              <a:t> of air hole inlet area.  In many cases, heat flux will be limited by this air hole inlet size rather than low-temperature surface area.  </a:t>
            </a:r>
            <a:endParaRPr lang="en-US">
              <a:cs typeface="+mj-cs"/>
            </a:endParaRPr>
          </a:p>
        </p:txBody>
      </p:sp>
      <p:pic>
        <p:nvPicPr>
          <p:cNvPr id="44034" name="Picture 4" descr="AirInletHeatFl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2298700"/>
            <a:ext cx="53086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228B3E01-25C4-3C49-A32D-2C1C204446A9}"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eaLnBrk="1" hangingPunct="1">
              <a:defRPr/>
            </a:pPr>
            <a:r>
              <a:rPr lang="en-US">
                <a:cs typeface="+mj-cs"/>
              </a:rPr>
              <a:t>Conversion of heat to mass flow</a:t>
            </a:r>
          </a:p>
        </p:txBody>
      </p:sp>
      <p:sp>
        <p:nvSpPr>
          <p:cNvPr id="466947" name="Rectangle 3"/>
          <p:cNvSpPr>
            <a:spLocks noGrp="1" noChangeArrowheads="1"/>
          </p:cNvSpPr>
          <p:nvPr>
            <p:ph type="body" idx="1"/>
          </p:nvPr>
        </p:nvSpPr>
        <p:spPr/>
        <p:txBody>
          <a:bodyPr>
            <a:normAutofit fontScale="77500" lnSpcReduction="20000"/>
          </a:bodyPr>
          <a:lstStyle/>
          <a:p>
            <a:pPr eaLnBrk="1" hangingPunct="1">
              <a:defRPr/>
            </a:pPr>
            <a:r>
              <a:rPr lang="en-US" dirty="0">
                <a:cs typeface="+mn-cs"/>
              </a:rPr>
              <a:t>Low pressures, below the critical pressure </a:t>
            </a:r>
          </a:p>
          <a:p>
            <a:pPr lvl="1" eaLnBrk="1" hangingPunct="1">
              <a:defRPr/>
            </a:pPr>
            <a:r>
              <a:rPr lang="en-US" dirty="0"/>
              <a:t>Latent heat of vaporization </a:t>
            </a:r>
          </a:p>
          <a:p>
            <a:pPr lvl="1" eaLnBrk="1" hangingPunct="1">
              <a:defRPr/>
            </a:pPr>
            <a:r>
              <a:rPr lang="en-US" dirty="0"/>
              <a:t>Net flow out is vapor generated by the addition of heat minus the amount of vapor left behind in the volume of liquid lost </a:t>
            </a:r>
          </a:p>
          <a:p>
            <a:pPr lvl="1" eaLnBrk="1" hangingPunct="1">
              <a:defRPr/>
            </a:pPr>
            <a:r>
              <a:rPr lang="en-US" dirty="0"/>
              <a:t>For helium at pressures approaching the critical pressure (2.3 bar), the density and mass of vapor “left behind” in the volume formerly occupied by the boiled liquid can be significant, so this may be an important factor in reducing mass flow to a net mass flow out.  </a:t>
            </a:r>
          </a:p>
          <a:p>
            <a:pPr eaLnBrk="1" hangingPunct="1">
              <a:defRPr/>
            </a:pPr>
            <a:r>
              <a:rPr lang="en-US" dirty="0">
                <a:cs typeface="+mn-cs"/>
              </a:rPr>
              <a:t>High pressures, above the critical pressure </a:t>
            </a:r>
          </a:p>
          <a:p>
            <a:pPr lvl="1" eaLnBrk="1" hangingPunct="1">
              <a:defRPr/>
            </a:pPr>
            <a:r>
              <a:rPr lang="en-US" dirty="0"/>
              <a:t>Heat added results in fluid expelled </a:t>
            </a:r>
          </a:p>
          <a:p>
            <a:pPr lvl="1" eaLnBrk="1" hangingPunct="1">
              <a:defRPr/>
            </a:pPr>
            <a:r>
              <a:rPr lang="en-US" dirty="0"/>
              <a:t>A </a:t>
            </a:r>
            <a:r>
              <a:rPr lang="ja-JP" altLang="en-US" dirty="0">
                <a:latin typeface="Arial"/>
              </a:rPr>
              <a:t>“</a:t>
            </a:r>
            <a:r>
              <a:rPr lang="en-US" dirty="0"/>
              <a:t>pseudo latent heat</a:t>
            </a:r>
            <a:r>
              <a:rPr lang="ja-JP" altLang="en-US" dirty="0">
                <a:latin typeface="Arial"/>
              </a:rPr>
              <a:t>”</a:t>
            </a:r>
            <a:r>
              <a:rPr lang="en-US" dirty="0"/>
              <a:t> can be evaluated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2717E455-54E0-3D45-BC29-A2B6359FA803}" type="slidenum">
              <a:rPr lang="en-US"/>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8" name="Rectangle 4"/>
          <p:cNvSpPr>
            <a:spLocks noGrp="1" noChangeArrowheads="1"/>
          </p:cNvSpPr>
          <p:nvPr>
            <p:ph type="title"/>
          </p:nvPr>
        </p:nvSpPr>
        <p:spPr>
          <a:xfrm>
            <a:off x="685800" y="609600"/>
            <a:ext cx="7772400" cy="1676400"/>
          </a:xfrm>
        </p:spPr>
        <p:txBody>
          <a:bodyPr/>
          <a:lstStyle/>
          <a:p>
            <a:pPr eaLnBrk="1" hangingPunct="1">
              <a:defRPr/>
            </a:pPr>
            <a:r>
              <a:rPr lang="en-US">
                <a:cs typeface="+mj-cs"/>
              </a:rPr>
              <a:t>Supercritical fluid -- energy added per unit mass expelled </a:t>
            </a:r>
            <a:br>
              <a:rPr lang="en-US">
                <a:cs typeface="+mj-cs"/>
              </a:rPr>
            </a:br>
            <a:r>
              <a:rPr lang="en-US" sz="2400">
                <a:cs typeface="+mj-cs"/>
              </a:rPr>
              <a:t>The pressure of a liquid helium container during venting will often exceed the critical pressure of helium (2.3 bar)</a:t>
            </a:r>
            <a:endParaRPr lang="en-US">
              <a:cs typeface="+mj-cs"/>
            </a:endParaRPr>
          </a:p>
        </p:txBody>
      </p:sp>
      <p:pic>
        <p:nvPicPr>
          <p:cNvPr id="48130" name="Picture 8" descr="CGApseudoLatent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654300"/>
            <a:ext cx="8447087"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36E30639-B5F3-3940-BB19-F9C64A19AACD}"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Pseudo latent heat heat – 4 </a:t>
            </a:r>
            <a:r>
              <a:rPr lang="en-US" sz="3600" dirty="0" err="1"/>
              <a:t>atm</a:t>
            </a:r>
            <a:r>
              <a:rPr lang="en-US" sz="3600" dirty="0"/>
              <a:t> helium</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29161912"/>
              </p:ext>
            </p:extLst>
          </p:nvPr>
        </p:nvGraphicFramePr>
        <p:xfrm>
          <a:off x="685800" y="1752600"/>
          <a:ext cx="7772400" cy="2768600"/>
        </p:xfrm>
        <a:graphic>
          <a:graphicData uri="http://schemas.openxmlformats.org/drawingml/2006/table">
            <a:tbl>
              <a:tblPr firstRow="1" bandRow="1">
                <a:tableStyleId>{21E4AEA4-8DFA-4A89-87EB-49C32662AFE0}</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algn="ctr"/>
                      <a:r>
                        <a:rPr lang="en-US" dirty="0"/>
                        <a:t>Temperature</a:t>
                      </a:r>
                      <a:r>
                        <a:rPr lang="en-US" baseline="0" dirty="0"/>
                        <a:t> (K)</a:t>
                      </a:r>
                      <a:endParaRPr lang="en-US" dirty="0"/>
                    </a:p>
                  </a:txBody>
                  <a:tcPr/>
                </a:tc>
                <a:tc>
                  <a:txBody>
                    <a:bodyPr/>
                    <a:lstStyle/>
                    <a:p>
                      <a:pPr algn="ctr"/>
                      <a:r>
                        <a:rPr lang="en-US" dirty="0"/>
                        <a:t>Density (g/liter)</a:t>
                      </a:r>
                    </a:p>
                  </a:txBody>
                  <a:tcPr/>
                </a:tc>
                <a:tc>
                  <a:txBody>
                    <a:bodyPr/>
                    <a:lstStyle/>
                    <a:p>
                      <a:pPr algn="ctr"/>
                      <a:r>
                        <a:rPr lang="en-US" dirty="0"/>
                        <a:t>v(dh/dv)</a:t>
                      </a:r>
                      <a:r>
                        <a:rPr lang="en-US" baseline="-25000" dirty="0"/>
                        <a:t>p</a:t>
                      </a:r>
                      <a:r>
                        <a:rPr lang="en-US" baseline="0" dirty="0"/>
                        <a:t> (J/g) </a:t>
                      </a:r>
                    </a:p>
                    <a:p>
                      <a:pPr algn="ctr"/>
                      <a:r>
                        <a:rPr lang="en-US" baseline="0" dirty="0"/>
                        <a:t>(heat </a:t>
                      </a:r>
                      <a:r>
                        <a:rPr lang="en-US" baseline="0" dirty="0" err="1"/>
                        <a:t>aborbed</a:t>
                      </a:r>
                      <a:r>
                        <a:rPr lang="en-US" baseline="0" dirty="0"/>
                        <a:t> per unit of mass expelled) </a:t>
                      </a:r>
                    </a:p>
                  </a:txBody>
                  <a:tcPr/>
                </a:tc>
                <a:extLst>
                  <a:ext uri="{0D108BD9-81ED-4DB2-BD59-A6C34878D82A}">
                    <a16:rowId xmlns:a16="http://schemas.microsoft.com/office/drawing/2014/main" val="10000"/>
                  </a:ext>
                </a:extLst>
              </a:tr>
              <a:tr h="370840">
                <a:tc>
                  <a:txBody>
                    <a:bodyPr/>
                    <a:lstStyle/>
                    <a:p>
                      <a:pPr algn="ctr"/>
                      <a:r>
                        <a:rPr lang="en-US" dirty="0"/>
                        <a:t>5.0</a:t>
                      </a:r>
                    </a:p>
                  </a:txBody>
                  <a:tcPr/>
                </a:tc>
                <a:tc>
                  <a:txBody>
                    <a:bodyPr/>
                    <a:lstStyle/>
                    <a:p>
                      <a:pPr algn="ctr"/>
                      <a:r>
                        <a:rPr lang="en-US" dirty="0"/>
                        <a:t>124.2</a:t>
                      </a:r>
                    </a:p>
                  </a:txBody>
                  <a:tcPr/>
                </a:tc>
                <a:tc>
                  <a:txBody>
                    <a:bodyPr/>
                    <a:lstStyle/>
                    <a:p>
                      <a:pPr algn="ctr"/>
                      <a:r>
                        <a:rPr lang="en-US" dirty="0"/>
                        <a:t>29.8</a:t>
                      </a:r>
                    </a:p>
                  </a:txBody>
                  <a:tcPr/>
                </a:tc>
                <a:extLst>
                  <a:ext uri="{0D108BD9-81ED-4DB2-BD59-A6C34878D82A}">
                    <a16:rowId xmlns:a16="http://schemas.microsoft.com/office/drawing/2014/main" val="10001"/>
                  </a:ext>
                </a:extLst>
              </a:tr>
              <a:tr h="370840">
                <a:tc>
                  <a:txBody>
                    <a:bodyPr/>
                    <a:lstStyle/>
                    <a:p>
                      <a:pPr algn="ctr"/>
                      <a:r>
                        <a:rPr lang="en-US" dirty="0"/>
                        <a:t>5.5</a:t>
                      </a:r>
                    </a:p>
                  </a:txBody>
                  <a:tcPr/>
                </a:tc>
                <a:tc>
                  <a:txBody>
                    <a:bodyPr/>
                    <a:lstStyle/>
                    <a:p>
                      <a:pPr algn="ctr"/>
                      <a:r>
                        <a:rPr lang="en-US" dirty="0"/>
                        <a:t>109.4</a:t>
                      </a:r>
                    </a:p>
                  </a:txBody>
                  <a:tcPr/>
                </a:tc>
                <a:tc>
                  <a:txBody>
                    <a:bodyPr/>
                    <a:lstStyle/>
                    <a:p>
                      <a:pPr algn="ctr"/>
                      <a:r>
                        <a:rPr lang="en-US" dirty="0"/>
                        <a:t>24.6</a:t>
                      </a:r>
                    </a:p>
                  </a:txBody>
                  <a:tcPr/>
                </a:tc>
                <a:extLst>
                  <a:ext uri="{0D108BD9-81ED-4DB2-BD59-A6C34878D82A}">
                    <a16:rowId xmlns:a16="http://schemas.microsoft.com/office/drawing/2014/main" val="10002"/>
                  </a:ext>
                </a:extLst>
              </a:tr>
              <a:tr h="370840">
                <a:tc>
                  <a:txBody>
                    <a:bodyPr/>
                    <a:lstStyle/>
                    <a:p>
                      <a:pPr algn="ctr"/>
                      <a:r>
                        <a:rPr lang="en-US" dirty="0"/>
                        <a:t>6.0</a:t>
                      </a:r>
                    </a:p>
                  </a:txBody>
                  <a:tcPr/>
                </a:tc>
                <a:tc>
                  <a:txBody>
                    <a:bodyPr/>
                    <a:lstStyle/>
                    <a:p>
                      <a:pPr algn="ctr"/>
                      <a:r>
                        <a:rPr lang="en-US" dirty="0"/>
                        <a:t>82.6</a:t>
                      </a:r>
                    </a:p>
                  </a:txBody>
                  <a:tcPr/>
                </a:tc>
                <a:tc>
                  <a:txBody>
                    <a:bodyPr/>
                    <a:lstStyle/>
                    <a:p>
                      <a:pPr algn="ctr"/>
                      <a:r>
                        <a:rPr lang="en-US" dirty="0"/>
                        <a:t>19.8</a:t>
                      </a:r>
                    </a:p>
                  </a:txBody>
                  <a:tcPr/>
                </a:tc>
                <a:extLst>
                  <a:ext uri="{0D108BD9-81ED-4DB2-BD59-A6C34878D82A}">
                    <a16:rowId xmlns:a16="http://schemas.microsoft.com/office/drawing/2014/main" val="10003"/>
                  </a:ext>
                </a:extLst>
              </a:tr>
              <a:tr h="370840">
                <a:tc>
                  <a:txBody>
                    <a:bodyPr/>
                    <a:lstStyle/>
                    <a:p>
                      <a:pPr algn="ctr"/>
                      <a:r>
                        <a:rPr lang="en-US" dirty="0"/>
                        <a:t>6.5</a:t>
                      </a:r>
                    </a:p>
                  </a:txBody>
                  <a:tcPr/>
                </a:tc>
                <a:tc>
                  <a:txBody>
                    <a:bodyPr/>
                    <a:lstStyle/>
                    <a:p>
                      <a:pPr algn="ctr"/>
                      <a:r>
                        <a:rPr lang="en-US" dirty="0"/>
                        <a:t>55.0</a:t>
                      </a:r>
                    </a:p>
                  </a:txBody>
                  <a:tcPr/>
                </a:tc>
                <a:tc>
                  <a:txBody>
                    <a:bodyPr/>
                    <a:lstStyle/>
                    <a:p>
                      <a:pPr algn="ctr"/>
                      <a:r>
                        <a:rPr lang="en-US" dirty="0"/>
                        <a:t>21.4</a:t>
                      </a:r>
                    </a:p>
                  </a:txBody>
                  <a:tcPr/>
                </a:tc>
                <a:extLst>
                  <a:ext uri="{0D108BD9-81ED-4DB2-BD59-A6C34878D82A}">
                    <a16:rowId xmlns:a16="http://schemas.microsoft.com/office/drawing/2014/main" val="10004"/>
                  </a:ext>
                </a:extLst>
              </a:tr>
              <a:tr h="370840">
                <a:tc>
                  <a:txBody>
                    <a:bodyPr/>
                    <a:lstStyle/>
                    <a:p>
                      <a:pPr algn="ctr"/>
                      <a:r>
                        <a:rPr lang="en-US" dirty="0"/>
                        <a:t>7.0</a:t>
                      </a:r>
                    </a:p>
                  </a:txBody>
                  <a:tcPr/>
                </a:tc>
                <a:tc>
                  <a:txBody>
                    <a:bodyPr/>
                    <a:lstStyle/>
                    <a:p>
                      <a:pPr algn="ctr"/>
                      <a:r>
                        <a:rPr lang="en-US" dirty="0"/>
                        <a:t>42.7</a:t>
                      </a:r>
                    </a:p>
                  </a:txBody>
                  <a:tcPr/>
                </a:tc>
                <a:tc>
                  <a:txBody>
                    <a:bodyPr/>
                    <a:lstStyle/>
                    <a:p>
                      <a:pPr algn="ctr"/>
                      <a:r>
                        <a:rPr lang="en-US" dirty="0"/>
                        <a:t>24.8</a:t>
                      </a:r>
                    </a:p>
                  </a:txBody>
                  <a:tcPr/>
                </a:tc>
                <a:extLst>
                  <a:ext uri="{0D108BD9-81ED-4DB2-BD59-A6C34878D82A}">
                    <a16:rowId xmlns:a16="http://schemas.microsoft.com/office/drawing/2014/main" val="10005"/>
                  </a:ext>
                </a:extLst>
              </a:tr>
            </a:tbl>
          </a:graphicData>
        </a:graphic>
      </p:graphicFrame>
      <p:sp>
        <p:nvSpPr>
          <p:cNvPr id="3" name="Date Placeholder 2"/>
          <p:cNvSpPr>
            <a:spLocks noGrp="1"/>
          </p:cNvSpPr>
          <p:nvPr>
            <p:ph type="dt" sz="half" idx="10"/>
          </p:nvPr>
        </p:nvSpPr>
        <p:spPr/>
        <p:txBody>
          <a:bodyPr/>
          <a:lstStyle/>
          <a:p>
            <a:pPr>
              <a:defRPr/>
            </a:pPr>
            <a:r>
              <a:rPr lang="en-US"/>
              <a:t>CSA, Feb 2018</a:t>
            </a:r>
          </a:p>
        </p:txBody>
      </p:sp>
      <p:sp>
        <p:nvSpPr>
          <p:cNvPr id="4" name="Footer Placeholder 3"/>
          <p:cNvSpPr>
            <a:spLocks noGrp="1"/>
          </p:cNvSpPr>
          <p:nvPr>
            <p:ph type="ftr" sz="quarter" idx="11"/>
          </p:nvPr>
        </p:nvSpPr>
        <p:spPr/>
        <p:txBody>
          <a:bodyPr/>
          <a:lstStyle/>
          <a:p>
            <a:pPr>
              <a:defRPr/>
            </a:pPr>
            <a:r>
              <a:rPr lang="en-US"/>
              <a:t>Cryogenic Pressure Safety, Part 1, Tom Peterson</a:t>
            </a:r>
          </a:p>
        </p:txBody>
      </p:sp>
      <p:sp>
        <p:nvSpPr>
          <p:cNvPr id="5" name="Slide Number Placeholder 4"/>
          <p:cNvSpPr>
            <a:spLocks noGrp="1"/>
          </p:cNvSpPr>
          <p:nvPr>
            <p:ph type="sldNum" sz="quarter" idx="12"/>
          </p:nvPr>
        </p:nvSpPr>
        <p:spPr/>
        <p:txBody>
          <a:bodyPr/>
          <a:lstStyle/>
          <a:p>
            <a:pPr>
              <a:defRPr/>
            </a:pPr>
            <a:fld id="{E5BA38C1-8D78-7F4D-A3A5-BB8A367D807E}" type="slidenum">
              <a:rPr lang="en-US" smtClean="0"/>
              <a:pPr>
                <a:defRPr/>
              </a:pPr>
              <a:t>43</a:t>
            </a:fld>
            <a:endParaRPr lang="en-US"/>
          </a:p>
        </p:txBody>
      </p:sp>
      <p:sp>
        <p:nvSpPr>
          <p:cNvPr id="10" name="TextBox 9"/>
          <p:cNvSpPr txBox="1"/>
          <p:nvPr/>
        </p:nvSpPr>
        <p:spPr>
          <a:xfrm>
            <a:off x="1371600" y="4572000"/>
            <a:ext cx="6550967" cy="1015663"/>
          </a:xfrm>
          <a:prstGeom prst="rect">
            <a:avLst/>
          </a:prstGeom>
          <a:noFill/>
        </p:spPr>
        <p:txBody>
          <a:bodyPr wrap="none" rtlCol="0">
            <a:spAutoFit/>
          </a:bodyPr>
          <a:lstStyle/>
          <a:p>
            <a:r>
              <a:rPr lang="en-US" sz="2000" dirty="0"/>
              <a:t>Venting occurs at a temperature near (not exactly, but </a:t>
            </a:r>
          </a:p>
          <a:p>
            <a:r>
              <a:rPr lang="en-US" sz="2000" dirty="0"/>
              <a:t>close, more later) where v(dh/dv)</a:t>
            </a:r>
            <a:r>
              <a:rPr lang="en-US" sz="2000" baseline="-25000" dirty="0"/>
              <a:t>p</a:t>
            </a:r>
            <a:r>
              <a:rPr lang="en-US" sz="2000" dirty="0"/>
              <a:t> is at a minimum, so </a:t>
            </a:r>
          </a:p>
          <a:p>
            <a:r>
              <a:rPr lang="en-US" sz="2000" dirty="0"/>
              <a:t>for our 4.1 bar venting with loss of vacuum, around 6 K.  </a:t>
            </a:r>
          </a:p>
        </p:txBody>
      </p:sp>
    </p:spTree>
    <p:extLst>
      <p:ext uri="{BB962C8B-B14F-4D97-AF65-F5344CB8AC3E}">
        <p14:creationId xmlns:p14="http://schemas.microsoft.com/office/powerpoint/2010/main" val="2079337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en-US">
                <a:cs typeface="+mj-cs"/>
              </a:rPr>
              <a:t>Relief venting </a:t>
            </a:r>
          </a:p>
        </p:txBody>
      </p:sp>
      <p:sp>
        <p:nvSpPr>
          <p:cNvPr id="398339" name="Rectangle 3"/>
          <p:cNvSpPr>
            <a:spLocks noGrp="1" noChangeArrowheads="1"/>
          </p:cNvSpPr>
          <p:nvPr>
            <p:ph type="body" idx="1"/>
          </p:nvPr>
        </p:nvSpPr>
        <p:spPr/>
        <p:txBody>
          <a:bodyPr/>
          <a:lstStyle/>
          <a:p>
            <a:pPr eaLnBrk="1" hangingPunct="1">
              <a:defRPr/>
            </a:pPr>
            <a:r>
              <a:rPr lang="en-US">
                <a:cs typeface="+mn-cs"/>
              </a:rPr>
              <a:t>Up to now, we have discussed estimation of the venting flow rate </a:t>
            </a:r>
          </a:p>
          <a:p>
            <a:pPr eaLnBrk="1" hangingPunct="1">
              <a:defRPr/>
            </a:pPr>
            <a:r>
              <a:rPr lang="en-US">
                <a:cs typeface="+mn-cs"/>
              </a:rPr>
              <a:t>In summary </a:t>
            </a:r>
          </a:p>
          <a:p>
            <a:pPr lvl="1" eaLnBrk="1" hangingPunct="1">
              <a:defRPr/>
            </a:pPr>
            <a:r>
              <a:rPr lang="en-US"/>
              <a:t>We have a vessel or piping MAWP </a:t>
            </a:r>
          </a:p>
          <a:p>
            <a:pPr lvl="1" eaLnBrk="1" hangingPunct="1">
              <a:defRPr/>
            </a:pPr>
            <a:r>
              <a:rPr lang="en-US"/>
              <a:t>We have a mass flow rate provided either by compressors/pumps or heating of low temperature fluid which must be removed from that vessel at or below the MAWP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B668BA71-0051-E146-81FB-99137A145214}"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Berkeley MRI magnet quench</a:t>
            </a:r>
          </a:p>
        </p:txBody>
      </p:sp>
      <p:sp>
        <p:nvSpPr>
          <p:cNvPr id="3" name="Content Placeholder 2"/>
          <p:cNvSpPr>
            <a:spLocks noGrp="1"/>
          </p:cNvSpPr>
          <p:nvPr>
            <p:ph idx="1"/>
          </p:nvPr>
        </p:nvSpPr>
        <p:spPr/>
        <p:txBody>
          <a:bodyPr/>
          <a:lstStyle/>
          <a:p>
            <a:r>
              <a:rPr lang="en-US" dirty="0">
                <a:hlinkClick r:id="rId2"/>
              </a:rPr>
              <a:t>https://www.youtube.com/watch?v=QRahBusouRs</a:t>
            </a:r>
            <a:r>
              <a:rPr lang="en-US" dirty="0"/>
              <a:t> </a:t>
            </a:r>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45</a:t>
            </a:fld>
            <a:endParaRPr lang="en-US"/>
          </a:p>
        </p:txBody>
      </p:sp>
    </p:spTree>
    <p:extLst>
      <p:ext uri="{BB962C8B-B14F-4D97-AF65-F5344CB8AC3E}">
        <p14:creationId xmlns:p14="http://schemas.microsoft.com/office/powerpoint/2010/main" val="3553709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a:cs typeface="+mj-cs"/>
              </a:rPr>
              <a:t>Venting flow analyses </a:t>
            </a:r>
          </a:p>
        </p:txBody>
      </p:sp>
      <p:sp>
        <p:nvSpPr>
          <p:cNvPr id="444419" name="Rectangle 3"/>
          <p:cNvSpPr>
            <a:spLocks noGrp="1" noChangeArrowheads="1"/>
          </p:cNvSpPr>
          <p:nvPr>
            <p:ph type="body" idx="1"/>
          </p:nvPr>
        </p:nvSpPr>
        <p:spPr/>
        <p:txBody>
          <a:bodyPr/>
          <a:lstStyle/>
          <a:p>
            <a:pPr eaLnBrk="1" hangingPunct="1">
              <a:defRPr/>
            </a:pPr>
            <a:r>
              <a:rPr lang="en-US">
                <a:cs typeface="+mn-cs"/>
              </a:rPr>
              <a:t>Size piping to the relief device </a:t>
            </a:r>
          </a:p>
          <a:p>
            <a:pPr eaLnBrk="1" hangingPunct="1">
              <a:defRPr/>
            </a:pPr>
            <a:r>
              <a:rPr lang="en-US">
                <a:cs typeface="+mn-cs"/>
              </a:rPr>
              <a:t>Size the relief device </a:t>
            </a:r>
          </a:p>
          <a:p>
            <a:pPr lvl="1" eaLnBrk="1" hangingPunct="1">
              <a:defRPr/>
            </a:pPr>
            <a:r>
              <a:rPr lang="en-US"/>
              <a:t>Typically using the vendor-provided or standard relief device formulas and charts </a:t>
            </a:r>
          </a:p>
          <a:p>
            <a:pPr eaLnBrk="1" hangingPunct="1">
              <a:defRPr/>
            </a:pPr>
            <a:r>
              <a:rPr lang="en-US">
                <a:cs typeface="+mn-cs"/>
              </a:rPr>
              <a:t>Size piping downstream of the relief device </a:t>
            </a:r>
          </a:p>
          <a:p>
            <a:pPr eaLnBrk="1" hangingPunct="1">
              <a:defRPr/>
            </a:pPr>
            <a:r>
              <a:rPr lang="en-US">
                <a:cs typeface="+mn-cs"/>
              </a:rPr>
              <a:t>A somewhat different venting flow analysis -- estimate flow from a rupture or open valve into a room for an ODH analysis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BD718BEC-799E-A74D-8856-2972A16D3A33}"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pPr eaLnBrk="1" hangingPunct="1">
              <a:defRPr/>
            </a:pPr>
            <a:r>
              <a:rPr lang="en-US">
                <a:cs typeface="+mj-cs"/>
              </a:rPr>
              <a:t>Constraints and assumptions </a:t>
            </a:r>
          </a:p>
        </p:txBody>
      </p:sp>
      <p:sp>
        <p:nvSpPr>
          <p:cNvPr id="445443" name="Rectangle 3"/>
          <p:cNvSpPr>
            <a:spLocks noGrp="1" noChangeArrowheads="1"/>
          </p:cNvSpPr>
          <p:nvPr>
            <p:ph type="body" idx="1"/>
          </p:nvPr>
        </p:nvSpPr>
        <p:spPr/>
        <p:txBody>
          <a:bodyPr/>
          <a:lstStyle/>
          <a:p>
            <a:pPr eaLnBrk="1" hangingPunct="1">
              <a:lnSpc>
                <a:spcPct val="90000"/>
              </a:lnSpc>
              <a:defRPr/>
            </a:pPr>
            <a:r>
              <a:rPr lang="en-US">
                <a:cs typeface="+mn-cs"/>
              </a:rPr>
              <a:t>For relief and vent pipe sizing </a:t>
            </a:r>
          </a:p>
          <a:p>
            <a:pPr lvl="1" eaLnBrk="1" hangingPunct="1">
              <a:lnSpc>
                <a:spcPct val="90000"/>
              </a:lnSpc>
              <a:defRPr/>
            </a:pPr>
            <a:r>
              <a:rPr lang="en-US"/>
              <a:t>Typically flow driven by a Maximum Allowable Working Pressure (MAWP, as defined by code requirements) at the vessel </a:t>
            </a:r>
          </a:p>
          <a:p>
            <a:pPr lvl="1" eaLnBrk="1" hangingPunct="1">
              <a:lnSpc>
                <a:spcPct val="90000"/>
              </a:lnSpc>
              <a:defRPr/>
            </a:pPr>
            <a:r>
              <a:rPr lang="en-US"/>
              <a:t>Pipe size and relief device size are the free parameters </a:t>
            </a:r>
          </a:p>
          <a:p>
            <a:pPr lvl="2" eaLnBrk="1" hangingPunct="1">
              <a:lnSpc>
                <a:spcPct val="90000"/>
              </a:lnSpc>
              <a:defRPr/>
            </a:pPr>
            <a:r>
              <a:rPr lang="en-US"/>
              <a:t>Perhaps also pipe routing </a:t>
            </a:r>
          </a:p>
          <a:p>
            <a:pPr lvl="1" eaLnBrk="1" hangingPunct="1">
              <a:lnSpc>
                <a:spcPct val="90000"/>
              </a:lnSpc>
              <a:defRPr/>
            </a:pPr>
            <a:r>
              <a:rPr lang="en-US"/>
              <a:t>Flow rate may be determined by a compressor or pump capacity or heat flux to a low temperature vessel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8F2D5110-3570-FC4A-A20C-DD0EAB240401}" type="slidenum">
              <a:rPr lang="en-US"/>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eaLnBrk="1" hangingPunct="1">
              <a:defRPr/>
            </a:pPr>
            <a:r>
              <a:rPr lang="en-US">
                <a:cs typeface="+mj-cs"/>
              </a:rPr>
              <a:t>Venting and relief sizing analysis</a:t>
            </a:r>
          </a:p>
        </p:txBody>
      </p:sp>
      <p:sp>
        <p:nvSpPr>
          <p:cNvPr id="441347" name="Rectangle 3"/>
          <p:cNvSpPr>
            <a:spLocks noGrp="1" noChangeArrowheads="1"/>
          </p:cNvSpPr>
          <p:nvPr>
            <p:ph type="body" idx="1"/>
          </p:nvPr>
        </p:nvSpPr>
        <p:spPr/>
        <p:txBody>
          <a:bodyPr/>
          <a:lstStyle/>
          <a:p>
            <a:pPr eaLnBrk="1" hangingPunct="1">
              <a:lnSpc>
                <a:spcPct val="90000"/>
              </a:lnSpc>
              <a:defRPr/>
            </a:pPr>
            <a:r>
              <a:rPr lang="en-US" sz="2800">
                <a:cs typeface="+mn-cs"/>
              </a:rPr>
              <a:t>Conservative, err on the safe side </a:t>
            </a:r>
          </a:p>
          <a:p>
            <a:pPr lvl="1" eaLnBrk="1" hangingPunct="1">
              <a:lnSpc>
                <a:spcPct val="90000"/>
              </a:lnSpc>
              <a:defRPr/>
            </a:pPr>
            <a:r>
              <a:rPr lang="en-US" sz="2400"/>
              <a:t>Venting is typically not steady-state, very dynamic</a:t>
            </a:r>
          </a:p>
          <a:p>
            <a:pPr lvl="1" eaLnBrk="1" hangingPunct="1">
              <a:lnSpc>
                <a:spcPct val="90000"/>
              </a:lnSpc>
              <a:defRPr/>
            </a:pPr>
            <a:r>
              <a:rPr lang="en-US" sz="2400"/>
              <a:t>Make simplifying assumptions on the safe side </a:t>
            </a:r>
          </a:p>
          <a:p>
            <a:pPr lvl="2" eaLnBrk="1" hangingPunct="1">
              <a:lnSpc>
                <a:spcPct val="90000"/>
              </a:lnSpc>
              <a:defRPr/>
            </a:pPr>
            <a:r>
              <a:rPr lang="en-US" sz="2000"/>
              <a:t>For example, flow rate estimate should be safely on the high side for relief sizing  </a:t>
            </a:r>
          </a:p>
          <a:p>
            <a:pPr eaLnBrk="1" hangingPunct="1">
              <a:lnSpc>
                <a:spcPct val="90000"/>
              </a:lnSpc>
              <a:defRPr/>
            </a:pPr>
            <a:r>
              <a:rPr lang="en-US" sz="2800">
                <a:cs typeface="+mn-cs"/>
              </a:rPr>
              <a:t>Reviewable </a:t>
            </a:r>
          </a:p>
          <a:p>
            <a:pPr lvl="1" eaLnBrk="1" hangingPunct="1">
              <a:lnSpc>
                <a:spcPct val="90000"/>
              </a:lnSpc>
              <a:defRPr/>
            </a:pPr>
            <a:r>
              <a:rPr lang="en-US" sz="2400"/>
              <a:t>Simplest and most straightforward analysis which demonstrates requirement </a:t>
            </a:r>
          </a:p>
          <a:p>
            <a:pPr lvl="1" eaLnBrk="1" hangingPunct="1">
              <a:lnSpc>
                <a:spcPct val="90000"/>
              </a:lnSpc>
              <a:defRPr/>
            </a:pPr>
            <a:r>
              <a:rPr lang="en-US" sz="2400"/>
              <a:t>Of course, more sophisticated analysis (such as FEM fluid dynamic simulation may be necessary for a system with sever constraints)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D2216C4D-1715-8A42-85C4-7E00F96F3E72}" type="slidenum">
              <a:rPr lang="en-US"/>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eaLnBrk="1" hangingPunct="1">
              <a:defRPr/>
            </a:pPr>
            <a:r>
              <a:rPr lang="en-US">
                <a:cs typeface="+mj-cs"/>
              </a:rPr>
              <a:t>Vent line flow temperature </a:t>
            </a:r>
          </a:p>
        </p:txBody>
      </p:sp>
      <p:pic>
        <p:nvPicPr>
          <p:cNvPr id="62466" name="Picture 3" descr="CGA-VentTemper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2423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8756" name="Text Box 4"/>
          <p:cNvSpPr txBox="1">
            <a:spLocks noChangeArrowheads="1"/>
          </p:cNvSpPr>
          <p:nvPr/>
        </p:nvSpPr>
        <p:spPr bwMode="auto">
          <a:xfrm>
            <a:off x="609600" y="3505200"/>
            <a:ext cx="771842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The temperature into the relief device may be higher than the exit </a:t>
            </a:r>
          </a:p>
          <a:p>
            <a:pPr>
              <a:defRPr/>
            </a:pPr>
            <a:r>
              <a:rPr lang="en-US" sz="1800">
                <a:solidFill>
                  <a:schemeClr val="accent2"/>
                </a:solidFill>
                <a:cs typeface="+mn-cs"/>
              </a:rPr>
              <a:t>temperature due to heat transfer to the flow via the vent pipe.</a:t>
            </a:r>
            <a:r>
              <a:rPr lang="en-US" sz="1800">
                <a:cs typeface="+mn-cs"/>
              </a:rPr>
              <a:t> </a:t>
            </a:r>
            <a:r>
              <a:rPr lang="en-US" sz="1800">
                <a:solidFill>
                  <a:schemeClr val="accent2"/>
                </a:solidFill>
                <a:cs typeface="+mn-cs"/>
              </a:rPr>
              <a:t>For </a:t>
            </a:r>
          </a:p>
          <a:p>
            <a:pPr>
              <a:defRPr/>
            </a:pPr>
            <a:r>
              <a:rPr lang="en-US" sz="1800">
                <a:solidFill>
                  <a:schemeClr val="accent2"/>
                </a:solidFill>
                <a:cs typeface="+mn-cs"/>
              </a:rPr>
              <a:t>very high flow rates and a relatively short vent line, this temperature </a:t>
            </a:r>
          </a:p>
          <a:p>
            <a:pPr>
              <a:defRPr/>
            </a:pPr>
            <a:r>
              <a:rPr lang="en-US" sz="1800">
                <a:solidFill>
                  <a:schemeClr val="accent2"/>
                </a:solidFill>
                <a:cs typeface="+mn-cs"/>
              </a:rPr>
              <a:t>rise may be insignificant.  A simple energy balance on the flow and </a:t>
            </a:r>
          </a:p>
          <a:p>
            <a:pPr>
              <a:defRPr/>
            </a:pPr>
            <a:r>
              <a:rPr lang="en-US" sz="1800">
                <a:solidFill>
                  <a:schemeClr val="accent2"/>
                </a:solidFill>
                <a:cs typeface="+mn-cs"/>
              </a:rPr>
              <a:t>stored energy in the vent line, with an approximate and conservatively </a:t>
            </a:r>
          </a:p>
          <a:p>
            <a:pPr>
              <a:defRPr/>
            </a:pPr>
            <a:r>
              <a:rPr lang="en-US" sz="1800">
                <a:solidFill>
                  <a:schemeClr val="accent2"/>
                </a:solidFill>
                <a:cs typeface="+mn-cs"/>
              </a:rPr>
              <a:t>large convection coefficient may provide a safely conservative </a:t>
            </a:r>
          </a:p>
          <a:p>
            <a:pPr>
              <a:defRPr/>
            </a:pPr>
            <a:r>
              <a:rPr lang="en-US" sz="1800">
                <a:solidFill>
                  <a:schemeClr val="accent2"/>
                </a:solidFill>
                <a:cs typeface="+mn-cs"/>
              </a:rPr>
              <a:t>estimate of the temperature rise.  For a long vent line, a more detailed </a:t>
            </a:r>
          </a:p>
          <a:p>
            <a:pPr>
              <a:defRPr/>
            </a:pPr>
            <a:r>
              <a:rPr lang="en-US" sz="1800">
                <a:solidFill>
                  <a:schemeClr val="accent2"/>
                </a:solidFill>
                <a:cs typeface="+mn-cs"/>
              </a:rPr>
              <a:t>analysis may be required in sizing the relief device.  CGA S1.3, </a:t>
            </a:r>
          </a:p>
          <a:p>
            <a:pPr>
              <a:defRPr/>
            </a:pPr>
            <a:r>
              <a:rPr lang="en-US" sz="1800">
                <a:solidFill>
                  <a:schemeClr val="accent2"/>
                </a:solidFill>
                <a:cs typeface="+mn-cs"/>
              </a:rPr>
              <a:t>paragraph 6.1.4 and following, provides some guidance for this analysis.   </a:t>
            </a:r>
            <a:endParaRPr lang="en-US" sz="1800">
              <a:cs typeface="+mn-cs"/>
            </a:endParaRPr>
          </a:p>
        </p:txBody>
      </p:sp>
      <p:sp>
        <p:nvSpPr>
          <p:cNvPr id="458757" name="Text Box 5"/>
          <p:cNvSpPr txBox="1">
            <a:spLocks noChangeArrowheads="1"/>
          </p:cNvSpPr>
          <p:nvPr/>
        </p:nvSpPr>
        <p:spPr bwMode="auto">
          <a:xfrm>
            <a:off x="2743200" y="2514600"/>
            <a:ext cx="54641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This exit temperature will typically be 5 K - 6 K </a:t>
            </a:r>
          </a:p>
          <a:p>
            <a:pPr>
              <a:defRPr/>
            </a:pPr>
            <a:r>
              <a:rPr lang="en-US" sz="1800">
                <a:cs typeface="+mn-cs"/>
              </a:rPr>
              <a:t>for a liquid helium container venting at a somewhat </a:t>
            </a:r>
          </a:p>
          <a:p>
            <a:pPr>
              <a:defRPr/>
            </a:pPr>
            <a:r>
              <a:rPr lang="en-US" sz="1800">
                <a:cs typeface="+mn-cs"/>
              </a:rPr>
              <a:t>supercritical pressure.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4" name="Slide Number Placeholder 3"/>
          <p:cNvSpPr>
            <a:spLocks noGrp="1"/>
          </p:cNvSpPr>
          <p:nvPr>
            <p:ph type="sldNum" sz="quarter" idx="12"/>
          </p:nvPr>
        </p:nvSpPr>
        <p:spPr/>
        <p:txBody>
          <a:bodyPr/>
          <a:lstStyle/>
          <a:p>
            <a:pPr>
              <a:defRPr/>
            </a:pPr>
            <a:fld id="{E8C2D138-6608-DB4F-B592-21DBA5297128}" type="slidenum">
              <a:rPr lang="en-US"/>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a:cs typeface="+mj-cs"/>
              </a:rPr>
              <a:t>Two MRI system event videos</a:t>
            </a:r>
          </a:p>
        </p:txBody>
      </p:sp>
      <p:sp>
        <p:nvSpPr>
          <p:cNvPr id="601091" name="Rectangle 3"/>
          <p:cNvSpPr>
            <a:spLocks noGrp="1" noChangeArrowheads="1"/>
          </p:cNvSpPr>
          <p:nvPr>
            <p:ph type="body" idx="1"/>
          </p:nvPr>
        </p:nvSpPr>
        <p:spPr/>
        <p:txBody>
          <a:bodyPr/>
          <a:lstStyle/>
          <a:p>
            <a:pPr eaLnBrk="1" hangingPunct="1">
              <a:defRPr/>
            </a:pPr>
            <a:r>
              <a:rPr lang="en-US" dirty="0">
                <a:cs typeface="+mn-cs"/>
                <a:hlinkClick r:id="rId3"/>
              </a:rPr>
              <a:t>http://www.youtube.com/watch?v=1R7KsfosV-o</a:t>
            </a:r>
            <a:r>
              <a:rPr lang="en-US" dirty="0">
                <a:cs typeface="+mn-cs"/>
              </a:rPr>
              <a:t> </a:t>
            </a:r>
          </a:p>
          <a:p>
            <a:pPr eaLnBrk="1" hangingPunct="1">
              <a:buFontTx/>
              <a:buNone/>
              <a:defRPr/>
            </a:pPr>
            <a:endParaRPr lang="en-US" dirty="0">
              <a:cs typeface="+mn-cs"/>
            </a:endParaRPr>
          </a:p>
          <a:p>
            <a:pPr eaLnBrk="1" hangingPunct="1">
              <a:defRPr/>
            </a:pPr>
            <a:r>
              <a:rPr lang="en-US" dirty="0">
                <a:cs typeface="+mn-cs"/>
                <a:hlinkClick r:id="rId4"/>
              </a:rPr>
              <a:t>http://www.youtube.com/watch?v=sceO38idjic&amp;feature=related</a:t>
            </a:r>
            <a:r>
              <a:rPr lang="en-US" dirty="0">
                <a:cs typeface="+mn-cs"/>
              </a:rPr>
              <a:t> </a:t>
            </a:r>
          </a:p>
          <a:p>
            <a:pPr eaLnBrk="1" hangingPunct="1">
              <a:defRPr/>
            </a:pPr>
            <a:endParaRPr lang="en-US" dirty="0">
              <a:cs typeface="+mn-cs"/>
            </a:endParaRP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endParaRPr lang="en-US" dirty="0"/>
          </a:p>
        </p:txBody>
      </p:sp>
      <p:sp>
        <p:nvSpPr>
          <p:cNvPr id="7" name="Slide Number Placeholder 6"/>
          <p:cNvSpPr>
            <a:spLocks noGrp="1"/>
          </p:cNvSpPr>
          <p:nvPr>
            <p:ph type="sldNum" sz="quarter" idx="12"/>
          </p:nvPr>
        </p:nvSpPr>
        <p:spPr/>
        <p:txBody>
          <a:bodyPr/>
          <a:lstStyle/>
          <a:p>
            <a:pPr>
              <a:defRPr/>
            </a:pPr>
            <a:fld id="{4FC73198-9CC6-5543-9C6B-6BE4544B861D}" type="slidenum">
              <a:rPr lang="en-US"/>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685800" y="609600"/>
            <a:ext cx="7772400" cy="1828800"/>
          </a:xfrm>
        </p:spPr>
        <p:txBody>
          <a:bodyPr/>
          <a:lstStyle/>
          <a:p>
            <a:pPr eaLnBrk="1" hangingPunct="1">
              <a:defRPr/>
            </a:pPr>
            <a:r>
              <a:rPr lang="en-US">
                <a:cs typeface="+mj-cs"/>
              </a:rPr>
              <a:t>Vent line pressure drop evaluation</a:t>
            </a:r>
          </a:p>
        </p:txBody>
      </p:sp>
      <p:sp>
        <p:nvSpPr>
          <p:cNvPr id="2" name="Date Placeholder 1"/>
          <p:cNvSpPr>
            <a:spLocks noGrp="1"/>
          </p:cNvSpPr>
          <p:nvPr>
            <p:ph type="dt" sz="quarter" idx="10"/>
          </p:nvPr>
        </p:nvSpPr>
        <p:spPr/>
        <p:txBody>
          <a:bodyPr/>
          <a:lstStyle/>
          <a:p>
            <a:pPr>
              <a:defRPr/>
            </a:pPr>
            <a:r>
              <a:rPr lang="en-US"/>
              <a:t>CSA, Feb 2018</a:t>
            </a:r>
          </a:p>
        </p:txBody>
      </p:sp>
      <p:sp>
        <p:nvSpPr>
          <p:cNvPr id="6" name="Footer Placeholder 5"/>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F56B2BF1-90DA-0D4D-B471-4F3D8726EC34}" type="slidenum">
              <a:rPr lang="en-US"/>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General form of Bernoulli Equation</a:t>
            </a:r>
          </a:p>
        </p:txBody>
      </p:sp>
      <p:sp>
        <p:nvSpPr>
          <p:cNvPr id="2" name="Date Placeholder 1"/>
          <p:cNvSpPr>
            <a:spLocks noGrp="1"/>
          </p:cNvSpPr>
          <p:nvPr>
            <p:ph type="dt" sz="half" idx="10"/>
          </p:nvPr>
        </p:nvSpPr>
        <p:spPr/>
        <p:txBody>
          <a:bodyPr/>
          <a:lstStyle/>
          <a:p>
            <a:pPr>
              <a:defRPr/>
            </a:pPr>
            <a:r>
              <a:rPr lang="en-US"/>
              <a:t>CSA, Feb 2018</a:t>
            </a:r>
          </a:p>
        </p:txBody>
      </p:sp>
      <p:sp>
        <p:nvSpPr>
          <p:cNvPr id="6" name="Footer Placeholder 5"/>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8515C93D-FEF4-E04A-A0F3-189FC187EA30}" type="slidenum">
              <a:rPr lang="en-US"/>
              <a:pPr>
                <a:defRPr/>
              </a:pPr>
              <a:t>51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75" y="1371600"/>
            <a:ext cx="8848577" cy="490347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685800" y="457200"/>
            <a:ext cx="8077200" cy="1828800"/>
          </a:xfrm>
        </p:spPr>
        <p:txBody>
          <a:bodyPr/>
          <a:lstStyle/>
          <a:p>
            <a:pPr eaLnBrk="1" hangingPunct="1">
              <a:defRPr/>
            </a:pPr>
            <a:r>
              <a:rPr lang="en-US" sz="3600">
                <a:cs typeface="+mj-cs"/>
              </a:rPr>
              <a:t>Pressure drop analysis, </a:t>
            </a:r>
            <a:br>
              <a:rPr lang="en-US" sz="3600">
                <a:cs typeface="+mj-cs"/>
              </a:rPr>
            </a:br>
            <a:r>
              <a:rPr lang="en-US" sz="3600">
                <a:cs typeface="+mj-cs"/>
              </a:rPr>
              <a:t>working formula for round pipes </a:t>
            </a:r>
            <a:br>
              <a:rPr lang="en-US" sz="3600">
                <a:cs typeface="+mj-cs"/>
              </a:rPr>
            </a:br>
            <a:r>
              <a:rPr lang="en-US" sz="3600">
                <a:cs typeface="+mj-cs"/>
              </a:rPr>
              <a:t> </a:t>
            </a:r>
            <a:r>
              <a:rPr lang="en-US" sz="1800">
                <a:latin typeface="Tahoma" charset="0"/>
                <a:cs typeface="+mj-cs"/>
              </a:rPr>
              <a:t>This is a form of the </a:t>
            </a:r>
            <a:r>
              <a:rPr lang="en-US" sz="1800">
                <a:latin typeface="Arial" charset="0"/>
                <a:cs typeface="+mj-cs"/>
              </a:rPr>
              <a:t>D'Arcy-Weisbach formula.  W</a:t>
            </a:r>
            <a:r>
              <a:rPr lang="en-US" sz="1800">
                <a:latin typeface="Tahoma" charset="0"/>
                <a:cs typeface="+mj-cs"/>
              </a:rPr>
              <a:t>ith pressure drop expressed as head loss, this is sometimes called simply the Darcy formula. </a:t>
            </a:r>
            <a:br>
              <a:rPr lang="en-US" sz="1800">
                <a:latin typeface="Tahoma" charset="0"/>
                <a:cs typeface="+mj-cs"/>
              </a:rPr>
            </a:br>
            <a:r>
              <a:rPr lang="en-US" sz="1800">
                <a:latin typeface="Tahoma" charset="0"/>
                <a:cs typeface="+mj-cs"/>
              </a:rPr>
              <a:t>(Note that delta-P changed signs here, to a positive number.)</a:t>
            </a:r>
          </a:p>
        </p:txBody>
      </p:sp>
      <p:pic>
        <p:nvPicPr>
          <p:cNvPr id="72706" name="Picture 3" descr="PressDropEquGenera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51125"/>
            <a:ext cx="51816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99BF15A9-27BB-B04B-8395-C3471F3687E5}" type="slidenum">
              <a:rPr lang="en-US"/>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eaLnBrk="1" hangingPunct="1">
              <a:defRPr/>
            </a:pPr>
            <a:r>
              <a:rPr lang="en-US">
                <a:cs typeface="+mj-cs"/>
              </a:rPr>
              <a:t>Crane Technical Paper #410 </a:t>
            </a:r>
          </a:p>
        </p:txBody>
      </p:sp>
      <p:sp>
        <p:nvSpPr>
          <p:cNvPr id="437251" name="Rectangle 3"/>
          <p:cNvSpPr>
            <a:spLocks noGrp="1" noChangeArrowheads="1"/>
          </p:cNvSpPr>
          <p:nvPr>
            <p:ph type="body" idx="1"/>
          </p:nvPr>
        </p:nvSpPr>
        <p:spPr/>
        <p:txBody>
          <a:bodyPr/>
          <a:lstStyle/>
          <a:p>
            <a:pPr eaLnBrk="1" hangingPunct="1">
              <a:lnSpc>
                <a:spcPct val="90000"/>
              </a:lnSpc>
              <a:defRPr/>
            </a:pPr>
            <a:r>
              <a:rPr lang="en-US" sz="2400">
                <a:cs typeface="+mn-cs"/>
              </a:rPr>
              <a:t>Crane Technical Paper #410</a:t>
            </a:r>
            <a:r>
              <a:rPr lang="en-US" sz="2800">
                <a:cs typeface="+mn-cs"/>
              </a:rPr>
              <a:t> </a:t>
            </a:r>
            <a:r>
              <a:rPr lang="ja-JP" altLang="en-US" sz="2400">
                <a:latin typeface="Arial"/>
                <a:cs typeface="+mn-cs"/>
              </a:rPr>
              <a:t>“</a:t>
            </a:r>
            <a:r>
              <a:rPr lang="en-US" sz="2400">
                <a:cs typeface="+mn-cs"/>
              </a:rPr>
              <a:t>Flow of Fluids through Valves, Fittings, and Pipes</a:t>
            </a:r>
            <a:r>
              <a:rPr lang="ja-JP" altLang="en-US" sz="2400">
                <a:latin typeface="Arial"/>
                <a:cs typeface="+mn-cs"/>
              </a:rPr>
              <a:t>”</a:t>
            </a:r>
            <a:r>
              <a:rPr lang="en-US" sz="2400">
                <a:cs typeface="+mn-cs"/>
              </a:rPr>
              <a:t> </a:t>
            </a:r>
          </a:p>
          <a:p>
            <a:pPr eaLnBrk="1" hangingPunct="1">
              <a:lnSpc>
                <a:spcPct val="90000"/>
              </a:lnSpc>
              <a:defRPr/>
            </a:pPr>
            <a:r>
              <a:rPr lang="en-US" sz="2400">
                <a:cs typeface="+mn-cs"/>
              </a:rPr>
              <a:t>A classic reference, still available in updated forms </a:t>
            </a:r>
          </a:p>
          <a:p>
            <a:pPr eaLnBrk="1" hangingPunct="1">
              <a:lnSpc>
                <a:spcPct val="90000"/>
              </a:lnSpc>
              <a:defRPr/>
            </a:pPr>
            <a:r>
              <a:rPr lang="en-US" sz="2400">
                <a:cs typeface="+mn-cs"/>
              </a:rPr>
              <a:t>Contains many forms of Bernoulli Equation and other formulas for both compressible and incompressible flow </a:t>
            </a:r>
          </a:p>
          <a:p>
            <a:pPr eaLnBrk="1" hangingPunct="1">
              <a:lnSpc>
                <a:spcPct val="90000"/>
              </a:lnSpc>
              <a:defRPr/>
            </a:pPr>
            <a:r>
              <a:rPr lang="en-US" sz="2400">
                <a:cs typeface="+mn-cs"/>
              </a:rPr>
              <a:t>Relief valve and rupture disk catalogue formulas often reference Crane Technical Paper #410 </a:t>
            </a:r>
          </a:p>
          <a:p>
            <a:pPr eaLnBrk="1" hangingPunct="1">
              <a:lnSpc>
                <a:spcPct val="90000"/>
              </a:lnSpc>
              <a:defRPr/>
            </a:pPr>
            <a:r>
              <a:rPr lang="en-US" sz="2400">
                <a:cs typeface="+mn-cs"/>
              </a:rPr>
              <a:t>My only criticism (and strictly my personal opinion) -- I do not like the incorporation of unit conversions into formulas, which is too common in these engineering handbooks</a:t>
            </a:r>
            <a:r>
              <a:rPr lang="en-US" sz="2800">
                <a:cs typeface="+mn-cs"/>
              </a:rPr>
              <a:t>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021D6721-D6FB-1747-AEC5-5E5FE09CB039}" type="slidenum">
              <a:rPr lang="en-US"/>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eaLnBrk="1" hangingPunct="1">
              <a:defRPr/>
            </a:pPr>
            <a:r>
              <a:rPr lang="en-US" sz="3200">
                <a:cs typeface="+mj-cs"/>
              </a:rPr>
              <a:t>Crane Technical Paper #410 </a:t>
            </a:r>
            <a:r>
              <a:rPr lang="ja-JP" altLang="en-US" sz="3200">
                <a:latin typeface="Arial"/>
                <a:cs typeface="+mj-cs"/>
              </a:rPr>
              <a:t>“</a:t>
            </a:r>
            <a:r>
              <a:rPr lang="en-US" sz="3200">
                <a:cs typeface="+mj-cs"/>
              </a:rPr>
              <a:t>Flow of Fluids through Valves, Fittings, and Pipes</a:t>
            </a:r>
            <a:r>
              <a:rPr lang="ja-JP" altLang="en-US" sz="3200">
                <a:latin typeface="Arial"/>
                <a:cs typeface="+mj-cs"/>
              </a:rPr>
              <a:t>”</a:t>
            </a:r>
            <a:r>
              <a:rPr lang="en-US">
                <a:cs typeface="+mj-cs"/>
              </a:rPr>
              <a:t> </a:t>
            </a:r>
          </a:p>
        </p:txBody>
      </p:sp>
      <p:pic>
        <p:nvPicPr>
          <p:cNvPr id="150530" name="Picture 5" descr="CranePressureDropFormulas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1638"/>
            <a:ext cx="4687888"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758" name="Oval 6"/>
          <p:cNvSpPr>
            <a:spLocks noChangeArrowheads="1"/>
          </p:cNvSpPr>
          <p:nvPr/>
        </p:nvSpPr>
        <p:spPr bwMode="auto">
          <a:xfrm>
            <a:off x="2514600" y="5486400"/>
            <a:ext cx="17526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2, Tom Peterson</a:t>
            </a:r>
          </a:p>
        </p:txBody>
      </p:sp>
      <p:sp>
        <p:nvSpPr>
          <p:cNvPr id="4" name="Slide Number Placeholder 3"/>
          <p:cNvSpPr>
            <a:spLocks noGrp="1"/>
          </p:cNvSpPr>
          <p:nvPr>
            <p:ph type="sldNum" sz="quarter" idx="12"/>
          </p:nvPr>
        </p:nvSpPr>
        <p:spPr/>
        <p:txBody>
          <a:bodyPr/>
          <a:lstStyle/>
          <a:p>
            <a:pPr>
              <a:defRPr/>
            </a:pPr>
            <a:fld id="{B74A4C00-0147-C541-8A22-5AC9E1D5215D}" type="slidenum">
              <a:rPr lang="en-US"/>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descr="CraneDarcyFormiul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30363"/>
            <a:ext cx="3886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04" name="Text Box 4"/>
          <p:cNvSpPr txBox="1">
            <a:spLocks noChangeArrowheads="1"/>
          </p:cNvSpPr>
          <p:nvPr/>
        </p:nvSpPr>
        <p:spPr bwMode="auto">
          <a:xfrm>
            <a:off x="1524000" y="2620963"/>
            <a:ext cx="6477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1" hangingPunct="1">
              <a:defRPr/>
            </a:pPr>
            <a:r>
              <a:rPr lang="en-US" sz="1800">
                <a:latin typeface="Times New Roman" charset="0"/>
                <a:cs typeface="+mn-cs"/>
              </a:rPr>
              <a:t>Where </a:t>
            </a:r>
            <a:r>
              <a:rPr lang="en-US" sz="1800">
                <a:latin typeface="Times New Roman" charset="0"/>
                <a:cs typeface="+mn-cs"/>
                <a:sym typeface="Symbol" charset="0"/>
              </a:rPr>
              <a:t>P is pressure drop in psi,</a:t>
            </a:r>
            <a:r>
              <a:rPr lang="en-US" sz="1800">
                <a:latin typeface="Times New Roman" charset="0"/>
                <a:cs typeface="+mn-cs"/>
              </a:rPr>
              <a:t> V is the specific volume (in</a:t>
            </a:r>
            <a:r>
              <a:rPr lang="en-US" sz="1800" baseline="30000">
                <a:latin typeface="Times New Roman" charset="0"/>
                <a:cs typeface="+mn-cs"/>
              </a:rPr>
              <a:t>3</a:t>
            </a:r>
            <a:r>
              <a:rPr lang="en-US" sz="1800">
                <a:latin typeface="Times New Roman" charset="0"/>
                <a:cs typeface="+mn-cs"/>
              </a:rPr>
              <a:t>/lbm), K is the total resistance coefficient = fL/d so is dimensionless, W is the mass flow rate (lbm/hr), and d is the pipe inner diameter (in). </a:t>
            </a:r>
            <a:endParaRPr lang="en-US" sz="1800">
              <a:cs typeface="+mn-cs"/>
            </a:endParaRPr>
          </a:p>
        </p:txBody>
      </p:sp>
      <p:sp>
        <p:nvSpPr>
          <p:cNvPr id="588805" name="Rectangle 5"/>
          <p:cNvSpPr>
            <a:spLocks noGrp="1" noChangeArrowheads="1"/>
          </p:cNvSpPr>
          <p:nvPr>
            <p:ph type="title"/>
          </p:nvPr>
        </p:nvSpPr>
        <p:spPr/>
        <p:txBody>
          <a:bodyPr/>
          <a:lstStyle/>
          <a:p>
            <a:pPr eaLnBrk="1" hangingPunct="1">
              <a:defRPr/>
            </a:pPr>
            <a:r>
              <a:rPr lang="en-US">
                <a:cs typeface="+mj-cs"/>
              </a:rPr>
              <a:t>For example from previous list</a:t>
            </a:r>
          </a:p>
        </p:txBody>
      </p:sp>
      <p:sp>
        <p:nvSpPr>
          <p:cNvPr id="588806" name="Text Box 6"/>
          <p:cNvSpPr txBox="1">
            <a:spLocks noChangeArrowheads="1"/>
          </p:cNvSpPr>
          <p:nvPr/>
        </p:nvSpPr>
        <p:spPr bwMode="auto">
          <a:xfrm>
            <a:off x="1508125" y="4148138"/>
            <a:ext cx="1257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Compare to</a:t>
            </a:r>
          </a:p>
        </p:txBody>
      </p:sp>
      <p:pic>
        <p:nvPicPr>
          <p:cNvPr id="152581" name="Picture 7" descr="D'Arcy-m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97300"/>
            <a:ext cx="3530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08" name="Text Box 8"/>
          <p:cNvSpPr txBox="1">
            <a:spLocks noChangeArrowheads="1"/>
          </p:cNvSpPr>
          <p:nvPr/>
        </p:nvSpPr>
        <p:spPr bwMode="auto">
          <a:xfrm>
            <a:off x="1508125" y="4953000"/>
            <a:ext cx="61579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from slide 34 -- no unit conversions, and a different definition of </a:t>
            </a:r>
          </a:p>
          <a:p>
            <a:pPr>
              <a:defRPr/>
            </a:pPr>
            <a:r>
              <a:rPr lang="en-US" sz="1800">
                <a:latin typeface="Times New Roman" charset="0"/>
                <a:cs typeface="+mn-cs"/>
              </a:rPr>
              <a:t>friction factor.  Note!  Some sources define f based on hydraulic </a:t>
            </a:r>
          </a:p>
          <a:p>
            <a:pPr>
              <a:defRPr/>
            </a:pPr>
            <a:r>
              <a:rPr lang="en-US" sz="1800">
                <a:latin typeface="Times New Roman" charset="0"/>
                <a:cs typeface="+mn-cs"/>
              </a:rPr>
              <a:t>radius and some on diameter, a factor 4 difference for pipes!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2, Tom Peterson</a:t>
            </a:r>
          </a:p>
        </p:txBody>
      </p:sp>
      <p:sp>
        <p:nvSpPr>
          <p:cNvPr id="4" name="Slide Number Placeholder 3"/>
          <p:cNvSpPr>
            <a:spLocks noGrp="1"/>
          </p:cNvSpPr>
          <p:nvPr>
            <p:ph type="sldNum" sz="quarter" idx="12"/>
          </p:nvPr>
        </p:nvSpPr>
        <p:spPr/>
        <p:txBody>
          <a:bodyPr/>
          <a:lstStyle/>
          <a:p>
            <a:pPr>
              <a:defRPr/>
            </a:pPr>
            <a:fld id="{115FBA24-A97C-7C47-9F65-979A56283FFF}" type="slidenum">
              <a:rPr lang="en-US"/>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eaLnBrk="1" hangingPunct="1">
              <a:defRPr/>
            </a:pPr>
            <a:r>
              <a:rPr lang="en-US">
                <a:cs typeface="+mj-cs"/>
              </a:rPr>
              <a:t>Rupture disk and </a:t>
            </a:r>
            <a:br>
              <a:rPr lang="en-US">
                <a:cs typeface="+mj-cs"/>
              </a:rPr>
            </a:br>
            <a:r>
              <a:rPr lang="en-US">
                <a:cs typeface="+mj-cs"/>
              </a:rPr>
              <a:t>relief valve sizing</a:t>
            </a:r>
          </a:p>
        </p:txBody>
      </p:sp>
      <p:sp>
        <p:nvSpPr>
          <p:cNvPr id="439299" name="Rectangle 3"/>
          <p:cNvSpPr>
            <a:spLocks noGrp="1" noChangeArrowheads="1"/>
          </p:cNvSpPr>
          <p:nvPr>
            <p:ph type="body" idx="1"/>
          </p:nvPr>
        </p:nvSpPr>
        <p:spPr/>
        <p:txBody>
          <a:bodyPr/>
          <a:lstStyle/>
          <a:p>
            <a:pPr eaLnBrk="1" hangingPunct="1">
              <a:defRPr/>
            </a:pPr>
            <a:r>
              <a:rPr lang="en-US" sz="2800">
                <a:cs typeface="+mn-cs"/>
              </a:rPr>
              <a:t>Flow will typically be choked (sonic) or nearly choked in a relief valve or rupture disk </a:t>
            </a:r>
          </a:p>
          <a:p>
            <a:pPr lvl="1" eaLnBrk="1" hangingPunct="1">
              <a:defRPr/>
            </a:pPr>
            <a:r>
              <a:rPr lang="en-US" sz="2400"/>
              <a:t>Inlet pressure is at least 15 psig (1 atm gauge) for ASME approved relief devices </a:t>
            </a:r>
          </a:p>
          <a:p>
            <a:pPr lvl="1" eaLnBrk="1" hangingPunct="1">
              <a:defRPr/>
            </a:pPr>
            <a:r>
              <a:rPr lang="en-US" sz="2400"/>
              <a:t>Discharge is to atmosphere </a:t>
            </a:r>
          </a:p>
          <a:p>
            <a:pPr eaLnBrk="1" hangingPunct="1">
              <a:defRPr/>
            </a:pPr>
            <a:r>
              <a:rPr lang="en-US" sz="2800">
                <a:cs typeface="+mn-cs"/>
              </a:rPr>
              <a:t>This makes analysis relatively simple </a:t>
            </a:r>
          </a:p>
          <a:p>
            <a:pPr lvl="1" eaLnBrk="1" hangingPunct="1">
              <a:defRPr/>
            </a:pPr>
            <a:r>
              <a:rPr lang="en-US" sz="2400"/>
              <a:t>Relief valve catalogues and rupture disk catalogues have good, practical working formulas and charts for sizing relief devices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23C6D44E-0299-134E-9168-74C67AF87B30}" type="slidenum">
              <a:rPr lang="en-US"/>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r>
              <a:rPr lang="en-US">
                <a:cs typeface="+mj-cs"/>
              </a:rPr>
              <a:t>Choked flow in a nozzle</a:t>
            </a:r>
          </a:p>
        </p:txBody>
      </p:sp>
      <p:pic>
        <p:nvPicPr>
          <p:cNvPr id="76802" name="Picture 4" descr="MassFlowChokedNo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1625600"/>
            <a:ext cx="70231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D363E996-B461-884E-BF6A-64D1B0070F3A}" type="slidenum">
              <a:rPr lang="en-US"/>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pPr eaLnBrk="1" hangingPunct="1">
              <a:defRPr/>
            </a:pPr>
            <a:r>
              <a:rPr lang="en-US">
                <a:cs typeface="+mj-cs"/>
              </a:rPr>
              <a:t>Relief devices </a:t>
            </a:r>
          </a:p>
        </p:txBody>
      </p:sp>
      <p:sp>
        <p:nvSpPr>
          <p:cNvPr id="414723" name="Rectangle 3"/>
          <p:cNvSpPr>
            <a:spLocks noGrp="1" noChangeArrowheads="1"/>
          </p:cNvSpPr>
          <p:nvPr>
            <p:ph type="body" idx="1"/>
          </p:nvPr>
        </p:nvSpPr>
        <p:spPr/>
        <p:txBody>
          <a:bodyPr/>
          <a:lstStyle/>
          <a:p>
            <a:pPr eaLnBrk="1" hangingPunct="1">
              <a:defRPr/>
            </a:pPr>
            <a:r>
              <a:rPr lang="en-US">
                <a:cs typeface="+mn-cs"/>
              </a:rPr>
              <a:t>For cracking pressures of 15 psig or higher, ASME-approved (UV- or UD-stamped) pressure relief devices may be used. </a:t>
            </a:r>
          </a:p>
          <a:p>
            <a:pPr eaLnBrk="1" hangingPunct="1">
              <a:defRPr/>
            </a:pPr>
            <a:r>
              <a:rPr lang="en-US">
                <a:cs typeface="+mn-cs"/>
              </a:rPr>
              <a:t>For vessels with a differential pressure of more than 15 psid within the vacuum jacket but a gauge pressure of less than 15 psig, ASME-approved reliefs are not available.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261BA94A-9CEF-AB47-8E18-F775D7ED8068}" type="slidenum">
              <a:rPr lang="en-US"/>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5867400" y="609600"/>
            <a:ext cx="2590800" cy="4876800"/>
          </a:xfrm>
        </p:spPr>
        <p:txBody>
          <a:bodyPr/>
          <a:lstStyle/>
          <a:p>
            <a:pPr eaLnBrk="1" hangingPunct="1">
              <a:defRPr/>
            </a:pPr>
            <a:r>
              <a:rPr lang="en-US">
                <a:cs typeface="+mj-cs"/>
              </a:rPr>
              <a:t>From the BS&amp;B rupture disk catalogue</a:t>
            </a:r>
          </a:p>
        </p:txBody>
      </p:sp>
      <p:pic>
        <p:nvPicPr>
          <p:cNvPr id="82946" name="Picture 4" descr="RuptureDi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5380038"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5A35C66B-3276-BE4F-B588-51F02E79EF3B}" type="slidenum">
              <a:rPr lang="en-US"/>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excessive pressure </a:t>
            </a:r>
          </a:p>
        </p:txBody>
      </p:sp>
      <p:sp>
        <p:nvSpPr>
          <p:cNvPr id="3" name="Content Placeholder 2"/>
          <p:cNvSpPr>
            <a:spLocks noGrp="1"/>
          </p:cNvSpPr>
          <p:nvPr>
            <p:ph idx="1"/>
          </p:nvPr>
        </p:nvSpPr>
        <p:spPr/>
        <p:txBody>
          <a:bodyPr/>
          <a:lstStyle/>
          <a:p>
            <a:r>
              <a:rPr lang="en-US" dirty="0"/>
              <a:t>Vessel rupture, explosion </a:t>
            </a:r>
          </a:p>
          <a:p>
            <a:r>
              <a:rPr lang="en-US" dirty="0"/>
              <a:t>Freezing, burns, due to plume of cold gas or liquid </a:t>
            </a:r>
          </a:p>
          <a:p>
            <a:r>
              <a:rPr lang="en-US" dirty="0"/>
              <a:t>Discharge of fittings, pipe caps, valves </a:t>
            </a:r>
          </a:p>
        </p:txBody>
      </p:sp>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6</a:t>
            </a:fld>
            <a:endParaRPr lang="en-US"/>
          </a:p>
        </p:txBody>
      </p:sp>
    </p:spTree>
    <p:extLst>
      <p:ext uri="{BB962C8B-B14F-4D97-AF65-F5344CB8AC3E}">
        <p14:creationId xmlns:p14="http://schemas.microsoft.com/office/powerpoint/2010/main" val="1550737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eaLnBrk="1" hangingPunct="1">
              <a:defRPr/>
            </a:pPr>
            <a:r>
              <a:rPr lang="en-US">
                <a:cs typeface="+mj-cs"/>
              </a:rPr>
              <a:t>Rupture disks</a:t>
            </a:r>
          </a:p>
        </p:txBody>
      </p:sp>
      <p:sp>
        <p:nvSpPr>
          <p:cNvPr id="474115" name="Rectangle 3"/>
          <p:cNvSpPr>
            <a:spLocks noGrp="1" noChangeArrowheads="1"/>
          </p:cNvSpPr>
          <p:nvPr>
            <p:ph type="body" idx="1"/>
          </p:nvPr>
        </p:nvSpPr>
        <p:spPr/>
        <p:txBody>
          <a:bodyPr/>
          <a:lstStyle/>
          <a:p>
            <a:pPr eaLnBrk="1" hangingPunct="1">
              <a:lnSpc>
                <a:spcPct val="90000"/>
              </a:lnSpc>
              <a:defRPr/>
            </a:pPr>
            <a:r>
              <a:rPr lang="en-US" sz="2400">
                <a:cs typeface="+mn-cs"/>
              </a:rPr>
              <a:t>Various types, some pre-etched or with knife edge, or failure in collapse (pressure on the dome) and other designs and materials </a:t>
            </a:r>
          </a:p>
          <a:p>
            <a:pPr lvl="1" eaLnBrk="1" hangingPunct="1">
              <a:lnSpc>
                <a:spcPct val="90000"/>
              </a:lnSpc>
              <a:defRPr/>
            </a:pPr>
            <a:r>
              <a:rPr lang="en-US" sz="2000"/>
              <a:t>Difficult to set a precise opening pressure </a:t>
            </a:r>
          </a:p>
          <a:p>
            <a:pPr eaLnBrk="1" hangingPunct="1">
              <a:lnSpc>
                <a:spcPct val="90000"/>
              </a:lnSpc>
              <a:defRPr/>
            </a:pPr>
            <a:r>
              <a:rPr lang="en-US" sz="2400">
                <a:cs typeface="+mn-cs"/>
              </a:rPr>
              <a:t>A last resort device since they do not close </a:t>
            </a:r>
          </a:p>
          <a:p>
            <a:pPr lvl="1" eaLnBrk="1" hangingPunct="1">
              <a:lnSpc>
                <a:spcPct val="90000"/>
              </a:lnSpc>
              <a:defRPr/>
            </a:pPr>
            <a:r>
              <a:rPr lang="en-US" sz="2000"/>
              <a:t>You don</a:t>
            </a:r>
            <a:r>
              <a:rPr lang="ja-JP" altLang="en-US" sz="2000">
                <a:latin typeface="Arial"/>
              </a:rPr>
              <a:t>’</a:t>
            </a:r>
            <a:r>
              <a:rPr lang="en-US" sz="2000"/>
              <a:t>t want these opening in normal operations </a:t>
            </a:r>
          </a:p>
          <a:p>
            <a:pPr lvl="1" eaLnBrk="1" hangingPunct="1">
              <a:lnSpc>
                <a:spcPct val="90000"/>
              </a:lnSpc>
              <a:defRPr/>
            </a:pPr>
            <a:r>
              <a:rPr lang="en-US" sz="2000"/>
              <a:t>Switching valves available for dual disks such that one can be replaced while the other holds pressure and provides protection </a:t>
            </a:r>
          </a:p>
          <a:p>
            <a:pPr eaLnBrk="1" hangingPunct="1">
              <a:lnSpc>
                <a:spcPct val="90000"/>
              </a:lnSpc>
              <a:defRPr/>
            </a:pPr>
            <a:r>
              <a:rPr lang="en-US" sz="2400">
                <a:cs typeface="+mn-cs"/>
              </a:rPr>
              <a:t>Inexpensively provide very large capacity, so typical for the worst-case loss of vacuum </a:t>
            </a:r>
          </a:p>
          <a:p>
            <a:pPr lvl="1" eaLnBrk="1" hangingPunct="1">
              <a:lnSpc>
                <a:spcPct val="90000"/>
              </a:lnSpc>
              <a:defRPr/>
            </a:pPr>
            <a:r>
              <a:rPr lang="en-US" sz="2000"/>
              <a:t>Operational reclosing relief valves set at a safely lower pressure (80% of RD or less) prevent accidental opening of the rupture disk</a:t>
            </a:r>
            <a:r>
              <a:rPr lang="en-US" sz="2400"/>
              <a:t>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4628B738-5217-1549-8926-160E807F0753}" type="slidenum">
              <a:rPr lang="en-US"/>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pPr eaLnBrk="1" hangingPunct="1">
              <a:defRPr/>
            </a:pPr>
            <a:r>
              <a:rPr lang="en-US">
                <a:cs typeface="+mj-cs"/>
              </a:rPr>
              <a:t>Relief valves </a:t>
            </a:r>
          </a:p>
        </p:txBody>
      </p:sp>
      <p:pic>
        <p:nvPicPr>
          <p:cNvPr id="87042" name="Picture 4" descr="ReliefVal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44735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6165" name="Text Box 5"/>
          <p:cNvSpPr txBox="1">
            <a:spLocks noChangeArrowheads="1"/>
          </p:cNvSpPr>
          <p:nvPr/>
        </p:nvSpPr>
        <p:spPr bwMode="auto">
          <a:xfrm>
            <a:off x="3352800" y="5029200"/>
            <a:ext cx="20542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Image from </a:t>
            </a:r>
          </a:p>
          <a:p>
            <a:pPr>
              <a:defRPr/>
            </a:pPr>
            <a:r>
              <a:rPr lang="en-US" sz="1400">
                <a:cs typeface="+mn-cs"/>
              </a:rPr>
              <a:t>Rockwood Swendeman </a:t>
            </a:r>
          </a:p>
          <a:p>
            <a:pPr>
              <a:defRPr/>
            </a:pPr>
            <a:r>
              <a:rPr lang="en-US" sz="1400">
                <a:cs typeface="+mn-cs"/>
              </a:rPr>
              <a:t>brochure</a:t>
            </a:r>
            <a:endParaRPr lang="en-US" sz="1800">
              <a:cs typeface="+mn-cs"/>
            </a:endParaRPr>
          </a:p>
        </p:txBody>
      </p:sp>
      <p:sp>
        <p:nvSpPr>
          <p:cNvPr id="476166" name="Rectangle 6"/>
          <p:cNvSpPr>
            <a:spLocks noGrp="1" noChangeArrowheads="1"/>
          </p:cNvSpPr>
          <p:nvPr>
            <p:ph type="body" idx="1"/>
          </p:nvPr>
        </p:nvSpPr>
        <p:spPr>
          <a:xfrm>
            <a:off x="5181600" y="1524000"/>
            <a:ext cx="3276600" cy="4572000"/>
          </a:xfrm>
        </p:spPr>
        <p:txBody>
          <a:bodyPr/>
          <a:lstStyle/>
          <a:p>
            <a:pPr eaLnBrk="1" hangingPunct="1">
              <a:defRPr/>
            </a:pPr>
            <a:r>
              <a:rPr lang="en-US" sz="2400">
                <a:cs typeface="+mn-cs"/>
              </a:rPr>
              <a:t>Even though valve at room temperature, will cool upon relieving, so need cold-tolerant material and design</a:t>
            </a:r>
          </a:p>
          <a:p>
            <a:pPr eaLnBrk="1" hangingPunct="1">
              <a:defRPr/>
            </a:pPr>
            <a:r>
              <a:rPr lang="en-US" sz="2400">
                <a:cs typeface="+mn-cs"/>
              </a:rPr>
              <a:t>Take care to provide </a:t>
            </a:r>
            <a:br>
              <a:rPr lang="en-US" sz="2400">
                <a:cs typeface="+mn-cs"/>
              </a:rPr>
            </a:br>
            <a:r>
              <a:rPr lang="en-US" sz="2400">
                <a:cs typeface="+mn-cs"/>
              </a:rPr>
              <a:t>ASME UV-stamped valves for code-stamped vessels </a:t>
            </a:r>
            <a:r>
              <a:rPr lang="en-US">
                <a:cs typeface="+mn-cs"/>
              </a:rPr>
              <a:t>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4" name="Slide Number Placeholder 3"/>
          <p:cNvSpPr>
            <a:spLocks noGrp="1"/>
          </p:cNvSpPr>
          <p:nvPr>
            <p:ph type="sldNum" sz="quarter" idx="12"/>
          </p:nvPr>
        </p:nvSpPr>
        <p:spPr/>
        <p:txBody>
          <a:bodyPr/>
          <a:lstStyle/>
          <a:p>
            <a:pPr>
              <a:defRPr/>
            </a:pPr>
            <a:fld id="{A0C2E7CB-89BD-954C-BAB6-DB7181DF0205}" type="slidenum">
              <a:rPr lang="en-US"/>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en-US">
                <a:cs typeface="+mj-cs"/>
              </a:rPr>
              <a:t>Relief valves</a:t>
            </a:r>
          </a:p>
        </p:txBody>
      </p:sp>
      <p:sp>
        <p:nvSpPr>
          <p:cNvPr id="479235" name="Rectangle 3"/>
          <p:cNvSpPr>
            <a:spLocks noGrp="1" noChangeArrowheads="1"/>
          </p:cNvSpPr>
          <p:nvPr>
            <p:ph type="body" idx="1"/>
          </p:nvPr>
        </p:nvSpPr>
        <p:spPr/>
        <p:txBody>
          <a:bodyPr/>
          <a:lstStyle/>
          <a:p>
            <a:pPr eaLnBrk="1" hangingPunct="1">
              <a:defRPr/>
            </a:pPr>
            <a:r>
              <a:rPr lang="en-US">
                <a:cs typeface="+mn-cs"/>
              </a:rPr>
              <a:t>Sizing best done via valve manufacturer information </a:t>
            </a:r>
          </a:p>
          <a:p>
            <a:pPr lvl="1" eaLnBrk="1" hangingPunct="1">
              <a:defRPr/>
            </a:pPr>
            <a:r>
              <a:rPr lang="en-US"/>
              <a:t>Shape of valve body, type of plug make sizing unique to the valve design </a:t>
            </a:r>
          </a:p>
          <a:p>
            <a:pPr lvl="1" eaLnBrk="1" hangingPunct="1">
              <a:defRPr/>
            </a:pPr>
            <a:r>
              <a:rPr lang="en-US"/>
              <a:t>Manufacturers certify flow capacity for UV-stamped (ASME approved) valves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4FA62AED-FDFD-3C4B-A057-DF7A77E58C2D}" type="slidenum">
              <a:rPr lang="en-US"/>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CSA, Feb 2018</a:t>
            </a:r>
          </a:p>
        </p:txBody>
      </p:sp>
      <p:sp>
        <p:nvSpPr>
          <p:cNvPr id="5" name="Footer Placeholder 4"/>
          <p:cNvSpPr>
            <a:spLocks noGrp="1"/>
          </p:cNvSpPr>
          <p:nvPr>
            <p:ph type="ftr" sz="quarter" idx="11"/>
          </p:nvPr>
        </p:nvSpPr>
        <p:spPr/>
        <p:txBody>
          <a:bodyPr/>
          <a:lstStyle/>
          <a:p>
            <a:pPr>
              <a:defRPr/>
            </a:pPr>
            <a:r>
              <a:rPr lang="en-US"/>
              <a:t>Cryogenic Pressure Safety, Part 1, Tom Peterson</a:t>
            </a:r>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63</a:t>
            </a:fld>
            <a:endParaRPr lang="en-US"/>
          </a:p>
        </p:txBody>
      </p:sp>
      <p:pic>
        <p:nvPicPr>
          <p:cNvPr id="7" name="Picture 6" descr="CrosbyValveEngineeringHandbookExcerp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00"/>
            <a:ext cx="9144000" cy="5433040"/>
          </a:xfrm>
          <a:prstGeom prst="rect">
            <a:avLst/>
          </a:prstGeom>
        </p:spPr>
      </p:pic>
    </p:spTree>
    <p:extLst>
      <p:ext uri="{BB962C8B-B14F-4D97-AF65-F5344CB8AC3E}">
        <p14:creationId xmlns:p14="http://schemas.microsoft.com/office/powerpoint/2010/main" val="430939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defRPr/>
            </a:pPr>
            <a:r>
              <a:rPr lang="en-US" dirty="0">
                <a:cs typeface="+mj-cs"/>
              </a:rPr>
              <a:t>Conclusions for piping and emergency venting</a:t>
            </a:r>
          </a:p>
        </p:txBody>
      </p:sp>
      <p:sp>
        <p:nvSpPr>
          <p:cNvPr id="481283" name="Rectangle 3"/>
          <p:cNvSpPr>
            <a:spLocks noGrp="1" noChangeArrowheads="1"/>
          </p:cNvSpPr>
          <p:nvPr>
            <p:ph type="body" idx="1"/>
          </p:nvPr>
        </p:nvSpPr>
        <p:spPr>
          <a:xfrm>
            <a:off x="685800" y="1981200"/>
            <a:ext cx="7772400" cy="4114800"/>
          </a:xfrm>
        </p:spPr>
        <p:txBody>
          <a:bodyPr/>
          <a:lstStyle/>
          <a:p>
            <a:pPr eaLnBrk="1" hangingPunct="1">
              <a:defRPr/>
            </a:pPr>
            <a:r>
              <a:rPr lang="en-US" sz="2000" dirty="0">
                <a:cs typeface="+mn-cs"/>
              </a:rPr>
              <a:t>Cryogenic vessels and piping generally fall under the scope of the ASME pressure vessel and piping codes </a:t>
            </a:r>
          </a:p>
          <a:p>
            <a:pPr eaLnBrk="1" hangingPunct="1">
              <a:defRPr/>
            </a:pPr>
            <a:r>
              <a:rPr lang="en-US" sz="2000" dirty="0">
                <a:cs typeface="+mn-cs"/>
              </a:rPr>
              <a:t>Protection against overpressure often involves not only sizing a rupture disk or relief valve but sizing vent piping between those and the vessel, and also perhaps further ducting downstream of the reliefs </a:t>
            </a:r>
          </a:p>
          <a:p>
            <a:pPr eaLnBrk="1" hangingPunct="1">
              <a:defRPr/>
            </a:pPr>
            <a:r>
              <a:rPr lang="en-US" sz="2000" dirty="0">
                <a:cs typeface="+mn-cs"/>
              </a:rPr>
              <a:t>Loss of vacuum to air with approximately 4 W/cm</a:t>
            </a:r>
            <a:r>
              <a:rPr lang="en-US" sz="2000" baseline="30000" dirty="0">
                <a:cs typeface="+mn-cs"/>
              </a:rPr>
              <a:t>2</a:t>
            </a:r>
            <a:r>
              <a:rPr lang="en-US" sz="2000" dirty="0">
                <a:cs typeface="+mn-cs"/>
              </a:rPr>
              <a:t> heat flux on bare metal surfaces at liquid helium temperatures can drive not only the design of the venting system but pipe sizes within the normally operational portions of the cryostat </a:t>
            </a:r>
          </a:p>
          <a:p>
            <a:pPr eaLnBrk="1" hangingPunct="1">
              <a:defRPr/>
            </a:pPr>
            <a:r>
              <a:rPr lang="en-US" sz="2000" dirty="0">
                <a:cs typeface="+mn-cs"/>
              </a:rPr>
              <a:t>Piping stability due to forces resulting from pressure around expansion joints is sometimes overlooked and may also significantly influence mechanical design</a:t>
            </a:r>
            <a:endParaRPr lang="en-US" sz="2800" dirty="0">
              <a:cs typeface="+mn-cs"/>
            </a:endParaRP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endParaRPr lang="en-US" dirty="0"/>
          </a:p>
        </p:txBody>
      </p:sp>
      <p:sp>
        <p:nvSpPr>
          <p:cNvPr id="7" name="Slide Number Placeholder 6"/>
          <p:cNvSpPr>
            <a:spLocks noGrp="1"/>
          </p:cNvSpPr>
          <p:nvPr>
            <p:ph type="sldNum" sz="quarter" idx="12"/>
          </p:nvPr>
        </p:nvSpPr>
        <p:spPr/>
        <p:txBody>
          <a:bodyPr/>
          <a:lstStyle/>
          <a:p>
            <a:pPr>
              <a:defRPr/>
            </a:pPr>
            <a:fld id="{422FE89D-AE5D-4941-9B97-1DA949380A12}" type="slidenum">
              <a:rPr lang="en-US"/>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rmAutofit fontScale="90000"/>
          </a:bodyPr>
          <a:lstStyle/>
          <a:p>
            <a:pPr eaLnBrk="1" hangingPunct="1">
              <a:defRPr/>
            </a:pPr>
            <a:r>
              <a:rPr lang="en-US" dirty="0">
                <a:cs typeface="+mj-cs"/>
              </a:rPr>
              <a:t>References – Standards and Codes</a:t>
            </a:r>
          </a:p>
        </p:txBody>
      </p:sp>
      <p:sp>
        <p:nvSpPr>
          <p:cNvPr id="500739" name="Rectangle 3"/>
          <p:cNvSpPr>
            <a:spLocks noGrp="1" noChangeArrowheads="1"/>
          </p:cNvSpPr>
          <p:nvPr>
            <p:ph type="body" idx="1"/>
          </p:nvPr>
        </p:nvSpPr>
        <p:spPr/>
        <p:txBody>
          <a:bodyPr>
            <a:normAutofit fontScale="92500"/>
          </a:bodyPr>
          <a:lstStyle/>
          <a:p>
            <a:pPr eaLnBrk="1" hangingPunct="1">
              <a:lnSpc>
                <a:spcPct val="90000"/>
              </a:lnSpc>
              <a:defRPr/>
            </a:pPr>
            <a:r>
              <a:rPr lang="en-US" sz="2400" dirty="0">
                <a:cs typeface="+mn-cs"/>
              </a:rPr>
              <a:t>ASME Boiler and Pressure Vessel Code, Section VIII, Division 1 and Division 2, 2015, Rules for Construction of Pressure Vessels </a:t>
            </a:r>
            <a:endParaRPr lang="en-US" sz="2000" dirty="0"/>
          </a:p>
          <a:p>
            <a:pPr eaLnBrk="1" hangingPunct="1">
              <a:lnSpc>
                <a:spcPct val="90000"/>
              </a:lnSpc>
              <a:defRPr/>
            </a:pPr>
            <a:r>
              <a:rPr lang="en-US" sz="2400" dirty="0">
                <a:cs typeface="+mn-cs"/>
              </a:rPr>
              <a:t>ASME B31.3-2014, Process Piping, ASME Code for Pressure Piping </a:t>
            </a:r>
          </a:p>
          <a:p>
            <a:pPr eaLnBrk="1" hangingPunct="1">
              <a:lnSpc>
                <a:spcPct val="90000"/>
              </a:lnSpc>
              <a:defRPr/>
            </a:pPr>
            <a:r>
              <a:rPr lang="en-US" sz="2400" dirty="0">
                <a:cs typeface="+mn-cs"/>
              </a:rPr>
              <a:t>CGA S-1.3, </a:t>
            </a:r>
            <a:r>
              <a:rPr lang="ja-JP" altLang="en-US" sz="2400" dirty="0">
                <a:latin typeface="Arial"/>
                <a:cs typeface="+mn-cs"/>
              </a:rPr>
              <a:t>“</a:t>
            </a:r>
            <a:r>
              <a:rPr lang="en-US" sz="2400" dirty="0">
                <a:cs typeface="+mn-cs"/>
              </a:rPr>
              <a:t>Pressure Relief Device Standards</a:t>
            </a:r>
            <a:r>
              <a:rPr lang="ja-JP" altLang="en-US" sz="2400" dirty="0">
                <a:latin typeface="Arial"/>
                <a:cs typeface="+mn-cs"/>
              </a:rPr>
              <a:t>”</a:t>
            </a:r>
            <a:r>
              <a:rPr lang="en-US" sz="2400" dirty="0">
                <a:cs typeface="+mn-cs"/>
              </a:rPr>
              <a:t>, Compressed Gas Association, 2005.  </a:t>
            </a:r>
          </a:p>
          <a:p>
            <a:pPr eaLnBrk="1" hangingPunct="1">
              <a:lnSpc>
                <a:spcPct val="90000"/>
              </a:lnSpc>
              <a:defRPr/>
            </a:pPr>
            <a:r>
              <a:rPr lang="en-US" sz="2400" dirty="0">
                <a:cs typeface="+mn-cs"/>
              </a:rPr>
              <a:t>EUD 2014/68/EU DIRECTIVE — Directive 2014/68/EU of the European Parliament and of the Council of 15 May 2014 on the </a:t>
            </a:r>
            <a:r>
              <a:rPr lang="en-US" sz="2400" dirty="0" err="1">
                <a:cs typeface="+mn-cs"/>
              </a:rPr>
              <a:t>harmonisation</a:t>
            </a:r>
            <a:r>
              <a:rPr lang="en-US" sz="2400" dirty="0">
                <a:cs typeface="+mn-cs"/>
              </a:rPr>
              <a:t> of the laws of the Member States relating to the making available on the market of pressure equipment </a:t>
            </a:r>
          </a:p>
          <a:p>
            <a:pPr eaLnBrk="1" hangingPunct="1">
              <a:lnSpc>
                <a:spcPct val="90000"/>
              </a:lnSpc>
              <a:defRPr/>
            </a:pPr>
            <a:r>
              <a:rPr lang="en-US" sz="2400" dirty="0">
                <a:cs typeface="+mn-cs"/>
              </a:rPr>
              <a:t>ASME Document PTB-10-2015, "Guide for ASME Section VIII, Division 1 Stamp Holders”</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FEEC3017-5360-D348-9041-0676C27A9EF7}" type="slidenum">
              <a:rPr lang="en-US"/>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normAutofit fontScale="90000"/>
          </a:bodyPr>
          <a:lstStyle/>
          <a:p>
            <a:pPr eaLnBrk="1" hangingPunct="1">
              <a:defRPr/>
            </a:pPr>
            <a:r>
              <a:rPr lang="en-US" dirty="0">
                <a:cs typeface="+mj-cs"/>
              </a:rPr>
              <a:t>References – National Lab Standards</a:t>
            </a:r>
          </a:p>
        </p:txBody>
      </p:sp>
      <p:sp>
        <p:nvSpPr>
          <p:cNvPr id="2" name="Date Placeholder 1"/>
          <p:cNvSpPr>
            <a:spLocks noGrp="1"/>
          </p:cNvSpPr>
          <p:nvPr>
            <p:ph type="dt" sz="half"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EA53A6AE-18B7-A740-B792-98904701E5F4}" type="slidenum">
              <a:rPr lang="en-US"/>
              <a:pPr>
                <a:defRPr/>
              </a:pPr>
              <a:t>66</a:t>
            </a:fld>
            <a:endParaRPr lang="en-US"/>
          </a:p>
        </p:txBody>
      </p:sp>
      <p:sp>
        <p:nvSpPr>
          <p:cNvPr id="501763" name="Rectangle 3"/>
          <p:cNvSpPr>
            <a:spLocks noGrp="1" noChangeArrowheads="1"/>
          </p:cNvSpPr>
          <p:nvPr>
            <p:ph type="body" idx="4294967295"/>
          </p:nvPr>
        </p:nvSpPr>
        <p:spPr>
          <a:xfrm>
            <a:off x="685800" y="1752600"/>
            <a:ext cx="7772400" cy="4343400"/>
          </a:xfrm>
        </p:spPr>
        <p:txBody>
          <a:bodyPr>
            <a:normAutofit fontScale="85000" lnSpcReduction="20000"/>
          </a:bodyPr>
          <a:lstStyle/>
          <a:p>
            <a:pPr eaLnBrk="1" hangingPunct="1">
              <a:defRPr/>
            </a:pPr>
            <a:r>
              <a:rPr lang="en-US" sz="2400" dirty="0">
                <a:cs typeface="+mn-cs"/>
              </a:rPr>
              <a:t>SLAC ES&amp;H Manual, Chapter 14:  Pressure Systems </a:t>
            </a:r>
          </a:p>
          <a:p>
            <a:pPr lvl="1" eaLnBrk="1" hangingPunct="1">
              <a:defRPr/>
            </a:pPr>
            <a:r>
              <a:rPr lang="en-US" sz="2000" dirty="0">
                <a:cs typeface="+mn-cs"/>
                <a:hlinkClick r:id="rId3"/>
              </a:rPr>
              <a:t>http://www-group.slac.stanford.edu/esh/hazardous_activities/pressure/</a:t>
            </a:r>
            <a:r>
              <a:rPr lang="en-US" sz="2000" dirty="0">
                <a:cs typeface="+mn-cs"/>
              </a:rPr>
              <a:t> </a:t>
            </a:r>
          </a:p>
          <a:p>
            <a:pPr eaLnBrk="1" hangingPunct="1">
              <a:defRPr/>
            </a:pPr>
            <a:r>
              <a:rPr lang="en-US" sz="2400" dirty="0"/>
              <a:t>SLAC ES&amp;H Manual, Chapter 36: Cryogenic and Oxygen Deficiency Hazard Safety</a:t>
            </a:r>
          </a:p>
          <a:p>
            <a:pPr lvl="1" eaLnBrk="1" hangingPunct="1">
              <a:defRPr/>
            </a:pPr>
            <a:r>
              <a:rPr lang="en-US" sz="2000" dirty="0">
                <a:hlinkClick r:id="rId4"/>
              </a:rPr>
              <a:t>http://www-group.slac.stanford.edu/esh/hazardous_substances/cryogenic/</a:t>
            </a:r>
            <a:r>
              <a:rPr lang="en-US" sz="2000" dirty="0"/>
              <a:t> </a:t>
            </a:r>
            <a:endParaRPr lang="en-US" sz="2400" dirty="0">
              <a:cs typeface="+mn-cs"/>
            </a:endParaRPr>
          </a:p>
          <a:p>
            <a:pPr eaLnBrk="1" hangingPunct="1">
              <a:defRPr/>
            </a:pPr>
            <a:r>
              <a:rPr lang="en-US" sz="2400" dirty="0">
                <a:cs typeface="+mn-cs"/>
              </a:rPr>
              <a:t>Fermilab ES&amp;H Manual, Chapter 5031:  Pressure Vessels</a:t>
            </a:r>
          </a:p>
          <a:p>
            <a:pPr lvl="1" eaLnBrk="1" hangingPunct="1">
              <a:defRPr/>
            </a:pPr>
            <a:r>
              <a:rPr lang="en-US" sz="2000" dirty="0">
                <a:hlinkClick r:id="rId5"/>
              </a:rPr>
              <a:t>http://esh-docdb.fnal.gov/cgi-bin/ShowDocument?docid=456</a:t>
            </a:r>
            <a:endParaRPr lang="en-US" sz="2000" dirty="0"/>
          </a:p>
          <a:p>
            <a:pPr eaLnBrk="1" hangingPunct="1">
              <a:defRPr/>
            </a:pPr>
            <a:r>
              <a:rPr lang="en-US" sz="2400" dirty="0">
                <a:cs typeface="+mn-cs"/>
              </a:rPr>
              <a:t>Fermilab ES&amp;H Manual, Chapter 5031.6:  Dressed Niobium SRF Cavity Pressure Safety </a:t>
            </a:r>
          </a:p>
          <a:p>
            <a:pPr lvl="1" eaLnBrk="1" hangingPunct="1">
              <a:defRPr/>
            </a:pPr>
            <a:r>
              <a:rPr lang="en-US" sz="2000" dirty="0"/>
              <a:t>And associated document:  </a:t>
            </a:r>
            <a:r>
              <a:rPr lang="ja-JP" altLang="en-US" sz="2000" dirty="0">
                <a:latin typeface="Arial"/>
              </a:rPr>
              <a:t>“</a:t>
            </a:r>
            <a:r>
              <a:rPr lang="en-US" sz="2000" dirty="0"/>
              <a:t>Guidelines for the Design, Fabrication, Testing and Installation of SRF </a:t>
            </a:r>
            <a:r>
              <a:rPr lang="en-US" sz="2000" dirty="0" err="1"/>
              <a:t>Nb</a:t>
            </a:r>
            <a:r>
              <a:rPr lang="en-US" sz="2000" dirty="0"/>
              <a:t> Cavities,</a:t>
            </a:r>
            <a:r>
              <a:rPr lang="ja-JP" altLang="en-US" sz="2000" dirty="0">
                <a:latin typeface="Arial"/>
              </a:rPr>
              <a:t>”</a:t>
            </a:r>
            <a:r>
              <a:rPr lang="en-US" sz="2000" dirty="0"/>
              <a:t> Fermilab Technical Division Technical Note TD-09-005 </a:t>
            </a:r>
          </a:p>
          <a:p>
            <a:pPr lvl="1" eaLnBrk="1" hangingPunct="1">
              <a:defRPr/>
            </a:pPr>
            <a:r>
              <a:rPr lang="en-US" sz="2000" dirty="0">
                <a:hlinkClick r:id="rId6"/>
              </a:rPr>
              <a:t>http://esh-docdb.fnal.gov/cgi-bin/ShowDocument?docid=1097</a:t>
            </a:r>
            <a:r>
              <a:rPr lang="en-US" sz="2000" dirty="0"/>
              <a:t> </a:t>
            </a:r>
          </a:p>
          <a:p>
            <a:pPr eaLnBrk="1" hangingPunct="1">
              <a:defRPr/>
            </a:pPr>
            <a:r>
              <a:rPr lang="en-US" sz="2400" dirty="0"/>
              <a:t>Fermilab ES&amp;H Manual, Chapter 5032:  Cryogenic System Review </a:t>
            </a:r>
          </a:p>
          <a:p>
            <a:pPr lvl="1" eaLnBrk="1" hangingPunct="1">
              <a:defRPr/>
            </a:pPr>
            <a:r>
              <a:rPr lang="en-US" sz="2000" dirty="0">
                <a:hlinkClick r:id="rId7"/>
              </a:rPr>
              <a:t>http://esh-docdb.fnal.gov/cgi-bin/ShowDocument?docid=528</a:t>
            </a:r>
            <a:r>
              <a:rPr lang="en-US" sz="2000"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normAutofit/>
          </a:bodyPr>
          <a:lstStyle/>
          <a:p>
            <a:pPr eaLnBrk="1" hangingPunct="1">
              <a:defRPr/>
            </a:pPr>
            <a:r>
              <a:rPr lang="en-US" sz="3600" dirty="0">
                <a:cs typeface="+mj-cs"/>
              </a:rPr>
              <a:t>References – Heat Flux Measurements</a:t>
            </a:r>
          </a:p>
        </p:txBody>
      </p:sp>
      <p:sp>
        <p:nvSpPr>
          <p:cNvPr id="502787"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sz="2400">
                <a:cs typeface="+mn-cs"/>
              </a:rPr>
              <a:t>W. Lehman and G. Zahn, </a:t>
            </a:r>
            <a:r>
              <a:rPr lang="ja-JP" altLang="en-US" sz="2400">
                <a:latin typeface="Arial"/>
                <a:cs typeface="+mn-cs"/>
              </a:rPr>
              <a:t>“</a:t>
            </a:r>
            <a:r>
              <a:rPr lang="en-US" sz="2400">
                <a:cs typeface="+mn-cs"/>
              </a:rPr>
              <a:t>Safety Aspects for LHe Cryostats and LHe Transport Containers,</a:t>
            </a:r>
            <a:r>
              <a:rPr lang="ja-JP" altLang="en-US" sz="2400">
                <a:latin typeface="Arial"/>
                <a:cs typeface="+mn-cs"/>
              </a:rPr>
              <a:t>”</a:t>
            </a:r>
            <a:r>
              <a:rPr lang="en-US" sz="2400">
                <a:cs typeface="+mn-cs"/>
              </a:rPr>
              <a:t> ICEC7, London, 1978 </a:t>
            </a:r>
          </a:p>
          <a:p>
            <a:pPr eaLnBrk="1" hangingPunct="1">
              <a:lnSpc>
                <a:spcPct val="90000"/>
              </a:lnSpc>
              <a:defRPr/>
            </a:pPr>
            <a:r>
              <a:rPr lang="en-US" sz="2400">
                <a:cs typeface="+mn-cs"/>
              </a:rPr>
              <a:t>G. Cavallari, et. al., </a:t>
            </a:r>
            <a:r>
              <a:rPr lang="ja-JP" altLang="en-US" sz="2400">
                <a:latin typeface="Arial"/>
                <a:cs typeface="+mn-cs"/>
              </a:rPr>
              <a:t>“</a:t>
            </a:r>
            <a:r>
              <a:rPr lang="en-US" sz="2400">
                <a:cs typeface="+mn-cs"/>
              </a:rPr>
              <a:t>Pressure Protection against Vacuum Failures on the Cryostats for LEP SC Cavities,</a:t>
            </a:r>
            <a:r>
              <a:rPr lang="ja-JP" altLang="en-US" sz="2400">
                <a:latin typeface="Arial"/>
                <a:cs typeface="+mn-cs"/>
              </a:rPr>
              <a:t>”</a:t>
            </a:r>
            <a:r>
              <a:rPr lang="en-US" sz="2400">
                <a:cs typeface="+mn-cs"/>
              </a:rPr>
              <a:t> 4th Workshop on RF Superconductivity, Tsukuba, Japan, 14-18 August, 1989 </a:t>
            </a:r>
          </a:p>
          <a:p>
            <a:pPr eaLnBrk="1" hangingPunct="1">
              <a:lnSpc>
                <a:spcPct val="90000"/>
              </a:lnSpc>
              <a:defRPr/>
            </a:pPr>
            <a:r>
              <a:rPr lang="en-US" sz="2400">
                <a:cs typeface="+mn-cs"/>
              </a:rPr>
              <a:t>M. Wiseman, et. al., </a:t>
            </a:r>
            <a:r>
              <a:rPr lang="ja-JP" altLang="en-US" sz="2400">
                <a:latin typeface="Arial"/>
                <a:cs typeface="+mn-cs"/>
              </a:rPr>
              <a:t>“</a:t>
            </a:r>
            <a:r>
              <a:rPr lang="en-US" sz="2400">
                <a:cs typeface="+mn-cs"/>
              </a:rPr>
              <a:t>Loss of Cavity Vacuum Experiment at CEBAF,</a:t>
            </a:r>
            <a:r>
              <a:rPr lang="ja-JP" altLang="en-US" sz="2400">
                <a:latin typeface="Arial"/>
                <a:cs typeface="+mn-cs"/>
              </a:rPr>
              <a:t>”</a:t>
            </a:r>
            <a:r>
              <a:rPr lang="en-US" sz="2400">
                <a:cs typeface="+mn-cs"/>
              </a:rPr>
              <a:t> Advances in Cryogenic Engineering, Vol. 39, 1994, pg. 997. </a:t>
            </a:r>
          </a:p>
          <a:p>
            <a:pPr eaLnBrk="1" hangingPunct="1">
              <a:lnSpc>
                <a:spcPct val="90000"/>
              </a:lnSpc>
              <a:defRPr/>
            </a:pPr>
            <a:r>
              <a:rPr lang="en-US" sz="2400">
                <a:cs typeface="+mn-cs"/>
              </a:rPr>
              <a:t>T. Boeckmann, et. al., </a:t>
            </a:r>
            <a:r>
              <a:rPr lang="ja-JP" altLang="en-US" sz="2400">
                <a:latin typeface="Arial"/>
                <a:cs typeface="+mn-cs"/>
              </a:rPr>
              <a:t>“</a:t>
            </a:r>
            <a:r>
              <a:rPr lang="en-US" sz="2400">
                <a:cs typeface="+mn-cs"/>
              </a:rPr>
              <a:t>Experimental Tests of Fault Conditions During the Cryogenic Operation of a XFEL Prototype Cryomodule,</a:t>
            </a:r>
            <a:r>
              <a:rPr lang="ja-JP" altLang="en-US" sz="2400">
                <a:latin typeface="Arial"/>
                <a:cs typeface="+mn-cs"/>
              </a:rPr>
              <a:t>”</a:t>
            </a:r>
            <a:r>
              <a:rPr lang="en-US" sz="2400">
                <a:cs typeface="+mn-cs"/>
              </a:rPr>
              <a:t> DESY.</a:t>
            </a:r>
            <a:r>
              <a:rPr lang="en-US" sz="2800">
                <a:cs typeface="+mn-cs"/>
              </a:rPr>
              <a:t> </a:t>
            </a: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910DDF5D-91E9-1245-A23A-2C1DCC877FCD}" type="slidenum">
              <a:rPr lang="en-US"/>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eaLnBrk="1" hangingPunct="1">
              <a:defRPr/>
            </a:pPr>
            <a:r>
              <a:rPr lang="en-US" dirty="0">
                <a:cs typeface="+mj-cs"/>
              </a:rPr>
              <a:t>References – Technical</a:t>
            </a:r>
          </a:p>
        </p:txBody>
      </p:sp>
      <p:sp>
        <p:nvSpPr>
          <p:cNvPr id="503811" name="Rectangle 3"/>
          <p:cNvSpPr>
            <a:spLocks noGrp="1" noChangeArrowheads="1"/>
          </p:cNvSpPr>
          <p:nvPr>
            <p:ph type="body" idx="1"/>
          </p:nvPr>
        </p:nvSpPr>
        <p:spPr>
          <a:xfrm>
            <a:off x="685800" y="1524000"/>
            <a:ext cx="7772400" cy="4572000"/>
          </a:xfrm>
        </p:spPr>
        <p:txBody>
          <a:bodyPr>
            <a:normAutofit fontScale="92500" lnSpcReduction="10000"/>
          </a:bodyPr>
          <a:lstStyle/>
          <a:p>
            <a:pPr eaLnBrk="1" hangingPunct="1">
              <a:defRPr/>
            </a:pPr>
            <a:r>
              <a:rPr lang="ja-JP" altLang="en-US" sz="2400" dirty="0"/>
              <a:t>“</a:t>
            </a:r>
            <a:r>
              <a:rPr lang="en-US" sz="2400" dirty="0"/>
              <a:t>Flow of Fluids through Valves, Fittings, and Pipes,</a:t>
            </a:r>
            <a:r>
              <a:rPr lang="ja-JP" altLang="en-US" sz="2400" dirty="0"/>
              <a:t>”</a:t>
            </a:r>
            <a:r>
              <a:rPr lang="en-US" sz="2400" dirty="0"/>
              <a:t> Crane Technical Paper #410. </a:t>
            </a:r>
            <a:endParaRPr lang="en-US" sz="2400" dirty="0">
              <a:cs typeface="+mn-cs"/>
            </a:endParaRPr>
          </a:p>
          <a:p>
            <a:pPr eaLnBrk="1" hangingPunct="1">
              <a:defRPr/>
            </a:pPr>
            <a:r>
              <a:rPr lang="en-US" sz="2400" dirty="0">
                <a:cs typeface="+mn-cs"/>
              </a:rPr>
              <a:t>E. G. </a:t>
            </a:r>
            <a:r>
              <a:rPr lang="en-US" sz="2400" dirty="0" err="1">
                <a:cs typeface="+mn-cs"/>
              </a:rPr>
              <a:t>Brentari</a:t>
            </a:r>
            <a:r>
              <a:rPr lang="en-US" sz="2400" dirty="0">
                <a:cs typeface="+mn-cs"/>
              </a:rPr>
              <a:t>, et. al., </a:t>
            </a:r>
            <a:r>
              <a:rPr lang="ja-JP" altLang="en-US" sz="2400" dirty="0">
                <a:latin typeface="Arial"/>
                <a:cs typeface="+mn-cs"/>
              </a:rPr>
              <a:t>“</a:t>
            </a:r>
            <a:r>
              <a:rPr lang="en-US" sz="2400" dirty="0">
                <a:cs typeface="+mn-cs"/>
              </a:rPr>
              <a:t>Boiling Heat Transfer for Oxygen, Nitrogen, Hydrogen, and Helium,</a:t>
            </a:r>
            <a:r>
              <a:rPr lang="ja-JP" altLang="en-US" sz="2400" dirty="0">
                <a:latin typeface="Arial"/>
                <a:cs typeface="+mn-cs"/>
              </a:rPr>
              <a:t>”</a:t>
            </a:r>
            <a:r>
              <a:rPr lang="en-US" sz="2400" dirty="0">
                <a:cs typeface="+mn-cs"/>
              </a:rPr>
              <a:t> NBS Technical Note 317, 1965.  </a:t>
            </a:r>
          </a:p>
          <a:p>
            <a:pPr eaLnBrk="1" hangingPunct="1">
              <a:defRPr/>
            </a:pPr>
            <a:r>
              <a:rPr lang="en-US" sz="2400" dirty="0">
                <a:cs typeface="+mn-cs"/>
              </a:rPr>
              <a:t>NBS Technical Note 631, </a:t>
            </a:r>
            <a:r>
              <a:rPr lang="ja-JP" altLang="en-US" sz="2400" dirty="0">
                <a:latin typeface="Arial"/>
                <a:cs typeface="+mn-cs"/>
              </a:rPr>
              <a:t>“</a:t>
            </a:r>
            <a:r>
              <a:rPr lang="en-US" sz="2400" dirty="0" err="1">
                <a:cs typeface="+mn-cs"/>
              </a:rPr>
              <a:t>Thermophysical</a:t>
            </a:r>
            <a:r>
              <a:rPr lang="en-US" sz="2400" dirty="0">
                <a:cs typeface="+mn-cs"/>
              </a:rPr>
              <a:t> Properties of Helium-4 from 2 to 1500 K with Pressures to 1000 Atmospheres</a:t>
            </a:r>
            <a:r>
              <a:rPr lang="ja-JP" altLang="en-US" sz="2400" dirty="0">
                <a:latin typeface="Arial"/>
                <a:cs typeface="+mn-cs"/>
              </a:rPr>
              <a:t>”</a:t>
            </a:r>
            <a:r>
              <a:rPr lang="en-US" sz="2400" dirty="0">
                <a:cs typeface="+mn-cs"/>
              </a:rPr>
              <a:t>, 1972. </a:t>
            </a:r>
          </a:p>
          <a:p>
            <a:pPr eaLnBrk="1" hangingPunct="1">
              <a:defRPr/>
            </a:pPr>
            <a:r>
              <a:rPr lang="en-US" sz="2400" dirty="0">
                <a:cs typeface="+mn-cs"/>
              </a:rPr>
              <a:t>Vincent D. Arp and Robert D. McCarty, </a:t>
            </a:r>
            <a:r>
              <a:rPr lang="ja-JP" altLang="en-US" sz="2400" dirty="0">
                <a:latin typeface="Arial"/>
                <a:cs typeface="+mn-cs"/>
              </a:rPr>
              <a:t>“</a:t>
            </a:r>
            <a:r>
              <a:rPr lang="en-US" sz="2400" dirty="0" err="1">
                <a:cs typeface="+mn-cs"/>
              </a:rPr>
              <a:t>Thermophysical</a:t>
            </a:r>
            <a:r>
              <a:rPr lang="en-US" sz="2400" dirty="0">
                <a:cs typeface="+mn-cs"/>
              </a:rPr>
              <a:t> Properties of Helium-4 from 0.8 to 1500 K with Pressures to 2000 Atmospheres,</a:t>
            </a:r>
            <a:r>
              <a:rPr lang="ja-JP" altLang="en-US" sz="2400" dirty="0">
                <a:latin typeface="Arial"/>
                <a:cs typeface="+mn-cs"/>
              </a:rPr>
              <a:t>”</a:t>
            </a:r>
            <a:r>
              <a:rPr lang="en-US" sz="2400" dirty="0">
                <a:cs typeface="+mn-cs"/>
              </a:rPr>
              <a:t> National Institute of Standards and Technology (NIST) Technical Note 1334, 1989.  </a:t>
            </a:r>
          </a:p>
          <a:p>
            <a:pPr eaLnBrk="1" hangingPunct="1">
              <a:defRPr/>
            </a:pPr>
            <a:r>
              <a:rPr lang="en-US" sz="2400" dirty="0">
                <a:cs typeface="+mn-cs"/>
              </a:rPr>
              <a:t>HEPAK (by </a:t>
            </a:r>
            <a:r>
              <a:rPr lang="en-US" sz="2400" dirty="0" err="1">
                <a:cs typeface="+mn-cs"/>
              </a:rPr>
              <a:t>Cryodata</a:t>
            </a:r>
            <a:r>
              <a:rPr lang="en-US" sz="2400" dirty="0">
                <a:cs typeface="+mn-cs"/>
              </a:rPr>
              <a:t>, Inc.) </a:t>
            </a:r>
            <a:endParaRPr lang="en-US" sz="2800" dirty="0">
              <a:cs typeface="+mn-cs"/>
            </a:endParaRP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03A1379C-5440-3A43-9D7C-60EC355A3630}" type="slidenum">
              <a:rPr lang="en-US"/>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pPr eaLnBrk="1" hangingPunct="1">
              <a:defRPr/>
            </a:pPr>
            <a:r>
              <a:rPr lang="en-US" dirty="0">
                <a:cs typeface="+mj-cs"/>
              </a:rPr>
              <a:t>References – General </a:t>
            </a:r>
          </a:p>
        </p:txBody>
      </p:sp>
      <p:sp>
        <p:nvSpPr>
          <p:cNvPr id="504835" name="Rectangle 3"/>
          <p:cNvSpPr>
            <a:spLocks noGrp="1" noChangeArrowheads="1"/>
          </p:cNvSpPr>
          <p:nvPr>
            <p:ph type="body" idx="1"/>
          </p:nvPr>
        </p:nvSpPr>
        <p:spPr/>
        <p:txBody>
          <a:bodyPr>
            <a:normAutofit fontScale="92500" lnSpcReduction="20000"/>
          </a:bodyPr>
          <a:lstStyle/>
          <a:p>
            <a:pPr eaLnBrk="1" hangingPunct="1">
              <a:lnSpc>
                <a:spcPct val="90000"/>
              </a:lnSpc>
              <a:defRPr/>
            </a:pPr>
            <a:r>
              <a:rPr lang="en-US" sz="2800" dirty="0"/>
              <a:t>R. Byron Bird, Warren E. Stewart, Edwin N. Lightfoot, </a:t>
            </a:r>
            <a:r>
              <a:rPr lang="ja-JP" altLang="en-US" sz="2800" dirty="0">
                <a:latin typeface="Arial"/>
              </a:rPr>
              <a:t>“</a:t>
            </a:r>
            <a:r>
              <a:rPr lang="en-US" sz="2800" dirty="0"/>
              <a:t>Transport Phenomena,</a:t>
            </a:r>
            <a:r>
              <a:rPr lang="ja-JP" altLang="en-US" sz="2800" dirty="0">
                <a:latin typeface="Arial"/>
              </a:rPr>
              <a:t>”</a:t>
            </a:r>
            <a:r>
              <a:rPr lang="en-US" sz="2800" dirty="0"/>
              <a:t> John Wiley &amp;Sons, 1960. </a:t>
            </a:r>
          </a:p>
          <a:p>
            <a:pPr eaLnBrk="1" hangingPunct="1">
              <a:lnSpc>
                <a:spcPct val="90000"/>
              </a:lnSpc>
              <a:defRPr/>
            </a:pPr>
            <a:r>
              <a:rPr lang="en-US" sz="2800" dirty="0"/>
              <a:t>S. W. </a:t>
            </a:r>
            <a:r>
              <a:rPr lang="en-US" sz="2800" dirty="0" err="1"/>
              <a:t>VanSciver</a:t>
            </a:r>
            <a:r>
              <a:rPr lang="en-US" sz="2800" dirty="0"/>
              <a:t>, </a:t>
            </a:r>
            <a:r>
              <a:rPr lang="ja-JP" altLang="en-US" sz="2800" dirty="0">
                <a:latin typeface="Arial"/>
              </a:rPr>
              <a:t>“</a:t>
            </a:r>
            <a:r>
              <a:rPr lang="en-US" sz="2800" dirty="0"/>
              <a:t>Helium Cryogenics,</a:t>
            </a:r>
            <a:r>
              <a:rPr lang="ja-JP" altLang="en-US" sz="2800" dirty="0">
                <a:latin typeface="Arial"/>
              </a:rPr>
              <a:t>”</a:t>
            </a:r>
            <a:r>
              <a:rPr lang="en-US" sz="2800" dirty="0"/>
              <a:t> Plenum Press, 1986.</a:t>
            </a:r>
            <a:endParaRPr lang="en-US" altLang="ja-JP" sz="2800" dirty="0">
              <a:cs typeface="+mn-cs"/>
            </a:endParaRPr>
          </a:p>
          <a:p>
            <a:pPr eaLnBrk="1" hangingPunct="1">
              <a:defRPr/>
            </a:pPr>
            <a:r>
              <a:rPr lang="en-US" altLang="ja-JP" sz="2800" dirty="0">
                <a:cs typeface="+mn-cs"/>
              </a:rPr>
              <a:t>Frederick J. </a:t>
            </a:r>
            <a:r>
              <a:rPr lang="en-US" altLang="ja-JP" sz="2800" dirty="0" err="1">
                <a:cs typeface="+mn-cs"/>
              </a:rPr>
              <a:t>Edeskuty</a:t>
            </a:r>
            <a:r>
              <a:rPr lang="en-US" altLang="ja-JP" sz="2800" dirty="0">
                <a:cs typeface="+mn-cs"/>
              </a:rPr>
              <a:t> and Walter F. Stewart, “Safety in the Handling of Cryogenic Fluids,” Plenum Press, New York, 1996.  </a:t>
            </a:r>
          </a:p>
          <a:p>
            <a:pPr eaLnBrk="1" hangingPunct="1">
              <a:defRPr/>
            </a:pPr>
            <a:r>
              <a:rPr lang="en-US" sz="2800" dirty="0">
                <a:cs typeface="+mn-cs"/>
              </a:rPr>
              <a:t>R.H. </a:t>
            </a:r>
            <a:r>
              <a:rPr lang="en-US" sz="2800" dirty="0" err="1">
                <a:cs typeface="+mn-cs"/>
              </a:rPr>
              <a:t>Kropschot</a:t>
            </a:r>
            <a:r>
              <a:rPr lang="en-US" sz="2800" dirty="0">
                <a:cs typeface="+mn-cs"/>
              </a:rPr>
              <a:t>, et. al., </a:t>
            </a:r>
            <a:r>
              <a:rPr lang="ja-JP" altLang="en-US" sz="2800" dirty="0">
                <a:cs typeface="+mn-cs"/>
              </a:rPr>
              <a:t>“</a:t>
            </a:r>
            <a:r>
              <a:rPr lang="en-US" sz="2800" dirty="0">
                <a:cs typeface="+mn-cs"/>
              </a:rPr>
              <a:t>Technology of Liquid Helium,</a:t>
            </a:r>
            <a:r>
              <a:rPr lang="ja-JP" altLang="en-US" sz="2800" dirty="0">
                <a:cs typeface="+mn-cs"/>
              </a:rPr>
              <a:t>”</a:t>
            </a:r>
            <a:r>
              <a:rPr lang="en-US" sz="2800" dirty="0">
                <a:cs typeface="+mn-cs"/>
              </a:rPr>
              <a:t> NBS Monograph 111</a:t>
            </a:r>
          </a:p>
          <a:p>
            <a:pPr eaLnBrk="1" hangingPunct="1">
              <a:defRPr/>
            </a:pPr>
            <a:r>
              <a:rPr lang="en-US" sz="2800" dirty="0" err="1">
                <a:cs typeface="+mn-cs"/>
              </a:rPr>
              <a:t>Ascher</a:t>
            </a:r>
            <a:r>
              <a:rPr lang="en-US" sz="2800" dirty="0">
                <a:cs typeface="+mn-cs"/>
              </a:rPr>
              <a:t> H. Shapiro, </a:t>
            </a:r>
            <a:r>
              <a:rPr lang="ja-JP" altLang="en-US" sz="2800" dirty="0">
                <a:cs typeface="+mn-cs"/>
              </a:rPr>
              <a:t>“</a:t>
            </a:r>
            <a:r>
              <a:rPr lang="en-US" sz="2800" dirty="0">
                <a:cs typeface="+mn-cs"/>
              </a:rPr>
              <a:t>The Dynamics and Thermodynamics of Compressible Fluid Flow,</a:t>
            </a:r>
            <a:r>
              <a:rPr lang="ja-JP" altLang="en-US" sz="2800" dirty="0">
                <a:cs typeface="+mn-cs"/>
              </a:rPr>
              <a:t>”</a:t>
            </a:r>
            <a:r>
              <a:rPr lang="en-US" sz="2800" dirty="0">
                <a:cs typeface="+mn-cs"/>
              </a:rPr>
              <a:t> Wiley, 1953.  </a:t>
            </a:r>
          </a:p>
          <a:p>
            <a:pPr eaLnBrk="1" hangingPunct="1">
              <a:defRPr/>
            </a:pPr>
            <a:endParaRPr lang="en-US" sz="2800" dirty="0">
              <a:cs typeface="+mn-cs"/>
            </a:endParaRPr>
          </a:p>
        </p:txBody>
      </p:sp>
      <p:sp>
        <p:nvSpPr>
          <p:cNvPr id="2" name="Date Placeholder 1"/>
          <p:cNvSpPr>
            <a:spLocks noGrp="1"/>
          </p:cNvSpPr>
          <p:nvPr>
            <p:ph type="dt" sz="quarter" idx="10"/>
          </p:nvPr>
        </p:nvSpPr>
        <p:spPr/>
        <p:txBody>
          <a:bodyPr/>
          <a:lstStyle/>
          <a:p>
            <a:pPr>
              <a:defRPr/>
            </a:pPr>
            <a:r>
              <a:rPr lang="en-US"/>
              <a:t>CSA, Feb 2018</a:t>
            </a:r>
          </a:p>
        </p:txBody>
      </p:sp>
      <p:sp>
        <p:nvSpPr>
          <p:cNvPr id="3" name="Footer Placeholder 2"/>
          <p:cNvSpPr>
            <a:spLocks noGrp="1"/>
          </p:cNvSpPr>
          <p:nvPr>
            <p:ph type="ftr" sz="quarter" idx="11"/>
          </p:nvPr>
        </p:nvSpPr>
        <p:spPr/>
        <p:txBody>
          <a:bodyPr/>
          <a:lstStyle/>
          <a:p>
            <a:pPr>
              <a:defRPr/>
            </a:pPr>
            <a:r>
              <a:rPr lang="en-US"/>
              <a:t>Cryogenic Pressure Safety, Part 1, Tom Peterson</a:t>
            </a:r>
          </a:p>
        </p:txBody>
      </p:sp>
      <p:sp>
        <p:nvSpPr>
          <p:cNvPr id="7" name="Slide Number Placeholder 6"/>
          <p:cNvSpPr>
            <a:spLocks noGrp="1"/>
          </p:cNvSpPr>
          <p:nvPr>
            <p:ph type="sldNum" sz="quarter" idx="12"/>
          </p:nvPr>
        </p:nvSpPr>
        <p:spPr/>
        <p:txBody>
          <a:bodyPr/>
          <a:lstStyle/>
          <a:p>
            <a:pPr>
              <a:defRPr/>
            </a:pPr>
            <a:fld id="{8C139F9F-2687-3543-B7F8-EA7F06F455CA}" type="slidenum">
              <a:rPr lang="en-US"/>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p:txBody>
          <a:bodyPr/>
          <a:lstStyle/>
          <a:p>
            <a:r>
              <a:rPr lang="en-US" dirty="0"/>
              <a:t>Over Pressurization or explosion due to rapid expansion</a:t>
            </a:r>
          </a:p>
        </p:txBody>
      </p:sp>
      <p:sp>
        <p:nvSpPr>
          <p:cNvPr id="237571" name="Content Placeholder 2"/>
          <p:cNvSpPr>
            <a:spLocks noGrp="1"/>
          </p:cNvSpPr>
          <p:nvPr>
            <p:ph idx="1"/>
          </p:nvPr>
        </p:nvSpPr>
        <p:spPr/>
        <p:txBody>
          <a:bodyPr/>
          <a:lstStyle/>
          <a:p>
            <a:r>
              <a:rPr lang="en-US" sz="2800" dirty="0"/>
              <a:t>Without adequate venting or pressure-relief devices on the containers, enormous pressures can build up which can cause an explosion.</a:t>
            </a:r>
          </a:p>
          <a:p>
            <a:r>
              <a:rPr lang="en-US" sz="2800" dirty="0"/>
              <a:t>Unusual or accidental conditions such as an external fire, or a break in the vacuum which provides thermal insulation, may cause a very rapid pressure rise. </a:t>
            </a:r>
          </a:p>
          <a:p>
            <a:r>
              <a:rPr lang="en-US" sz="2800" dirty="0"/>
              <a:t>The pressure relief valve must be properly installed and free from obstruction. </a:t>
            </a:r>
          </a:p>
        </p:txBody>
      </p:sp>
      <p:sp>
        <p:nvSpPr>
          <p:cNvPr id="7" name="Date Placeholder 3"/>
          <p:cNvSpPr>
            <a:spLocks noGrp="1"/>
          </p:cNvSpPr>
          <p:nvPr>
            <p:ph type="dt" sz="half" idx="10"/>
          </p:nvPr>
        </p:nvSpPr>
        <p:spPr/>
        <p:txBody>
          <a:bodyPr/>
          <a:lstStyle/>
          <a:p>
            <a:r>
              <a:rPr lang="en-US"/>
              <a:t>CSA, Feb 2018</a:t>
            </a:r>
          </a:p>
        </p:txBody>
      </p:sp>
      <p:sp>
        <p:nvSpPr>
          <p:cNvPr id="8" name="Footer Placeholder 4"/>
          <p:cNvSpPr>
            <a:spLocks noGrp="1"/>
          </p:cNvSpPr>
          <p:nvPr>
            <p:ph type="ftr" sz="quarter" idx="11"/>
          </p:nvPr>
        </p:nvSpPr>
        <p:spPr/>
        <p:txBody>
          <a:bodyPr/>
          <a:lstStyle/>
          <a:p>
            <a:r>
              <a:rPr lang="en-US"/>
              <a:t>Cryogenic Pressure Safety, Part 1, Tom Peterson</a:t>
            </a:r>
          </a:p>
        </p:txBody>
      </p:sp>
      <p:sp>
        <p:nvSpPr>
          <p:cNvPr id="9" name="Slide Number Placeholder 5"/>
          <p:cNvSpPr>
            <a:spLocks noGrp="1"/>
          </p:cNvSpPr>
          <p:nvPr>
            <p:ph type="sldNum" sz="quarter" idx="12"/>
          </p:nvPr>
        </p:nvSpPr>
        <p:spPr/>
        <p:txBody>
          <a:bodyPr/>
          <a:lstStyle/>
          <a:p>
            <a:endParaRPr lang="en-US"/>
          </a:p>
          <a:p>
            <a:fld id="{881730BB-6EB8-3840-BC3E-5B7616E748C5}" type="slidenum">
              <a:rPr lang="en-US" smtClean="0"/>
              <a:pPr/>
              <a:t>7</a:t>
            </a:fld>
            <a:endParaRPr lang="en-US"/>
          </a:p>
        </p:txBody>
      </p:sp>
      <p:sp>
        <p:nvSpPr>
          <p:cNvPr id="237572" name="Date Placeholder 3"/>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1320770E-8B5F-9346-ACE1-FB75B6726CA8}" type="datetime1">
              <a:rPr lang="en-US" sz="1200">
                <a:solidFill>
                  <a:srgbClr val="898989"/>
                </a:solidFill>
                <a:cs typeface="ＭＳ Ｐゴシック" charset="0"/>
              </a:rPr>
              <a:pPr/>
              <a:t>4/22/21</a:t>
            </a:fld>
            <a:endParaRPr lang="en-US" sz="1200">
              <a:solidFill>
                <a:srgbClr val="898989"/>
              </a:solidFill>
              <a:cs typeface="ＭＳ Ｐゴシック" charset="0"/>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a:defRPr/>
            </a:pPr>
            <a:endParaRPr lang="en-US" sz="1200">
              <a:solidFill>
                <a:schemeClr val="tx1">
                  <a:tint val="75000"/>
                </a:schemeClr>
              </a:solidFill>
              <a:ea typeface="+mn-ea"/>
            </a:endParaRPr>
          </a:p>
        </p:txBody>
      </p:sp>
      <p:sp>
        <p:nvSpPr>
          <p:cNvPr id="23757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6911E063-A3C9-1140-94B8-A40079A98A6F}" type="slidenum">
              <a:rPr lang="en-US" sz="1200">
                <a:solidFill>
                  <a:srgbClr val="898989"/>
                </a:solidFill>
                <a:cs typeface="ＭＳ Ｐゴシック" charset="0"/>
              </a:rPr>
              <a:pPr algn="r"/>
              <a:t>7</a:t>
            </a:fld>
            <a:endParaRPr lang="en-US" sz="1200">
              <a:solidFill>
                <a:srgbClr val="898989"/>
              </a:solidFill>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Lessons Learned</a:t>
            </a:r>
          </a:p>
        </p:txBody>
      </p:sp>
      <p:sp>
        <p:nvSpPr>
          <p:cNvPr id="223235" name="Rectangle 3"/>
          <p:cNvSpPr>
            <a:spLocks noGrp="1" noChangeArrowheads="1"/>
          </p:cNvSpPr>
          <p:nvPr>
            <p:ph idx="1"/>
          </p:nvPr>
        </p:nvSpPr>
        <p:spPr/>
        <p:txBody>
          <a:bodyPr/>
          <a:lstStyle/>
          <a:p>
            <a:r>
              <a:rPr lang="en-US" sz="2800" dirty="0"/>
              <a:t>The following are a few </a:t>
            </a:r>
            <a:r>
              <a:rPr lang="ja-JP" altLang="en-US" sz="2800" dirty="0">
                <a:latin typeface="Arial"/>
              </a:rPr>
              <a:t>“</a:t>
            </a:r>
            <a:r>
              <a:rPr lang="en-US" sz="2800" dirty="0"/>
              <a:t>lessons learned</a:t>
            </a:r>
            <a:r>
              <a:rPr lang="ja-JP" altLang="en-US" sz="2800" dirty="0">
                <a:latin typeface="Arial"/>
              </a:rPr>
              <a:t>”</a:t>
            </a:r>
            <a:r>
              <a:rPr lang="en-US" sz="2800" dirty="0"/>
              <a:t> which have been compiled from various sources.  One source of examples is the</a:t>
            </a:r>
            <a:r>
              <a:rPr lang="en-US" sz="2800" dirty="0">
                <a:latin typeface="ArialMS" charset="0"/>
              </a:rPr>
              <a:t> </a:t>
            </a:r>
            <a:r>
              <a:rPr lang="en-US" sz="2800" u="sng" dirty="0">
                <a:solidFill>
                  <a:srgbClr val="001477"/>
                </a:solidFill>
              </a:rPr>
              <a:t>American Industrial Hygiene Association</a:t>
            </a:r>
            <a:r>
              <a:rPr lang="en-US" sz="2800" dirty="0"/>
              <a:t>, which has a section of their website describing accidents and “lessons learned” including several cryogenic accidents: </a:t>
            </a:r>
            <a:r>
              <a:rPr lang="en-US" sz="2800" dirty="0">
                <a:hlinkClick r:id="rId2"/>
              </a:rPr>
              <a:t>https://www.aiha.org/get-involved/VolunteerGroups/LabHSCommittee/Pages/Lessons-Learned.aspx</a:t>
            </a:r>
            <a:r>
              <a:rPr lang="en-US" sz="2800" dirty="0"/>
              <a:t> </a:t>
            </a:r>
            <a:endParaRPr lang="en-US" dirty="0"/>
          </a:p>
        </p:txBody>
      </p:sp>
      <p:sp>
        <p:nvSpPr>
          <p:cNvPr id="4" name="Date Placeholder 3"/>
          <p:cNvSpPr>
            <a:spLocks noGrp="1"/>
          </p:cNvSpPr>
          <p:nvPr>
            <p:ph type="dt" sz="half" idx="10"/>
          </p:nvPr>
        </p:nvSpPr>
        <p:spPr/>
        <p:txBody>
          <a:bodyPr/>
          <a:lstStyle/>
          <a:p>
            <a:r>
              <a:rPr lang="en-US"/>
              <a:t>CSA, Feb 2018</a:t>
            </a:r>
          </a:p>
        </p:txBody>
      </p:sp>
      <p:sp>
        <p:nvSpPr>
          <p:cNvPr id="5" name="Footer Placeholder 4"/>
          <p:cNvSpPr>
            <a:spLocks noGrp="1"/>
          </p:cNvSpPr>
          <p:nvPr>
            <p:ph type="ftr" sz="quarter" idx="11"/>
          </p:nvPr>
        </p:nvSpPr>
        <p:spPr/>
        <p:txBody>
          <a:bodyPr/>
          <a:lstStyle/>
          <a:p>
            <a:r>
              <a:rPr lang="en-US"/>
              <a:t>Cryogenic Pressure Safety, Part 1, Tom Peterson</a:t>
            </a:r>
          </a:p>
        </p:txBody>
      </p:sp>
      <p:sp>
        <p:nvSpPr>
          <p:cNvPr id="6" name="Slide Number Placeholder 5"/>
          <p:cNvSpPr>
            <a:spLocks noGrp="1"/>
          </p:cNvSpPr>
          <p:nvPr>
            <p:ph type="sldNum" sz="quarter" idx="12"/>
          </p:nvPr>
        </p:nvSpPr>
        <p:spPr/>
        <p:txBody>
          <a:bodyPr/>
          <a:lstStyle/>
          <a:p>
            <a:endParaRPr lang="en-US"/>
          </a:p>
          <a:p>
            <a:fld id="{31E96B70-5030-FF47-8442-6416B4345035}" type="slidenum">
              <a:rPr lang="en-US"/>
              <a:pPr/>
              <a:t>8</a:t>
            </a:fld>
            <a:endParaRPr 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457200"/>
            <a:ext cx="7772400" cy="838200"/>
          </a:xfrm>
        </p:spPr>
        <p:txBody>
          <a:bodyPr/>
          <a:lstStyle/>
          <a:p>
            <a:r>
              <a:rPr lang="en-US" dirty="0"/>
              <a:t>Lessons Learned </a:t>
            </a:r>
          </a:p>
        </p:txBody>
      </p:sp>
      <p:sp>
        <p:nvSpPr>
          <p:cNvPr id="200707" name="Rectangle 3"/>
          <p:cNvSpPr>
            <a:spLocks noGrp="1" noChangeArrowheads="1"/>
          </p:cNvSpPr>
          <p:nvPr>
            <p:ph idx="1"/>
          </p:nvPr>
        </p:nvSpPr>
        <p:spPr>
          <a:xfrm>
            <a:off x="685800" y="1371600"/>
            <a:ext cx="7772400" cy="4724400"/>
          </a:xfrm>
        </p:spPr>
        <p:txBody>
          <a:bodyPr/>
          <a:lstStyle/>
          <a:p>
            <a:r>
              <a:rPr lang="en-US" sz="2400" dirty="0"/>
              <a:t>Empty 55 gallon drum (1999)</a:t>
            </a:r>
          </a:p>
          <a:p>
            <a:pPr lvl="1"/>
            <a:r>
              <a:rPr lang="en-US" sz="2000" dirty="0"/>
              <a:t>At the Nevada Test Site, a waste handler was opening new, empty 55 gallon open-top drums. Upon removing the bolt from the drum lid clamp, the ring blew off and the lid was ejected approximately 5 to 10 feet in the air, just missing the Waste Handler's face. The drum did not hiss or show signs of pressurization. </a:t>
            </a:r>
          </a:p>
          <a:p>
            <a:pPr lvl="1"/>
            <a:r>
              <a:rPr lang="en-US" sz="2000" dirty="0"/>
              <a:t>Because the Waste Handler had been properly trained to stand away from the drum while opening it, he was not injured. </a:t>
            </a:r>
          </a:p>
          <a:p>
            <a:pPr lvl="1"/>
            <a:r>
              <a:rPr lang="en-US" sz="2000" dirty="0"/>
              <a:t>The event was caused by the drums being manufactured and sealed at sea level in Los Angeles and subsequently shipped to a much higher elevation of approximately 6,000 feet at the Nevada Test Site. The increased elevation, combined with the midday heat, created sufficient pressure buildup to cause the lid to blow off when the ring was being released.</a:t>
            </a:r>
          </a:p>
          <a:p>
            <a:pPr lvl="1"/>
            <a:r>
              <a:rPr lang="en-US" sz="2000" dirty="0">
                <a:solidFill>
                  <a:srgbClr val="CC0000"/>
                </a:solidFill>
              </a:rPr>
              <a:t>Lesson -- large force with small pressure times large area</a:t>
            </a:r>
            <a:r>
              <a:rPr lang="en-US" sz="2000" dirty="0"/>
              <a:t> </a:t>
            </a:r>
            <a:endParaRPr lang="en-US" dirty="0"/>
          </a:p>
        </p:txBody>
      </p:sp>
      <p:sp>
        <p:nvSpPr>
          <p:cNvPr id="4" name="Date Placeholder 3"/>
          <p:cNvSpPr>
            <a:spLocks noGrp="1"/>
          </p:cNvSpPr>
          <p:nvPr>
            <p:ph type="dt" sz="half" idx="10"/>
          </p:nvPr>
        </p:nvSpPr>
        <p:spPr/>
        <p:txBody>
          <a:bodyPr/>
          <a:lstStyle/>
          <a:p>
            <a:r>
              <a:rPr lang="en-US"/>
              <a:t>CSA, Feb 2018</a:t>
            </a:r>
          </a:p>
        </p:txBody>
      </p:sp>
      <p:sp>
        <p:nvSpPr>
          <p:cNvPr id="5" name="Footer Placeholder 4"/>
          <p:cNvSpPr>
            <a:spLocks noGrp="1"/>
          </p:cNvSpPr>
          <p:nvPr>
            <p:ph type="ftr" sz="quarter" idx="11"/>
          </p:nvPr>
        </p:nvSpPr>
        <p:spPr/>
        <p:txBody>
          <a:bodyPr/>
          <a:lstStyle/>
          <a:p>
            <a:r>
              <a:rPr lang="en-US"/>
              <a:t>Cryogenic Pressure Safety, Part 1, Tom Peterson</a:t>
            </a:r>
          </a:p>
        </p:txBody>
      </p:sp>
      <p:sp>
        <p:nvSpPr>
          <p:cNvPr id="6" name="Slide Number Placeholder 5"/>
          <p:cNvSpPr>
            <a:spLocks noGrp="1"/>
          </p:cNvSpPr>
          <p:nvPr>
            <p:ph type="sldNum" sz="quarter" idx="12"/>
          </p:nvPr>
        </p:nvSpPr>
        <p:spPr/>
        <p:txBody>
          <a:bodyPr/>
          <a:lstStyle/>
          <a:p>
            <a:endParaRPr lang="en-US"/>
          </a:p>
          <a:p>
            <a:fld id="{DAA00158-0832-1246-B11D-6E6C8A9EABE7}" type="slidenum">
              <a:rPr lang="en-US"/>
              <a:pPr/>
              <a:t>9</a:t>
            </a:fld>
            <a:endParaRPr lang="en-US" sz="140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40452</TotalTime>
  <Words>5946</Words>
  <Application>Microsoft Macintosh PowerPoint</Application>
  <PresentationFormat>On-screen Show (4:3)</PresentationFormat>
  <Paragraphs>627</Paragraphs>
  <Slides>69</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ArialMS</vt:lpstr>
      <vt:lpstr>ＭＳ Ｐゴシック</vt:lpstr>
      <vt:lpstr>Arial</vt:lpstr>
      <vt:lpstr>Helvetica</vt:lpstr>
      <vt:lpstr>Symbol</vt:lpstr>
      <vt:lpstr>Tahoma</vt:lpstr>
      <vt:lpstr>Times</vt:lpstr>
      <vt:lpstr>Times New Roman</vt:lpstr>
      <vt:lpstr>Blank Presentation</vt:lpstr>
      <vt:lpstr>Cryogenic Pressure Safety  with Emphasis on Overpressure Protection of Low Temperature Helium Vessels  Part 1 Pressure Safety Fundamentals</vt:lpstr>
      <vt:lpstr>Many Thanks to Our Sponsors  for Making This Class Possible  &amp; Free to the Students</vt:lpstr>
      <vt:lpstr>Introduction </vt:lpstr>
      <vt:lpstr>Topics in cryogenic pressure safety </vt:lpstr>
      <vt:lpstr>Two MRI system event videos</vt:lpstr>
      <vt:lpstr>Risks of excessive pressure </vt:lpstr>
      <vt:lpstr>Over Pressurization or explosion due to rapid expansion</vt:lpstr>
      <vt:lpstr>Lessons Learned</vt:lpstr>
      <vt:lpstr>Lessons Learned </vt:lpstr>
      <vt:lpstr>Lessons learned (continued) </vt:lpstr>
      <vt:lpstr>50 liter LN2 dewar explosion</vt:lpstr>
      <vt:lpstr>Another LN2 dewar explosion, for the report, see http://www.tdi.texas.gov/fire/documents/fmred022206.pdf</vt:lpstr>
      <vt:lpstr>PowerPoint Presentation</vt:lpstr>
      <vt:lpstr>Pressure vessel and piping codes and national laboratory standards</vt:lpstr>
      <vt:lpstr>10 CFR part 851</vt:lpstr>
      <vt:lpstr>10 CFR part 851 Appendix A (4) (c)</vt:lpstr>
      <vt:lpstr>From SLAC’s ES&amp;H Manual Chapter 14, “Pressure Safety” </vt:lpstr>
      <vt:lpstr>Issues for code compliance  for SRF dressed cavities</vt:lpstr>
      <vt:lpstr>Safety/compliance issue summary</vt:lpstr>
      <vt:lpstr>General solution</vt:lpstr>
      <vt:lpstr>Fermilab developed a standard and guidelines for vessels which cannot fully meet the pressure vessel code (FESHM 5031.6)</vt:lpstr>
      <vt:lpstr>FESHM 5031.6</vt:lpstr>
      <vt:lpstr>Pressure Vessel Code Scope</vt:lpstr>
      <vt:lpstr>PED Classification Chart  from  "Guide for ASME Section VIII, Division 1 Stamp Holders“ </vt:lpstr>
      <vt:lpstr>ASME Section VIII, Division 1 versus PED version 2014/68/EU </vt:lpstr>
      <vt:lpstr>Use of CE stamped vessel at SLAC</vt:lpstr>
      <vt:lpstr>Pressure protection </vt:lpstr>
      <vt:lpstr>ASME pressure vessel code -- relief devices </vt:lpstr>
      <vt:lpstr>Vessel pressures and relief set pressures allowed per ASME Section VIII, Division 1</vt:lpstr>
      <vt:lpstr>Compressed Gas Association publication,  CGA S-1.3, “Pressure Relief Device Standards”</vt:lpstr>
      <vt:lpstr>Note: we take exception to paragraph 2.2 in CGA S-1.3</vt:lpstr>
      <vt:lpstr>Compressed Gas Association publication,  CGA S-1.3, “Pressure Relief Device Standards”</vt:lpstr>
      <vt:lpstr>Sources of pressure -- mechanical </vt:lpstr>
      <vt:lpstr>Sources of pressure -- heat</vt:lpstr>
      <vt:lpstr>Nominal heat loads</vt:lpstr>
      <vt:lpstr>Heat flux due to loss of insulating vacuum as a source of pressure</vt:lpstr>
      <vt:lpstr>Heat flux conclusions </vt:lpstr>
      <vt:lpstr>Underlying thermodynamics</vt:lpstr>
      <vt:lpstr>PowerPoint Presentation</vt:lpstr>
      <vt:lpstr>Atmospheric air rushing into a vacuum space and condensing on a surface deposits about 11 kW per cm2 of air hole inlet area.  In many cases, heat flux will be limited by this air hole inlet size rather than low-temperature surface area.  </vt:lpstr>
      <vt:lpstr>Conversion of heat to mass flow</vt:lpstr>
      <vt:lpstr>Supercritical fluid -- energy added per unit mass expelled  The pressure of a liquid helium container during venting will often exceed the critical pressure of helium (2.3 bar)</vt:lpstr>
      <vt:lpstr>Pseudo latent heat heat – 4 atm helium</vt:lpstr>
      <vt:lpstr>Relief venting </vt:lpstr>
      <vt:lpstr>Berkeley MRI magnet quench</vt:lpstr>
      <vt:lpstr>Venting flow analyses </vt:lpstr>
      <vt:lpstr>Constraints and assumptions </vt:lpstr>
      <vt:lpstr>Venting and relief sizing analysis</vt:lpstr>
      <vt:lpstr>Vent line flow temperature </vt:lpstr>
      <vt:lpstr>Vent line pressure drop evaluation</vt:lpstr>
      <vt:lpstr>General form of Bernoulli Equation</vt:lpstr>
      <vt:lpstr>Pressure drop analysis,  working formula for round pipes   This is a form of the D'Arcy-Weisbach formula.  With pressure drop expressed as head loss, this is sometimes called simply the Darcy formula.  (Note that delta-P changed signs here, to a positive number.)</vt:lpstr>
      <vt:lpstr>Crane Technical Paper #410 </vt:lpstr>
      <vt:lpstr>Crane Technical Paper #410 “Flow of Fluids through Valves, Fittings, and Pipes” </vt:lpstr>
      <vt:lpstr>For example from previous list</vt:lpstr>
      <vt:lpstr>Rupture disk and  relief valve sizing</vt:lpstr>
      <vt:lpstr>Choked flow in a nozzle</vt:lpstr>
      <vt:lpstr>Relief devices </vt:lpstr>
      <vt:lpstr>From the BS&amp;B rupture disk catalogue</vt:lpstr>
      <vt:lpstr>Rupture disks</vt:lpstr>
      <vt:lpstr>Relief valves </vt:lpstr>
      <vt:lpstr>Relief valves</vt:lpstr>
      <vt:lpstr>PowerPoint Presentation</vt:lpstr>
      <vt:lpstr>Conclusions for piping and emergency venting</vt:lpstr>
      <vt:lpstr>References – Standards and Codes</vt:lpstr>
      <vt:lpstr>References – National Lab Standards</vt:lpstr>
      <vt:lpstr>References – Heat Flux Measurements</vt:lpstr>
      <vt:lpstr>References – Technical</vt:lpstr>
      <vt:lpstr>References – General </vt:lpstr>
    </vt:vector>
  </TitlesOfParts>
  <Company>Fermilab</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Cryogenic Safety</dc:title>
  <dc:creator>Tom Peterson</dc:creator>
  <cp:lastModifiedBy>John Weisend</cp:lastModifiedBy>
  <cp:revision>363</cp:revision>
  <dcterms:created xsi:type="dcterms:W3CDTF">2008-02-29T19:18:16Z</dcterms:created>
  <dcterms:modified xsi:type="dcterms:W3CDTF">2021-04-22T14:54:38Z</dcterms:modified>
</cp:coreProperties>
</file>